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56" r:id="rId5"/>
    <p:sldId id="257" r:id="rId6"/>
    <p:sldId id="323" r:id="rId7"/>
    <p:sldId id="324" r:id="rId8"/>
    <p:sldId id="341" r:id="rId9"/>
    <p:sldId id="346" r:id="rId10"/>
    <p:sldId id="343" r:id="rId11"/>
    <p:sldId id="331" r:id="rId12"/>
    <p:sldId id="325" r:id="rId13"/>
    <p:sldId id="344" r:id="rId14"/>
    <p:sldId id="345" r:id="rId15"/>
    <p:sldId id="337" r:id="rId16"/>
    <p:sldId id="327" r:id="rId17"/>
    <p:sldId id="332" r:id="rId18"/>
    <p:sldId id="333" r:id="rId19"/>
    <p:sldId id="334" r:id="rId20"/>
    <p:sldId id="335" r:id="rId21"/>
  </p:sldIdLst>
  <p:sldSz cx="12192000" cy="6858000"/>
  <p:notesSz cx="6797675" cy="9925050"/>
  <p:defaultTextStyle>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8F8FF6-7B94-4D23-BC4C-9991048E1E76}" v="33" dt="2026-10-30T12:44:06.448"/>
    <p1510:client id="{E7062DBE-7245-4CB6-B59F-4F8AD31C2E6A}" v="82" dt="2026-10-30T13:00:14.8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78" y="10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6301189"/>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80266" tIns="40133" rIns="80266" bIns="40133"/>
          <a:lstStyle/>
          <a:p>
            <a:r>
              <a:rPr lang="en-GB"/>
              <a:t>[Sources]
- European Parliament, Terms of Reference CASP/TRAN/2026-05, objective and presentation requirements.
- CE Delft &amp; Logistic Navigators, draft study “Financing mechanisms for decarbonisation and retrofitting of vessels for inland shipping”, 2026.</a:t>
            </a:r>
          </a:p>
        </p:txBody>
      </p:sp>
      <p:sp>
        <p:nvSpPr>
          <p:cNvPr id="4" name="Slide Number Placeholder 3"/>
          <p:cNvSpPr>
            <a:spLocks noGrp="1"/>
          </p:cNvSpPr>
          <p:nvPr>
            <p:ph type="sldNum" sz="quarter" idx="10"/>
          </p:nvPr>
        </p:nvSpPr>
        <p:spPr/>
        <p:txBody>
          <a:bodyPr lIns="80266" tIns="40133" rIns="80266" bIns="40133"/>
          <a:lstStyle/>
          <a:p>
            <a:fld id="{F7021451-1387-4CA6-816F-3879F97B5CBC}" type="slidenum">
              <a:rPr lang="en-GB"/>
              <a:t>1</a:t>
            </a:fld>
            <a:endParaRPr lang="en-GB"/>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80266" tIns="40133" rIns="80266" bIns="40133"/>
          <a:lstStyle/>
          <a:p>
            <a:r>
              <a:rPr lang="en-GB"/>
              <a:t>[Sources]
- Terms of Reference, section 2.2: investment needs, financing mechanisms, fuel-price predictability, small operators, infrastructure and policy recommendations.
- Draft study, Executive Summary and Chapters 5–6: weak business case and bankability as central financing barrier.</a:t>
            </a:r>
          </a:p>
        </p:txBody>
      </p:sp>
      <p:sp>
        <p:nvSpPr>
          <p:cNvPr id="4" name="Slide Number Placeholder 3"/>
          <p:cNvSpPr>
            <a:spLocks noGrp="1"/>
          </p:cNvSpPr>
          <p:nvPr>
            <p:ph type="sldNum" sz="quarter" idx="10"/>
          </p:nvPr>
        </p:nvSpPr>
        <p:spPr/>
        <p:txBody>
          <a:bodyPr lIns="80266" tIns="40133" rIns="80266" bIns="40133"/>
          <a:lstStyle/>
          <a:p>
            <a:fld id="{F7021451-1387-4CA6-816F-3879F97B5CBC}" type="slidenum">
              <a:rPr lang="en-GB"/>
              <a:t>2</a:t>
            </a:fld>
            <a:endParaRPr lang="en-GB"/>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80266" tIns="40133" rIns="80266" bIns="40133"/>
          <a:lstStyle/>
          <a:p>
            <a:endParaRPr lang="en-GB" b="0"/>
          </a:p>
        </p:txBody>
      </p:sp>
      <p:sp>
        <p:nvSpPr>
          <p:cNvPr id="4" name="Slide Number Placeholder 3"/>
          <p:cNvSpPr>
            <a:spLocks noGrp="1"/>
          </p:cNvSpPr>
          <p:nvPr>
            <p:ph type="sldNum" sz="quarter" idx="10"/>
          </p:nvPr>
        </p:nvSpPr>
        <p:spPr/>
        <p:txBody>
          <a:bodyPr lIns="80266" tIns="40133" rIns="80266" bIns="40133"/>
          <a:lstStyle/>
          <a:p>
            <a:fld id="{441536A7-E858-4490-8AF5-6B4E613D338C}" type="slidenum">
              <a:rPr lang="en-GB" smtClean="0"/>
              <a:t>3</a:t>
            </a:fld>
            <a:endParaRPr lang="en-GB"/>
          </a:p>
        </p:txBody>
      </p:sp>
    </p:spTree>
    <p:extLst>
      <p:ext uri="{BB962C8B-B14F-4D97-AF65-F5344CB8AC3E}">
        <p14:creationId xmlns:p14="http://schemas.microsoft.com/office/powerpoint/2010/main" val="4100969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08D35-279C-3B20-9287-20786D5531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F1A559-0F7E-484B-BB27-D4C0908EB2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6F0589-F278-C734-C27A-12846F326BC9}"/>
              </a:ext>
            </a:extLst>
          </p:cNvPr>
          <p:cNvSpPr>
            <a:spLocks noGrp="1"/>
          </p:cNvSpPr>
          <p:nvPr>
            <p:ph type="body" idx="1"/>
          </p:nvPr>
        </p:nvSpPr>
        <p:spPr/>
        <p:txBody>
          <a:bodyPr lIns="80266" tIns="40133" rIns="80266" bIns="40133"/>
          <a:lstStyle/>
          <a:p>
            <a:endParaRPr lang="en-GB"/>
          </a:p>
        </p:txBody>
      </p:sp>
      <p:sp>
        <p:nvSpPr>
          <p:cNvPr id="4" name="Slide Number Placeholder 3">
            <a:extLst>
              <a:ext uri="{FF2B5EF4-FFF2-40B4-BE49-F238E27FC236}">
                <a16:creationId xmlns:a16="http://schemas.microsoft.com/office/drawing/2014/main" id="{802EECC3-D64A-89BE-364E-A34A78C73FF8}"/>
              </a:ext>
            </a:extLst>
          </p:cNvPr>
          <p:cNvSpPr>
            <a:spLocks noGrp="1"/>
          </p:cNvSpPr>
          <p:nvPr>
            <p:ph type="sldNum" sz="quarter" idx="10"/>
          </p:nvPr>
        </p:nvSpPr>
        <p:spPr/>
        <p:txBody>
          <a:bodyPr lIns="80266" tIns="40133" rIns="80266" bIns="40133"/>
          <a:lstStyle/>
          <a:p>
            <a:fld id="{441536A7-E858-4490-8AF5-6B4E613D338C}" type="slidenum">
              <a:rPr lang="en-GB" smtClean="0"/>
              <a:t>4</a:t>
            </a:fld>
            <a:endParaRPr lang="en-GB"/>
          </a:p>
        </p:txBody>
      </p:sp>
    </p:spTree>
    <p:extLst>
      <p:ext uri="{BB962C8B-B14F-4D97-AF65-F5344CB8AC3E}">
        <p14:creationId xmlns:p14="http://schemas.microsoft.com/office/powerpoint/2010/main" val="1478774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Eurostat, </a:t>
            </a:r>
            <a:r>
              <a:rPr err="1"/>
              <a:t>tran_hv_frmod</a:t>
            </a:r>
            <a:r>
              <a:t>, Modal split of inland freight transport, 2024 (percentage of inland freight tonne-km carried by road, rail and inland waterways): EU-27 5.2% (estimated), Netherlands 40.4%, Romania 23.4%, Bulgaria 21.9%. This is NOT a share of all freight including maritime shipping.</a:t>
            </a:r>
          </a:p>
          <a:p>
            <a:r>
              <a:t>  https://ec.europa.eu/eurostat/databrowser/view/tran_hv_frmod/default/table?lang=en</a:t>
            </a:r>
          </a:p>
          <a:p>
            <a:r>
              <a:t>- CCNR (2025), Inland navigation in Europe: Market Observation, Annual Report 2025, Freight transport performance: in the EU-27 in 2024 import = 27.0%, export = 27.9%, transit = 20.8%; together 75.7% of inland-waterway tonne-km. Cross-border means at least one border crossed, not that 76% of individual vessel movements were international.</a:t>
            </a:r>
          </a:p>
          <a:p>
            <a:r>
              <a:t>  https://inland-navigation-market.org/annees/2025-en/?lang=en</a:t>
            </a:r>
          </a:p>
          <a:p>
            <a:r>
              <a:t>- CCNR (2025), same annual report, Fleet section: 13,392 cargo vessels in the European fleet (includes propelled and unpropelled vessels; reference years differ by region) and approximately 80% of dry-cargo vessels built in the twentieth century.</a:t>
            </a:r>
          </a:p>
          <a:p>
            <a:r>
              <a:t>  https://inland-navigation-market.org/wp-content/uploads/2025/11/CCNR_annual_report_EN_2025_WEB.pdf</a:t>
            </a:r>
          </a:p>
          <a:p>
            <a:r>
              <a:t>- SPB &amp; DST (2026), SYNERGETICS D5.2: approximately 1,505 day-trip vessels and 185 ferries; CCNR (2025) reports 408 river-cruise vessels. Together approximately 2,100 passenger vessels, rounded on the slide to around 2,000.</a:t>
            </a:r>
          </a:p>
          <a:p>
            <a:r>
              <a:t>  https://www.synergetics-project.eu/wp-content/uploads/2026/07/SYNERGETICS_D5.2_Updated-transition-pathways-landscape-of-synergies_FINAL.pdf</a:t>
            </a:r>
          </a:p>
          <a:p>
            <a:r>
              <a:t>- CE Delft (2026), Financing mechanisms for decarbonisation and retrofitting of vessels for inland shipping, FINAL report for the European Parliament TRAN Committee (manuscript completed September 2026), Chapter 2, especially Sections 2.1–2.2, for fleet context, ownership and retrofitting practices.</a:t>
            </a:r>
          </a:p>
          <a:p>
            <a:endParaRPr/>
          </a:p>
        </p:txBody>
      </p:sp>
      <p:sp>
        <p:nvSpPr>
          <p:cNvPr id="4" name="Slide Number Placeholder 3"/>
          <p:cNvSpPr>
            <a:spLocks noGrp="1"/>
          </p:cNvSpPr>
          <p:nvPr>
            <p:ph type="sldNum" sz="quarter" idx="10"/>
          </p:nvPr>
        </p:nvSpPr>
        <p:spPr/>
        <p:txBody>
          <a:bodyPr/>
          <a:lstStyle/>
          <a:p>
            <a:fld id="{F7021451-1387-4CA6-816F-3879F97B5CBC}" type="slidenum">
              <a:rPr lang="en-GB"/>
              <a:t>5</a:t>
            </a:fld>
            <a:endParaRPr lang="en-GB"/>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[Sources]
- Draft study, Chapter 3.3: conservative pathway additional accumulated TCO €2.43–6.38bn; innovative pathway €5.26–10.19bn versus BAU over 2020–2050.
- Draft study, Chapter 3.2.3: 110 m vessel CAPEX comparison; hydrogen fuel cells roughly 5x and battery charging almost 4x the Stage V diesel reference.
- PLATINA4Action D4.2 as cited in the study: current-policy TCO versus Net Zero Emissions scenario.</a:t>
            </a:r>
          </a:p>
        </p:txBody>
      </p:sp>
      <p:sp>
        <p:nvSpPr>
          <p:cNvPr id="4" name="Slide Number Placeholder 3"/>
          <p:cNvSpPr>
            <a:spLocks noGrp="1"/>
          </p:cNvSpPr>
          <p:nvPr>
            <p:ph type="sldNum" sz="quarter" idx="10"/>
          </p:nvPr>
        </p:nvSpPr>
        <p:spPr/>
        <p:txBody>
          <a:bodyPr/>
          <a:lstStyle/>
          <a:p>
            <a:fld id="{F7021451-1387-4CA6-816F-3879F97B5CBC}" type="slidenum">
              <a:rPr lang="en-GB"/>
              <a:t>6</a:t>
            </a:fld>
            <a:endParaRPr lang="en-GB"/>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D501D-0783-87FD-AC57-DF0E1E57DE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EA7F9D-65C3-3306-24C4-0A06CFF40F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84298-A20A-38CB-FEC3-2C9FCAA6B945}"/>
              </a:ext>
            </a:extLst>
          </p:cNvPr>
          <p:cNvSpPr>
            <a:spLocks noGrp="1"/>
          </p:cNvSpPr>
          <p:nvPr>
            <p:ph type="body" idx="1"/>
          </p:nvPr>
        </p:nvSpPr>
        <p:spPr/>
        <p:txBody>
          <a:bodyPr/>
          <a:lstStyle/>
          <a:p>
            <a:r>
              <a:rPr lang="en-GB"/>
              <a:t>[Sources]
- Draft study, Chapter 3.3: conservative pathway additional accumulated TCO €2.43–6.38bn; innovative pathway €5.26–10.19bn versus BAU over 2020–2050.
- Draft study, Chapter 3.2.3: 110 m vessel CAPEX comparison; hydrogen fuel cells roughly 5x and battery charging almost 4x the Stage V diesel reference.
- PLATINA4Action D4.2 as cited in the study: current-policy TCO versus Net Zero Emissions scenario.</a:t>
            </a:r>
          </a:p>
        </p:txBody>
      </p:sp>
      <p:sp>
        <p:nvSpPr>
          <p:cNvPr id="4" name="Slide Number Placeholder 3">
            <a:extLst>
              <a:ext uri="{FF2B5EF4-FFF2-40B4-BE49-F238E27FC236}">
                <a16:creationId xmlns:a16="http://schemas.microsoft.com/office/drawing/2014/main" id="{019A7CB0-58EF-CF91-5290-8A90508F6CB1}"/>
              </a:ext>
            </a:extLst>
          </p:cNvPr>
          <p:cNvSpPr>
            <a:spLocks noGrp="1"/>
          </p:cNvSpPr>
          <p:nvPr>
            <p:ph type="sldNum" sz="quarter" idx="10"/>
          </p:nvPr>
        </p:nvSpPr>
        <p:spPr/>
        <p:txBody>
          <a:bodyPr/>
          <a:lstStyle/>
          <a:p>
            <a:fld id="{F7021451-1387-4CA6-816F-3879F97B5CBC}" type="slidenum">
              <a:rPr lang="en-GB"/>
              <a:t>7</a:t>
            </a:fld>
            <a:endParaRPr lang="en-GB"/>
          </a:p>
        </p:txBody>
      </p:sp>
    </p:spTree>
    <p:extLst>
      <p:ext uri="{BB962C8B-B14F-4D97-AF65-F5344CB8AC3E}">
        <p14:creationId xmlns:p14="http://schemas.microsoft.com/office/powerpoint/2010/main" val="88676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5E148-67AE-AC02-9C96-DBFF2E53D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2F903B-5BCC-63B0-BD68-B72BB3B242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55DD93-AF21-51B7-85C5-FBBF8A969FFA}"/>
              </a:ext>
            </a:extLst>
          </p:cNvPr>
          <p:cNvSpPr>
            <a:spLocks noGrp="1"/>
          </p:cNvSpPr>
          <p:nvPr>
            <p:ph type="body" idx="1"/>
          </p:nvPr>
        </p:nvSpPr>
        <p:spPr/>
        <p:txBody>
          <a:bodyPr lIns="80266" tIns="40133" rIns="80266" bIns="40133"/>
          <a:lstStyle/>
          <a:p>
            <a:r>
              <a:rPr lang="en-GB"/>
              <a:t>[Sources]
- Draft study, Chapter 3.3: conservative pathway additional accumulated TCO €2.43–6.38bn; innovative pathway €5.26–10.19bn versus BAU over 2020–2050.
- Draft study, Chapter 3.2.3: 110 m vessel CAPEX comparison; hydrogen fuel cells roughly 5x and battery charging almost 4x the Stage V diesel reference.
- PLATINA4Action D4.2 as cited in the study: current-policy TCO versus Net Zero Emissions scenario.</a:t>
            </a:r>
          </a:p>
        </p:txBody>
      </p:sp>
      <p:sp>
        <p:nvSpPr>
          <p:cNvPr id="4" name="Slide Number Placeholder 3">
            <a:extLst>
              <a:ext uri="{FF2B5EF4-FFF2-40B4-BE49-F238E27FC236}">
                <a16:creationId xmlns:a16="http://schemas.microsoft.com/office/drawing/2014/main" id="{24663584-15B6-2C54-85D9-5CC2B555C452}"/>
              </a:ext>
            </a:extLst>
          </p:cNvPr>
          <p:cNvSpPr>
            <a:spLocks noGrp="1"/>
          </p:cNvSpPr>
          <p:nvPr>
            <p:ph type="sldNum" sz="quarter" idx="10"/>
          </p:nvPr>
        </p:nvSpPr>
        <p:spPr/>
        <p:txBody>
          <a:bodyPr lIns="80266" tIns="40133" rIns="80266" bIns="40133"/>
          <a:lstStyle/>
          <a:p>
            <a:fld id="{F7021451-1387-4CA6-816F-3879F97B5CBC}" type="slidenum">
              <a:rPr lang="en-GB"/>
              <a:t>8</a:t>
            </a:fld>
            <a:endParaRPr lang="en-GB"/>
          </a:p>
        </p:txBody>
      </p:sp>
    </p:spTree>
    <p:extLst>
      <p:ext uri="{BB962C8B-B14F-4D97-AF65-F5344CB8AC3E}">
        <p14:creationId xmlns:p14="http://schemas.microsoft.com/office/powerpoint/2010/main" val="2205496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B67AD-DAEC-CF19-AB7A-D3B847932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C20F8-F656-8356-8049-0885EF0A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292E15-F15B-21EC-390D-B2EEB3E7FB6D}"/>
              </a:ext>
            </a:extLst>
          </p:cNvPr>
          <p:cNvSpPr>
            <a:spLocks noGrp="1"/>
          </p:cNvSpPr>
          <p:nvPr>
            <p:ph type="body" idx="1"/>
          </p:nvPr>
        </p:nvSpPr>
        <p:spPr/>
        <p:txBody>
          <a:bodyPr lIns="80266" tIns="40133" rIns="80266" bIns="40133"/>
          <a:lstStyle/>
          <a:p>
            <a:endParaRPr lang="en-GB"/>
          </a:p>
        </p:txBody>
      </p:sp>
      <p:sp>
        <p:nvSpPr>
          <p:cNvPr id="4" name="Slide Number Placeholder 3">
            <a:extLst>
              <a:ext uri="{FF2B5EF4-FFF2-40B4-BE49-F238E27FC236}">
                <a16:creationId xmlns:a16="http://schemas.microsoft.com/office/drawing/2014/main" id="{11A1FD30-7254-EB7A-3CBB-8034AE25AB63}"/>
              </a:ext>
            </a:extLst>
          </p:cNvPr>
          <p:cNvSpPr>
            <a:spLocks noGrp="1"/>
          </p:cNvSpPr>
          <p:nvPr>
            <p:ph type="sldNum" sz="quarter" idx="10"/>
          </p:nvPr>
        </p:nvSpPr>
        <p:spPr/>
        <p:txBody>
          <a:bodyPr lIns="80266" tIns="40133" rIns="80266" bIns="40133"/>
          <a:lstStyle/>
          <a:p>
            <a:fld id="{441536A7-E858-4490-8AF5-6B4E613D338C}" type="slidenum">
              <a:rPr lang="en-GB" smtClean="0"/>
              <a:t>9</a:t>
            </a:fld>
            <a:endParaRPr lang="en-GB"/>
          </a:p>
        </p:txBody>
      </p:sp>
    </p:spTree>
    <p:extLst>
      <p:ext uri="{BB962C8B-B14F-4D97-AF65-F5344CB8AC3E}">
        <p14:creationId xmlns:p14="http://schemas.microsoft.com/office/powerpoint/2010/main" val="33641182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 name="PlaceHolder 1"/>
          <p:cNvSpPr>
            <a:spLocks noGrp="1" noRot="1" noChangeAspect="1"/>
          </p:cNvSpPr>
          <p:nvPr>
            <p:ph type="sldImg"/>
          </p:nvPr>
        </p:nvSpPr>
        <p:spPr>
          <a:xfrm>
            <a:off x="0" y="0"/>
            <a:ext cx="0" cy="0"/>
          </a:xfrm>
          <a:prstGeom prst="rect">
            <a:avLst/>
          </a:prstGeom>
          <a:ln w="0">
            <a:noFill/>
          </a:ln>
        </p:spPr>
      </p:sp>
      <p:sp>
        <p:nvSpPr>
          <p:cNvPr id="397" name="PlaceHolder 2"/>
          <p:cNvSpPr>
            <a:spLocks noGrp="1"/>
          </p:cNvSpPr>
          <p:nvPr>
            <p:ph type="body"/>
          </p:nvPr>
        </p:nvSpPr>
        <p:spPr>
          <a:xfrm>
            <a:off x="0" y="0"/>
            <a:ext cx="0" cy="0"/>
          </a:xfrm>
          <a:prstGeom prst="rect">
            <a:avLst/>
          </a:prstGeom>
          <a:noFill/>
          <a:ln w="0">
            <a:noFill/>
          </a:ln>
        </p:spPr>
        <p:txBody>
          <a:bodyPr lIns="79002" tIns="-39501" rIns="79002" bIns="-39501" anchor="t">
            <a:noAutofit/>
          </a:bodyPr>
          <a:lstStyle/>
          <a:p>
            <a:r>
              <a:rPr lang="en-US" sz="1800">
                <a:solidFill>
                  <a:srgbClr val="000000"/>
                </a:solidFill>
                <a:latin typeface="Arial"/>
              </a:rPr>
              <a:t>[Sources]</a:t>
            </a:r>
          </a:p>
          <a:p>
            <a:r>
              <a:rPr lang="en-US" sz="1800">
                <a:solidFill>
                  <a:srgbClr val="000000"/>
                </a:solidFill>
                <a:latin typeface="Arial"/>
              </a:rPr>
              <a:t>- CE Delft (2026), Financing mechanisms for decarbonisation and retrofitting of vessels for inland shipping, FINAL report for the European Parliament TRAN Committee (manuscript completed September 2026), Section 4.1 (conventional/alternative vessel financing), Sections 4.2–4.3 (EU and Member State funding), Section 5.2 (financing barriers).</a:t>
            </a:r>
          </a:p>
          <a:p>
            <a:r>
              <a:rPr lang="en-US" sz="1800">
                <a:solidFill>
                  <a:srgbClr val="000000"/>
                </a:solidFill>
                <a:latin typeface="Arial"/>
              </a:rPr>
              <a:t>- SPB, EICB, CCNR &amp; PDM (2022), PLATINA3 D2.5, Funding and financing the energy transition of the European IWT fleet, Sections 3.1–3.2: fragmented </a:t>
            </a:r>
            <a:r>
              <a:rPr lang="en-US" sz="1800" err="1">
                <a:solidFill>
                  <a:srgbClr val="000000"/>
                </a:solidFill>
                <a:latin typeface="Arial"/>
              </a:rPr>
              <a:t>programmes</a:t>
            </a:r>
            <a:r>
              <a:rPr lang="en-US" sz="1800">
                <a:solidFill>
                  <a:srgbClr val="000000"/>
                </a:solidFill>
                <a:latin typeface="Arial"/>
              </a:rPr>
              <a:t>, transaction costs and the limited scope for commercial loans where TCO is not competitive.</a:t>
            </a:r>
          </a:p>
          <a:p>
            <a:r>
              <a:rPr lang="en-US" sz="1800">
                <a:solidFill>
                  <a:srgbClr val="000000"/>
                </a:solidFill>
                <a:latin typeface="Arial"/>
              </a:rPr>
              <a:t>  https://platina3.eu/wp-content/uploads/2022/10/221024_PLATINA3_D2.5_Fundingfinancing-energy-transition-European-IWT-fleet.pdf</a:t>
            </a:r>
          </a:p>
          <a:p>
            <a:r>
              <a:rPr lang="en-US" sz="1800">
                <a:solidFill>
                  <a:srgbClr val="000000"/>
                </a:solidFill>
                <a:latin typeface="Arial"/>
              </a:rPr>
              <a:t>- WAT (2024), PLATINA4Action D5.1, Funding opportunities for RD&amp;I and deployment activities at European level: overview of public funding instruments.</a:t>
            </a:r>
          </a:p>
          <a:p>
            <a:r>
              <a:rPr lang="en-US" sz="1800">
                <a:solidFill>
                  <a:srgbClr val="000000"/>
                </a:solidFill>
                <a:latin typeface="Arial"/>
              </a:rPr>
              <a:t>  https://platina4action.iwtprojects.eu/wp-content/uploads/2025/01/250123_PLATINA4Action_D5.1_Funding_opportunities_for_RDI_and_deployment_activities_at_the_European_level.pdf</a:t>
            </a:r>
          </a:p>
          <a:p>
            <a:r>
              <a:rPr lang="en-US" sz="1800">
                <a:solidFill>
                  <a:srgbClr val="000000"/>
                </a:solidFill>
                <a:latin typeface="Arial"/>
              </a:rPr>
              <a:t>- Port of Rotterdam (2026), Condor H2: emerging pay-per-use hydrogen arrangements.</a:t>
            </a:r>
          </a:p>
          <a:p>
            <a:r>
              <a:rPr lang="en-US" sz="1800">
                <a:solidFill>
                  <a:srgbClr val="000000"/>
                </a:solidFill>
                <a:latin typeface="Arial"/>
              </a:rPr>
              <a:t>  https://www.portofrotterdam.com/en/port-future/energy-transition/making-logistics-chains-more-sustainable/condor-h2</a:t>
            </a:r>
          </a:p>
          <a:p>
            <a:r>
              <a:rPr lang="en-US" sz="1800">
                <a:solidFill>
                  <a:srgbClr val="000000"/>
                </a:solidFill>
                <a:latin typeface="Arial"/>
              </a:rPr>
              <a:t>- Zero Emission Services, About ZES: swappable batteries, service-based energy provision.</a:t>
            </a:r>
          </a:p>
          <a:p>
            <a:r>
              <a:rPr lang="en-US" sz="1800">
                <a:solidFill>
                  <a:srgbClr val="000000"/>
                </a:solidFill>
                <a:latin typeface="Arial"/>
              </a:rPr>
              <a:t>  https://zeroemissionservices.nl/en/about-zes/</a:t>
            </a:r>
          </a:p>
          <a:p>
            <a:endParaRPr lang="en-US" sz="1800">
              <a:solidFill>
                <a:srgbClr val="000000"/>
              </a:solidFill>
              <a:latin typeface="Arial"/>
            </a:endParaRPr>
          </a:p>
          <a:p>
            <a:r>
              <a:rPr lang="en-US" sz="1800">
                <a:solidFill>
                  <a:srgbClr val="000000"/>
                </a:solidFill>
                <a:latin typeface="Arial"/>
              </a:rPr>
              <a:t>[Speaker update / script alignment]</a:t>
            </a:r>
          </a:p>
          <a:p>
            <a:r>
              <a:rPr lang="en-US" sz="1800">
                <a:solidFill>
                  <a:srgbClr val="000000"/>
                </a:solidFill>
                <a:latin typeface="Arial"/>
              </a:rPr>
              <a:t>A central revenue problem is the absence of a reliable premium for green inland-waterway freight; operators must largely compete on price with conventional ships, including fully depreciated diesel vessels. Exceptions exist through dedicated long-term contracts, but are not the general market. Source: CE Delft (2026), final report, Sections 5.1.1, 5.2.1 (Income perspective: no green premium); CCNR (2024) market structure.</a:t>
            </a:r>
          </a:p>
          <a:p>
            <a:endParaRPr lang="en-US" sz="1800">
              <a:solidFill>
                <a:srgbClr val="000000"/>
              </a:solidFill>
              <a:latin typeface="Arial"/>
            </a:endParaRPr>
          </a:p>
          <a:p>
            <a:r>
              <a:rPr lang="en-US" sz="1800">
                <a:solidFill>
                  <a:srgbClr val="000000"/>
                </a:solidFill>
                <a:latin typeface="Arial"/>
              </a:rPr>
              <a:t>[Expanded presenter explanation retained from prior slide]</a:t>
            </a:r>
          </a:p>
          <a:p>
            <a:r>
              <a:rPr lang="en-US" sz="1800">
                <a:solidFill>
                  <a:srgbClr val="000000"/>
                </a:solidFill>
                <a:latin typeface="Arial"/>
              </a:rPr>
              <a:t>Commercial finance: Vessel owners generally use commercial loans and own equity. A bank needs predictable cash flows, sufficient vessel collateral, and risk-sharing. This is harder for small owner-operators.</a:t>
            </a:r>
          </a:p>
          <a:p>
            <a:r>
              <a:rPr lang="en-US" sz="1800">
                <a:solidFill>
                  <a:srgbClr val="000000"/>
                </a:solidFill>
                <a:latin typeface="Arial"/>
              </a:rPr>
              <a:t>Public support: EU and national </a:t>
            </a:r>
            <a:r>
              <a:rPr lang="en-US" sz="1800" err="1">
                <a:solidFill>
                  <a:srgbClr val="000000"/>
                </a:solidFill>
                <a:latin typeface="Arial"/>
              </a:rPr>
              <a:t>programmes</a:t>
            </a:r>
            <a:r>
              <a:rPr lang="en-US" sz="1800">
                <a:solidFill>
                  <a:srgbClr val="000000"/>
                </a:solidFill>
                <a:latin typeface="Arial"/>
              </a:rPr>
              <a:t> support vessel investments, research and infrastructure. Grants can reduce upfront CAPEX, while support for recurring OPEX remains limited; applications may be complex for smaller firms.</a:t>
            </a:r>
          </a:p>
          <a:p>
            <a:r>
              <a:rPr lang="en-US" sz="1800">
                <a:solidFill>
                  <a:srgbClr val="000000"/>
                </a:solidFill>
                <a:latin typeface="Arial"/>
              </a:rPr>
              <a:t>Emerging models: Leasing, pay-per-use, pay-as-you-save and public-private arrangements can reduce upfront costs and shift some technology/residual-value risks, but these models are not yet widely deployed across IWT.</a:t>
            </a:r>
          </a:p>
          <a:p>
            <a:endParaRPr lang="en-US" sz="1800">
              <a:solidFill>
                <a:srgbClr val="000000"/>
              </a:solidFill>
              <a:latin typeface="Arial"/>
            </a:endParaRPr>
          </a:p>
        </p:txBody>
      </p:sp>
      <p:sp>
        <p:nvSpPr>
          <p:cNvPr id="398" name="PlaceHolder 3"/>
          <p:cNvSpPr>
            <a:spLocks noGrp="1"/>
          </p:cNvSpPr>
          <p:nvPr>
            <p:ph type="sldNum" idx="29"/>
          </p:nvPr>
        </p:nvSpPr>
        <p:spPr>
          <a:xfrm>
            <a:off x="0" y="0"/>
            <a:ext cx="0" cy="0"/>
          </a:xfrm>
          <a:prstGeom prst="rect">
            <a:avLst/>
          </a:prstGeom>
          <a:noFill/>
          <a:ln w="0">
            <a:noFill/>
          </a:ln>
        </p:spPr>
        <p:txBody>
          <a:bodyPr lIns="79002" tIns="-39501" rIns="79002" bIns="-39501" anchor="t">
            <a:noAutofit/>
          </a:bodyPr>
          <a:lstStyle>
            <a:lvl1pPr indent="0" defTabSz="802660">
              <a:lnSpc>
                <a:spcPct val="100000"/>
              </a:lnSpc>
              <a:buNone/>
              <a:defRPr lang="en-GB" sz="1600" b="0" u="none" strike="noStrike">
                <a:solidFill>
                  <a:schemeClr val="dk1"/>
                </a:solidFill>
                <a:effectLst/>
                <a:uFillTx/>
                <a:latin typeface="+mn-lt"/>
                <a:ea typeface="+mn-ea"/>
              </a:defRPr>
            </a:lvl1pPr>
          </a:lstStyle>
          <a:p>
            <a:fld id="{DC745E4E-317C-48BA-9DE2-41B5F29E371D}" type="slidenum">
              <a:rPr lang="en-GB"/>
              <a:pPr/>
              <a:t>10</a:t>
            </a:fld>
            <a:endParaRPr lang="en-US">
              <a:solidFill>
                <a:srgbClr val="000000"/>
              </a:solidFill>
              <a:latin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lIns="80266" tIns="40133" rIns="80266" bIns="40133"/>
          <a:lstStyle/>
          <a:p>
            <a:r>
              <a:rPr lang="en-GB"/>
              <a:t>[Sources]
- Draft study, Executive Summary: weak business case is the central financing barrier; small operators face limited collateral and administrative capacity.
- Draft study, Chapter 5.2: financiers focus on repayment capacity, collateral and risk-sharing.
- Draft study, Chapter 5.2.1 and Condor ZE analysis: 20-year competitiveness may not align with a roughly 10-year financing assessment horizon.</a:t>
            </a:r>
            <a:br>
              <a:rPr lang="en-GB"/>
            </a:br>
            <a:endParaRPr lang="en-GB"/>
          </a:p>
          <a:p>
            <a:r>
              <a:rPr lang="nl-NL" b="1" err="1"/>
              <a:t>Financing</a:t>
            </a:r>
            <a:r>
              <a:rPr lang="nl-NL" b="1"/>
              <a:t> </a:t>
            </a:r>
            <a:r>
              <a:rPr lang="nl-NL" b="1" err="1"/>
              <a:t>instruments</a:t>
            </a:r>
            <a:r>
              <a:rPr lang="nl-NL" b="1"/>
              <a:t> </a:t>
            </a:r>
            <a:r>
              <a:rPr lang="nl-NL" b="1" err="1"/>
              <a:t>cannot</a:t>
            </a:r>
            <a:r>
              <a:rPr lang="nl-NL" b="1"/>
              <a:t> </a:t>
            </a:r>
            <a:r>
              <a:rPr lang="nl-NL" b="1" err="1"/>
              <a:t>by</a:t>
            </a:r>
            <a:r>
              <a:rPr lang="nl-NL" b="1"/>
              <a:t> </a:t>
            </a:r>
            <a:r>
              <a:rPr lang="nl-NL" b="1" err="1"/>
              <a:t>themselves</a:t>
            </a:r>
            <a:r>
              <a:rPr lang="nl-NL" b="1"/>
              <a:t> make a </a:t>
            </a:r>
            <a:r>
              <a:rPr lang="nl-NL" b="1" err="1"/>
              <a:t>structurally</a:t>
            </a:r>
            <a:r>
              <a:rPr lang="nl-NL" b="1"/>
              <a:t> </a:t>
            </a:r>
            <a:r>
              <a:rPr lang="nl-NL" b="1" err="1"/>
              <a:t>unviable</a:t>
            </a:r>
            <a:r>
              <a:rPr lang="nl-NL" b="1"/>
              <a:t> business case </a:t>
            </a:r>
            <a:r>
              <a:rPr lang="nl-NL" b="1" err="1"/>
              <a:t>bankable</a:t>
            </a:r>
            <a:r>
              <a:rPr lang="nl-NL" b="1"/>
              <a:t>.</a:t>
            </a:r>
            <a:endParaRPr lang="en-GB" b="1"/>
          </a:p>
        </p:txBody>
      </p:sp>
      <p:sp>
        <p:nvSpPr>
          <p:cNvPr id="4" name="Slide Number Placeholder 3"/>
          <p:cNvSpPr>
            <a:spLocks noGrp="1"/>
          </p:cNvSpPr>
          <p:nvPr>
            <p:ph type="sldNum" sz="quarter" idx="10"/>
          </p:nvPr>
        </p:nvSpPr>
        <p:spPr/>
        <p:txBody>
          <a:bodyPr lIns="80266" tIns="40133" rIns="80266" bIns="40133"/>
          <a:lstStyle/>
          <a:p>
            <a:fld id="{F7021451-1387-4CA6-816F-3879F97B5CBC}" type="slidenum">
              <a:rPr lang="en-GB"/>
              <a:t>11</a:t>
            </a:fld>
            <a:endParaRPr lang="en-GB"/>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590AF-496A-F68E-618C-DFE7EEC394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D4D03-ACF6-AFA0-6074-9B42E44F7A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31DFAA-F3D7-2DA5-D1BD-54ACCC24B9EC}"/>
              </a:ext>
            </a:extLst>
          </p:cNvPr>
          <p:cNvSpPr>
            <a:spLocks noGrp="1"/>
          </p:cNvSpPr>
          <p:nvPr>
            <p:ph type="body" idx="1"/>
          </p:nvPr>
        </p:nvSpPr>
        <p:spPr/>
        <p:txBody>
          <a:bodyPr lIns="80266" tIns="40133" rIns="80266" bIns="40133"/>
          <a:lstStyle/>
          <a:p>
            <a:r>
              <a:t>[Sources]</a:t>
            </a:r>
          </a:p>
          <a:p>
            <a:r>
              <a:t>- CE Delft (2026), Financing mechanisms for decarbonisation and retrofitting of vessels for inland shipping, FINAL report for the European Parliament TRAN Committee (manuscript completed September 2026), Sections 4.1–4.3 and 5.2, and conclusions of Chapters 4 and 5.</a:t>
            </a:r>
          </a:p>
          <a:p>
            <a:r>
              <a:t>- SPB, EICB, CCNR &amp; PDM (2022), PLATINA3 D2.5, Sections 3.1–3.2, on business-case and bankability barriers.</a:t>
            </a:r>
          </a:p>
          <a:p>
            <a:r>
              <a:t>  https://platina3.eu/wp-content/uploads/2022/10/221024_PLATINA3_D2.5_Fundingfinancing-energy-transition-European-IWT-fleet.pdf</a:t>
            </a:r>
          </a:p>
          <a:p>
            <a:r>
              <a:t>- Condor (2026), Whitepaper: Van TCO-</a:t>
            </a:r>
            <a:r>
              <a:rPr lang="nl-NL"/>
              <a:t>inzicht</a:t>
            </a:r>
            <a:r>
              <a:t> tot </a:t>
            </a:r>
            <a:r>
              <a:rPr lang="nl-NL"/>
              <a:t>financierbaarheid</a:t>
            </a:r>
            <a:r>
              <a:t> in de </a:t>
            </a:r>
            <a:r>
              <a:rPr lang="nl-NL"/>
              <a:t>praktijk</a:t>
            </a:r>
            <a:r>
              <a:t>, particularly financing and collateral conditions.</a:t>
            </a:r>
          </a:p>
          <a:p>
            <a:r>
              <a:t>  https://condor-ze.com/wp-content/uploads/2026/05/CONDOR-financiering-2.pdf</a:t>
            </a:r>
          </a:p>
          <a:p>
            <a:endParaRPr/>
          </a:p>
          <a:p>
            <a:r>
              <a:t>[Speaker update / script alignment]</a:t>
            </a:r>
          </a:p>
          <a:p>
            <a:r>
              <a:t>The central diagram is rebuilt from the editable native shapes in supplied Figure 10.pptm, not a flattened picture: labels, arrows and rectangles can be modified in PowerPoint. Two illustrative icons remain small, independent image objects.</a:t>
            </a:r>
          </a:p>
          <a:p>
            <a:r>
              <a:t>From the lender’s perspective, a green-vessel retrofit can receive finance if (1) projected cash flows are adequate and sufficiently predictable for debt service, (2) collateral/residual asset value offers security, and (3) remaining risks can be shared or guaranteed. A bank does not necessarily refuse out of unwillingness: it may be unable to establish those conditions with a currently weak business case. Time horizon: a technology can approach TCO parity over a twenty-year lifetime, while financing assessments often use a shorter horizon (stakeholder interviews indicate around 10 years); future carbon-price-driven benefits do not substitute for near-term cash flow. Grants/leasing may reduce initial capital need but not persistent OPEX disadvantage. Sources: CE Delft (2026), FINAL report, Figure 10 and Section 5.2.1–5.2.2; Condor (2026), TCO time-horizon analyses.</a:t>
            </a:r>
          </a:p>
        </p:txBody>
      </p:sp>
      <p:sp>
        <p:nvSpPr>
          <p:cNvPr id="4" name="Slide Number Placeholder 3">
            <a:extLst>
              <a:ext uri="{FF2B5EF4-FFF2-40B4-BE49-F238E27FC236}">
                <a16:creationId xmlns:a16="http://schemas.microsoft.com/office/drawing/2014/main" id="{41B16D51-36EE-B78B-62A7-4C0783D3CB50}"/>
              </a:ext>
            </a:extLst>
          </p:cNvPr>
          <p:cNvSpPr>
            <a:spLocks noGrp="1"/>
          </p:cNvSpPr>
          <p:nvPr>
            <p:ph type="sldNum" sz="quarter" idx="10"/>
          </p:nvPr>
        </p:nvSpPr>
        <p:spPr/>
        <p:txBody>
          <a:bodyPr lIns="80266" tIns="40133" rIns="80266" bIns="40133"/>
          <a:lstStyle/>
          <a:p>
            <a:fld id="{F7021451-1387-4CA6-816F-3879F97B5CBC}" type="slidenum">
              <a:rPr lang="en-GB"/>
              <a:t>12</a:t>
            </a:fld>
            <a:endParaRPr lang="en-GB"/>
          </a:p>
        </p:txBody>
      </p:sp>
    </p:spTree>
    <p:extLst>
      <p:ext uri="{BB962C8B-B14F-4D97-AF65-F5344CB8AC3E}">
        <p14:creationId xmlns:p14="http://schemas.microsoft.com/office/powerpoint/2010/main" val="15178071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CAC18-BA05-E922-1E5C-F881E4BBD3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BC4A5F-BB78-4790-F91D-86D8210E5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8623FE-B07F-0CC6-09B6-DB194D1206AC}"/>
              </a:ext>
            </a:extLst>
          </p:cNvPr>
          <p:cNvSpPr>
            <a:spLocks noGrp="1"/>
          </p:cNvSpPr>
          <p:nvPr>
            <p:ph type="body" idx="1"/>
          </p:nvPr>
        </p:nvSpPr>
        <p:spPr/>
        <p:txBody>
          <a:bodyPr lIns="80266" tIns="40133" rIns="80266" bIns="40133"/>
          <a:lstStyle/>
          <a:p>
            <a:endParaRPr lang="en-GB"/>
          </a:p>
        </p:txBody>
      </p:sp>
      <p:sp>
        <p:nvSpPr>
          <p:cNvPr id="4" name="Slide Number Placeholder 3">
            <a:extLst>
              <a:ext uri="{FF2B5EF4-FFF2-40B4-BE49-F238E27FC236}">
                <a16:creationId xmlns:a16="http://schemas.microsoft.com/office/drawing/2014/main" id="{B8EBA365-BE02-B291-D871-C9870DC6B02B}"/>
              </a:ext>
            </a:extLst>
          </p:cNvPr>
          <p:cNvSpPr>
            <a:spLocks noGrp="1"/>
          </p:cNvSpPr>
          <p:nvPr>
            <p:ph type="sldNum" sz="quarter" idx="10"/>
          </p:nvPr>
        </p:nvSpPr>
        <p:spPr/>
        <p:txBody>
          <a:bodyPr lIns="80266" tIns="40133" rIns="80266" bIns="40133"/>
          <a:lstStyle/>
          <a:p>
            <a:fld id="{441536A7-E858-4490-8AF5-6B4E613D338C}" type="slidenum">
              <a:rPr lang="en-GB" smtClean="0"/>
              <a:t>13</a:t>
            </a:fld>
            <a:endParaRPr lang="en-GB"/>
          </a:p>
        </p:txBody>
      </p:sp>
    </p:spTree>
    <p:extLst>
      <p:ext uri="{BB962C8B-B14F-4D97-AF65-F5344CB8AC3E}">
        <p14:creationId xmlns:p14="http://schemas.microsoft.com/office/powerpoint/2010/main" val="573466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944ED-4C60-B47C-EC4D-93F2E82BEE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76E93-7BF3-CE79-E780-BC5933CD82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CC006B-B363-FF28-4814-AD49C5F42AC8}"/>
              </a:ext>
            </a:extLst>
          </p:cNvPr>
          <p:cNvSpPr>
            <a:spLocks noGrp="1"/>
          </p:cNvSpPr>
          <p:nvPr>
            <p:ph type="body" idx="1"/>
          </p:nvPr>
        </p:nvSpPr>
        <p:spPr/>
        <p:txBody>
          <a:bodyPr lIns="80266" tIns="40133" rIns="80266" bIns="40133"/>
          <a:lstStyle/>
          <a:p>
            <a:r>
              <a:rPr lang="en-GB"/>
              <a:t>d </a:t>
            </a:r>
          </a:p>
        </p:txBody>
      </p:sp>
      <p:sp>
        <p:nvSpPr>
          <p:cNvPr id="4" name="Slide Number Placeholder 3">
            <a:extLst>
              <a:ext uri="{FF2B5EF4-FFF2-40B4-BE49-F238E27FC236}">
                <a16:creationId xmlns:a16="http://schemas.microsoft.com/office/drawing/2014/main" id="{08CA60B7-0196-7BE4-DECD-4F593152348C}"/>
              </a:ext>
            </a:extLst>
          </p:cNvPr>
          <p:cNvSpPr>
            <a:spLocks noGrp="1"/>
          </p:cNvSpPr>
          <p:nvPr>
            <p:ph type="sldNum" sz="quarter" idx="10"/>
          </p:nvPr>
        </p:nvSpPr>
        <p:spPr/>
        <p:txBody>
          <a:bodyPr lIns="80266" tIns="40133" rIns="80266" bIns="40133"/>
          <a:lstStyle/>
          <a:p>
            <a:fld id="{F7021451-1387-4CA6-816F-3879F97B5CBC}" type="slidenum">
              <a:rPr lang="en-GB"/>
              <a:t>14</a:t>
            </a:fld>
            <a:endParaRPr lang="en-GB"/>
          </a:p>
        </p:txBody>
      </p:sp>
    </p:spTree>
    <p:extLst>
      <p:ext uri="{BB962C8B-B14F-4D97-AF65-F5344CB8AC3E}">
        <p14:creationId xmlns:p14="http://schemas.microsoft.com/office/powerpoint/2010/main" val="2922659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69CF6-3357-307B-8BC2-C8FC617E68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941ECF-64AF-0106-F217-0E034BF70F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DD71-80F6-D966-D13C-B248C402453E}"/>
              </a:ext>
            </a:extLst>
          </p:cNvPr>
          <p:cNvSpPr>
            <a:spLocks noGrp="1"/>
          </p:cNvSpPr>
          <p:nvPr>
            <p:ph type="body" idx="1"/>
          </p:nvPr>
        </p:nvSpPr>
        <p:spPr/>
        <p:txBody>
          <a:bodyPr lIns="80266" tIns="40133" rIns="80266" bIns="40133"/>
          <a:lstStyle/>
          <a:p>
            <a:endParaRPr lang="en-GB"/>
          </a:p>
        </p:txBody>
      </p:sp>
      <p:sp>
        <p:nvSpPr>
          <p:cNvPr id="4" name="Slide Number Placeholder 3">
            <a:extLst>
              <a:ext uri="{FF2B5EF4-FFF2-40B4-BE49-F238E27FC236}">
                <a16:creationId xmlns:a16="http://schemas.microsoft.com/office/drawing/2014/main" id="{F59FA53E-9821-F5F5-DC21-11723E743178}"/>
              </a:ext>
            </a:extLst>
          </p:cNvPr>
          <p:cNvSpPr>
            <a:spLocks noGrp="1"/>
          </p:cNvSpPr>
          <p:nvPr>
            <p:ph type="sldNum" sz="quarter" idx="10"/>
          </p:nvPr>
        </p:nvSpPr>
        <p:spPr/>
        <p:txBody>
          <a:bodyPr lIns="80266" tIns="40133" rIns="80266" bIns="40133"/>
          <a:lstStyle/>
          <a:p>
            <a:fld id="{F7021451-1387-4CA6-816F-3879F97B5CBC}" type="slidenum">
              <a:rPr lang="en-GB"/>
              <a:t>15</a:t>
            </a:fld>
            <a:endParaRPr lang="en-GB"/>
          </a:p>
        </p:txBody>
      </p:sp>
    </p:spTree>
    <p:extLst>
      <p:ext uri="{BB962C8B-B14F-4D97-AF65-F5344CB8AC3E}">
        <p14:creationId xmlns:p14="http://schemas.microsoft.com/office/powerpoint/2010/main" val="2971185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F273A-9434-6688-0168-8C8C655E5A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02A1C-F50D-52CF-4961-C2C029527D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0FB5CA-958F-C8A5-FFB3-F2EF813198C9}"/>
              </a:ext>
            </a:extLst>
          </p:cNvPr>
          <p:cNvSpPr>
            <a:spLocks noGrp="1"/>
          </p:cNvSpPr>
          <p:nvPr>
            <p:ph type="body" idx="1"/>
          </p:nvPr>
        </p:nvSpPr>
        <p:spPr/>
        <p:txBody>
          <a:bodyPr lIns="80266" tIns="40133" rIns="80266" bIns="40133"/>
          <a:lstStyle/>
          <a:p>
            <a:r>
              <a:rPr lang="en-GB"/>
              <a:t>[Sources]
- Draft study, Chapter 7: coordinate vessel and infrastructure policy; develop a dedicated blended-finance facility; develop an IWT financing and technical-support one-stop shop.
- Draft study, Chapter 6.2.1: technology standardisation, industrial scale-up and clearer approval routes reduce deployment risk and complement the formal recommendations.</a:t>
            </a:r>
          </a:p>
        </p:txBody>
      </p:sp>
      <p:sp>
        <p:nvSpPr>
          <p:cNvPr id="4" name="Slide Number Placeholder 3">
            <a:extLst>
              <a:ext uri="{FF2B5EF4-FFF2-40B4-BE49-F238E27FC236}">
                <a16:creationId xmlns:a16="http://schemas.microsoft.com/office/drawing/2014/main" id="{FD028C86-8E3F-CA43-3144-48AE0CD8EBEC}"/>
              </a:ext>
            </a:extLst>
          </p:cNvPr>
          <p:cNvSpPr>
            <a:spLocks noGrp="1"/>
          </p:cNvSpPr>
          <p:nvPr>
            <p:ph type="sldNum" sz="quarter" idx="10"/>
          </p:nvPr>
        </p:nvSpPr>
        <p:spPr/>
        <p:txBody>
          <a:bodyPr lIns="80266" tIns="40133" rIns="80266" bIns="40133"/>
          <a:lstStyle/>
          <a:p>
            <a:fld id="{F7021451-1387-4CA6-816F-3879F97B5CBC}" type="slidenum">
              <a:rPr lang="en-GB"/>
              <a:t>16</a:t>
            </a:fld>
            <a:endParaRPr lang="en-GB"/>
          </a:p>
        </p:txBody>
      </p:sp>
    </p:spTree>
    <p:extLst>
      <p:ext uri="{BB962C8B-B14F-4D97-AF65-F5344CB8AC3E}">
        <p14:creationId xmlns:p14="http://schemas.microsoft.com/office/powerpoint/2010/main" val="4580553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8BEE2-E0EB-2EED-DA30-67EF8386F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00E96-9921-4798-EF4B-FF6B80906C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7CDDC2-6083-540F-F863-A9DE81692950}"/>
              </a:ext>
            </a:extLst>
          </p:cNvPr>
          <p:cNvSpPr>
            <a:spLocks noGrp="1"/>
          </p:cNvSpPr>
          <p:nvPr>
            <p:ph type="body" idx="1"/>
          </p:nvPr>
        </p:nvSpPr>
        <p:spPr/>
        <p:txBody>
          <a:bodyPr lIns="80266" tIns="40133" rIns="80266" bIns="40133"/>
          <a:lstStyle/>
          <a:p>
            <a:r>
              <a:rPr lang="en-GB"/>
              <a:t>[Sources]
- Terms of Reference, section 2: recommendations should be relevant to EU decision-making, with particular focus on the role and competences of the European Parliament.
- Draft study, Chapters 6–7: integrated policy package, EU coordination, dedicated blended finance, infrastructure coordination and simplified access for small operators.
- This slide is an authors’ synthesis of how the study recommendations map onto Parliament’s legislative, budgetary and scrutiny functions.</a:t>
            </a:r>
          </a:p>
        </p:txBody>
      </p:sp>
      <p:sp>
        <p:nvSpPr>
          <p:cNvPr id="4" name="Slide Number Placeholder 3">
            <a:extLst>
              <a:ext uri="{FF2B5EF4-FFF2-40B4-BE49-F238E27FC236}">
                <a16:creationId xmlns:a16="http://schemas.microsoft.com/office/drawing/2014/main" id="{FDB9E551-83A4-A7B0-B8F4-AC3F607557F1}"/>
              </a:ext>
            </a:extLst>
          </p:cNvPr>
          <p:cNvSpPr>
            <a:spLocks noGrp="1"/>
          </p:cNvSpPr>
          <p:nvPr>
            <p:ph type="sldNum" sz="quarter" idx="10"/>
          </p:nvPr>
        </p:nvSpPr>
        <p:spPr/>
        <p:txBody>
          <a:bodyPr lIns="80266" tIns="40133" rIns="80266" bIns="40133"/>
          <a:lstStyle/>
          <a:p>
            <a:fld id="{F7021451-1387-4CA6-816F-3879F97B5CBC}" type="slidenum">
              <a:rPr lang="en-GB"/>
              <a:t>17</a:t>
            </a:fld>
            <a:endParaRPr lang="en-GB"/>
          </a:p>
        </p:txBody>
      </p:sp>
    </p:spTree>
    <p:extLst>
      <p:ext uri="{BB962C8B-B14F-4D97-AF65-F5344CB8AC3E}">
        <p14:creationId xmlns:p14="http://schemas.microsoft.com/office/powerpoint/2010/main" val="306115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P_WHITE">
    <p:bg>
      <p:bgPr>
        <a:solidFill>
          <a:srgbClr val="FFFFFF"/>
        </a:solidFill>
        <a:effectLst/>
      </p:bgPr>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Agenda">
    <p:bg>
      <p:bgPr>
        <a:solidFill>
          <a:schemeClr val="bg2"/>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1E9E9BD-7D58-C628-8CC6-D319F2BD03C7}"/>
              </a:ext>
            </a:extLst>
          </p:cNvPr>
          <p:cNvSpPr>
            <a:spLocks noGrp="1"/>
          </p:cNvSpPr>
          <p:nvPr>
            <p:ph type="body" sz="quarter" idx="10" hasCustomPrompt="1"/>
          </p:nvPr>
        </p:nvSpPr>
        <p:spPr>
          <a:xfrm>
            <a:off x="479425" y="461963"/>
            <a:ext cx="5616575" cy="914400"/>
          </a:xfrm>
        </p:spPr>
        <p:txBody>
          <a:bodyPr/>
          <a:lstStyle>
            <a:lvl1pPr>
              <a:lnSpc>
                <a:spcPts val="6000"/>
              </a:lnSpc>
              <a:defRPr lang="en-GB" sz="6000" b="1">
                <a:solidFill>
                  <a:schemeClr val="accent1"/>
                </a:solidFill>
              </a:defRPr>
            </a:lvl1pPr>
          </a:lstStyle>
          <a:p>
            <a:pPr lvl="0"/>
            <a:r>
              <a:rPr lang="en-GB"/>
              <a:t>Agenda</a:t>
            </a:r>
          </a:p>
        </p:txBody>
      </p:sp>
      <p:sp>
        <p:nvSpPr>
          <p:cNvPr id="9" name="Text Placeholder 8">
            <a:extLst>
              <a:ext uri="{FF2B5EF4-FFF2-40B4-BE49-F238E27FC236}">
                <a16:creationId xmlns:a16="http://schemas.microsoft.com/office/drawing/2014/main" id="{A089A252-47A3-724D-6B27-33294128F53B}"/>
              </a:ext>
            </a:extLst>
          </p:cNvPr>
          <p:cNvSpPr>
            <a:spLocks noGrp="1"/>
          </p:cNvSpPr>
          <p:nvPr>
            <p:ph type="body" sz="quarter" idx="11" hasCustomPrompt="1"/>
          </p:nvPr>
        </p:nvSpPr>
        <p:spPr>
          <a:xfrm>
            <a:off x="479424" y="1892300"/>
            <a:ext cx="5722939" cy="3597158"/>
          </a:xfrm>
        </p:spPr>
        <p:txBody>
          <a:bodyPr vert="horz" lIns="0" tIns="0" rIns="0" bIns="0" numCol="2" spcCol="182880" rtlCol="0">
            <a:noAutofit/>
          </a:bodyPr>
          <a:lstStyle>
            <a:lvl1pPr>
              <a:spcBef>
                <a:spcPts val="1200"/>
              </a:spcBef>
              <a:defRPr lang="en-GB" b="1" smtClean="0">
                <a:solidFill>
                  <a:schemeClr val="accent1"/>
                </a:solidFill>
              </a:defRPr>
            </a:lvl1pPr>
            <a:lvl2pPr>
              <a:defRPr lang="en-GB" sz="2000" smtClean="0"/>
            </a:lvl2pPr>
            <a:lvl3pPr>
              <a:defRPr lang="en-GB" smtClean="0"/>
            </a:lvl3pPr>
            <a:lvl4pPr>
              <a:defRPr lang="en-GB" sz="1600" smtClean="0"/>
            </a:lvl4pPr>
            <a:lvl5pPr>
              <a:defRPr lang="en-GB" sz="1600"/>
            </a:lvl5pPr>
          </a:lstStyle>
          <a:p>
            <a:pPr lvl="0">
              <a:spcAft>
                <a:spcPts val="1200"/>
              </a:spcAft>
              <a:buFont typeface="+mj-lt"/>
              <a:tabLst/>
            </a:pPr>
            <a:r>
              <a:rPr lang="en-GB"/>
              <a:t>Agenda item goes here</a:t>
            </a:r>
          </a:p>
        </p:txBody>
      </p:sp>
      <p:sp>
        <p:nvSpPr>
          <p:cNvPr id="25" name="Text Placeholder 8">
            <a:extLst>
              <a:ext uri="{FF2B5EF4-FFF2-40B4-BE49-F238E27FC236}">
                <a16:creationId xmlns:a16="http://schemas.microsoft.com/office/drawing/2014/main" id="{E400F3DC-4379-0FE8-22CC-750DAF4C7655}"/>
              </a:ext>
            </a:extLst>
          </p:cNvPr>
          <p:cNvSpPr>
            <a:spLocks noGrp="1"/>
          </p:cNvSpPr>
          <p:nvPr>
            <p:ph type="body" sz="quarter" idx="12" hasCustomPrompt="1"/>
          </p:nvPr>
        </p:nvSpPr>
        <p:spPr>
          <a:xfrm>
            <a:off x="6788150" y="1927808"/>
            <a:ext cx="2644775" cy="3597158"/>
          </a:xfrm>
        </p:spPr>
        <p:txBody>
          <a:bodyPr vert="horz" lIns="0" tIns="0" rIns="0" bIns="0" rtlCol="0">
            <a:noAutofit/>
          </a:bodyPr>
          <a:lstStyle>
            <a:lvl1pPr>
              <a:spcBef>
                <a:spcPts val="1200"/>
              </a:spcBef>
              <a:defRPr lang="en-GB" b="1" smtClean="0">
                <a:solidFill>
                  <a:schemeClr val="accent1"/>
                </a:solidFill>
              </a:defRPr>
            </a:lvl1pPr>
            <a:lvl2pPr>
              <a:defRPr lang="en-GB" sz="2000" smtClean="0"/>
            </a:lvl2pPr>
            <a:lvl3pPr>
              <a:defRPr lang="en-GB" smtClean="0"/>
            </a:lvl3pPr>
            <a:lvl4pPr>
              <a:defRPr lang="en-GB" sz="1600" smtClean="0"/>
            </a:lvl4pPr>
            <a:lvl5pPr>
              <a:defRPr lang="en-GB" sz="1600"/>
            </a:lvl5pPr>
          </a:lstStyle>
          <a:p>
            <a:pPr lvl="0">
              <a:spcAft>
                <a:spcPts val="1200"/>
              </a:spcAft>
              <a:buFont typeface="+mj-lt"/>
              <a:tabLst/>
            </a:pPr>
            <a:r>
              <a:rPr lang="en-GB"/>
              <a:t>Agenda item goes here</a:t>
            </a:r>
          </a:p>
        </p:txBody>
      </p:sp>
    </p:spTree>
    <p:extLst>
      <p:ext uri="{BB962C8B-B14F-4D97-AF65-F5344CB8AC3E}">
        <p14:creationId xmlns:p14="http://schemas.microsoft.com/office/powerpoint/2010/main" val="3991076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Section0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EC87-A812-1191-B3D9-E7BF8191A0C8}"/>
              </a:ext>
            </a:extLst>
          </p:cNvPr>
          <p:cNvSpPr>
            <a:spLocks noGrp="1"/>
          </p:cNvSpPr>
          <p:nvPr>
            <p:ph type="ctrTitle" hasCustomPrompt="1"/>
          </p:nvPr>
        </p:nvSpPr>
        <p:spPr>
          <a:xfrm>
            <a:off x="479425" y="1030544"/>
            <a:ext cx="4562475" cy="3114894"/>
          </a:xfrm>
        </p:spPr>
        <p:txBody>
          <a:bodyPr anchor="b"/>
          <a:lstStyle>
            <a:lvl1pPr algn="l">
              <a:defRPr sz="6000"/>
            </a:lvl1pPr>
          </a:lstStyle>
          <a:p>
            <a:r>
              <a:rPr lang="en-GB"/>
              <a:t>Add section title</a:t>
            </a:r>
          </a:p>
        </p:txBody>
      </p:sp>
      <p:sp>
        <p:nvSpPr>
          <p:cNvPr id="4" name="Subtitle 2">
            <a:extLst>
              <a:ext uri="{FF2B5EF4-FFF2-40B4-BE49-F238E27FC236}">
                <a16:creationId xmlns:a16="http://schemas.microsoft.com/office/drawing/2014/main" id="{15417BE0-75EB-8649-EE05-433EDE8B6A46}"/>
              </a:ext>
            </a:extLst>
          </p:cNvPr>
          <p:cNvSpPr>
            <a:spLocks noGrp="1"/>
          </p:cNvSpPr>
          <p:nvPr>
            <p:ph type="subTitle" idx="1" hasCustomPrompt="1"/>
          </p:nvPr>
        </p:nvSpPr>
        <p:spPr>
          <a:xfrm>
            <a:off x="7662691" y="2257063"/>
            <a:ext cx="4098206" cy="2135278"/>
          </a:xfrm>
        </p:spPr>
        <p:txBody>
          <a:bodyPr anchor="b"/>
          <a:lstStyle>
            <a:lvl1pPr marL="0" indent="0" algn="r">
              <a:buNone/>
              <a:defRPr sz="15000" b="1">
                <a:solidFill>
                  <a:srgbClr val="004EA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01</a:t>
            </a:r>
          </a:p>
        </p:txBody>
      </p:sp>
      <p:pic>
        <p:nvPicPr>
          <p:cNvPr id="5" name="Picture 4">
            <a:extLst>
              <a:ext uri="{FF2B5EF4-FFF2-40B4-BE49-F238E27FC236}">
                <a16:creationId xmlns:a16="http://schemas.microsoft.com/office/drawing/2014/main" id="{D7980675-EB31-DA43-B57A-7AA8122DED2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588131" y="5851462"/>
            <a:ext cx="2320668" cy="821558"/>
          </a:xfrm>
          <a:prstGeom prst="rect">
            <a:avLst/>
          </a:prstGeom>
        </p:spPr>
      </p:pic>
    </p:spTree>
    <p:extLst>
      <p:ext uri="{BB962C8B-B14F-4D97-AF65-F5344CB8AC3E}">
        <p14:creationId xmlns:p14="http://schemas.microsoft.com/office/powerpoint/2010/main" val="2791485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1_EP_WHITE">
    <p:bg>
      <p:bgPr>
        <a:solidFill>
          <a:srgbClr val="FFFFFF"/>
        </a:solidFill>
        <a:effectLst/>
      </p:bgPr>
    </p:bg>
    <p:spTree>
      <p:nvGrpSpPr>
        <p:cNvPr id="1" name=""/>
        <p:cNvGrpSpPr/>
        <p:nvPr/>
      </p:nvGrpSpPr>
      <p:grpSpPr>
        <a:xfrm>
          <a:off x="0" y="0"/>
          <a:ext cx="0" cy="0"/>
          <a:chOff x="0" y="0"/>
          <a:chExt cx="0" cy="0"/>
        </a:xfrm>
      </p:grpSpPr>
      <p:sp>
        <p:nvSpPr>
          <p:cNvPr id="3" name="PlaceHolder 1"/>
          <p:cNvSpPr>
            <a:spLocks noGrp="1"/>
          </p:cNvSpPr>
          <p:nvPr>
            <p:ph type="sldNum" idx="1"/>
          </p:nvPr>
        </p:nvSpPr>
        <p:spPr>
          <a:xfrm>
            <a:off x="502920" y="6473880"/>
            <a:ext cx="365400" cy="164160"/>
          </a:xfrm>
          <a:prstGeom prst="rect">
            <a:avLst/>
          </a:prstGeom>
          <a:noFill/>
          <a:ln w="0">
            <a:noFill/>
          </a:ln>
        </p:spPr>
        <p:txBody>
          <a:bodyPr lIns="0" tIns="0" rIns="0" bIns="0" anchor="t">
            <a:noAutofit/>
          </a:bodyPr>
          <a:lstStyle>
            <a:lvl1pPr indent="0" defTabSz="914400">
              <a:lnSpc>
                <a:spcPct val="100000"/>
              </a:lnSpc>
              <a:buNone/>
              <a:defRPr lang="en-GB" sz="650" b="0" u="none" strike="noStrike">
                <a:solidFill>
                  <a:srgbClr val="0C4DA2"/>
                </a:solidFill>
                <a:effectLst/>
                <a:uFillTx/>
                <a:latin typeface="Arial"/>
                <a:ea typeface="Arial"/>
              </a:defRPr>
            </a:lvl1pPr>
          </a:lstStyle>
          <a:p>
            <a:pPr indent="0" defTabSz="914400">
              <a:lnSpc>
                <a:spcPct val="100000"/>
              </a:lnSpc>
              <a:buNone/>
            </a:pPr>
            <a:fld id="{AD782687-7FDC-462A-A67D-ED87E813E63D}" type="slidenum">
              <a:rPr lang="en-GB" sz="650" b="0" u="none" strike="noStrike">
                <a:solidFill>
                  <a:srgbClr val="0C4DA2"/>
                </a:solidFill>
                <a:effectLst/>
                <a:uFillTx/>
                <a:latin typeface="Arial"/>
                <a:ea typeface="Arial"/>
              </a:rPr>
              <a:t>‹#›</a:t>
            </a:fld>
            <a:endParaRPr lang="en-US" sz="650" b="0" u="none" strike="noStrike">
              <a:solidFill>
                <a:srgbClr val="000000"/>
              </a:solidFill>
              <a:effectLst/>
              <a:uFillTx/>
              <a:latin typeface="Times New Roman"/>
            </a:endParaRPr>
          </a:p>
        </p:txBody>
      </p:sp>
      <p:sp>
        <p:nvSpPr>
          <p:cNvPr id="4" name="PlaceHolder 2"/>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p>
            <a:pPr indent="0">
              <a:buNone/>
            </a:pPr>
            <a:r>
              <a:rPr lang="en-GB" sz="1800" b="0" u="none" strike="noStrike">
                <a:solidFill>
                  <a:schemeClr val="dk1"/>
                </a:solidFill>
                <a:effectLst/>
                <a:uFillTx/>
                <a:latin typeface="EuropeaEco"/>
              </a:rPr>
              <a:t>Click to edit the title text format</a:t>
            </a:r>
          </a:p>
        </p:txBody>
      </p:sp>
      <p:sp>
        <p:nvSpPr>
          <p:cNvPr id="2" name="PlaceHolder 3"/>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en-GB" sz="3200" b="0" u="none" strike="noStrike">
                <a:solidFill>
                  <a:schemeClr val="dk1"/>
                </a:solidFill>
                <a:effectLst/>
                <a:uFillTx/>
                <a:latin typeface="EuropeaEco"/>
              </a:rPr>
              <a:t>Click to edit the outline text format</a:t>
            </a:r>
          </a:p>
          <a:p>
            <a:pPr marL="864000" lvl="1" indent="-324000">
              <a:spcBef>
                <a:spcPts val="1134"/>
              </a:spcBef>
              <a:buClr>
                <a:srgbClr val="000000"/>
              </a:buClr>
              <a:buSzPct val="75000"/>
              <a:buFont typeface="Symbol" charset="2"/>
              <a:buChar char=""/>
            </a:pPr>
            <a:r>
              <a:rPr lang="en-GB" sz="2400" b="0" u="none" strike="noStrike">
                <a:solidFill>
                  <a:schemeClr val="dk1"/>
                </a:solidFill>
                <a:effectLst/>
                <a:uFillTx/>
                <a:latin typeface="EuropeaEco"/>
              </a:rPr>
              <a:t>Second Outline Level</a:t>
            </a:r>
          </a:p>
          <a:p>
            <a:pPr marL="1296000" lvl="2" indent="-288000">
              <a:spcBef>
                <a:spcPts val="850"/>
              </a:spcBef>
              <a:buClr>
                <a:srgbClr val="000000"/>
              </a:buClr>
              <a:buSzPct val="45000"/>
              <a:buFont typeface="Wingdings" charset="2"/>
              <a:buChar char=""/>
            </a:pPr>
            <a:r>
              <a:rPr lang="en-GB" sz="2000" b="0" u="none" strike="noStrike">
                <a:solidFill>
                  <a:schemeClr val="dk1"/>
                </a:solidFill>
                <a:effectLst/>
                <a:uFillTx/>
                <a:latin typeface="EuropeaEco"/>
              </a:rPr>
              <a:t>Third Outline Level</a:t>
            </a:r>
          </a:p>
          <a:p>
            <a:pPr marL="1728000" lvl="3" indent="-216000">
              <a:spcBef>
                <a:spcPts val="567"/>
              </a:spcBef>
              <a:buClr>
                <a:srgbClr val="000000"/>
              </a:buClr>
              <a:buSzPct val="75000"/>
              <a:buFont typeface="Symbol" charset="2"/>
              <a:buChar char=""/>
            </a:pPr>
            <a:r>
              <a:rPr lang="en-GB" sz="2000" b="0" u="none" strike="noStrike">
                <a:solidFill>
                  <a:schemeClr val="dk1"/>
                </a:solidFill>
                <a:effectLst/>
                <a:uFillTx/>
                <a:latin typeface="EuropeaEco"/>
              </a:rPr>
              <a:t>Fourth Outline Level</a:t>
            </a:r>
          </a:p>
          <a:p>
            <a:pPr marL="2160000" lvl="4" indent="-216000">
              <a:spcBef>
                <a:spcPts val="283"/>
              </a:spcBef>
              <a:buClr>
                <a:srgbClr val="000000"/>
              </a:buClr>
              <a:buSzPct val="45000"/>
              <a:buFont typeface="Wingdings" charset="2"/>
              <a:buChar char=""/>
            </a:pPr>
            <a:r>
              <a:rPr lang="en-GB" sz="2000" b="0" u="none" strike="noStrike">
                <a:solidFill>
                  <a:schemeClr val="dk1"/>
                </a:solidFill>
                <a:effectLst/>
                <a:uFillTx/>
                <a:latin typeface="EuropeaEco"/>
              </a:rPr>
              <a:t>Fifth Outline Level</a:t>
            </a:r>
          </a:p>
          <a:p>
            <a:pPr marL="2592000" lvl="5" indent="-216000">
              <a:spcBef>
                <a:spcPts val="283"/>
              </a:spcBef>
              <a:buClr>
                <a:srgbClr val="000000"/>
              </a:buClr>
              <a:buSzPct val="45000"/>
              <a:buFont typeface="Wingdings" charset="2"/>
              <a:buChar char=""/>
            </a:pPr>
            <a:r>
              <a:rPr lang="en-GB" sz="2000" b="0" u="none" strike="noStrike">
                <a:solidFill>
                  <a:schemeClr val="dk1"/>
                </a:solidFill>
                <a:effectLst/>
                <a:uFillTx/>
                <a:latin typeface="EuropeaEco"/>
              </a:rPr>
              <a:t>Sixth Outline Level</a:t>
            </a:r>
          </a:p>
          <a:p>
            <a:pPr marL="3024000" lvl="6" indent="-216000">
              <a:spcBef>
                <a:spcPts val="283"/>
              </a:spcBef>
              <a:buClr>
                <a:srgbClr val="000000"/>
              </a:buClr>
              <a:buSzPct val="45000"/>
              <a:buFont typeface="Wingdings" charset="2"/>
              <a:buChar char=""/>
            </a:pPr>
            <a:r>
              <a:rPr lang="en-GB" sz="2000" b="0" u="none" strike="noStrike">
                <a:solidFill>
                  <a:schemeClr val="dk1"/>
                </a:solidFill>
                <a:effectLst/>
                <a:uFillTx/>
                <a:latin typeface="EuropeaEco"/>
              </a:rPr>
              <a:t>Seventh Outline Level</a:t>
            </a:r>
          </a:p>
        </p:txBody>
      </p:sp>
    </p:spTree>
    <p:extLst>
      <p:ext uri="{BB962C8B-B14F-4D97-AF65-F5344CB8AC3E}">
        <p14:creationId xmlns:p14="http://schemas.microsoft.com/office/powerpoint/2010/main" val="14873847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lvl1pPr algn="ctr" defTabSz="914400" rtl="0" eaLnBrk="1" latinLnBrk="0" hangingPunct="1">
        <a:spcBef>
          <a:spcPct val="0"/>
        </a:spcBef>
        <a:buNone/>
        <a:defRPr lang="en-GB"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lang="en-GB"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GB"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GB"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en-GB" sz="20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9.png"/><Relationship Id="rId18" Type="http://schemas.microsoft.com/office/2007/relationships/hdphoto" Target="../media/hdphoto8.wdp"/><Relationship Id="rId3" Type="http://schemas.openxmlformats.org/officeDocument/2006/relationships/image" Target="../media/image1.png"/><Relationship Id="rId7" Type="http://schemas.openxmlformats.org/officeDocument/2006/relationships/image" Target="../media/image6.png"/><Relationship Id="rId12" Type="http://schemas.microsoft.com/office/2007/relationships/hdphoto" Target="../media/hdphoto5.wdp"/><Relationship Id="rId17" Type="http://schemas.openxmlformats.org/officeDocument/2006/relationships/image" Target="../media/image11.png"/><Relationship Id="rId2" Type="http://schemas.openxmlformats.org/officeDocument/2006/relationships/notesSlide" Target="../notesSlides/notesSlide16.xml"/><Relationship Id="rId16" Type="http://schemas.microsoft.com/office/2007/relationships/hdphoto" Target="../media/hdphoto7.wdp"/><Relationship Id="rId1" Type="http://schemas.openxmlformats.org/officeDocument/2006/relationships/slideLayout" Target="../slideLayouts/slideLayout2.xml"/><Relationship Id="rId6" Type="http://schemas.microsoft.com/office/2007/relationships/hdphoto" Target="../media/hdphoto2.wdp"/><Relationship Id="rId11" Type="http://schemas.openxmlformats.org/officeDocument/2006/relationships/image" Target="../media/image8.png"/><Relationship Id="rId5" Type="http://schemas.openxmlformats.org/officeDocument/2006/relationships/image" Target="../media/image5.png"/><Relationship Id="rId15" Type="http://schemas.openxmlformats.org/officeDocument/2006/relationships/image" Target="../media/image10.png"/><Relationship Id="rId10" Type="http://schemas.microsoft.com/office/2007/relationships/hdphoto" Target="../media/hdphoto4.wdp"/><Relationship Id="rId4" Type="http://schemas.openxmlformats.org/officeDocument/2006/relationships/image" Target="../media/image4.png"/><Relationship Id="rId9" Type="http://schemas.openxmlformats.org/officeDocument/2006/relationships/image" Target="../media/image7.png"/><Relationship Id="rId14" Type="http://schemas.microsoft.com/office/2007/relationships/hdphoto" Target="../media/hdphoto6.wdp"/></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530352" y="1261872"/>
            <a:ext cx="7772400" cy="2011680"/>
          </a:xfrm>
          <a:prstGeom prst="rect">
            <a:avLst/>
          </a:prstGeom>
          <a:noFill/>
          <a:ln/>
        </p:spPr>
        <p:txBody>
          <a:bodyPr wrap="square" lIns="0" tIns="0" rIns="0" bIns="0" rtlCol="0" anchor="ctr"/>
          <a:lstStyle/>
          <a:p>
            <a:pPr marL="0" indent="0">
              <a:buNone/>
            </a:pPr>
            <a:r>
              <a:rPr lang="en-GB" sz="4000" b="1" noProof="0">
                <a:solidFill>
                  <a:srgbClr val="0C4DA2"/>
                </a:solidFill>
                <a:latin typeface="EuropeaEco" pitchFamily="34" charset="0"/>
                <a:ea typeface="Arial" pitchFamily="34" charset="-122"/>
                <a:cs typeface="Arial" pitchFamily="34" charset="-120"/>
              </a:rPr>
              <a:t>Financing mechanisms for</a:t>
            </a:r>
            <a:endParaRPr lang="en-GB" sz="4000" noProof="0"/>
          </a:p>
          <a:p>
            <a:pPr marL="0" indent="0">
              <a:buNone/>
            </a:pPr>
            <a:r>
              <a:rPr lang="en-GB" sz="4000" b="1" noProof="0">
                <a:solidFill>
                  <a:srgbClr val="0C4DA2"/>
                </a:solidFill>
                <a:latin typeface="EuropeaEco" pitchFamily="34" charset="0"/>
                <a:ea typeface="Arial" pitchFamily="34" charset="-122"/>
                <a:cs typeface="Arial" pitchFamily="34" charset="-120"/>
              </a:rPr>
              <a:t>decarbonisation and retrofitting</a:t>
            </a:r>
            <a:endParaRPr lang="en-GB" sz="4000" noProof="0"/>
          </a:p>
          <a:p>
            <a:pPr marL="0" indent="0">
              <a:buNone/>
            </a:pPr>
            <a:r>
              <a:rPr lang="en-GB" sz="4000" b="1" noProof="0">
                <a:solidFill>
                  <a:srgbClr val="0C4DA2"/>
                </a:solidFill>
                <a:latin typeface="EuropeaEco" pitchFamily="34" charset="0"/>
                <a:ea typeface="Arial" pitchFamily="34" charset="-122"/>
                <a:cs typeface="Arial" pitchFamily="34" charset="-120"/>
              </a:rPr>
              <a:t>of vessels for inland shipping</a:t>
            </a:r>
            <a:endParaRPr lang="en-GB" sz="4000" noProof="0"/>
          </a:p>
        </p:txBody>
      </p:sp>
      <p:sp>
        <p:nvSpPr>
          <p:cNvPr id="3" name="Text 1"/>
          <p:cNvSpPr/>
          <p:nvPr/>
        </p:nvSpPr>
        <p:spPr>
          <a:xfrm>
            <a:off x="548640" y="3520440"/>
            <a:ext cx="6583680" cy="384048"/>
          </a:xfrm>
          <a:prstGeom prst="rect">
            <a:avLst/>
          </a:prstGeom>
          <a:noFill/>
          <a:ln/>
        </p:spPr>
        <p:txBody>
          <a:bodyPr wrap="square" lIns="0" tIns="0" rIns="0" bIns="0" rtlCol="0" anchor="ctr"/>
          <a:lstStyle/>
          <a:p>
            <a:pPr marL="0" indent="0">
              <a:buNone/>
            </a:pPr>
            <a:r>
              <a:rPr lang="en-GB" sz="2400" noProof="0">
                <a:solidFill>
                  <a:srgbClr val="0C4DA2"/>
                </a:solidFill>
                <a:latin typeface="EuropeaEco" pitchFamily="34" charset="0"/>
                <a:ea typeface="Arial" pitchFamily="34" charset="-122"/>
                <a:cs typeface="Arial" pitchFamily="34" charset="-120"/>
              </a:rPr>
              <a:t>Key findings and policy recommendations</a:t>
            </a:r>
            <a:endParaRPr lang="en-GB" sz="2400" noProof="0"/>
          </a:p>
        </p:txBody>
      </p:sp>
      <p:sp>
        <p:nvSpPr>
          <p:cNvPr id="4" name="Text 2"/>
          <p:cNvSpPr/>
          <p:nvPr/>
        </p:nvSpPr>
        <p:spPr>
          <a:xfrm>
            <a:off x="548640" y="4160520"/>
            <a:ext cx="10776586" cy="475488"/>
          </a:xfrm>
          <a:prstGeom prst="rect">
            <a:avLst/>
          </a:prstGeom>
          <a:noFill/>
          <a:ln/>
        </p:spPr>
        <p:txBody>
          <a:bodyPr wrap="square" lIns="0" tIns="0" rIns="0" bIns="0" rtlCol="0" anchor="ctr"/>
          <a:lstStyle/>
          <a:p>
            <a:pPr marL="0" indent="0">
              <a:buNone/>
            </a:pPr>
            <a:r>
              <a:rPr lang="en-GB" sz="2400" i="1">
                <a:solidFill>
                  <a:srgbClr val="0C4DA2"/>
                </a:solidFill>
                <a:latin typeface="EuropeaEco" pitchFamily="34" charset="0"/>
                <a:cs typeface="Arial" pitchFamily="34" charset="-120"/>
              </a:rPr>
              <a:t>Study requested by the European Parliament’s Committee on Transport and Tourism (TRAN)</a:t>
            </a:r>
          </a:p>
        </p:txBody>
      </p:sp>
      <p:sp>
        <p:nvSpPr>
          <p:cNvPr id="5" name="Text 3"/>
          <p:cNvSpPr/>
          <p:nvPr/>
        </p:nvSpPr>
        <p:spPr>
          <a:xfrm>
            <a:off x="579120" y="5364897"/>
            <a:ext cx="6949440" cy="791968"/>
          </a:xfrm>
          <a:prstGeom prst="rect">
            <a:avLst/>
          </a:prstGeom>
          <a:noFill/>
          <a:ln/>
        </p:spPr>
        <p:txBody>
          <a:bodyPr wrap="square" lIns="0" tIns="0" rIns="0" bIns="0" rtlCol="0" anchor="ctr"/>
          <a:lstStyle/>
          <a:p>
            <a:r>
              <a:rPr lang="en-GB" sz="1400" b="1" dirty="0">
                <a:solidFill>
                  <a:srgbClr val="0C4DA2"/>
                </a:solidFill>
                <a:latin typeface="EuropeaEco" pitchFamily="34" charset="0"/>
                <a:ea typeface="Arial" pitchFamily="34" charset="-122"/>
                <a:cs typeface="Arial" pitchFamily="34" charset="-120"/>
              </a:rPr>
              <a:t>Matthijs Otten</a:t>
            </a:r>
            <a:r>
              <a:rPr lang="sl-SI" sz="1400" b="1" dirty="0">
                <a:solidFill>
                  <a:srgbClr val="0C4DA2"/>
                </a:solidFill>
                <a:latin typeface="EuropeaEco" pitchFamily="34" charset="0"/>
                <a:ea typeface="Arial" pitchFamily="34" charset="-122"/>
                <a:cs typeface="Arial" pitchFamily="34" charset="-120"/>
              </a:rPr>
              <a:t>,</a:t>
            </a:r>
            <a:r>
              <a:rPr lang="en-GB" sz="1400" b="1" dirty="0">
                <a:solidFill>
                  <a:srgbClr val="0C4DA2"/>
                </a:solidFill>
                <a:latin typeface="EuropeaEco" pitchFamily="34" charset="0"/>
                <a:ea typeface="Arial" pitchFamily="34" charset="-122"/>
                <a:cs typeface="Arial" pitchFamily="34" charset="-120"/>
              </a:rPr>
              <a:t> CE Delft</a:t>
            </a:r>
          </a:p>
          <a:p>
            <a:r>
              <a:rPr lang="en-GB" sz="1400" b="1" dirty="0">
                <a:solidFill>
                  <a:srgbClr val="0C4DA2"/>
                </a:solidFill>
                <a:latin typeface="EuropeaEco" pitchFamily="34" charset="0"/>
                <a:ea typeface="Arial" pitchFamily="34" charset="-122"/>
                <a:cs typeface="Arial" pitchFamily="34" charset="-120"/>
              </a:rPr>
              <a:t>Peter Scholten</a:t>
            </a:r>
            <a:r>
              <a:rPr lang="sl-SI" sz="1400" b="1">
                <a:solidFill>
                  <a:srgbClr val="0C4DA2"/>
                </a:solidFill>
                <a:latin typeface="EuropeaEco" pitchFamily="34" charset="0"/>
                <a:ea typeface="Arial" pitchFamily="34" charset="-122"/>
                <a:cs typeface="Arial" pitchFamily="34" charset="-120"/>
              </a:rPr>
              <a:t>,</a:t>
            </a:r>
            <a:r>
              <a:rPr lang="en-GB" sz="1400" b="1">
                <a:solidFill>
                  <a:srgbClr val="0C4DA2"/>
                </a:solidFill>
                <a:latin typeface="EuropeaEco" pitchFamily="34" charset="0"/>
                <a:ea typeface="Arial" pitchFamily="34" charset="-122"/>
                <a:cs typeface="Arial" pitchFamily="34" charset="-120"/>
              </a:rPr>
              <a:t> </a:t>
            </a:r>
            <a:r>
              <a:rPr lang="en-GB" sz="1400" b="1" dirty="0">
                <a:solidFill>
                  <a:srgbClr val="0C4DA2"/>
                </a:solidFill>
                <a:latin typeface="EuropeaEco" pitchFamily="34" charset="0"/>
                <a:ea typeface="Arial" pitchFamily="34" charset="-122"/>
                <a:cs typeface="Arial" pitchFamily="34" charset="-120"/>
              </a:rPr>
              <a:t>CE Delft</a:t>
            </a:r>
          </a:p>
          <a:p>
            <a:r>
              <a:rPr lang="en-GB" sz="1400" b="1" dirty="0">
                <a:solidFill>
                  <a:srgbClr val="0C4DA2"/>
                </a:solidFill>
                <a:latin typeface="EuropeaEco" pitchFamily="34" charset="0"/>
                <a:ea typeface="Arial" pitchFamily="34" charset="-122"/>
                <a:cs typeface="Arial" pitchFamily="34" charset="-120"/>
              </a:rPr>
              <a:t>4 November 2026</a:t>
            </a:r>
          </a:p>
        </p:txBody>
      </p:sp>
      <p:grpSp>
        <p:nvGrpSpPr>
          <p:cNvPr id="13" name="Groep 12">
            <a:extLst>
              <a:ext uri="{FF2B5EF4-FFF2-40B4-BE49-F238E27FC236}">
                <a16:creationId xmlns:a16="http://schemas.microsoft.com/office/drawing/2014/main" id="{EAAC696B-1E12-7EA0-ABA1-F1A8F1DE5A59}"/>
              </a:ext>
            </a:extLst>
          </p:cNvPr>
          <p:cNvGrpSpPr/>
          <p:nvPr/>
        </p:nvGrpSpPr>
        <p:grpSpPr>
          <a:xfrm>
            <a:off x="8595360" y="1307426"/>
            <a:ext cx="2729865" cy="2317052"/>
            <a:chOff x="9118473" y="1533525"/>
            <a:chExt cx="2331720" cy="1234440"/>
          </a:xfrm>
        </p:grpSpPr>
        <p:sp>
          <p:nvSpPr>
            <p:cNvPr id="6" name="Shape 4"/>
            <p:cNvSpPr/>
            <p:nvPr/>
          </p:nvSpPr>
          <p:spPr>
            <a:xfrm>
              <a:off x="9118473" y="1533525"/>
              <a:ext cx="2331720" cy="320040"/>
            </a:xfrm>
            <a:prstGeom prst="roundRect">
              <a:avLst>
                <a:gd name="adj" fmla="val 22857"/>
              </a:avLst>
            </a:prstGeom>
            <a:solidFill>
              <a:schemeClr val="accent1">
                <a:lumMod val="12000"/>
                <a:lumOff val="88000"/>
              </a:schemeClr>
            </a:solidFill>
            <a:ln w="12700">
              <a:noFill/>
              <a:prstDash val="solid"/>
            </a:ln>
          </p:spPr>
          <p:txBody>
            <a:bodyPr/>
            <a:lstStyle/>
            <a:p>
              <a:endParaRPr lang="en-GB" noProof="0"/>
            </a:p>
          </p:txBody>
        </p:sp>
        <p:sp>
          <p:nvSpPr>
            <p:cNvPr id="7" name="Text 5"/>
            <p:cNvSpPr/>
            <p:nvPr/>
          </p:nvSpPr>
          <p:spPr>
            <a:xfrm>
              <a:off x="9191625" y="1606677"/>
              <a:ext cx="2185416" cy="164592"/>
            </a:xfrm>
            <a:prstGeom prst="rect">
              <a:avLst/>
            </a:prstGeom>
            <a:noFill/>
            <a:ln/>
          </p:spPr>
          <p:txBody>
            <a:bodyPr wrap="square" lIns="0" tIns="0" rIns="0" bIns="0" rtlCol="0" anchor="ctr"/>
            <a:lstStyle/>
            <a:p>
              <a:pPr marL="0" indent="0" algn="ctr">
                <a:buNone/>
              </a:pPr>
              <a:r>
                <a:rPr lang="en-GB" sz="2000" b="1" noProof="0">
                  <a:solidFill>
                    <a:srgbClr val="0C4DA2"/>
                  </a:solidFill>
                  <a:latin typeface="EuropeaEco" pitchFamily="34" charset="0"/>
                  <a:ea typeface="Arial" pitchFamily="34" charset="-122"/>
                  <a:cs typeface="Arial" pitchFamily="34" charset="-120"/>
                </a:rPr>
                <a:t>BUSINESS CASE</a:t>
              </a:r>
              <a:endParaRPr lang="en-GB" sz="2000" noProof="0"/>
            </a:p>
          </p:txBody>
        </p:sp>
        <p:sp>
          <p:nvSpPr>
            <p:cNvPr id="8" name="Shape 6"/>
            <p:cNvSpPr/>
            <p:nvPr/>
          </p:nvSpPr>
          <p:spPr>
            <a:xfrm>
              <a:off x="9118473" y="1990725"/>
              <a:ext cx="2331720" cy="320040"/>
            </a:xfrm>
            <a:prstGeom prst="roundRect">
              <a:avLst>
                <a:gd name="adj" fmla="val 22857"/>
              </a:avLst>
            </a:prstGeom>
            <a:solidFill>
              <a:schemeClr val="accent2">
                <a:lumMod val="12000"/>
                <a:lumOff val="88000"/>
              </a:schemeClr>
            </a:solidFill>
            <a:ln w="12700">
              <a:noFill/>
              <a:prstDash val="solid"/>
            </a:ln>
          </p:spPr>
          <p:txBody>
            <a:bodyPr/>
            <a:lstStyle/>
            <a:p>
              <a:endParaRPr lang="en-GB" noProof="0"/>
            </a:p>
          </p:txBody>
        </p:sp>
        <p:sp>
          <p:nvSpPr>
            <p:cNvPr id="9" name="Text 7"/>
            <p:cNvSpPr/>
            <p:nvPr/>
          </p:nvSpPr>
          <p:spPr>
            <a:xfrm>
              <a:off x="9191625" y="2063877"/>
              <a:ext cx="2185416" cy="164592"/>
            </a:xfrm>
            <a:prstGeom prst="rect">
              <a:avLst/>
            </a:prstGeom>
            <a:noFill/>
            <a:ln/>
          </p:spPr>
          <p:txBody>
            <a:bodyPr wrap="square" lIns="0" tIns="0" rIns="0" bIns="0" rtlCol="0" anchor="ctr"/>
            <a:lstStyle/>
            <a:p>
              <a:pPr marL="0" indent="0" algn="ctr">
                <a:buNone/>
              </a:pPr>
              <a:r>
                <a:rPr lang="en-GB" sz="2000" b="1" noProof="0">
                  <a:solidFill>
                    <a:srgbClr val="0C4DA2"/>
                  </a:solidFill>
                  <a:latin typeface="EuropeaEco" pitchFamily="34" charset="0"/>
                  <a:ea typeface="Arial" pitchFamily="34" charset="-122"/>
                  <a:cs typeface="Arial" pitchFamily="34" charset="-120"/>
                </a:rPr>
                <a:t>BANKABILITY</a:t>
              </a:r>
              <a:endParaRPr lang="en-GB" sz="2000" noProof="0"/>
            </a:p>
          </p:txBody>
        </p:sp>
        <p:sp>
          <p:nvSpPr>
            <p:cNvPr id="10" name="Shape 8"/>
            <p:cNvSpPr/>
            <p:nvPr/>
          </p:nvSpPr>
          <p:spPr>
            <a:xfrm>
              <a:off x="9118473" y="2447925"/>
              <a:ext cx="2331720" cy="320040"/>
            </a:xfrm>
            <a:prstGeom prst="roundRect">
              <a:avLst>
                <a:gd name="adj" fmla="val 22857"/>
              </a:avLst>
            </a:prstGeom>
            <a:solidFill>
              <a:schemeClr val="accent3">
                <a:lumMod val="12000"/>
                <a:lumOff val="88000"/>
              </a:schemeClr>
            </a:solidFill>
            <a:ln w="12700">
              <a:noFill/>
              <a:prstDash val="solid"/>
            </a:ln>
          </p:spPr>
          <p:txBody>
            <a:bodyPr/>
            <a:lstStyle/>
            <a:p>
              <a:endParaRPr lang="en-GB" noProof="0"/>
            </a:p>
          </p:txBody>
        </p:sp>
        <p:sp>
          <p:nvSpPr>
            <p:cNvPr id="11" name="Text 9"/>
            <p:cNvSpPr/>
            <p:nvPr/>
          </p:nvSpPr>
          <p:spPr>
            <a:xfrm>
              <a:off x="9191625" y="2521077"/>
              <a:ext cx="2185416" cy="164592"/>
            </a:xfrm>
            <a:prstGeom prst="rect">
              <a:avLst/>
            </a:prstGeom>
            <a:noFill/>
            <a:ln/>
          </p:spPr>
          <p:txBody>
            <a:bodyPr wrap="square" lIns="0" tIns="0" rIns="0" bIns="0" rtlCol="0" anchor="ctr"/>
            <a:lstStyle/>
            <a:p>
              <a:pPr marL="0" indent="0" algn="ctr">
                <a:buNone/>
              </a:pPr>
              <a:r>
                <a:rPr lang="en-GB" sz="2000" b="1" noProof="0">
                  <a:solidFill>
                    <a:srgbClr val="0C4DA2"/>
                  </a:solidFill>
                  <a:latin typeface="EuropeaEco" pitchFamily="34" charset="0"/>
                  <a:ea typeface="Arial" pitchFamily="34" charset="-122"/>
                  <a:cs typeface="Arial" pitchFamily="34" charset="-120"/>
                </a:rPr>
                <a:t>FINANCING</a:t>
              </a:r>
              <a:endParaRPr lang="en-GB" sz="2000" noProof="0"/>
            </a:p>
          </p:txBody>
        </p:sp>
      </p:grpSp>
      <p:pic>
        <p:nvPicPr>
          <p:cNvPr id="12" name="Image 0" descr="/mnt/data/workdeck/pptxunz/ppt/media/image1.png"/>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a:t>
            </a:fld>
            <a:endParaRPr lang="en-GB" noProof="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1"/>
          <p:cNvSpPr/>
          <p:nvPr/>
        </p:nvSpPr>
        <p:spPr>
          <a:xfrm>
            <a:off x="437197" y="2834640"/>
            <a:ext cx="11317605" cy="594360"/>
          </a:xfrm>
          <a:prstGeom prst="rect">
            <a:avLst/>
          </a:prstGeom>
          <a:noFill/>
          <a:ln/>
        </p:spPr>
        <p:txBody>
          <a:bodyPr wrap="square" lIns="0" tIns="0" rIns="0" bIns="0" rtlCol="0" anchor="ctr"/>
          <a:lstStyle/>
          <a:p>
            <a:pPr marL="0" indent="0" algn="ctr">
              <a:buNone/>
            </a:pPr>
            <a:r>
              <a:rPr lang="en-GB" sz="4000" b="1" noProof="0">
                <a:solidFill>
                  <a:srgbClr val="0C4DA2"/>
                </a:solidFill>
                <a:latin typeface="EuropeaEco" pitchFamily="34" charset="0"/>
                <a:ea typeface="Arial" pitchFamily="34" charset="-122"/>
                <a:cs typeface="Arial" pitchFamily="34" charset="-120"/>
              </a:rPr>
              <a:t>The central question is not </a:t>
            </a:r>
          </a:p>
          <a:p>
            <a:pPr marL="0" indent="0" algn="ctr">
              <a:buNone/>
            </a:pPr>
            <a:r>
              <a:rPr lang="en-GB" sz="4000" b="1" noProof="0">
                <a:solidFill>
                  <a:srgbClr val="0C4DA2"/>
                </a:solidFill>
                <a:latin typeface="EuropeaEco" pitchFamily="34" charset="0"/>
                <a:ea typeface="Arial" pitchFamily="34" charset="-122"/>
                <a:cs typeface="Arial" pitchFamily="34" charset="-120"/>
              </a:rPr>
              <a:t>“is finance available?” </a:t>
            </a:r>
            <a:endParaRPr lang="en-GB" sz="4000" b="1">
              <a:solidFill>
                <a:srgbClr val="0C4DA2"/>
              </a:solidFill>
              <a:latin typeface="EuropeaEco" pitchFamily="34" charset="0"/>
              <a:ea typeface="Arial" pitchFamily="34" charset="-122"/>
              <a:cs typeface="Arial" pitchFamily="34" charset="-120"/>
            </a:endParaRPr>
          </a:p>
          <a:p>
            <a:pPr marL="0" indent="0" algn="ctr">
              <a:buNone/>
            </a:pPr>
            <a:r>
              <a:rPr lang="en-GB" sz="4000" b="1" noProof="0">
                <a:solidFill>
                  <a:srgbClr val="0C4DA2"/>
                </a:solidFill>
                <a:latin typeface="EuropeaEco" pitchFamily="34" charset="0"/>
                <a:ea typeface="Arial" pitchFamily="34" charset="-122"/>
                <a:cs typeface="Arial" pitchFamily="34" charset="-120"/>
              </a:rPr>
              <a:t>but </a:t>
            </a:r>
          </a:p>
          <a:p>
            <a:pPr marL="0" indent="0" algn="ctr">
              <a:buNone/>
            </a:pPr>
            <a:r>
              <a:rPr lang="en-GB" sz="4000" b="1" noProof="0">
                <a:solidFill>
                  <a:srgbClr val="0C4DA2"/>
                </a:solidFill>
                <a:latin typeface="EuropeaEco" pitchFamily="34" charset="0"/>
                <a:ea typeface="Arial" pitchFamily="34" charset="-122"/>
                <a:cs typeface="Arial" pitchFamily="34" charset="-120"/>
              </a:rPr>
              <a:t>“is the investment bankable?”</a:t>
            </a:r>
            <a:endParaRPr lang="en-GB" sz="4000" noProof="0"/>
          </a:p>
        </p:txBody>
      </p:sp>
      <p:pic>
        <p:nvPicPr>
          <p:cNvPr id="20" name="Image 0" descr="/mnt/data/workdeck/pptxunz/ppt/media/image1.png"/>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2</a:t>
            </a:fld>
            <a:endParaRPr lang="en-GB" noProof="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8C8C8"/>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4CC6C21-1885-DC44-9D74-EF8E40618F99}"/>
              </a:ext>
            </a:extLst>
          </p:cNvPr>
          <p:cNvSpPr>
            <a:spLocks noGrp="1"/>
          </p:cNvSpPr>
          <p:nvPr>
            <p:ph type="body" sz="quarter" idx="10"/>
          </p:nvPr>
        </p:nvSpPr>
        <p:spPr/>
        <p:txBody>
          <a:bodyPr/>
          <a:lstStyle/>
          <a:p>
            <a:pPr marL="0" indent="0">
              <a:buNone/>
            </a:pPr>
            <a:r>
              <a:rPr lang="en-GB" noProof="0">
                <a:solidFill>
                  <a:srgbClr val="0C4DA2"/>
                </a:solidFill>
                <a:latin typeface="EuropeaEco"/>
              </a:rPr>
              <a:t>Agenda</a:t>
            </a:r>
          </a:p>
        </p:txBody>
      </p:sp>
      <p:sp>
        <p:nvSpPr>
          <p:cNvPr id="18" name="Text Placeholder 17">
            <a:extLst>
              <a:ext uri="{FF2B5EF4-FFF2-40B4-BE49-F238E27FC236}">
                <a16:creationId xmlns:a16="http://schemas.microsoft.com/office/drawing/2014/main" id="{4D7D3206-C817-731B-04CF-D8A42BCCF765}"/>
              </a:ext>
            </a:extLst>
          </p:cNvPr>
          <p:cNvSpPr>
            <a:spLocks noGrp="1"/>
          </p:cNvSpPr>
          <p:nvPr>
            <p:ph type="body" sz="quarter" idx="11"/>
          </p:nvPr>
        </p:nvSpPr>
        <p:spPr>
          <a:xfrm>
            <a:off x="479424" y="1892299"/>
            <a:ext cx="11037662" cy="4370477"/>
          </a:xfrm>
        </p:spPr>
        <p:txBody>
          <a:bodyPr/>
          <a:lstStyle/>
          <a:p>
            <a:pPr marL="0" indent="0">
              <a:buNone/>
            </a:pPr>
            <a:endParaRPr lang="en-US" sz="1800" noProof="0">
              <a:solidFill>
                <a:srgbClr val="0C4DA2"/>
              </a:solidFill>
              <a:latin typeface="EuropeaEco"/>
            </a:endParaRPr>
          </a:p>
          <a:p>
            <a:pPr marL="342900" indent="-342900">
              <a:buAutoNum type="arabicPeriod"/>
            </a:pPr>
            <a:r>
              <a:rPr lang="en-US" sz="1800" noProof="0">
                <a:solidFill>
                  <a:srgbClr val="0C4DA2"/>
                </a:solidFill>
                <a:latin typeface="EuropeaEco"/>
              </a:rPr>
              <a:t>Investment challenge</a:t>
            </a:r>
            <a:br>
              <a:rPr lang="en-US" sz="1800" noProof="0">
                <a:solidFill>
                  <a:srgbClr val="0C4DA2"/>
                </a:solidFill>
                <a:latin typeface="EuropeaEco"/>
              </a:rPr>
            </a:br>
            <a:r>
              <a:rPr lang="en-US" sz="1800" noProof="0">
                <a:solidFill>
                  <a:srgbClr val="0C4DA2"/>
                </a:solidFill>
                <a:latin typeface="EuropeaEco"/>
              </a:rPr>
              <a:t>-&gt; How large are the additional costs for vessels and infrastructure?</a:t>
            </a:r>
          </a:p>
          <a:p>
            <a:pPr marL="342900" indent="-342900">
              <a:buAutoNum type="arabicPeriod"/>
            </a:pPr>
            <a:r>
              <a:rPr lang="en-US" sz="1800" noProof="0">
                <a:solidFill>
                  <a:srgbClr val="0C4DA2"/>
                </a:solidFill>
                <a:latin typeface="EuropeaEco"/>
              </a:rPr>
              <a:t>Financing challenge</a:t>
            </a:r>
            <a:br>
              <a:rPr lang="en-US" sz="1800" noProof="0">
                <a:solidFill>
                  <a:srgbClr val="0C4DA2"/>
                </a:solidFill>
                <a:latin typeface="EuropeaEco"/>
              </a:rPr>
            </a:br>
            <a:r>
              <a:rPr lang="en-US" sz="1800" noProof="0">
                <a:solidFill>
                  <a:srgbClr val="0C4DA2"/>
                </a:solidFill>
                <a:latin typeface="EuropeaEco"/>
              </a:rPr>
              <a:t>-&gt; Why do existing financing and funding mechanisms fall short? </a:t>
            </a:r>
          </a:p>
          <a:p>
            <a:pPr marL="342900" indent="-342900">
              <a:buAutoNum type="arabicPeriod"/>
            </a:pPr>
            <a:r>
              <a:rPr lang="en-US" sz="1800" noProof="0">
                <a:solidFill>
                  <a:srgbClr val="0C4DA2"/>
                </a:solidFill>
                <a:latin typeface="EuropeaEco"/>
              </a:rPr>
              <a:t>Policy response</a:t>
            </a:r>
            <a:br>
              <a:rPr lang="en-US" sz="1800" noProof="0">
                <a:solidFill>
                  <a:srgbClr val="0C4DA2"/>
                </a:solidFill>
                <a:latin typeface="EuropeaEco"/>
              </a:rPr>
            </a:br>
            <a:r>
              <a:rPr lang="en-US" sz="1800" noProof="0">
                <a:solidFill>
                  <a:srgbClr val="0C4DA2"/>
                </a:solidFill>
                <a:latin typeface="EuropeaEco"/>
              </a:rPr>
              <a:t>-&gt; How can policy improve the business case, reduce risks and </a:t>
            </a:r>
            <a:r>
              <a:rPr lang="en-US" sz="1800" noProof="0" err="1">
                <a:solidFill>
                  <a:srgbClr val="0C4DA2"/>
                </a:solidFill>
                <a:latin typeface="EuropeaEco"/>
              </a:rPr>
              <a:t>mobilise</a:t>
            </a:r>
            <a:r>
              <a:rPr lang="en-US" sz="1800" noProof="0">
                <a:solidFill>
                  <a:srgbClr val="0C4DA2"/>
                </a:solidFill>
                <a:latin typeface="EuropeaEco"/>
              </a:rPr>
              <a:t> finance?</a:t>
            </a:r>
            <a:endParaRPr lang="en-GB" sz="1800" noProof="0">
              <a:solidFill>
                <a:schemeClr val="accent1"/>
              </a:solidFill>
            </a:endParaRPr>
          </a:p>
        </p:txBody>
      </p:sp>
      <p:pic>
        <p:nvPicPr>
          <p:cNvPr id="19" name="Picture 18" descr="image.png"/>
          <p:cNvPicPr>
            <a:picLocks noChangeAspect="1"/>
          </p:cNvPicPr>
          <p:nvPr/>
        </p:nvPicPr>
        <p:blipFill>
          <a:blip r:embed="rId3"/>
          <a:stretch>
            <a:fillRect/>
          </a:stretch>
        </p:blipFill>
        <p:spPr>
          <a:xfrm>
            <a:off x="9588130" y="5851461"/>
            <a:ext cx="2320667" cy="821558"/>
          </a:xfrm>
          <a:prstGeom prst="rect">
            <a:avLst/>
          </a:prstGeom>
        </p:spPr>
      </p:pic>
      <p:sp>
        <p:nvSpPr>
          <p:cNvPr id="20" name="TextBox 19"/>
          <p:cNvSpPr txBox="1"/>
          <p:nvPr/>
        </p:nvSpPr>
        <p:spPr>
          <a:xfrm>
            <a:off x="502920" y="6473952"/>
            <a:ext cx="365760" cy="164592"/>
          </a:xfrm>
          <a:prstGeom prst="rect">
            <a:avLst/>
          </a:prstGeom>
          <a:noFill/>
        </p:spPr>
        <p:txBody>
          <a:bodyPr wrap="none">
            <a:spAutoFit/>
          </a:bodyPr>
          <a:lstStyle/>
          <a:p>
            <a:r>
              <a:rPr lang="en-GB" sz="630">
                <a:solidFill>
                  <a:srgbClr val="0C4DA2"/>
                </a:solidFill>
                <a:latin typeface="EuropeaEco"/>
              </a:rPr>
              <a:t>2</a:t>
            </a:r>
          </a:p>
        </p:txBody>
      </p:sp>
    </p:spTree>
    <p:extLst>
      <p:ext uri="{BB962C8B-B14F-4D97-AF65-F5344CB8AC3E}">
        <p14:creationId xmlns:p14="http://schemas.microsoft.com/office/powerpoint/2010/main" val="2299176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B556A-803F-2156-996A-F5A058C207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7B87F6-1876-6DF4-1259-ADCECB4BB924}"/>
              </a:ext>
            </a:extLst>
          </p:cNvPr>
          <p:cNvSpPr>
            <a:spLocks noGrp="1"/>
          </p:cNvSpPr>
          <p:nvPr>
            <p:ph type="ctrTitle"/>
          </p:nvPr>
        </p:nvSpPr>
        <p:spPr>
          <a:xfrm>
            <a:off x="479425" y="1030544"/>
            <a:ext cx="7969250" cy="2975399"/>
          </a:xfrm>
        </p:spPr>
        <p:txBody>
          <a:bodyPr/>
          <a:lstStyle/>
          <a:p>
            <a:r>
              <a:rPr lang="en-GB" b="1">
                <a:solidFill>
                  <a:srgbClr val="0C4DA2"/>
                </a:solidFill>
              </a:rPr>
              <a:t>Investment challenge</a:t>
            </a:r>
          </a:p>
        </p:txBody>
      </p:sp>
      <p:sp>
        <p:nvSpPr>
          <p:cNvPr id="4" name="Subtitle 12">
            <a:extLst>
              <a:ext uri="{FF2B5EF4-FFF2-40B4-BE49-F238E27FC236}">
                <a16:creationId xmlns:a16="http://schemas.microsoft.com/office/drawing/2014/main" id="{34A8AF0F-19B6-3B92-C2DA-20498ED0B8CA}"/>
              </a:ext>
            </a:extLst>
          </p:cNvPr>
          <p:cNvSpPr>
            <a:spLocks noGrp="1"/>
          </p:cNvSpPr>
          <p:nvPr>
            <p:ph type="subTitle" idx="1"/>
          </p:nvPr>
        </p:nvSpPr>
        <p:spPr/>
        <p:txBody>
          <a:bodyPr/>
          <a:lstStyle/>
          <a:p>
            <a:r>
              <a:rPr lang="en-GB">
                <a:solidFill>
                  <a:srgbClr val="0D4F9D"/>
                </a:solidFill>
              </a:rPr>
              <a:t>01</a:t>
            </a:r>
          </a:p>
        </p:txBody>
      </p:sp>
    </p:spTree>
    <p:extLst>
      <p:ext uri="{BB962C8B-B14F-4D97-AF65-F5344CB8AC3E}">
        <p14:creationId xmlns:p14="http://schemas.microsoft.com/office/powerpoint/2010/main" val="822029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3856"/>
            <a:ext cx="4572000" cy="201168"/>
          </a:xfrm>
          <a:prstGeom prst="rect">
            <a:avLst/>
          </a:prstGeom>
          <a:noFill/>
          <a:ln/>
        </p:spPr>
        <p:txBody>
          <a:bodyPr wrap="square" lIns="0" tIns="0" rIns="0" bIns="0" rtlCol="0" anchor="ctr"/>
          <a:lstStyle/>
          <a:p>
            <a:r>
              <a:rPr lang="en-US" sz="1600" b="1" kern="0" spc="50">
                <a:solidFill>
                  <a:srgbClr val="0C4DA2"/>
                </a:solidFill>
                <a:latin typeface="EuropeaEco" pitchFamily="34" charset="0"/>
                <a:ea typeface="Arial" pitchFamily="34" charset="-122"/>
                <a:cs typeface="Arial" pitchFamily="34" charset="-120"/>
              </a:rPr>
              <a:t>Investment challenge</a:t>
            </a:r>
            <a:endParaRPr lang="en-GB" sz="1600"/>
          </a:p>
        </p:txBody>
      </p:sp>
      <p:sp>
        <p:nvSpPr>
          <p:cNvPr id="3" name="Text 1"/>
          <p:cNvSpPr/>
          <p:nvPr/>
        </p:nvSpPr>
        <p:spPr>
          <a:xfrm>
            <a:off x="502920" y="689073"/>
            <a:ext cx="11279177" cy="594360"/>
          </a:xfrm>
          <a:prstGeom prst="rect">
            <a:avLst/>
          </a:prstGeom>
          <a:noFill/>
          <a:ln/>
        </p:spPr>
        <p:txBody>
          <a:bodyPr wrap="square" lIns="0" tIns="0" rIns="0" bIns="0" rtlCol="0" anchor="ctr"/>
          <a:lstStyle/>
          <a:p>
            <a:pPr marL="0" indent="0">
              <a:buNone/>
            </a:pPr>
            <a:r>
              <a:rPr lang="en-GB" sz="3200" b="1" noProof="0">
                <a:solidFill>
                  <a:srgbClr val="0C4DA2"/>
                </a:solidFill>
                <a:latin typeface="EuropeaEco" pitchFamily="34" charset="0"/>
                <a:ea typeface="Arial" pitchFamily="34" charset="-122"/>
                <a:cs typeface="Arial" pitchFamily="34" charset="-120"/>
              </a:rPr>
              <a:t>Market context</a:t>
            </a:r>
            <a:endParaRPr lang="en-GB" sz="3200" noProof="0"/>
          </a:p>
        </p:txBody>
      </p:sp>
      <p:sp>
        <p:nvSpPr>
          <p:cNvPr id="4" name="Shape 2"/>
          <p:cNvSpPr/>
          <p:nvPr/>
        </p:nvSpPr>
        <p:spPr>
          <a:xfrm>
            <a:off x="5052112" y="1465345"/>
            <a:ext cx="2084831" cy="1792224"/>
          </a:xfrm>
          <a:prstGeom prst="rect">
            <a:avLst/>
          </a:prstGeom>
          <a:solidFill>
            <a:schemeClr val="accent1">
              <a:lumMod val="12000"/>
              <a:lumOff val="88000"/>
            </a:schemeClr>
          </a:solidFill>
          <a:ln w="12700">
            <a:noFill/>
            <a:prstDash val="solid"/>
          </a:ln>
        </p:spPr>
        <p:txBody>
          <a:bodyPr/>
          <a:lstStyle/>
          <a:p>
            <a:endParaRPr lang="en-GB" noProof="0"/>
          </a:p>
        </p:txBody>
      </p:sp>
      <p:sp>
        <p:nvSpPr>
          <p:cNvPr id="5" name="Text 3"/>
          <p:cNvSpPr/>
          <p:nvPr/>
        </p:nvSpPr>
        <p:spPr>
          <a:xfrm>
            <a:off x="5143552" y="1584216"/>
            <a:ext cx="1901951" cy="438912"/>
          </a:xfrm>
          <a:prstGeom prst="rect">
            <a:avLst/>
          </a:prstGeom>
          <a:noFill/>
          <a:ln/>
        </p:spPr>
        <p:txBody>
          <a:bodyPr wrap="square" lIns="0" tIns="0" rIns="0" bIns="0" rtlCol="0" anchor="ctr"/>
          <a:lstStyle/>
          <a:p>
            <a:pPr algn="ctr"/>
            <a:r>
              <a:rPr lang="en-GB" sz="1900" b="1">
                <a:solidFill>
                  <a:srgbClr val="0C4DA2"/>
                </a:solidFill>
                <a:latin typeface="EuropeaEco" pitchFamily="34" charset="0"/>
                <a:ea typeface="Arial" pitchFamily="34" charset="-122"/>
                <a:cs typeface="Arial" pitchFamily="34" charset="-120"/>
              </a:rPr>
              <a:t>~ </a:t>
            </a:r>
            <a:r>
              <a:rPr lang="en-GB" sz="1900" b="1" noProof="0">
                <a:solidFill>
                  <a:srgbClr val="0C4DA2"/>
                </a:solidFill>
                <a:latin typeface="EuropeaEco" pitchFamily="34" charset="0"/>
                <a:ea typeface="Arial" pitchFamily="34" charset="-122"/>
                <a:cs typeface="Arial" pitchFamily="34" charset="-120"/>
              </a:rPr>
              <a:t>13 400</a:t>
            </a:r>
            <a:endParaRPr lang="en-GB" sz="2000" noProof="0"/>
          </a:p>
        </p:txBody>
      </p:sp>
      <p:sp>
        <p:nvSpPr>
          <p:cNvPr id="6" name="Text 4"/>
          <p:cNvSpPr/>
          <p:nvPr/>
        </p:nvSpPr>
        <p:spPr>
          <a:xfrm>
            <a:off x="5143552" y="2123712"/>
            <a:ext cx="1901951" cy="996696"/>
          </a:xfrm>
          <a:prstGeom prst="rect">
            <a:avLst/>
          </a:prstGeom>
          <a:noFill/>
          <a:ln/>
        </p:spPr>
        <p:txBody>
          <a:bodyPr wrap="square" lIns="18288" tIns="9144" rIns="18288" bIns="9144" rtlCol="0" anchor="ctr">
            <a:noAutofit/>
          </a:bodyPr>
          <a:lstStyle/>
          <a:p>
            <a:pPr marL="0" indent="0" algn="ctr">
              <a:buNone/>
            </a:pPr>
            <a:r>
              <a:rPr lang="en-GB" sz="1410" noProof="0">
                <a:solidFill>
                  <a:srgbClr val="202020"/>
                </a:solidFill>
                <a:latin typeface="EuropeaEco" pitchFamily="34" charset="0"/>
                <a:ea typeface="Arial" pitchFamily="34" charset="-122"/>
                <a:cs typeface="Arial" pitchFamily="34" charset="-120"/>
              </a:rPr>
              <a:t>Cargo vessels operate on European waterways</a:t>
            </a:r>
            <a:endParaRPr lang="en-GB" sz="1600" noProof="0"/>
          </a:p>
        </p:txBody>
      </p:sp>
      <p:sp>
        <p:nvSpPr>
          <p:cNvPr id="7" name="Shape 5"/>
          <p:cNvSpPr/>
          <p:nvPr/>
        </p:nvSpPr>
        <p:spPr>
          <a:xfrm>
            <a:off x="7328968" y="1465345"/>
            <a:ext cx="2084831" cy="1792224"/>
          </a:xfrm>
          <a:prstGeom prst="rect">
            <a:avLst/>
          </a:prstGeom>
          <a:solidFill>
            <a:schemeClr val="accent2">
              <a:lumMod val="12000"/>
              <a:lumOff val="88000"/>
            </a:schemeClr>
          </a:solidFill>
          <a:ln w="12700">
            <a:noFill/>
            <a:prstDash val="solid"/>
          </a:ln>
        </p:spPr>
        <p:txBody>
          <a:bodyPr/>
          <a:lstStyle/>
          <a:p>
            <a:endParaRPr lang="en-GB" noProof="0"/>
          </a:p>
        </p:txBody>
      </p:sp>
      <p:sp>
        <p:nvSpPr>
          <p:cNvPr id="8" name="Text 6"/>
          <p:cNvSpPr/>
          <p:nvPr/>
        </p:nvSpPr>
        <p:spPr>
          <a:xfrm>
            <a:off x="7420408" y="1584216"/>
            <a:ext cx="1901951" cy="438912"/>
          </a:xfrm>
          <a:prstGeom prst="rect">
            <a:avLst/>
          </a:prstGeom>
          <a:noFill/>
          <a:ln/>
        </p:spPr>
        <p:txBody>
          <a:bodyPr wrap="square" lIns="0" tIns="0" rIns="0" bIns="0" rtlCol="0" anchor="ctr"/>
          <a:lstStyle/>
          <a:p>
            <a:pPr marL="0" indent="0" algn="ctr">
              <a:buNone/>
            </a:pPr>
            <a:r>
              <a:rPr lang="en-GB" sz="1900" b="1" noProof="0">
                <a:solidFill>
                  <a:srgbClr val="0C4DA2"/>
                </a:solidFill>
                <a:latin typeface="EuropeaEco" pitchFamily="34" charset="0"/>
                <a:ea typeface="Arial" pitchFamily="34" charset="-122"/>
                <a:cs typeface="Arial" pitchFamily="34" charset="-120"/>
              </a:rPr>
              <a:t>~80%</a:t>
            </a:r>
            <a:endParaRPr lang="en-GB" sz="2000" noProof="0"/>
          </a:p>
        </p:txBody>
      </p:sp>
      <p:sp>
        <p:nvSpPr>
          <p:cNvPr id="9" name="Text 7"/>
          <p:cNvSpPr/>
          <p:nvPr/>
        </p:nvSpPr>
        <p:spPr>
          <a:xfrm>
            <a:off x="7420408" y="2123712"/>
            <a:ext cx="1901951" cy="996696"/>
          </a:xfrm>
          <a:prstGeom prst="rect">
            <a:avLst/>
          </a:prstGeom>
          <a:noFill/>
          <a:ln/>
        </p:spPr>
        <p:txBody>
          <a:bodyPr wrap="square" lIns="18288" tIns="9144" rIns="18288" bIns="9144" rtlCol="0" anchor="ctr">
            <a:noAutofit/>
          </a:bodyPr>
          <a:lstStyle/>
          <a:p>
            <a:pPr marL="0" indent="0" algn="ctr">
              <a:buNone/>
            </a:pPr>
            <a:r>
              <a:rPr lang="en-GB" sz="1410" noProof="0">
                <a:solidFill>
                  <a:srgbClr val="202020"/>
                </a:solidFill>
                <a:latin typeface="EuropeaEco" pitchFamily="34" charset="0"/>
                <a:ea typeface="Arial" pitchFamily="34" charset="-122"/>
                <a:cs typeface="Arial" pitchFamily="34" charset="-120"/>
              </a:rPr>
              <a:t>Of dry-cargo vessels were built in the twentieth century</a:t>
            </a:r>
            <a:endParaRPr lang="en-GB" sz="1600" noProof="0"/>
          </a:p>
        </p:txBody>
      </p:sp>
      <p:sp>
        <p:nvSpPr>
          <p:cNvPr id="10" name="Shape 8"/>
          <p:cNvSpPr/>
          <p:nvPr/>
        </p:nvSpPr>
        <p:spPr>
          <a:xfrm>
            <a:off x="9605824" y="1465345"/>
            <a:ext cx="2084831" cy="1792224"/>
          </a:xfrm>
          <a:prstGeom prst="rect">
            <a:avLst/>
          </a:prstGeom>
          <a:solidFill>
            <a:schemeClr val="accent3">
              <a:lumMod val="12000"/>
              <a:lumOff val="88000"/>
            </a:schemeClr>
          </a:solidFill>
          <a:ln w="12700">
            <a:noFill/>
            <a:prstDash val="solid"/>
          </a:ln>
        </p:spPr>
        <p:txBody>
          <a:bodyPr/>
          <a:lstStyle/>
          <a:p>
            <a:endParaRPr lang="en-GB" noProof="0"/>
          </a:p>
        </p:txBody>
      </p:sp>
      <p:sp>
        <p:nvSpPr>
          <p:cNvPr id="11" name="Text 9"/>
          <p:cNvSpPr/>
          <p:nvPr/>
        </p:nvSpPr>
        <p:spPr>
          <a:xfrm>
            <a:off x="9697264" y="1584216"/>
            <a:ext cx="1901951" cy="438912"/>
          </a:xfrm>
          <a:prstGeom prst="rect">
            <a:avLst/>
          </a:prstGeom>
          <a:noFill/>
          <a:ln/>
        </p:spPr>
        <p:txBody>
          <a:bodyPr wrap="square" lIns="0" tIns="0" rIns="0" bIns="0" rtlCol="0" anchor="ctr"/>
          <a:lstStyle/>
          <a:p>
            <a:pPr marL="0" indent="0" algn="ctr">
              <a:buNone/>
            </a:pPr>
            <a:r>
              <a:rPr lang="en-GB" sz="1900" b="1">
                <a:solidFill>
                  <a:srgbClr val="0C4DA2"/>
                </a:solidFill>
                <a:latin typeface="EuropeaEco" pitchFamily="34" charset="0"/>
                <a:ea typeface="Arial" pitchFamily="34" charset="-122"/>
                <a:cs typeface="Arial" pitchFamily="34" charset="-120"/>
              </a:rPr>
              <a:t>~</a:t>
            </a:r>
            <a:r>
              <a:rPr lang="en-GB" sz="1900" b="1" noProof="0">
                <a:solidFill>
                  <a:srgbClr val="0C4DA2"/>
                </a:solidFill>
                <a:latin typeface="EuropeaEco" pitchFamily="34" charset="0"/>
                <a:ea typeface="Arial" pitchFamily="34" charset="-122"/>
                <a:cs typeface="Arial" pitchFamily="34" charset="-120"/>
              </a:rPr>
              <a:t>2 000</a:t>
            </a:r>
            <a:endParaRPr lang="en-GB" sz="2000" noProof="0"/>
          </a:p>
        </p:txBody>
      </p:sp>
      <p:sp>
        <p:nvSpPr>
          <p:cNvPr id="12" name="Text 10"/>
          <p:cNvSpPr/>
          <p:nvPr/>
        </p:nvSpPr>
        <p:spPr>
          <a:xfrm>
            <a:off x="9697264" y="2123712"/>
            <a:ext cx="1901951" cy="996696"/>
          </a:xfrm>
          <a:prstGeom prst="rect">
            <a:avLst/>
          </a:prstGeom>
          <a:noFill/>
          <a:ln/>
        </p:spPr>
        <p:txBody>
          <a:bodyPr wrap="square" lIns="18288" tIns="9144" rIns="18288" bIns="9144" rtlCol="0" anchor="ctr">
            <a:noAutofit/>
          </a:bodyPr>
          <a:lstStyle/>
          <a:p>
            <a:pPr marL="0" indent="0" algn="ctr">
              <a:buNone/>
            </a:pPr>
            <a:r>
              <a:rPr sz="1410" b="0">
                <a:solidFill>
                  <a:srgbClr val="202020"/>
                </a:solidFill>
                <a:latin typeface="EuropeaEco"/>
              </a:rPr>
              <a:t>Passenger vessels, including ~400 river-cruise vessels</a:t>
            </a:r>
            <a:endParaRPr lang="en-GB" sz="1600" noProof="0"/>
          </a:p>
        </p:txBody>
      </p:sp>
      <p:sp>
        <p:nvSpPr>
          <p:cNvPr id="13" name="Shape 11"/>
          <p:cNvSpPr/>
          <p:nvPr/>
        </p:nvSpPr>
        <p:spPr>
          <a:xfrm>
            <a:off x="2778199" y="1465345"/>
            <a:ext cx="2084831" cy="1792224"/>
          </a:xfrm>
          <a:prstGeom prst="rect">
            <a:avLst/>
          </a:prstGeom>
          <a:solidFill>
            <a:schemeClr val="accent4">
              <a:lumMod val="12000"/>
              <a:lumOff val="88000"/>
            </a:schemeClr>
          </a:solidFill>
          <a:ln w="12700">
            <a:noFill/>
            <a:prstDash val="solid"/>
          </a:ln>
        </p:spPr>
        <p:txBody>
          <a:bodyPr/>
          <a:lstStyle/>
          <a:p>
            <a:endParaRPr lang="en-GB" noProof="0"/>
          </a:p>
        </p:txBody>
      </p:sp>
      <p:sp>
        <p:nvSpPr>
          <p:cNvPr id="14" name="Text 12"/>
          <p:cNvSpPr/>
          <p:nvPr/>
        </p:nvSpPr>
        <p:spPr>
          <a:xfrm>
            <a:off x="2869638" y="1584216"/>
            <a:ext cx="1901951" cy="438912"/>
          </a:xfrm>
          <a:prstGeom prst="rect">
            <a:avLst/>
          </a:prstGeom>
          <a:noFill/>
          <a:ln/>
        </p:spPr>
        <p:txBody>
          <a:bodyPr wrap="square" lIns="0" tIns="0" rIns="0" bIns="0" rtlCol="0" anchor="ctr"/>
          <a:lstStyle/>
          <a:p>
            <a:pPr marL="0" indent="0" algn="ctr">
              <a:buNone/>
            </a:pPr>
            <a:r>
              <a:rPr sz="1900" b="1">
                <a:solidFill>
                  <a:srgbClr val="0C4DA2"/>
                </a:solidFill>
                <a:latin typeface="EuropeaEco"/>
              </a:rPr>
              <a:t>~</a:t>
            </a:r>
            <a:r>
              <a:rPr lang="nl-NL" sz="1900" b="1">
                <a:solidFill>
                  <a:srgbClr val="0C4DA2"/>
                </a:solidFill>
                <a:latin typeface="EuropeaEco"/>
              </a:rPr>
              <a:t>75</a:t>
            </a:r>
            <a:r>
              <a:rPr sz="1900" b="1">
                <a:solidFill>
                  <a:srgbClr val="0C4DA2"/>
                </a:solidFill>
                <a:latin typeface="EuropeaEco"/>
              </a:rPr>
              <a:t>%</a:t>
            </a:r>
            <a:endParaRPr lang="en-GB" sz="2000" noProof="0"/>
          </a:p>
        </p:txBody>
      </p:sp>
      <p:sp>
        <p:nvSpPr>
          <p:cNvPr id="15" name="Text 13"/>
          <p:cNvSpPr/>
          <p:nvPr/>
        </p:nvSpPr>
        <p:spPr>
          <a:xfrm>
            <a:off x="2869638" y="2123712"/>
            <a:ext cx="1901951" cy="996696"/>
          </a:xfrm>
          <a:prstGeom prst="rect">
            <a:avLst/>
          </a:prstGeom>
          <a:noFill/>
          <a:ln/>
        </p:spPr>
        <p:txBody>
          <a:bodyPr wrap="square" lIns="18288" tIns="9144" rIns="18288" bIns="9144" rtlCol="0" anchor="ctr">
            <a:noAutofit/>
          </a:bodyPr>
          <a:lstStyle/>
          <a:p>
            <a:pPr algn="ctr"/>
            <a:r>
              <a:rPr sz="1410" b="0">
                <a:solidFill>
                  <a:srgbClr val="202020"/>
                </a:solidFill>
                <a:latin typeface="EuropeaEco"/>
              </a:rPr>
              <a:t>of EU inland-waterway freight tonne-km is cross-border </a:t>
            </a:r>
            <a:endParaRPr lang="en-GB" sz="1600" noProof="0"/>
          </a:p>
        </p:txBody>
      </p:sp>
      <p:sp>
        <p:nvSpPr>
          <p:cNvPr id="16" name="Text 14"/>
          <p:cNvSpPr/>
          <p:nvPr/>
        </p:nvSpPr>
        <p:spPr>
          <a:xfrm>
            <a:off x="566928" y="3465576"/>
            <a:ext cx="10607040" cy="374904"/>
          </a:xfrm>
          <a:prstGeom prst="rect">
            <a:avLst/>
          </a:prstGeom>
          <a:noFill/>
          <a:ln/>
        </p:spPr>
        <p:txBody>
          <a:bodyPr wrap="square" lIns="0" tIns="0" rIns="0" bIns="0" rtlCol="0" anchor="ctr"/>
          <a:lstStyle/>
          <a:p>
            <a:r>
              <a:rPr lang="en-US" sz="2000" b="1">
                <a:solidFill>
                  <a:srgbClr val="0C4DA2"/>
                </a:solidFill>
                <a:latin typeface="EuropeaEco" pitchFamily="34" charset="0"/>
                <a:ea typeface="Arial" pitchFamily="34" charset="-122"/>
                <a:cs typeface="Arial" pitchFamily="34" charset="-120"/>
              </a:rPr>
              <a:t>This makes financing highly vessel-specific</a:t>
            </a:r>
            <a:endParaRPr lang="en-GB" sz="2000" noProof="0"/>
          </a:p>
        </p:txBody>
      </p:sp>
      <p:sp>
        <p:nvSpPr>
          <p:cNvPr id="17" name="Shape 15"/>
          <p:cNvSpPr/>
          <p:nvPr/>
        </p:nvSpPr>
        <p:spPr>
          <a:xfrm>
            <a:off x="608076" y="4101153"/>
            <a:ext cx="109728" cy="109728"/>
          </a:xfrm>
          <a:prstGeom prst="ellipse">
            <a:avLst/>
          </a:prstGeom>
          <a:solidFill>
            <a:schemeClr val="accent1"/>
          </a:solidFill>
          <a:ln w="12700">
            <a:solidFill>
              <a:schemeClr val="accent1"/>
            </a:solidFill>
            <a:prstDash val="solid"/>
          </a:ln>
        </p:spPr>
        <p:txBody>
          <a:bodyPr/>
          <a:lstStyle/>
          <a:p>
            <a:endParaRPr lang="en-GB" sz="1700" noProof="0"/>
          </a:p>
        </p:txBody>
      </p:sp>
      <p:sp>
        <p:nvSpPr>
          <p:cNvPr id="18" name="Text 16"/>
          <p:cNvSpPr/>
          <p:nvPr/>
        </p:nvSpPr>
        <p:spPr>
          <a:xfrm>
            <a:off x="850392" y="3922776"/>
            <a:ext cx="10844784" cy="493776"/>
          </a:xfrm>
          <a:prstGeom prst="rect">
            <a:avLst/>
          </a:prstGeom>
          <a:noFill/>
          <a:ln/>
        </p:spPr>
        <p:txBody>
          <a:bodyPr wrap="square" lIns="0" tIns="0" rIns="0" bIns="0" rtlCol="0" anchor="ctr">
            <a:noAutofit/>
          </a:bodyPr>
          <a:lstStyle/>
          <a:p>
            <a:pPr marL="0" indent="0" algn="l">
              <a:lnSpc>
                <a:spcPct val="103000"/>
              </a:lnSpc>
              <a:spcBef>
                <a:spcPts val="0"/>
              </a:spcBef>
              <a:spcAft>
                <a:spcPts val="0"/>
              </a:spcAft>
              <a:buNone/>
            </a:pPr>
            <a:r>
              <a:rPr sz="1580" b="0">
                <a:solidFill>
                  <a:srgbClr val="222222"/>
                </a:solidFill>
                <a:latin typeface="EuropeaEco"/>
              </a:rPr>
              <a:t>Many older vessels are modernised through targeted retrofits rather than replaced with newbuilds.</a:t>
            </a:r>
            <a:endParaRPr lang="en-GB" sz="1700" noProof="0"/>
          </a:p>
        </p:txBody>
      </p:sp>
      <p:sp>
        <p:nvSpPr>
          <p:cNvPr id="19" name="Shape 17"/>
          <p:cNvSpPr/>
          <p:nvPr/>
        </p:nvSpPr>
        <p:spPr>
          <a:xfrm>
            <a:off x="601929" y="4674177"/>
            <a:ext cx="109728" cy="109728"/>
          </a:xfrm>
          <a:prstGeom prst="ellipse">
            <a:avLst/>
          </a:prstGeom>
          <a:solidFill>
            <a:schemeClr val="accent2"/>
          </a:solidFill>
          <a:ln w="12700">
            <a:solidFill>
              <a:schemeClr val="accent2"/>
            </a:solidFill>
            <a:prstDash val="solid"/>
          </a:ln>
        </p:spPr>
        <p:txBody>
          <a:bodyPr/>
          <a:lstStyle/>
          <a:p>
            <a:endParaRPr lang="en-GB" sz="1700" noProof="0"/>
          </a:p>
        </p:txBody>
      </p:sp>
      <p:sp>
        <p:nvSpPr>
          <p:cNvPr id="20" name="Text 18"/>
          <p:cNvSpPr/>
          <p:nvPr/>
        </p:nvSpPr>
        <p:spPr>
          <a:xfrm>
            <a:off x="845871" y="4448372"/>
            <a:ext cx="10844784" cy="585216"/>
          </a:xfrm>
          <a:prstGeom prst="rect">
            <a:avLst/>
          </a:prstGeom>
          <a:noFill/>
          <a:ln/>
        </p:spPr>
        <p:txBody>
          <a:bodyPr wrap="square" lIns="0" tIns="0" rIns="0" bIns="0" rtlCol="0" anchor="ctr">
            <a:noAutofit/>
          </a:bodyPr>
          <a:lstStyle/>
          <a:p>
            <a:pPr marL="0" indent="0" algn="l">
              <a:lnSpc>
                <a:spcPct val="103000"/>
              </a:lnSpc>
              <a:spcBef>
                <a:spcPts val="0"/>
              </a:spcBef>
              <a:spcAft>
                <a:spcPts val="0"/>
              </a:spcAft>
              <a:buNone/>
            </a:pPr>
            <a:r>
              <a:rPr sz="1580" b="0">
                <a:solidFill>
                  <a:srgbClr val="222222"/>
                </a:solidFill>
                <a:latin typeface="EuropeaEco"/>
              </a:rPr>
              <a:t>Mainly small independent owner-operators active on the Rhine and large fleet operators on the Danube. </a:t>
            </a:r>
            <a:endParaRPr lang="en-GB" sz="1700" noProof="0"/>
          </a:p>
        </p:txBody>
      </p:sp>
      <p:sp>
        <p:nvSpPr>
          <p:cNvPr id="21" name="Shape 19"/>
          <p:cNvSpPr/>
          <p:nvPr/>
        </p:nvSpPr>
        <p:spPr>
          <a:xfrm>
            <a:off x="608076" y="5247201"/>
            <a:ext cx="109728" cy="109728"/>
          </a:xfrm>
          <a:prstGeom prst="ellipse">
            <a:avLst/>
          </a:prstGeom>
          <a:solidFill>
            <a:schemeClr val="accent3"/>
          </a:solidFill>
          <a:ln w="12700">
            <a:solidFill>
              <a:schemeClr val="accent3"/>
            </a:solidFill>
            <a:prstDash val="solid"/>
          </a:ln>
        </p:spPr>
        <p:txBody>
          <a:bodyPr/>
          <a:lstStyle/>
          <a:p>
            <a:endParaRPr lang="en-GB" sz="1700" noProof="0"/>
          </a:p>
        </p:txBody>
      </p:sp>
      <p:sp>
        <p:nvSpPr>
          <p:cNvPr id="22" name="Text 20"/>
          <p:cNvSpPr/>
          <p:nvPr/>
        </p:nvSpPr>
        <p:spPr>
          <a:xfrm>
            <a:off x="845871" y="5074644"/>
            <a:ext cx="10844784" cy="512064"/>
          </a:xfrm>
          <a:prstGeom prst="rect">
            <a:avLst/>
          </a:prstGeom>
          <a:noFill/>
          <a:ln/>
        </p:spPr>
        <p:txBody>
          <a:bodyPr wrap="square" lIns="0" tIns="0" rIns="0" bIns="0" rtlCol="0" anchor="ctr">
            <a:noAutofit/>
          </a:bodyPr>
          <a:lstStyle/>
          <a:p>
            <a:pPr marL="0" indent="0" algn="l">
              <a:lnSpc>
                <a:spcPct val="103000"/>
              </a:lnSpc>
              <a:spcBef>
                <a:spcPts val="0"/>
              </a:spcBef>
              <a:spcAft>
                <a:spcPts val="0"/>
              </a:spcAft>
              <a:buNone/>
            </a:pPr>
            <a:r>
              <a:rPr sz="1580" b="0">
                <a:solidFill>
                  <a:srgbClr val="222222"/>
                </a:solidFill>
                <a:latin typeface="EuropeaEco"/>
              </a:rPr>
              <a:t>There is no single technology pathway: vessel size, route, energy demand and infrastructure availability matter.</a:t>
            </a:r>
            <a:endParaRPr lang="en-GB" sz="1700" noProof="0"/>
          </a:p>
        </p:txBody>
      </p:sp>
      <p:sp>
        <p:nvSpPr>
          <p:cNvPr id="23" name="Shape 21"/>
          <p:cNvSpPr/>
          <p:nvPr/>
        </p:nvSpPr>
        <p:spPr>
          <a:xfrm>
            <a:off x="608076" y="5820225"/>
            <a:ext cx="109728" cy="109728"/>
          </a:xfrm>
          <a:prstGeom prst="ellipse">
            <a:avLst/>
          </a:prstGeom>
          <a:solidFill>
            <a:schemeClr val="accent4"/>
          </a:solidFill>
          <a:ln w="12700">
            <a:solidFill>
              <a:schemeClr val="accent4"/>
            </a:solidFill>
            <a:prstDash val="solid"/>
          </a:ln>
        </p:spPr>
        <p:txBody>
          <a:bodyPr/>
          <a:lstStyle/>
          <a:p>
            <a:endParaRPr lang="en-GB" sz="1700" noProof="0"/>
          </a:p>
        </p:txBody>
      </p:sp>
      <p:sp>
        <p:nvSpPr>
          <p:cNvPr id="24" name="Text 22"/>
          <p:cNvSpPr/>
          <p:nvPr/>
        </p:nvSpPr>
        <p:spPr>
          <a:xfrm>
            <a:off x="845871" y="5660343"/>
            <a:ext cx="10844784" cy="448056"/>
          </a:xfrm>
          <a:prstGeom prst="rect">
            <a:avLst/>
          </a:prstGeom>
          <a:noFill/>
          <a:ln/>
        </p:spPr>
        <p:txBody>
          <a:bodyPr wrap="square" lIns="0" tIns="0" rIns="0" bIns="0" rtlCol="0" anchor="ctr">
            <a:noAutofit/>
          </a:bodyPr>
          <a:lstStyle/>
          <a:p>
            <a:pPr marL="0" indent="0" algn="l">
              <a:lnSpc>
                <a:spcPct val="103000"/>
              </a:lnSpc>
              <a:spcBef>
                <a:spcPts val="0"/>
              </a:spcBef>
              <a:spcAft>
                <a:spcPts val="0"/>
              </a:spcAft>
              <a:buNone/>
            </a:pPr>
            <a:r>
              <a:rPr sz="1580" b="0">
                <a:solidFill>
                  <a:srgbClr val="222222"/>
                </a:solidFill>
                <a:latin typeface="EuropeaEco"/>
              </a:rPr>
              <a:t>Support therefore needs to be flexible while keeping common EU rules and assessment approaches.</a:t>
            </a:r>
            <a:endParaRPr lang="en-GB" sz="1700" noProof="0"/>
          </a:p>
        </p:txBody>
      </p:sp>
      <p:sp>
        <p:nvSpPr>
          <p:cNvPr id="25" name="Text 23"/>
          <p:cNvSpPr/>
          <p:nvPr/>
        </p:nvSpPr>
        <p:spPr>
          <a:xfrm>
            <a:off x="502920" y="6317557"/>
            <a:ext cx="9372600" cy="146304"/>
          </a:xfrm>
          <a:prstGeom prst="rect">
            <a:avLst/>
          </a:prstGeom>
          <a:noFill/>
          <a:ln/>
        </p:spPr>
        <p:txBody>
          <a:bodyPr wrap="square" lIns="0" tIns="0" rIns="0" bIns="0" rtlCol="0" anchor="ctr">
            <a:noAutofit/>
          </a:bodyPr>
          <a:lstStyle/>
          <a:p>
            <a:pPr marL="0" indent="0" algn="l">
              <a:lnSpc>
                <a:spcPct val="104000"/>
              </a:lnSpc>
              <a:spcBef>
                <a:spcPts val="0"/>
              </a:spcBef>
              <a:spcAft>
                <a:spcPts val="0"/>
              </a:spcAft>
              <a:buNone/>
            </a:pPr>
            <a:r>
              <a:rPr sz="800" b="0">
                <a:solidFill>
                  <a:srgbClr val="61707C"/>
                </a:solidFill>
                <a:latin typeface="EuropeaEco"/>
              </a:rPr>
              <a:t>Sources: Eurostat (2024); CCNR Market </a:t>
            </a:r>
            <a:r>
              <a:rPr lang="nl-NL" sz="800" b="0">
                <a:solidFill>
                  <a:srgbClr val="61707C"/>
                </a:solidFill>
                <a:latin typeface="EuropeaEco"/>
              </a:rPr>
              <a:t>Observation</a:t>
            </a:r>
            <a:r>
              <a:rPr sz="800" b="0">
                <a:solidFill>
                  <a:srgbClr val="61707C"/>
                </a:solidFill>
                <a:latin typeface="EuropeaEco"/>
              </a:rPr>
              <a:t>; EPRS (2016); CE Delft (2026), Ch. 2. Owner-operator share: western European freight firms.</a:t>
            </a:r>
            <a:endParaRPr lang="en-GB" sz="800" noProof="0"/>
          </a:p>
        </p:txBody>
      </p:sp>
      <p:pic>
        <p:nvPicPr>
          <p:cNvPr id="26" name="Image 0" descr="/mnt/data/workdeck/pptxunz/ppt/media/image1.png"/>
          <p:cNvPicPr>
            <a:picLocks noChangeAspect="1"/>
          </p:cNvPicPr>
          <p:nvPr/>
        </p:nvPicPr>
        <p:blipFill>
          <a:blip r:embed="rId3"/>
          <a:stretch>
            <a:fillRect/>
          </a:stretch>
        </p:blipFill>
        <p:spPr>
          <a:xfrm>
            <a:off x="9588130" y="5851461"/>
            <a:ext cx="2320667" cy="821558"/>
          </a:xfrm>
          <a:prstGeom prst="rect">
            <a:avLst/>
          </a:prstGeom>
        </p:spPr>
      </p:pic>
      <p:sp>
        <p:nvSpPr>
          <p:cNvPr id="27"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5</a:t>
            </a:fld>
            <a:endParaRPr lang="en-GB" noProof="0"/>
          </a:p>
        </p:txBody>
      </p:sp>
      <p:sp>
        <p:nvSpPr>
          <p:cNvPr id="30" name="Rectangle 29"/>
          <p:cNvSpPr/>
          <p:nvPr/>
        </p:nvSpPr>
        <p:spPr>
          <a:xfrm>
            <a:off x="501345" y="1465345"/>
            <a:ext cx="2084831" cy="1792224"/>
          </a:xfrm>
          <a:prstGeom prst="rect">
            <a:avLst/>
          </a:prstGeom>
          <a:solidFill>
            <a:schemeClr val="accent5">
              <a:lumMod val="12000"/>
              <a:lumOff val="8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601929" y="1584216"/>
            <a:ext cx="1883664" cy="521207"/>
          </a:xfrm>
          <a:prstGeom prst="rect">
            <a:avLst/>
          </a:prstGeom>
          <a:noFill/>
        </p:spPr>
        <p:txBody>
          <a:bodyPr wrap="square" lIns="9144" tIns="0" rIns="9144" bIns="0" anchor="ctr">
            <a:noAutofit/>
          </a:bodyPr>
          <a:lstStyle/>
          <a:p>
            <a:pPr algn="ctr">
              <a:spcAft>
                <a:spcPts val="0"/>
              </a:spcAft>
            </a:pPr>
            <a:r>
              <a:rPr sz="1410" b="1">
                <a:solidFill>
                  <a:srgbClr val="0C4DA2"/>
                </a:solidFill>
                <a:latin typeface="EuropeaEco"/>
              </a:rPr>
              <a:t>Share of inland freight
(</a:t>
            </a:r>
            <a:r>
              <a:rPr lang="nl-NL" sz="1410" b="1">
                <a:solidFill>
                  <a:srgbClr val="0C4DA2"/>
                </a:solidFill>
                <a:latin typeface="EuropeaEco"/>
              </a:rPr>
              <a:t>tonne-km</a:t>
            </a:r>
            <a:r>
              <a:rPr sz="1410" b="1">
                <a:solidFill>
                  <a:srgbClr val="0C4DA2"/>
                </a:solidFill>
                <a:latin typeface="EuropeaEco"/>
              </a:rPr>
              <a:t>):</a:t>
            </a:r>
          </a:p>
        </p:txBody>
      </p:sp>
      <p:sp>
        <p:nvSpPr>
          <p:cNvPr id="32" name="TextBox 31"/>
          <p:cNvSpPr txBox="1"/>
          <p:nvPr/>
        </p:nvSpPr>
        <p:spPr>
          <a:xfrm>
            <a:off x="601929" y="2123712"/>
            <a:ext cx="1883664" cy="996696"/>
          </a:xfrm>
          <a:prstGeom prst="rect">
            <a:avLst/>
          </a:prstGeom>
          <a:noFill/>
        </p:spPr>
        <p:txBody>
          <a:bodyPr wrap="square" lIns="9144" tIns="0" rIns="9144" bIns="0" anchor="ctr">
            <a:noAutofit/>
          </a:bodyPr>
          <a:lstStyle/>
          <a:p>
            <a:pPr algn="ctr">
              <a:spcAft>
                <a:spcPts val="0"/>
              </a:spcAft>
            </a:pPr>
            <a:r>
              <a:rPr lang="en-GB" sz="1410">
                <a:solidFill>
                  <a:srgbClr val="202020"/>
                </a:solidFill>
                <a:latin typeface="EuropeaEco"/>
              </a:rPr>
              <a:t>EU ~5%; NL ~40%;
Romania and Bulgaria
&gt;20%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10312"/>
            <a:ext cx="5220000" cy="201168"/>
          </a:xfrm>
          <a:prstGeom prst="rect">
            <a:avLst/>
          </a:prstGeom>
          <a:noFill/>
          <a:ln/>
        </p:spPr>
        <p:txBody>
          <a:bodyPr wrap="square" lIns="0" tIns="0" rIns="0" bIns="0" rtlCol="0" anchor="ctr"/>
          <a:lstStyle/>
          <a:p>
            <a:pPr marL="0" indent="0">
              <a:buNone/>
            </a:pPr>
            <a:r>
              <a:rPr lang="en-US" sz="1600" b="1" kern="0" spc="50" noProof="0">
                <a:solidFill>
                  <a:srgbClr val="0C4DA2"/>
                </a:solidFill>
                <a:latin typeface="EuropeaEco" pitchFamily="34" charset="0"/>
                <a:ea typeface="Arial" pitchFamily="34" charset="-122"/>
                <a:cs typeface="Arial" pitchFamily="34" charset="-120"/>
              </a:rPr>
              <a:t>Investment challenge</a:t>
            </a:r>
            <a:endParaRPr lang="en-GB" sz="1600" noProof="0"/>
          </a:p>
        </p:txBody>
      </p:sp>
      <p:sp>
        <p:nvSpPr>
          <p:cNvPr id="3" name="Text 1"/>
          <p:cNvSpPr/>
          <p:nvPr/>
        </p:nvSpPr>
        <p:spPr>
          <a:xfrm>
            <a:off x="502920" y="806533"/>
            <a:ext cx="10972800" cy="594360"/>
          </a:xfrm>
          <a:prstGeom prst="rect">
            <a:avLst/>
          </a:prstGeom>
          <a:noFill/>
          <a:ln/>
        </p:spPr>
        <p:txBody>
          <a:bodyPr wrap="square" lIns="0" tIns="0" rIns="0" bIns="0" rtlCol="0" anchor="ctr"/>
          <a:lstStyle/>
          <a:p>
            <a:pPr marL="0" indent="0">
              <a:buNone/>
            </a:pPr>
            <a:r>
              <a:rPr lang="en-US" sz="3200" b="1" noProof="0" err="1">
                <a:solidFill>
                  <a:srgbClr val="0C4DA2"/>
                </a:solidFill>
                <a:latin typeface="EuropeaEco" pitchFamily="34" charset="0"/>
                <a:ea typeface="Arial" pitchFamily="34" charset="-122"/>
                <a:cs typeface="Arial" pitchFamily="34" charset="-120"/>
              </a:rPr>
              <a:t>Decarbonisation</a:t>
            </a:r>
            <a:r>
              <a:rPr lang="en-US" sz="3200" b="1" noProof="0">
                <a:solidFill>
                  <a:srgbClr val="0C4DA2"/>
                </a:solidFill>
                <a:latin typeface="EuropeaEco" pitchFamily="34" charset="0"/>
                <a:ea typeface="Arial" pitchFamily="34" charset="-122"/>
                <a:cs typeface="Arial" pitchFamily="34" charset="-120"/>
              </a:rPr>
              <a:t> pathways and costs for IWT</a:t>
            </a:r>
            <a:endParaRPr lang="en-GB" sz="3200" noProof="0"/>
          </a:p>
        </p:txBody>
      </p:sp>
      <p:sp>
        <p:nvSpPr>
          <p:cNvPr id="34" name="Text 32"/>
          <p:cNvSpPr/>
          <p:nvPr/>
        </p:nvSpPr>
        <p:spPr>
          <a:xfrm>
            <a:off x="467660" y="6236208"/>
            <a:ext cx="8823960" cy="146304"/>
          </a:xfrm>
          <a:prstGeom prst="rect">
            <a:avLst/>
          </a:prstGeom>
          <a:noFill/>
          <a:ln/>
        </p:spPr>
        <p:txBody>
          <a:bodyPr wrap="square" lIns="0" tIns="0" rIns="0" bIns="0" rtlCol="0" anchor="ctr">
            <a:noAutofit/>
          </a:bodyPr>
          <a:lstStyle/>
          <a:p>
            <a:pPr marL="0" indent="0" algn="l">
              <a:lnSpc>
                <a:spcPct val="104000"/>
              </a:lnSpc>
              <a:spcBef>
                <a:spcPts val="0"/>
              </a:spcBef>
              <a:spcAft>
                <a:spcPts val="0"/>
              </a:spcAft>
              <a:buNone/>
            </a:pPr>
            <a:r>
              <a:rPr sz="800" b="0">
                <a:solidFill>
                  <a:srgbClr val="61707C"/>
                </a:solidFill>
                <a:latin typeface="EuropeaEco"/>
              </a:rPr>
              <a:t>Sources: SYNERGETICS (2024–26); PLATINA4Action D4.1/D4.2; CE Delft &amp; Logistic Navigators (2026), Ch. 3.</a:t>
            </a:r>
            <a:endParaRPr lang="en-GB" sz="1050" noProof="0"/>
          </a:p>
        </p:txBody>
      </p:sp>
      <p:pic>
        <p:nvPicPr>
          <p:cNvPr id="35" name="Image 0" descr="/mnt/data/workdeck/pptxunz/ppt/media/image1.png"/>
          <p:cNvPicPr>
            <a:picLocks noChangeAspect="1"/>
          </p:cNvPicPr>
          <p:nvPr/>
        </p:nvPicPr>
        <p:blipFill>
          <a:blip r:embed="rId3"/>
          <a:stretch>
            <a:fillRect/>
          </a:stretch>
        </p:blipFill>
        <p:spPr>
          <a:xfrm>
            <a:off x="9588130" y="5851461"/>
            <a:ext cx="2320667" cy="821558"/>
          </a:xfrm>
          <a:prstGeom prst="rect">
            <a:avLst/>
          </a:prstGeom>
        </p:spPr>
      </p:pic>
      <p:sp>
        <p:nvSpPr>
          <p:cNvPr id="36"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6</a:t>
            </a:fld>
            <a:endParaRPr lang="en-GB" noProof="0"/>
          </a:p>
        </p:txBody>
      </p:sp>
      <p:sp>
        <p:nvSpPr>
          <p:cNvPr id="39" name="Shape 0"/>
          <p:cNvSpPr/>
          <p:nvPr/>
        </p:nvSpPr>
        <p:spPr>
          <a:xfrm>
            <a:off x="533401" y="1620349"/>
            <a:ext cx="3529584" cy="2651760"/>
          </a:xfrm>
          <a:prstGeom prst="rect">
            <a:avLst/>
          </a:prstGeom>
          <a:solidFill>
            <a:srgbClr val="EDF4FB"/>
          </a:solidFill>
          <a:ln w="5715">
            <a:solidFill>
              <a:srgbClr val="D1E0EE"/>
            </a:solidFill>
            <a:prstDash val="solid"/>
          </a:ln>
        </p:spPr>
        <p:txBody>
          <a:bodyPr/>
          <a:lstStyle/>
          <a:p>
            <a:endParaRPr lang="nl-NL"/>
          </a:p>
        </p:txBody>
      </p:sp>
      <p:sp>
        <p:nvSpPr>
          <p:cNvPr id="40" name="Shape 1"/>
          <p:cNvSpPr/>
          <p:nvPr/>
        </p:nvSpPr>
        <p:spPr>
          <a:xfrm>
            <a:off x="594360" y="1627632"/>
            <a:ext cx="68580" cy="2651760"/>
          </a:xfrm>
          <a:prstGeom prst="rect">
            <a:avLst/>
          </a:prstGeom>
          <a:solidFill>
            <a:srgbClr val="1154A0"/>
          </a:solidFill>
          <a:ln w="12700">
            <a:solidFill>
              <a:srgbClr val="1154A0">
                <a:alpha val="0"/>
              </a:srgbClr>
            </a:solidFill>
            <a:prstDash val="solid"/>
          </a:ln>
        </p:spPr>
        <p:txBody>
          <a:bodyPr/>
          <a:lstStyle/>
          <a:p>
            <a:endParaRPr lang="nl-NL"/>
          </a:p>
        </p:txBody>
      </p:sp>
      <p:sp>
        <p:nvSpPr>
          <p:cNvPr id="4" name="Text 2"/>
          <p:cNvSpPr/>
          <p:nvPr/>
        </p:nvSpPr>
        <p:spPr>
          <a:xfrm>
            <a:off x="822960" y="1828800"/>
            <a:ext cx="3145536" cy="512064"/>
          </a:xfrm>
          <a:prstGeom prst="rect">
            <a:avLst/>
          </a:prstGeom>
          <a:noFill/>
          <a:ln/>
        </p:spPr>
        <p:txBody>
          <a:bodyPr wrap="square" lIns="0" tIns="0" rIns="0" bIns="0" rtlCol="0" anchor="ctr">
            <a:normAutofit/>
          </a:bodyPr>
          <a:lstStyle/>
          <a:p>
            <a:pPr marL="0" indent="0">
              <a:buNone/>
            </a:pPr>
            <a:r>
              <a:rPr lang="en-US" sz="2000" b="1">
                <a:solidFill>
                  <a:srgbClr val="1154A0"/>
                </a:solidFill>
                <a:latin typeface="EuropeaEco" pitchFamily="34" charset="0"/>
                <a:ea typeface="EuropeaEco" pitchFamily="34" charset="-122"/>
                <a:cs typeface="EuropeaEco" pitchFamily="34" charset="-120"/>
              </a:rPr>
              <a:t>Biodiesel (HVO)</a:t>
            </a:r>
            <a:endParaRPr lang="en-US" sz="2000"/>
          </a:p>
        </p:txBody>
      </p:sp>
      <p:sp>
        <p:nvSpPr>
          <p:cNvPr id="5" name="Text 3"/>
          <p:cNvSpPr/>
          <p:nvPr/>
        </p:nvSpPr>
        <p:spPr>
          <a:xfrm>
            <a:off x="822960" y="2377440"/>
            <a:ext cx="3145536" cy="347472"/>
          </a:xfrm>
          <a:prstGeom prst="rect">
            <a:avLst/>
          </a:prstGeom>
          <a:noFill/>
          <a:ln/>
        </p:spPr>
        <p:txBody>
          <a:bodyPr wrap="square" lIns="0" tIns="0" rIns="0" bIns="0" rtlCol="0" anchor="ctr">
            <a:normAutofit/>
          </a:bodyPr>
          <a:lstStyle/>
          <a:p>
            <a:pPr marL="0" indent="0">
              <a:buNone/>
            </a:pPr>
            <a:r>
              <a:rPr lang="en-US" sz="1540">
                <a:solidFill>
                  <a:srgbClr val="092B4F"/>
                </a:solidFill>
                <a:latin typeface="EuropeaEco" pitchFamily="34" charset="0"/>
                <a:ea typeface="EuropeaEco" pitchFamily="34" charset="-122"/>
                <a:cs typeface="EuropeaEco" pitchFamily="34" charset="-120"/>
              </a:rPr>
              <a:t>Existing vessels</a:t>
            </a:r>
            <a:endParaRPr lang="en-US" sz="1540"/>
          </a:p>
        </p:txBody>
      </p:sp>
      <p:sp>
        <p:nvSpPr>
          <p:cNvPr id="6" name="Shape 4"/>
          <p:cNvSpPr/>
          <p:nvPr/>
        </p:nvSpPr>
        <p:spPr>
          <a:xfrm>
            <a:off x="822960" y="2935224"/>
            <a:ext cx="3044952" cy="0"/>
          </a:xfrm>
          <a:prstGeom prst="line">
            <a:avLst/>
          </a:prstGeom>
          <a:noFill/>
          <a:ln w="12700">
            <a:solidFill>
              <a:srgbClr val="C4D7EB"/>
            </a:solidFill>
            <a:prstDash val="solid"/>
          </a:ln>
        </p:spPr>
        <p:txBody>
          <a:bodyPr/>
          <a:lstStyle/>
          <a:p>
            <a:endParaRPr lang="nl-NL"/>
          </a:p>
        </p:txBody>
      </p:sp>
      <p:sp>
        <p:nvSpPr>
          <p:cNvPr id="7" name="Text 5"/>
          <p:cNvSpPr/>
          <p:nvPr/>
        </p:nvSpPr>
        <p:spPr>
          <a:xfrm>
            <a:off x="813816" y="3163824"/>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8" name="Text 6"/>
          <p:cNvSpPr/>
          <p:nvPr/>
        </p:nvSpPr>
        <p:spPr>
          <a:xfrm>
            <a:off x="1124712" y="3163824"/>
            <a:ext cx="2825496" cy="365760"/>
          </a:xfrm>
          <a:prstGeom prst="rect">
            <a:avLst/>
          </a:prstGeom>
          <a:noFill/>
          <a:ln/>
        </p:spPr>
        <p:txBody>
          <a:bodyPr wrap="square" lIns="0" tIns="0" rIns="0" bIns="0" rtlCol="0" anchor="ctr">
            <a:normAutofit/>
          </a:bodyPr>
          <a:lstStyle/>
          <a:p>
            <a:pPr marL="0" indent="0">
              <a:buNone/>
            </a:pPr>
            <a:r>
              <a:rPr lang="en-US" sz="1660">
                <a:solidFill>
                  <a:srgbClr val="1C2028"/>
                </a:solidFill>
                <a:latin typeface="EuropeaEco" pitchFamily="34" charset="0"/>
                <a:ea typeface="EuropeaEco" pitchFamily="34" charset="-122"/>
                <a:cs typeface="EuropeaEco" pitchFamily="34" charset="-120"/>
              </a:rPr>
              <a:t>Minimal modifications</a:t>
            </a:r>
            <a:endParaRPr lang="en-US" sz="1660"/>
          </a:p>
        </p:txBody>
      </p:sp>
      <p:sp>
        <p:nvSpPr>
          <p:cNvPr id="9" name="Text 7"/>
          <p:cNvSpPr/>
          <p:nvPr/>
        </p:nvSpPr>
        <p:spPr>
          <a:xfrm>
            <a:off x="813816" y="3639312"/>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10" name="Text 8"/>
          <p:cNvSpPr/>
          <p:nvPr/>
        </p:nvSpPr>
        <p:spPr>
          <a:xfrm>
            <a:off x="1124712" y="3639312"/>
            <a:ext cx="2825496" cy="365760"/>
          </a:xfrm>
          <a:prstGeom prst="rect">
            <a:avLst/>
          </a:prstGeom>
          <a:noFill/>
          <a:ln/>
        </p:spPr>
        <p:txBody>
          <a:bodyPr wrap="square" lIns="0" tIns="0" rIns="0" bIns="0" rtlCol="0" anchor="ctr">
            <a:normAutofit/>
          </a:bodyPr>
          <a:lstStyle/>
          <a:p>
            <a:pPr marL="0" indent="0">
              <a:buNone/>
            </a:pPr>
            <a:r>
              <a:rPr lang="en-US" sz="1660">
                <a:solidFill>
                  <a:srgbClr val="1C2028"/>
                </a:solidFill>
                <a:latin typeface="EuropeaEco" pitchFamily="34" charset="0"/>
                <a:ea typeface="EuropeaEco" pitchFamily="34" charset="-122"/>
                <a:cs typeface="EuropeaEco" pitchFamily="34" charset="-120"/>
              </a:rPr>
              <a:t>Residual CO</a:t>
            </a:r>
            <a:r>
              <a:rPr lang="en-US" sz="1660" baseline="-25000">
                <a:solidFill>
                  <a:srgbClr val="1C2028"/>
                </a:solidFill>
                <a:latin typeface="EuropeaEco" pitchFamily="34" charset="0"/>
                <a:ea typeface="EuropeaEco" pitchFamily="34" charset="-122"/>
                <a:cs typeface="EuropeaEco" pitchFamily="34" charset="-120"/>
              </a:rPr>
              <a:t>2</a:t>
            </a:r>
            <a:r>
              <a:rPr lang="en-US" sz="1660">
                <a:solidFill>
                  <a:srgbClr val="1C2028"/>
                </a:solidFill>
                <a:latin typeface="EuropeaEco" pitchFamily="34" charset="0"/>
                <a:ea typeface="EuropeaEco" pitchFamily="34" charset="-122"/>
                <a:cs typeface="EuropeaEco" pitchFamily="34" charset="-120"/>
              </a:rPr>
              <a:t>-emissions</a:t>
            </a:r>
            <a:endParaRPr lang="en-US" sz="1660"/>
          </a:p>
        </p:txBody>
      </p:sp>
      <p:sp>
        <p:nvSpPr>
          <p:cNvPr id="11" name="Shape 9"/>
          <p:cNvSpPr/>
          <p:nvPr/>
        </p:nvSpPr>
        <p:spPr>
          <a:xfrm>
            <a:off x="4361688" y="1627632"/>
            <a:ext cx="3529584" cy="2651760"/>
          </a:xfrm>
          <a:prstGeom prst="rect">
            <a:avLst/>
          </a:prstGeom>
          <a:solidFill>
            <a:srgbClr val="EDF4FB"/>
          </a:solidFill>
          <a:ln w="5715">
            <a:solidFill>
              <a:srgbClr val="D1E0EE"/>
            </a:solidFill>
            <a:prstDash val="solid"/>
          </a:ln>
        </p:spPr>
        <p:txBody>
          <a:bodyPr/>
          <a:lstStyle/>
          <a:p>
            <a:endParaRPr lang="nl-NL"/>
          </a:p>
        </p:txBody>
      </p:sp>
      <p:sp>
        <p:nvSpPr>
          <p:cNvPr id="12" name="Shape 10"/>
          <p:cNvSpPr/>
          <p:nvPr/>
        </p:nvSpPr>
        <p:spPr>
          <a:xfrm>
            <a:off x="4361688" y="1627632"/>
            <a:ext cx="68580" cy="2651760"/>
          </a:xfrm>
          <a:prstGeom prst="rect">
            <a:avLst/>
          </a:prstGeom>
          <a:solidFill>
            <a:srgbClr val="1154A0"/>
          </a:solidFill>
          <a:ln w="12700">
            <a:solidFill>
              <a:srgbClr val="1154A0">
                <a:alpha val="0"/>
              </a:srgbClr>
            </a:solidFill>
            <a:prstDash val="solid"/>
          </a:ln>
        </p:spPr>
        <p:txBody>
          <a:bodyPr/>
          <a:lstStyle/>
          <a:p>
            <a:endParaRPr lang="nl-NL"/>
          </a:p>
        </p:txBody>
      </p:sp>
      <p:sp>
        <p:nvSpPr>
          <p:cNvPr id="13" name="Text 11"/>
          <p:cNvSpPr/>
          <p:nvPr/>
        </p:nvSpPr>
        <p:spPr>
          <a:xfrm>
            <a:off x="4590288" y="1828800"/>
            <a:ext cx="3145536" cy="512064"/>
          </a:xfrm>
          <a:prstGeom prst="rect">
            <a:avLst/>
          </a:prstGeom>
          <a:noFill/>
          <a:ln/>
        </p:spPr>
        <p:txBody>
          <a:bodyPr wrap="square" lIns="0" tIns="0" rIns="0" bIns="0" rtlCol="0" anchor="ctr">
            <a:normAutofit/>
          </a:bodyPr>
          <a:lstStyle/>
          <a:p>
            <a:pPr marL="0" indent="0">
              <a:buNone/>
            </a:pPr>
            <a:r>
              <a:rPr lang="en-US" sz="2000" b="1">
                <a:solidFill>
                  <a:srgbClr val="1154A0"/>
                </a:solidFill>
                <a:latin typeface="EuropeaEco" pitchFamily="34" charset="0"/>
                <a:ea typeface="EuropeaEco" pitchFamily="34" charset="-122"/>
                <a:cs typeface="EuropeaEco" pitchFamily="34" charset="-120"/>
              </a:rPr>
              <a:t>Battery-electric</a:t>
            </a:r>
            <a:endParaRPr lang="en-US" sz="2000"/>
          </a:p>
        </p:txBody>
      </p:sp>
      <p:sp>
        <p:nvSpPr>
          <p:cNvPr id="14" name="Text 12"/>
          <p:cNvSpPr/>
          <p:nvPr/>
        </p:nvSpPr>
        <p:spPr>
          <a:xfrm>
            <a:off x="4590288" y="2377440"/>
            <a:ext cx="3145536" cy="347472"/>
          </a:xfrm>
          <a:prstGeom prst="rect">
            <a:avLst/>
          </a:prstGeom>
          <a:noFill/>
          <a:ln/>
        </p:spPr>
        <p:txBody>
          <a:bodyPr wrap="square" lIns="0" tIns="0" rIns="0" bIns="0" rtlCol="0" anchor="ctr">
            <a:normAutofit/>
          </a:bodyPr>
          <a:lstStyle/>
          <a:p>
            <a:r>
              <a:rPr lang="en-US" sz="1540">
                <a:solidFill>
                  <a:srgbClr val="092B4F"/>
                </a:solidFill>
                <a:latin typeface="EuropeaEco" pitchFamily="34" charset="0"/>
                <a:ea typeface="EuropeaEco" pitchFamily="34" charset="-122"/>
                <a:cs typeface="EuropeaEco" pitchFamily="34" charset="-120"/>
              </a:rPr>
              <a:t>Major retrofit or newbuild</a:t>
            </a:r>
            <a:endParaRPr lang="en-US" sz="1540"/>
          </a:p>
        </p:txBody>
      </p:sp>
      <p:sp>
        <p:nvSpPr>
          <p:cNvPr id="15" name="Shape 13"/>
          <p:cNvSpPr/>
          <p:nvPr/>
        </p:nvSpPr>
        <p:spPr>
          <a:xfrm>
            <a:off x="4590288" y="2935224"/>
            <a:ext cx="3044952" cy="0"/>
          </a:xfrm>
          <a:prstGeom prst="line">
            <a:avLst/>
          </a:prstGeom>
          <a:noFill/>
          <a:ln w="12700">
            <a:solidFill>
              <a:srgbClr val="C4D7EB"/>
            </a:solidFill>
            <a:prstDash val="solid"/>
          </a:ln>
        </p:spPr>
        <p:txBody>
          <a:bodyPr/>
          <a:lstStyle/>
          <a:p>
            <a:endParaRPr lang="nl-NL"/>
          </a:p>
        </p:txBody>
      </p:sp>
      <p:sp>
        <p:nvSpPr>
          <p:cNvPr id="16" name="Text 14"/>
          <p:cNvSpPr/>
          <p:nvPr/>
        </p:nvSpPr>
        <p:spPr>
          <a:xfrm>
            <a:off x="4581144" y="3163824"/>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17" name="Text 15"/>
          <p:cNvSpPr/>
          <p:nvPr/>
        </p:nvSpPr>
        <p:spPr>
          <a:xfrm>
            <a:off x="4892040" y="3163824"/>
            <a:ext cx="2825496" cy="365760"/>
          </a:xfrm>
          <a:prstGeom prst="rect">
            <a:avLst/>
          </a:prstGeom>
          <a:noFill/>
          <a:ln/>
        </p:spPr>
        <p:txBody>
          <a:bodyPr wrap="square" lIns="0" tIns="0" rIns="0" bIns="0" rtlCol="0" anchor="ctr">
            <a:normAutofit/>
          </a:bodyPr>
          <a:lstStyle/>
          <a:p>
            <a:pPr marL="0" indent="0">
              <a:buNone/>
            </a:pPr>
            <a:r>
              <a:rPr lang="en-US" sz="1660">
                <a:solidFill>
                  <a:srgbClr val="1C2028"/>
                </a:solidFill>
                <a:latin typeface="EuropeaEco" pitchFamily="34" charset="0"/>
                <a:ea typeface="EuropeaEco" pitchFamily="34" charset="-122"/>
                <a:cs typeface="EuropeaEco" pitchFamily="34" charset="-120"/>
              </a:rPr>
              <a:t>Zero tailpipe emissions</a:t>
            </a:r>
            <a:endParaRPr lang="en-US" sz="1660"/>
          </a:p>
        </p:txBody>
      </p:sp>
      <p:sp>
        <p:nvSpPr>
          <p:cNvPr id="18" name="Text 16"/>
          <p:cNvSpPr/>
          <p:nvPr/>
        </p:nvSpPr>
        <p:spPr>
          <a:xfrm>
            <a:off x="4581144" y="3639312"/>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19" name="Text 17"/>
          <p:cNvSpPr/>
          <p:nvPr/>
        </p:nvSpPr>
        <p:spPr>
          <a:xfrm>
            <a:off x="4892040" y="3639312"/>
            <a:ext cx="2825496" cy="365760"/>
          </a:xfrm>
          <a:prstGeom prst="rect">
            <a:avLst/>
          </a:prstGeom>
          <a:noFill/>
          <a:ln/>
        </p:spPr>
        <p:txBody>
          <a:bodyPr wrap="square" lIns="0" tIns="0" rIns="0" bIns="0" rtlCol="0" anchor="ctr">
            <a:normAutofit/>
          </a:bodyPr>
          <a:lstStyle/>
          <a:p>
            <a:pPr marL="0" indent="0">
              <a:buNone/>
            </a:pPr>
            <a:r>
              <a:rPr lang="en-US" sz="1660">
                <a:solidFill>
                  <a:srgbClr val="1C2028"/>
                </a:solidFill>
                <a:latin typeface="EuropeaEco" pitchFamily="34" charset="0"/>
                <a:ea typeface="EuropeaEco" pitchFamily="34" charset="-122"/>
                <a:cs typeface="EuropeaEco" pitchFamily="34" charset="-120"/>
              </a:rPr>
              <a:t>Range and charging</a:t>
            </a:r>
            <a:endParaRPr lang="en-US" sz="1660"/>
          </a:p>
        </p:txBody>
      </p:sp>
      <p:sp>
        <p:nvSpPr>
          <p:cNvPr id="20" name="Shape 18"/>
          <p:cNvSpPr/>
          <p:nvPr/>
        </p:nvSpPr>
        <p:spPr>
          <a:xfrm>
            <a:off x="8115300" y="1627632"/>
            <a:ext cx="3529584" cy="2651760"/>
          </a:xfrm>
          <a:prstGeom prst="rect">
            <a:avLst/>
          </a:prstGeom>
          <a:solidFill>
            <a:srgbClr val="EDF4FB"/>
          </a:solidFill>
          <a:ln w="5715">
            <a:solidFill>
              <a:srgbClr val="D1E0EE"/>
            </a:solidFill>
            <a:prstDash val="solid"/>
          </a:ln>
        </p:spPr>
        <p:txBody>
          <a:bodyPr/>
          <a:lstStyle/>
          <a:p>
            <a:endParaRPr lang="nl-NL"/>
          </a:p>
        </p:txBody>
      </p:sp>
      <p:sp>
        <p:nvSpPr>
          <p:cNvPr id="21" name="Shape 19"/>
          <p:cNvSpPr/>
          <p:nvPr/>
        </p:nvSpPr>
        <p:spPr>
          <a:xfrm>
            <a:off x="8129016" y="1627632"/>
            <a:ext cx="68580" cy="2651760"/>
          </a:xfrm>
          <a:prstGeom prst="rect">
            <a:avLst/>
          </a:prstGeom>
          <a:solidFill>
            <a:srgbClr val="1154A0"/>
          </a:solidFill>
          <a:ln w="12700">
            <a:solidFill>
              <a:srgbClr val="1154A0">
                <a:alpha val="0"/>
              </a:srgbClr>
            </a:solidFill>
            <a:prstDash val="solid"/>
          </a:ln>
        </p:spPr>
        <p:txBody>
          <a:bodyPr/>
          <a:lstStyle/>
          <a:p>
            <a:endParaRPr lang="nl-NL"/>
          </a:p>
        </p:txBody>
      </p:sp>
      <p:sp>
        <p:nvSpPr>
          <p:cNvPr id="22" name="Text 20"/>
          <p:cNvSpPr/>
          <p:nvPr/>
        </p:nvSpPr>
        <p:spPr>
          <a:xfrm>
            <a:off x="8357616" y="1828800"/>
            <a:ext cx="3145536" cy="512064"/>
          </a:xfrm>
          <a:prstGeom prst="rect">
            <a:avLst/>
          </a:prstGeom>
          <a:noFill/>
          <a:ln/>
        </p:spPr>
        <p:txBody>
          <a:bodyPr wrap="square" lIns="0" tIns="0" rIns="0" bIns="0" rtlCol="0" anchor="ctr">
            <a:normAutofit/>
          </a:bodyPr>
          <a:lstStyle/>
          <a:p>
            <a:pPr marL="0" indent="0">
              <a:buNone/>
            </a:pPr>
            <a:r>
              <a:rPr lang="en-US" sz="2000" b="1">
                <a:solidFill>
                  <a:srgbClr val="1154A0"/>
                </a:solidFill>
                <a:latin typeface="EuropeaEco" pitchFamily="34" charset="0"/>
                <a:ea typeface="EuropeaEco" pitchFamily="34" charset="-122"/>
                <a:cs typeface="EuropeaEco" pitchFamily="34" charset="-120"/>
              </a:rPr>
              <a:t>Methanol / hydrogen</a:t>
            </a:r>
            <a:endParaRPr lang="en-US" sz="2000"/>
          </a:p>
        </p:txBody>
      </p:sp>
      <p:sp>
        <p:nvSpPr>
          <p:cNvPr id="23" name="Text 21"/>
          <p:cNvSpPr/>
          <p:nvPr/>
        </p:nvSpPr>
        <p:spPr>
          <a:xfrm>
            <a:off x="8357616" y="2377440"/>
            <a:ext cx="3145536" cy="347472"/>
          </a:xfrm>
          <a:prstGeom prst="rect">
            <a:avLst/>
          </a:prstGeom>
          <a:noFill/>
          <a:ln/>
        </p:spPr>
        <p:txBody>
          <a:bodyPr wrap="square" lIns="0" tIns="0" rIns="0" bIns="0" rtlCol="0" anchor="ctr">
            <a:normAutofit/>
          </a:bodyPr>
          <a:lstStyle/>
          <a:p>
            <a:pPr marL="0" indent="0">
              <a:buNone/>
            </a:pPr>
            <a:r>
              <a:rPr lang="en-US" sz="1540">
                <a:solidFill>
                  <a:srgbClr val="092B4F"/>
                </a:solidFill>
                <a:latin typeface="EuropeaEco" pitchFamily="34" charset="0"/>
                <a:ea typeface="EuropeaEco" pitchFamily="34" charset="-122"/>
                <a:cs typeface="EuropeaEco" pitchFamily="34" charset="-120"/>
              </a:rPr>
              <a:t>Major retrofit or newbuild</a:t>
            </a:r>
            <a:endParaRPr lang="en-US" sz="1540"/>
          </a:p>
        </p:txBody>
      </p:sp>
      <p:sp>
        <p:nvSpPr>
          <p:cNvPr id="24" name="Shape 22"/>
          <p:cNvSpPr/>
          <p:nvPr/>
        </p:nvSpPr>
        <p:spPr>
          <a:xfrm>
            <a:off x="8357616" y="2935224"/>
            <a:ext cx="3044952" cy="0"/>
          </a:xfrm>
          <a:prstGeom prst="line">
            <a:avLst/>
          </a:prstGeom>
          <a:noFill/>
          <a:ln w="12700">
            <a:solidFill>
              <a:srgbClr val="C4D7EB"/>
            </a:solidFill>
            <a:prstDash val="solid"/>
          </a:ln>
        </p:spPr>
        <p:txBody>
          <a:bodyPr/>
          <a:lstStyle/>
          <a:p>
            <a:endParaRPr lang="nl-NL"/>
          </a:p>
        </p:txBody>
      </p:sp>
      <p:sp>
        <p:nvSpPr>
          <p:cNvPr id="25" name="Text 23"/>
          <p:cNvSpPr/>
          <p:nvPr/>
        </p:nvSpPr>
        <p:spPr>
          <a:xfrm>
            <a:off x="8348472" y="3163824"/>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26" name="Text 24"/>
          <p:cNvSpPr/>
          <p:nvPr/>
        </p:nvSpPr>
        <p:spPr>
          <a:xfrm>
            <a:off x="8645652" y="3163824"/>
            <a:ext cx="2999232" cy="365760"/>
          </a:xfrm>
          <a:prstGeom prst="rect">
            <a:avLst/>
          </a:prstGeom>
          <a:noFill/>
          <a:ln/>
        </p:spPr>
        <p:txBody>
          <a:bodyPr wrap="square" lIns="0" tIns="0" rIns="0" bIns="0" rtlCol="0" anchor="ctr">
            <a:noAutofit/>
          </a:bodyPr>
          <a:lstStyle/>
          <a:p>
            <a:pPr marL="0" indent="0">
              <a:buNone/>
            </a:pPr>
            <a:r>
              <a:rPr lang="en-US" sz="1600">
                <a:solidFill>
                  <a:srgbClr val="1C2028"/>
                </a:solidFill>
                <a:latin typeface="EuropeaEco" pitchFamily="34" charset="0"/>
                <a:ea typeface="EuropeaEco" pitchFamily="34" charset="-122"/>
                <a:cs typeface="EuropeaEco" pitchFamily="34" charset="-120"/>
              </a:rPr>
              <a:t>Potential for longer-range operation</a:t>
            </a:r>
            <a:endParaRPr lang="en-US" sz="1600"/>
          </a:p>
        </p:txBody>
      </p:sp>
      <p:sp>
        <p:nvSpPr>
          <p:cNvPr id="27" name="Text 25"/>
          <p:cNvSpPr/>
          <p:nvPr/>
        </p:nvSpPr>
        <p:spPr>
          <a:xfrm>
            <a:off x="8348472" y="3639312"/>
            <a:ext cx="237744" cy="365760"/>
          </a:xfrm>
          <a:prstGeom prst="rect">
            <a:avLst/>
          </a:prstGeom>
          <a:noFill/>
          <a:ln/>
        </p:spPr>
        <p:txBody>
          <a:bodyPr wrap="square" lIns="0" tIns="0" rIns="0" bIns="0" rtlCol="0" anchor="ctr">
            <a:normAutofit/>
          </a:bodyPr>
          <a:lstStyle/>
          <a:p>
            <a:pPr marL="0" indent="0">
              <a:buNone/>
            </a:pPr>
            <a:r>
              <a:rPr lang="en-US" sz="2200" b="1">
                <a:solidFill>
                  <a:srgbClr val="1154A0"/>
                </a:solidFill>
                <a:latin typeface="EuropeaEco" pitchFamily="34" charset="0"/>
                <a:ea typeface="EuropeaEco" pitchFamily="34" charset="-122"/>
                <a:cs typeface="EuropeaEco" pitchFamily="34" charset="-120"/>
              </a:rPr>
              <a:t>−</a:t>
            </a:r>
            <a:endParaRPr lang="en-US" sz="2200"/>
          </a:p>
        </p:txBody>
      </p:sp>
      <p:sp>
        <p:nvSpPr>
          <p:cNvPr id="28" name="Text 26"/>
          <p:cNvSpPr/>
          <p:nvPr/>
        </p:nvSpPr>
        <p:spPr>
          <a:xfrm>
            <a:off x="8650224" y="3677989"/>
            <a:ext cx="2825496" cy="365760"/>
          </a:xfrm>
          <a:prstGeom prst="rect">
            <a:avLst/>
          </a:prstGeom>
          <a:noFill/>
          <a:ln/>
        </p:spPr>
        <p:txBody>
          <a:bodyPr wrap="square" lIns="0" tIns="0" rIns="0" bIns="0" rtlCol="0" anchor="ctr">
            <a:noAutofit/>
          </a:bodyPr>
          <a:lstStyle/>
          <a:p>
            <a:pPr marL="0" indent="0">
              <a:buNone/>
            </a:pPr>
            <a:r>
              <a:rPr lang="en-US" sz="1600">
                <a:solidFill>
                  <a:srgbClr val="1C2028"/>
                </a:solidFill>
                <a:latin typeface="EuropeaEco" pitchFamily="34" charset="0"/>
                <a:ea typeface="EuropeaEco" pitchFamily="34" charset="-122"/>
                <a:cs typeface="EuropeaEco" pitchFamily="34" charset="-120"/>
              </a:rPr>
              <a:t>Fuel storage and infrastructure challenges</a:t>
            </a:r>
            <a:endParaRPr lang="en-US" sz="1600"/>
          </a:p>
        </p:txBody>
      </p:sp>
      <p:sp>
        <p:nvSpPr>
          <p:cNvPr id="29" name="Shape 27"/>
          <p:cNvSpPr/>
          <p:nvPr/>
        </p:nvSpPr>
        <p:spPr>
          <a:xfrm>
            <a:off x="594360" y="4498848"/>
            <a:ext cx="5422392" cy="1353312"/>
          </a:xfrm>
          <a:prstGeom prst="rect">
            <a:avLst/>
          </a:prstGeom>
          <a:solidFill>
            <a:srgbClr val="FFF8E1"/>
          </a:solidFill>
          <a:ln w="12700">
            <a:solidFill>
              <a:srgbClr val="FFF8E1">
                <a:alpha val="0"/>
              </a:srgbClr>
            </a:solidFill>
            <a:prstDash val="solid"/>
          </a:ln>
        </p:spPr>
        <p:txBody>
          <a:bodyPr/>
          <a:lstStyle/>
          <a:p>
            <a:endParaRPr lang="nl-NL"/>
          </a:p>
        </p:txBody>
      </p:sp>
      <p:sp>
        <p:nvSpPr>
          <p:cNvPr id="30" name="Shape 28"/>
          <p:cNvSpPr/>
          <p:nvPr/>
        </p:nvSpPr>
        <p:spPr>
          <a:xfrm>
            <a:off x="594360" y="4498848"/>
            <a:ext cx="69494" cy="1353312"/>
          </a:xfrm>
          <a:prstGeom prst="rect">
            <a:avLst/>
          </a:prstGeom>
          <a:solidFill>
            <a:srgbClr val="FFDB00"/>
          </a:solidFill>
          <a:ln w="12700">
            <a:solidFill>
              <a:srgbClr val="FFDB00">
                <a:alpha val="0"/>
              </a:srgbClr>
            </a:solidFill>
            <a:prstDash val="solid"/>
          </a:ln>
        </p:spPr>
        <p:txBody>
          <a:bodyPr/>
          <a:lstStyle/>
          <a:p>
            <a:endParaRPr lang="nl-NL"/>
          </a:p>
        </p:txBody>
      </p:sp>
      <p:sp>
        <p:nvSpPr>
          <p:cNvPr id="31" name="Text 29"/>
          <p:cNvSpPr/>
          <p:nvPr/>
        </p:nvSpPr>
        <p:spPr>
          <a:xfrm>
            <a:off x="813816" y="4617720"/>
            <a:ext cx="5056632" cy="320040"/>
          </a:xfrm>
          <a:prstGeom prst="rect">
            <a:avLst/>
          </a:prstGeom>
          <a:noFill/>
          <a:ln/>
        </p:spPr>
        <p:txBody>
          <a:bodyPr wrap="square" lIns="0" tIns="0" rIns="0" bIns="0" rtlCol="0" anchor="ctr">
            <a:normAutofit/>
          </a:bodyPr>
          <a:lstStyle/>
          <a:p>
            <a:pPr marL="0" indent="0">
              <a:buNone/>
            </a:pPr>
            <a:r>
              <a:rPr lang="en-US" sz="1810" b="1">
                <a:solidFill>
                  <a:srgbClr val="1154A0"/>
                </a:solidFill>
                <a:latin typeface="EuropeaEco" pitchFamily="34" charset="0"/>
                <a:ea typeface="EuropeaEco" pitchFamily="34" charset="-122"/>
                <a:cs typeface="EuropeaEco" pitchFamily="34" charset="-120"/>
              </a:rPr>
              <a:t>RETROFIT  |  existing vessel</a:t>
            </a:r>
            <a:endParaRPr lang="en-US" sz="1810"/>
          </a:p>
        </p:txBody>
      </p:sp>
      <p:sp>
        <p:nvSpPr>
          <p:cNvPr id="32" name="Text 30"/>
          <p:cNvSpPr/>
          <p:nvPr/>
        </p:nvSpPr>
        <p:spPr>
          <a:xfrm>
            <a:off x="813816" y="5047488"/>
            <a:ext cx="5020056" cy="292608"/>
          </a:xfrm>
          <a:prstGeom prst="rect">
            <a:avLst/>
          </a:prstGeom>
          <a:noFill/>
          <a:ln/>
        </p:spPr>
        <p:txBody>
          <a:bodyPr wrap="square" lIns="0" tIns="0" rIns="0" bIns="0" rtlCol="0" anchor="ctr">
            <a:normAutofit/>
          </a:bodyPr>
          <a:lstStyle/>
          <a:p>
            <a:pPr marL="0" indent="0">
              <a:buNone/>
            </a:pPr>
            <a:r>
              <a:rPr lang="en-US" sz="1580">
                <a:solidFill>
                  <a:srgbClr val="1C2028"/>
                </a:solidFill>
                <a:latin typeface="EuropeaEco" pitchFamily="34" charset="0"/>
                <a:ea typeface="EuropeaEco" pitchFamily="34" charset="-122"/>
                <a:cs typeface="EuropeaEco" pitchFamily="34" charset="-120"/>
              </a:rPr>
              <a:t>+ Reuse vessel; lower upfront cost</a:t>
            </a:r>
            <a:endParaRPr lang="en-US" sz="1580"/>
          </a:p>
        </p:txBody>
      </p:sp>
      <p:sp>
        <p:nvSpPr>
          <p:cNvPr id="33" name="Text 31"/>
          <p:cNvSpPr/>
          <p:nvPr/>
        </p:nvSpPr>
        <p:spPr>
          <a:xfrm>
            <a:off x="813816" y="5440680"/>
            <a:ext cx="5020056" cy="292608"/>
          </a:xfrm>
          <a:prstGeom prst="rect">
            <a:avLst/>
          </a:prstGeom>
          <a:noFill/>
          <a:ln/>
        </p:spPr>
        <p:txBody>
          <a:bodyPr wrap="square" lIns="0" tIns="0" rIns="0" bIns="0" rtlCol="0" anchor="ctr">
            <a:normAutofit/>
          </a:bodyPr>
          <a:lstStyle/>
          <a:p>
            <a:pPr marL="0" indent="0">
              <a:buNone/>
            </a:pPr>
            <a:r>
              <a:rPr lang="en-US" sz="1580">
                <a:solidFill>
                  <a:srgbClr val="1C2028"/>
                </a:solidFill>
                <a:latin typeface="EuropeaEco" pitchFamily="34" charset="0"/>
                <a:ea typeface="EuropeaEco" pitchFamily="34" charset="-122"/>
                <a:cs typeface="EuropeaEco" pitchFamily="34" charset="-120"/>
              </a:rPr>
              <a:t>− Space and remaining-life constraints</a:t>
            </a:r>
            <a:endParaRPr lang="en-US" sz="1580"/>
          </a:p>
        </p:txBody>
      </p:sp>
      <p:sp>
        <p:nvSpPr>
          <p:cNvPr id="41" name="Shape 32"/>
          <p:cNvSpPr/>
          <p:nvPr/>
        </p:nvSpPr>
        <p:spPr>
          <a:xfrm>
            <a:off x="6236208" y="4498848"/>
            <a:ext cx="5422392" cy="1353312"/>
          </a:xfrm>
          <a:prstGeom prst="rect">
            <a:avLst/>
          </a:prstGeom>
          <a:solidFill>
            <a:srgbClr val="FFF8E1"/>
          </a:solidFill>
          <a:ln w="12700">
            <a:solidFill>
              <a:srgbClr val="FFF8E1">
                <a:alpha val="0"/>
              </a:srgbClr>
            </a:solidFill>
            <a:prstDash val="solid"/>
          </a:ln>
        </p:spPr>
        <p:txBody>
          <a:bodyPr/>
          <a:lstStyle/>
          <a:p>
            <a:endParaRPr lang="nl-NL"/>
          </a:p>
        </p:txBody>
      </p:sp>
      <p:sp>
        <p:nvSpPr>
          <p:cNvPr id="42" name="Shape 33"/>
          <p:cNvSpPr/>
          <p:nvPr/>
        </p:nvSpPr>
        <p:spPr>
          <a:xfrm>
            <a:off x="6236208" y="4498848"/>
            <a:ext cx="69494" cy="1353312"/>
          </a:xfrm>
          <a:prstGeom prst="rect">
            <a:avLst/>
          </a:prstGeom>
          <a:solidFill>
            <a:srgbClr val="FFDB00"/>
          </a:solidFill>
          <a:ln w="12700">
            <a:solidFill>
              <a:srgbClr val="FFDB00">
                <a:alpha val="0"/>
              </a:srgbClr>
            </a:solidFill>
            <a:prstDash val="solid"/>
          </a:ln>
        </p:spPr>
        <p:txBody>
          <a:bodyPr/>
          <a:lstStyle/>
          <a:p>
            <a:endParaRPr lang="nl-NL"/>
          </a:p>
        </p:txBody>
      </p:sp>
      <p:sp>
        <p:nvSpPr>
          <p:cNvPr id="43" name="Text 34"/>
          <p:cNvSpPr/>
          <p:nvPr/>
        </p:nvSpPr>
        <p:spPr>
          <a:xfrm>
            <a:off x="6455664" y="4617720"/>
            <a:ext cx="5056632" cy="320040"/>
          </a:xfrm>
          <a:prstGeom prst="rect">
            <a:avLst/>
          </a:prstGeom>
          <a:noFill/>
          <a:ln/>
        </p:spPr>
        <p:txBody>
          <a:bodyPr wrap="square" lIns="0" tIns="0" rIns="0" bIns="0" rtlCol="0" anchor="ctr">
            <a:normAutofit/>
          </a:bodyPr>
          <a:lstStyle/>
          <a:p>
            <a:pPr marL="0" indent="0">
              <a:buNone/>
            </a:pPr>
            <a:r>
              <a:rPr lang="en-US" sz="1810" b="1">
                <a:solidFill>
                  <a:srgbClr val="1154A0"/>
                </a:solidFill>
                <a:latin typeface="EuropeaEco" pitchFamily="34" charset="0"/>
                <a:ea typeface="EuropeaEco" pitchFamily="34" charset="-122"/>
                <a:cs typeface="EuropeaEco" pitchFamily="34" charset="-120"/>
              </a:rPr>
              <a:t>NEWBUILD  |  purpose-built vessel</a:t>
            </a:r>
            <a:endParaRPr lang="en-US" sz="1810"/>
          </a:p>
        </p:txBody>
      </p:sp>
      <p:sp>
        <p:nvSpPr>
          <p:cNvPr id="37" name="Text 35"/>
          <p:cNvSpPr/>
          <p:nvPr/>
        </p:nvSpPr>
        <p:spPr>
          <a:xfrm>
            <a:off x="6455664" y="5047488"/>
            <a:ext cx="5020056" cy="292608"/>
          </a:xfrm>
          <a:prstGeom prst="rect">
            <a:avLst/>
          </a:prstGeom>
          <a:noFill/>
          <a:ln/>
        </p:spPr>
        <p:txBody>
          <a:bodyPr wrap="square" lIns="0" tIns="0" rIns="0" bIns="0" rtlCol="0" anchor="ctr">
            <a:normAutofit/>
          </a:bodyPr>
          <a:lstStyle/>
          <a:p>
            <a:pPr marL="0" indent="0">
              <a:buNone/>
            </a:pPr>
            <a:r>
              <a:rPr lang="en-US" sz="1580">
                <a:solidFill>
                  <a:srgbClr val="1C2028"/>
                </a:solidFill>
                <a:latin typeface="EuropeaEco" pitchFamily="34" charset="0"/>
                <a:ea typeface="EuropeaEco" pitchFamily="34" charset="-122"/>
                <a:cs typeface="EuropeaEco" pitchFamily="34" charset="-120"/>
              </a:rPr>
              <a:t>+ Optimised powertrain and storage</a:t>
            </a:r>
            <a:endParaRPr lang="en-US" sz="1580"/>
          </a:p>
        </p:txBody>
      </p:sp>
      <p:sp>
        <p:nvSpPr>
          <p:cNvPr id="38" name="Text 36"/>
          <p:cNvSpPr/>
          <p:nvPr/>
        </p:nvSpPr>
        <p:spPr>
          <a:xfrm>
            <a:off x="6455664" y="5440680"/>
            <a:ext cx="5020056" cy="292608"/>
          </a:xfrm>
          <a:prstGeom prst="rect">
            <a:avLst/>
          </a:prstGeom>
          <a:noFill/>
          <a:ln/>
        </p:spPr>
        <p:txBody>
          <a:bodyPr wrap="square" lIns="0" tIns="0" rIns="0" bIns="0" rtlCol="0" anchor="ctr">
            <a:normAutofit/>
          </a:bodyPr>
          <a:lstStyle/>
          <a:p>
            <a:pPr marL="0" indent="0">
              <a:buNone/>
            </a:pPr>
            <a:r>
              <a:rPr lang="en-US" sz="1580">
                <a:solidFill>
                  <a:srgbClr val="1C2028"/>
                </a:solidFill>
                <a:latin typeface="EuropeaEco" pitchFamily="34" charset="0"/>
                <a:ea typeface="EuropeaEco" pitchFamily="34" charset="-122"/>
                <a:cs typeface="EuropeaEco" pitchFamily="34" charset="-120"/>
              </a:rPr>
              <a:t>− Higher CAPEX and delivery time</a:t>
            </a:r>
            <a:endParaRPr lang="en-US" sz="158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34EA5-7691-A541-A311-FCB0480B58F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7EA5629-C2E4-1C1F-BE00-A69338725A7F}"/>
              </a:ext>
            </a:extLst>
          </p:cNvPr>
          <p:cNvSpPr/>
          <p:nvPr/>
        </p:nvSpPr>
        <p:spPr>
          <a:xfrm>
            <a:off x="502920" y="210312"/>
            <a:ext cx="5220000" cy="201168"/>
          </a:xfrm>
          <a:prstGeom prst="rect">
            <a:avLst/>
          </a:prstGeom>
          <a:noFill/>
          <a:ln/>
        </p:spPr>
        <p:txBody>
          <a:bodyPr wrap="square" lIns="0" tIns="0" rIns="0" bIns="0" rtlCol="0" anchor="ctr"/>
          <a:lstStyle/>
          <a:p>
            <a:pPr marL="0" indent="0">
              <a:buNone/>
            </a:pPr>
            <a:r>
              <a:rPr lang="en-US" sz="1600" b="1" kern="0" spc="50" noProof="0">
                <a:solidFill>
                  <a:srgbClr val="0C4DA2"/>
                </a:solidFill>
                <a:latin typeface="EuropeaEco" pitchFamily="34" charset="0"/>
                <a:ea typeface="Arial" pitchFamily="34" charset="-122"/>
                <a:cs typeface="Arial" pitchFamily="34" charset="-120"/>
              </a:rPr>
              <a:t>Investment challenge</a:t>
            </a:r>
            <a:endParaRPr lang="en-GB" sz="1600" noProof="0"/>
          </a:p>
        </p:txBody>
      </p:sp>
      <p:sp>
        <p:nvSpPr>
          <p:cNvPr id="3" name="Text 1">
            <a:extLst>
              <a:ext uri="{FF2B5EF4-FFF2-40B4-BE49-F238E27FC236}">
                <a16:creationId xmlns:a16="http://schemas.microsoft.com/office/drawing/2014/main" id="{45E99E22-DE19-5F3E-CB84-331C07CF0BBA}"/>
              </a:ext>
            </a:extLst>
          </p:cNvPr>
          <p:cNvSpPr/>
          <p:nvPr/>
        </p:nvSpPr>
        <p:spPr>
          <a:xfrm>
            <a:off x="502920" y="806533"/>
            <a:ext cx="10972800" cy="594360"/>
          </a:xfrm>
          <a:prstGeom prst="rect">
            <a:avLst/>
          </a:prstGeom>
          <a:noFill/>
          <a:ln/>
        </p:spPr>
        <p:txBody>
          <a:bodyPr wrap="square" lIns="0" tIns="0" rIns="0" bIns="0" rtlCol="0" anchor="ctr"/>
          <a:lstStyle/>
          <a:p>
            <a:pPr algn="ctr"/>
            <a:r>
              <a:rPr lang="nl-NL" sz="3200" b="1">
                <a:solidFill>
                  <a:schemeClr val="accent1"/>
                </a:solidFill>
              </a:rPr>
              <a:t>Total </a:t>
            </a:r>
            <a:r>
              <a:rPr lang="nl-NL" sz="3200" b="1" err="1">
                <a:solidFill>
                  <a:schemeClr val="accent1"/>
                </a:solidFill>
              </a:rPr>
              <a:t>Cost</a:t>
            </a:r>
            <a:r>
              <a:rPr lang="nl-NL" sz="3200" b="1">
                <a:solidFill>
                  <a:schemeClr val="accent1"/>
                </a:solidFill>
              </a:rPr>
              <a:t> of Ownership in 2028 </a:t>
            </a:r>
            <a:r>
              <a:rPr lang="nl-NL" sz="3200" b="1" err="1">
                <a:solidFill>
                  <a:schemeClr val="accent1"/>
                </a:solidFill>
              </a:rPr>
              <a:t>for</a:t>
            </a:r>
            <a:r>
              <a:rPr lang="nl-NL" sz="3200" b="1">
                <a:solidFill>
                  <a:schemeClr val="accent1"/>
                </a:solidFill>
              </a:rPr>
              <a:t> 110 m </a:t>
            </a:r>
            <a:r>
              <a:rPr lang="nl-NL" sz="3200" b="1" err="1">
                <a:solidFill>
                  <a:schemeClr val="accent1"/>
                </a:solidFill>
              </a:rPr>
              <a:t>vessel</a:t>
            </a:r>
            <a:endParaRPr lang="nl-NL" sz="3200" b="1">
              <a:solidFill>
                <a:schemeClr val="accent1"/>
              </a:solidFill>
            </a:endParaRPr>
          </a:p>
        </p:txBody>
      </p:sp>
      <p:sp>
        <p:nvSpPr>
          <p:cNvPr id="34" name="Text 32">
            <a:extLst>
              <a:ext uri="{FF2B5EF4-FFF2-40B4-BE49-F238E27FC236}">
                <a16:creationId xmlns:a16="http://schemas.microsoft.com/office/drawing/2014/main" id="{6343E610-D2F1-D09B-D515-9B6E16B55D1F}"/>
              </a:ext>
            </a:extLst>
          </p:cNvPr>
          <p:cNvSpPr/>
          <p:nvPr/>
        </p:nvSpPr>
        <p:spPr>
          <a:xfrm>
            <a:off x="467660" y="6236208"/>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DST et al. (2021); PLATINA4Action D4.2; CE Delft &amp; Logistic Navigators (2026), Chapter 3.</a:t>
            </a:r>
            <a:endParaRPr lang="en-GB" sz="800" noProof="0"/>
          </a:p>
        </p:txBody>
      </p:sp>
      <p:pic>
        <p:nvPicPr>
          <p:cNvPr id="35" name="Image 0" descr="/mnt/data/workdeck/pptxunz/ppt/media/image1.png">
            <a:extLst>
              <a:ext uri="{FF2B5EF4-FFF2-40B4-BE49-F238E27FC236}">
                <a16:creationId xmlns:a16="http://schemas.microsoft.com/office/drawing/2014/main" id="{28363D95-191B-226E-F09B-F17AE385F3A2}"/>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36" name="Slide Number Placeholder 0">
            <a:extLst>
              <a:ext uri="{FF2B5EF4-FFF2-40B4-BE49-F238E27FC236}">
                <a16:creationId xmlns:a16="http://schemas.microsoft.com/office/drawing/2014/main" id="{02AAA6A3-AD33-F613-8C45-9DB32F33D4CC}"/>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7</a:t>
            </a:fld>
            <a:endParaRPr lang="en-GB" noProof="0"/>
          </a:p>
        </p:txBody>
      </p:sp>
      <p:sp>
        <p:nvSpPr>
          <p:cNvPr id="16" name="Text 4">
            <a:extLst>
              <a:ext uri="{FF2B5EF4-FFF2-40B4-BE49-F238E27FC236}">
                <a16:creationId xmlns:a16="http://schemas.microsoft.com/office/drawing/2014/main" id="{B704CE64-1A31-01DD-EB9A-1ADD6B7D42AB}"/>
              </a:ext>
            </a:extLst>
          </p:cNvPr>
          <p:cNvSpPr/>
          <p:nvPr/>
        </p:nvSpPr>
        <p:spPr>
          <a:xfrm>
            <a:off x="867810" y="1719071"/>
            <a:ext cx="3044952" cy="319423"/>
          </a:xfrm>
          <a:prstGeom prst="rect">
            <a:avLst/>
          </a:prstGeom>
          <a:noFill/>
          <a:ln/>
        </p:spPr>
        <p:txBody>
          <a:bodyPr wrap="square" lIns="0" tIns="0" rIns="0" bIns="0" rtlCol="0" anchor="ctr"/>
          <a:lstStyle/>
          <a:p>
            <a:pPr marL="0" indent="0">
              <a:buNone/>
            </a:pPr>
            <a:endParaRPr lang="en-GB" sz="2000" noProof="0"/>
          </a:p>
        </p:txBody>
      </p:sp>
      <p:sp>
        <p:nvSpPr>
          <p:cNvPr id="45" name="Text 5">
            <a:extLst>
              <a:ext uri="{FF2B5EF4-FFF2-40B4-BE49-F238E27FC236}">
                <a16:creationId xmlns:a16="http://schemas.microsoft.com/office/drawing/2014/main" id="{4A32825B-4762-48C2-97B7-B5A969AFC3F6}"/>
              </a:ext>
            </a:extLst>
          </p:cNvPr>
          <p:cNvSpPr/>
          <p:nvPr/>
        </p:nvSpPr>
        <p:spPr>
          <a:xfrm>
            <a:off x="867810" y="2121407"/>
            <a:ext cx="3044952" cy="2602359"/>
          </a:xfrm>
          <a:prstGeom prst="rect">
            <a:avLst/>
          </a:prstGeom>
          <a:noFill/>
          <a:ln/>
        </p:spPr>
        <p:txBody>
          <a:bodyPr wrap="square" lIns="0" tIns="0" rIns="0" bIns="0" rtlCol="0" anchor="t">
            <a:normAutofit/>
          </a:bodyPr>
          <a:lstStyle/>
          <a:p>
            <a:pPr marL="171450" indent="-171450">
              <a:buFont typeface="Arial" panose="020B0604020202020204" pitchFamily="34" charset="0"/>
              <a:buChar char="•"/>
            </a:pPr>
            <a:endParaRPr lang="en-GB" sz="1600" noProof="0"/>
          </a:p>
        </p:txBody>
      </p:sp>
      <p:pic>
        <p:nvPicPr>
          <p:cNvPr id="5" name="Afbeelding 4">
            <a:extLst>
              <a:ext uri="{FF2B5EF4-FFF2-40B4-BE49-F238E27FC236}">
                <a16:creationId xmlns:a16="http://schemas.microsoft.com/office/drawing/2014/main" id="{1EDD79E0-5700-8049-B29F-1B455BFFF24E}"/>
              </a:ext>
            </a:extLst>
          </p:cNvPr>
          <p:cNvPicPr>
            <a:picLocks noChangeAspect="1"/>
          </p:cNvPicPr>
          <p:nvPr/>
        </p:nvPicPr>
        <p:blipFill>
          <a:blip r:embed="rId4"/>
          <a:stretch>
            <a:fillRect/>
          </a:stretch>
        </p:blipFill>
        <p:spPr>
          <a:xfrm>
            <a:off x="502920" y="1400893"/>
            <a:ext cx="7317897" cy="4561723"/>
          </a:xfrm>
          <a:prstGeom prst="rect">
            <a:avLst/>
          </a:prstGeom>
        </p:spPr>
      </p:pic>
      <p:sp>
        <p:nvSpPr>
          <p:cNvPr id="46" name="TextBox 45"/>
          <p:cNvSpPr txBox="1"/>
          <p:nvPr/>
        </p:nvSpPr>
        <p:spPr>
          <a:xfrm>
            <a:off x="8549640" y="1709928"/>
            <a:ext cx="3200400" cy="429768"/>
          </a:xfrm>
          <a:prstGeom prst="rect">
            <a:avLst/>
          </a:prstGeom>
          <a:noFill/>
        </p:spPr>
        <p:txBody>
          <a:bodyPr wrap="square" lIns="9144" tIns="0" rIns="9144" bIns="0" anchor="ctr">
            <a:noAutofit/>
          </a:bodyPr>
          <a:lstStyle/>
          <a:p>
            <a:pPr algn="l">
              <a:lnSpc>
                <a:spcPct val="104000"/>
              </a:lnSpc>
              <a:spcBef>
                <a:spcPts val="0"/>
              </a:spcBef>
              <a:spcAft>
                <a:spcPts val="0"/>
              </a:spcAft>
            </a:pPr>
            <a:r>
              <a:rPr sz="2060" b="1">
                <a:solidFill>
                  <a:srgbClr val="0C4DA2"/>
                </a:solidFill>
                <a:latin typeface="EuropeaEco"/>
              </a:rPr>
              <a:t>TCO = CAPEX + OPEX</a:t>
            </a:r>
          </a:p>
        </p:txBody>
      </p:sp>
      <p:sp>
        <p:nvSpPr>
          <p:cNvPr id="47" name="TextBox 46"/>
          <p:cNvSpPr txBox="1"/>
          <p:nvPr/>
        </p:nvSpPr>
        <p:spPr>
          <a:xfrm>
            <a:off x="8549640" y="2267712"/>
            <a:ext cx="3163824" cy="850392"/>
          </a:xfrm>
          <a:prstGeom prst="rect">
            <a:avLst/>
          </a:prstGeom>
          <a:noFill/>
        </p:spPr>
        <p:txBody>
          <a:bodyPr wrap="square" lIns="9144" tIns="0" rIns="9144" bIns="0" anchor="t">
            <a:noAutofit/>
          </a:bodyPr>
          <a:lstStyle/>
          <a:p>
            <a:pPr algn="l">
              <a:lnSpc>
                <a:spcPct val="104000"/>
              </a:lnSpc>
              <a:spcBef>
                <a:spcPts val="0"/>
              </a:spcBef>
              <a:spcAft>
                <a:spcPts val="0"/>
              </a:spcAft>
            </a:pPr>
            <a:r>
              <a:rPr sz="1720" b="0">
                <a:solidFill>
                  <a:srgbClr val="222222"/>
                </a:solidFill>
                <a:latin typeface="EuropeaEco"/>
              </a:rPr>
              <a:t>Including energy, maintenance and other operating costs</a:t>
            </a:r>
          </a:p>
        </p:txBody>
      </p:sp>
      <p:sp>
        <p:nvSpPr>
          <p:cNvPr id="48" name="TextBox 47"/>
          <p:cNvSpPr txBox="1"/>
          <p:nvPr/>
        </p:nvSpPr>
        <p:spPr>
          <a:xfrm>
            <a:off x="8549640" y="3264408"/>
            <a:ext cx="3163824" cy="1188720"/>
          </a:xfrm>
          <a:prstGeom prst="rect">
            <a:avLst/>
          </a:prstGeom>
          <a:noFill/>
        </p:spPr>
        <p:txBody>
          <a:bodyPr wrap="square" lIns="9144" tIns="0" rIns="9144" bIns="0" anchor="t">
            <a:noAutofit/>
          </a:bodyPr>
          <a:lstStyle/>
          <a:p>
            <a:pPr algn="l">
              <a:lnSpc>
                <a:spcPct val="104000"/>
              </a:lnSpc>
              <a:spcBef>
                <a:spcPts val="0"/>
              </a:spcBef>
              <a:spcAft>
                <a:spcPts val="0"/>
              </a:spcAft>
            </a:pPr>
            <a:r>
              <a:rPr sz="1760" b="1">
                <a:solidFill>
                  <a:srgbClr val="0C4DA2"/>
                </a:solidFill>
                <a:latin typeface="EuropeaEco"/>
              </a:rPr>
              <a:t>Energy costs are the main driver of TCO differences over the ownership period.</a:t>
            </a:r>
          </a:p>
        </p:txBody>
      </p:sp>
    </p:spTree>
    <p:extLst>
      <p:ext uri="{BB962C8B-B14F-4D97-AF65-F5344CB8AC3E}">
        <p14:creationId xmlns:p14="http://schemas.microsoft.com/office/powerpoint/2010/main" val="3764694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0068C-A94C-6DF9-9EF8-50119CBB8B0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351C6FA-B328-2CED-4F50-2D72FE699551}"/>
              </a:ext>
            </a:extLst>
          </p:cNvPr>
          <p:cNvSpPr/>
          <p:nvPr/>
        </p:nvSpPr>
        <p:spPr>
          <a:xfrm>
            <a:off x="517542" y="2429687"/>
            <a:ext cx="7731108" cy="2817108"/>
          </a:xfrm>
          <a:prstGeom prst="rect">
            <a:avLst/>
          </a:prstGeom>
          <a:solidFill>
            <a:schemeClr val="accent3">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err="1">
              <a:latin typeface="Myriad Pro" panose="020B0503030403020204" pitchFamily="34" charset="0"/>
            </a:endParaRPr>
          </a:p>
        </p:txBody>
      </p:sp>
      <p:sp>
        <p:nvSpPr>
          <p:cNvPr id="2" name="Text 0">
            <a:extLst>
              <a:ext uri="{FF2B5EF4-FFF2-40B4-BE49-F238E27FC236}">
                <a16:creationId xmlns:a16="http://schemas.microsoft.com/office/drawing/2014/main" id="{17EDD7FC-8AB1-D996-35F0-CF39C154A779}"/>
              </a:ext>
            </a:extLst>
          </p:cNvPr>
          <p:cNvSpPr/>
          <p:nvPr/>
        </p:nvSpPr>
        <p:spPr>
          <a:xfrm>
            <a:off x="502920" y="210312"/>
            <a:ext cx="5220000" cy="201168"/>
          </a:xfrm>
          <a:prstGeom prst="rect">
            <a:avLst/>
          </a:prstGeom>
          <a:noFill/>
          <a:ln/>
        </p:spPr>
        <p:txBody>
          <a:bodyPr wrap="square" lIns="0" tIns="0" rIns="0" bIns="0" rtlCol="0" anchor="ctr"/>
          <a:lstStyle/>
          <a:p>
            <a:pPr marL="0" indent="0">
              <a:buNone/>
            </a:pPr>
            <a:r>
              <a:rPr lang="en-US" sz="1600" b="1" kern="0" spc="50" noProof="0">
                <a:solidFill>
                  <a:srgbClr val="0C4DA2"/>
                </a:solidFill>
                <a:latin typeface="EuropeaEco" pitchFamily="34" charset="0"/>
                <a:ea typeface="Arial" pitchFamily="34" charset="-122"/>
                <a:cs typeface="Arial" pitchFamily="34" charset="-120"/>
              </a:rPr>
              <a:t>Investment challenge</a:t>
            </a:r>
            <a:endParaRPr lang="en-GB" sz="1600" noProof="0"/>
          </a:p>
        </p:txBody>
      </p:sp>
      <p:sp>
        <p:nvSpPr>
          <p:cNvPr id="3" name="Text 1">
            <a:extLst>
              <a:ext uri="{FF2B5EF4-FFF2-40B4-BE49-F238E27FC236}">
                <a16:creationId xmlns:a16="http://schemas.microsoft.com/office/drawing/2014/main" id="{5E8EEEA3-8543-E1D3-44D1-5DAC046933BC}"/>
              </a:ext>
            </a:extLst>
          </p:cNvPr>
          <p:cNvSpPr/>
          <p:nvPr/>
        </p:nvSpPr>
        <p:spPr>
          <a:xfrm>
            <a:off x="502920" y="806533"/>
            <a:ext cx="10972800" cy="594360"/>
          </a:xfrm>
          <a:prstGeom prst="rect">
            <a:avLst/>
          </a:prstGeom>
          <a:noFill/>
          <a:ln/>
        </p:spPr>
        <p:txBody>
          <a:bodyPr wrap="square" lIns="0" tIns="0" rIns="0" bIns="0" rtlCol="0" anchor="ctr"/>
          <a:lstStyle/>
          <a:p>
            <a:pPr marL="0" indent="0">
              <a:buNone/>
            </a:pPr>
            <a:r>
              <a:rPr lang="en-US" sz="3200" b="1" noProof="0" err="1">
                <a:solidFill>
                  <a:srgbClr val="0C4DA2"/>
                </a:solidFill>
                <a:latin typeface="EuropeaEco" pitchFamily="34" charset="0"/>
                <a:ea typeface="Arial" pitchFamily="34" charset="-122"/>
                <a:cs typeface="Arial" pitchFamily="34" charset="-120"/>
              </a:rPr>
              <a:t>Decarbonisation</a:t>
            </a:r>
            <a:r>
              <a:rPr lang="en-US" sz="3200" b="1" noProof="0">
                <a:solidFill>
                  <a:srgbClr val="0C4DA2"/>
                </a:solidFill>
                <a:latin typeface="EuropeaEco" pitchFamily="34" charset="0"/>
                <a:ea typeface="Arial" pitchFamily="34" charset="-122"/>
                <a:cs typeface="Arial" pitchFamily="34" charset="-120"/>
              </a:rPr>
              <a:t> involves substantially higher costs than business as usual</a:t>
            </a:r>
            <a:endParaRPr lang="en-GB" sz="3200" noProof="0"/>
          </a:p>
        </p:txBody>
      </p:sp>
      <p:sp>
        <p:nvSpPr>
          <p:cNvPr id="4" name="Text 2">
            <a:extLst>
              <a:ext uri="{FF2B5EF4-FFF2-40B4-BE49-F238E27FC236}">
                <a16:creationId xmlns:a16="http://schemas.microsoft.com/office/drawing/2014/main" id="{AB1170BB-ABEF-6671-A488-546C89E4B69C}"/>
              </a:ext>
            </a:extLst>
          </p:cNvPr>
          <p:cNvSpPr/>
          <p:nvPr/>
        </p:nvSpPr>
        <p:spPr>
          <a:xfrm>
            <a:off x="541241" y="1921687"/>
            <a:ext cx="10026709" cy="365760"/>
          </a:xfrm>
          <a:prstGeom prst="rect">
            <a:avLst/>
          </a:prstGeom>
          <a:noFill/>
          <a:ln/>
        </p:spPr>
        <p:txBody>
          <a:bodyPr wrap="square" lIns="0" tIns="0" rIns="0" bIns="0" rtlCol="0" anchor="ctr"/>
          <a:lstStyle/>
          <a:p>
            <a:pPr marL="0" indent="0">
              <a:buNone/>
            </a:pPr>
            <a:r>
              <a:rPr lang="en-US" sz="1550" b="1" noProof="0">
                <a:solidFill>
                  <a:srgbClr val="202020"/>
                </a:solidFill>
                <a:latin typeface="EuropeaEco" pitchFamily="34" charset="0"/>
                <a:ea typeface="Arial" pitchFamily="34" charset="-122"/>
                <a:cs typeface="Arial" pitchFamily="34" charset="-120"/>
              </a:rPr>
              <a:t>Additional accumulated total cost of ownership for the European IWT fleet, compared with business-as-usual (2020–2050)</a:t>
            </a:r>
            <a:endParaRPr lang="en-GB" sz="1550" noProof="0"/>
          </a:p>
        </p:txBody>
      </p:sp>
      <p:sp>
        <p:nvSpPr>
          <p:cNvPr id="31" name="Text 29">
            <a:extLst>
              <a:ext uri="{FF2B5EF4-FFF2-40B4-BE49-F238E27FC236}">
                <a16:creationId xmlns:a16="http://schemas.microsoft.com/office/drawing/2014/main" id="{D3F541AD-8BFF-2F78-1B1C-64AC3FF0FA94}"/>
              </a:ext>
            </a:extLst>
          </p:cNvPr>
          <p:cNvSpPr/>
          <p:nvPr/>
        </p:nvSpPr>
        <p:spPr>
          <a:xfrm>
            <a:off x="7885074" y="3117874"/>
            <a:ext cx="2149026" cy="476331"/>
          </a:xfrm>
          <a:prstGeom prst="rect">
            <a:avLst/>
          </a:prstGeom>
          <a:noFill/>
          <a:ln/>
        </p:spPr>
        <p:txBody>
          <a:bodyPr wrap="square" lIns="0" tIns="0" rIns="0" bIns="0" rtlCol="0" anchor="ctr"/>
          <a:lstStyle/>
          <a:p>
            <a:pPr marL="0" indent="0">
              <a:buNone/>
            </a:pPr>
            <a:endParaRPr lang="en-US" b="1" noProof="0">
              <a:solidFill>
                <a:srgbClr val="0C4DA2"/>
              </a:solidFill>
              <a:latin typeface="EuropeaEco" pitchFamily="34" charset="0"/>
              <a:ea typeface="Arial" pitchFamily="34" charset="-122"/>
              <a:cs typeface="Arial" pitchFamily="34" charset="-120"/>
            </a:endParaRPr>
          </a:p>
        </p:txBody>
      </p:sp>
      <p:sp>
        <p:nvSpPr>
          <p:cNvPr id="34" name="Text 32">
            <a:extLst>
              <a:ext uri="{FF2B5EF4-FFF2-40B4-BE49-F238E27FC236}">
                <a16:creationId xmlns:a16="http://schemas.microsoft.com/office/drawing/2014/main" id="{C2BCC26E-561E-2991-E96E-2B5FA920BBFC}"/>
              </a:ext>
            </a:extLst>
          </p:cNvPr>
          <p:cNvSpPr/>
          <p:nvPr/>
        </p:nvSpPr>
        <p:spPr>
          <a:xfrm>
            <a:off x="467660" y="6236208"/>
            <a:ext cx="8823960" cy="146304"/>
          </a:xfrm>
          <a:prstGeom prst="rect">
            <a:avLst/>
          </a:prstGeom>
          <a:noFill/>
          <a:ln/>
        </p:spPr>
        <p:txBody>
          <a:bodyPr wrap="square" lIns="0" tIns="0" rIns="0" bIns="0" rtlCol="0" anchor="ctr"/>
          <a:lstStyle/>
          <a:p>
            <a:pPr marL="0" indent="0">
              <a:buNone/>
            </a:pPr>
            <a:r>
              <a:rPr lang="en-GB" sz="800">
                <a:solidFill>
                  <a:srgbClr val="7A868E"/>
                </a:solidFill>
                <a:latin typeface="EuropeaEco"/>
              </a:rPr>
              <a:t>Source: DST et al. (2021); PLATINA4Action D4.2; CE Delft &amp; Logistic Navigators (2026), Chapter 3.</a:t>
            </a:r>
          </a:p>
        </p:txBody>
      </p:sp>
      <p:pic>
        <p:nvPicPr>
          <p:cNvPr id="35" name="Image 0" descr="/mnt/data/workdeck/pptxunz/ppt/media/image1.png">
            <a:extLst>
              <a:ext uri="{FF2B5EF4-FFF2-40B4-BE49-F238E27FC236}">
                <a16:creationId xmlns:a16="http://schemas.microsoft.com/office/drawing/2014/main" id="{BC096C7A-B062-D787-F5F0-C9B239EF9247}"/>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36" name="Slide Number Placeholder 0">
            <a:extLst>
              <a:ext uri="{FF2B5EF4-FFF2-40B4-BE49-F238E27FC236}">
                <a16:creationId xmlns:a16="http://schemas.microsoft.com/office/drawing/2014/main" id="{B23FB442-F497-DAC4-AF73-EC7C3BD7A147}"/>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8</a:t>
            </a:fld>
            <a:endParaRPr lang="en-GB" noProof="0"/>
          </a:p>
        </p:txBody>
      </p:sp>
      <p:grpSp>
        <p:nvGrpSpPr>
          <p:cNvPr id="47" name="Groep 46">
            <a:extLst>
              <a:ext uri="{FF2B5EF4-FFF2-40B4-BE49-F238E27FC236}">
                <a16:creationId xmlns:a16="http://schemas.microsoft.com/office/drawing/2014/main" id="{3F96076A-9EC7-3031-4112-824E66A6DB80}"/>
              </a:ext>
            </a:extLst>
          </p:cNvPr>
          <p:cNvGrpSpPr/>
          <p:nvPr/>
        </p:nvGrpSpPr>
        <p:grpSpPr>
          <a:xfrm>
            <a:off x="779171" y="2685841"/>
            <a:ext cx="6885275" cy="2488310"/>
            <a:chOff x="1108785" y="2459736"/>
            <a:chExt cx="6819063" cy="2587752"/>
          </a:xfrm>
        </p:grpSpPr>
        <p:sp>
          <p:nvSpPr>
            <p:cNvPr id="18" name="Text 16">
              <a:extLst>
                <a:ext uri="{FF2B5EF4-FFF2-40B4-BE49-F238E27FC236}">
                  <a16:creationId xmlns:a16="http://schemas.microsoft.com/office/drawing/2014/main" id="{5025218B-F5AA-1849-3174-C98E473C2BF6}"/>
                </a:ext>
              </a:extLst>
            </p:cNvPr>
            <p:cNvSpPr/>
            <p:nvPr/>
          </p:nvSpPr>
          <p:spPr>
            <a:xfrm>
              <a:off x="7242048" y="4882896"/>
              <a:ext cx="685800" cy="164592"/>
            </a:xfrm>
            <a:prstGeom prst="rect">
              <a:avLst/>
            </a:prstGeom>
            <a:noFill/>
            <a:ln/>
          </p:spPr>
          <p:txBody>
            <a:bodyPr wrap="square" lIns="0" tIns="0" rIns="0" bIns="0" rtlCol="0" anchor="ctr"/>
            <a:lstStyle/>
            <a:p>
              <a:pPr marL="0" indent="0">
                <a:buNone/>
              </a:pPr>
              <a:r>
                <a:rPr lang="en-GB" sz="1200" noProof="0">
                  <a:solidFill>
                    <a:srgbClr val="7A868E"/>
                  </a:solidFill>
                  <a:latin typeface="EuropeaEco" pitchFamily="34" charset="0"/>
                  <a:ea typeface="Arial" pitchFamily="34" charset="-122"/>
                  <a:cs typeface="Arial" pitchFamily="34" charset="-120"/>
                </a:rPr>
                <a:t>€ billion</a:t>
              </a:r>
              <a:endParaRPr lang="en-GB" sz="1200" noProof="0"/>
            </a:p>
          </p:txBody>
        </p:sp>
        <p:grpSp>
          <p:nvGrpSpPr>
            <p:cNvPr id="46" name="Groep 45">
              <a:extLst>
                <a:ext uri="{FF2B5EF4-FFF2-40B4-BE49-F238E27FC236}">
                  <a16:creationId xmlns:a16="http://schemas.microsoft.com/office/drawing/2014/main" id="{F332126A-E349-F063-3F26-7025367C21FA}"/>
                </a:ext>
              </a:extLst>
            </p:cNvPr>
            <p:cNvGrpSpPr/>
            <p:nvPr/>
          </p:nvGrpSpPr>
          <p:grpSpPr>
            <a:xfrm>
              <a:off x="1108785" y="2459736"/>
              <a:ext cx="6617895" cy="2438515"/>
              <a:chOff x="1127073" y="2450592"/>
              <a:chExt cx="6617895" cy="2438515"/>
            </a:xfrm>
          </p:grpSpPr>
          <p:sp>
            <p:nvSpPr>
              <p:cNvPr id="7" name="Text 5">
                <a:extLst>
                  <a:ext uri="{FF2B5EF4-FFF2-40B4-BE49-F238E27FC236}">
                    <a16:creationId xmlns:a16="http://schemas.microsoft.com/office/drawing/2014/main" id="{6DEA72B0-82DC-8596-080C-0E6959EEC3B0}"/>
                  </a:ext>
                </a:extLst>
              </p:cNvPr>
              <p:cNvSpPr/>
              <p:nvPr/>
            </p:nvSpPr>
            <p:spPr>
              <a:xfrm>
                <a:off x="2322576" y="4681728"/>
                <a:ext cx="329184" cy="182880"/>
              </a:xfrm>
              <a:prstGeom prst="rect">
                <a:avLst/>
              </a:prstGeom>
              <a:noFill/>
              <a:ln/>
            </p:spPr>
            <p:txBody>
              <a:bodyPr wrap="square" lIns="0" tIns="0" rIns="0" bIns="0" rtlCol="0" anchor="ctr"/>
              <a:lstStyle/>
              <a:p>
                <a:pPr marL="0" indent="0" algn="ctr">
                  <a:buNone/>
                </a:pPr>
                <a:r>
                  <a:rPr lang="en-GB" sz="1200" noProof="0">
                    <a:solidFill>
                      <a:srgbClr val="7A868E"/>
                    </a:solidFill>
                    <a:latin typeface="EuropeaEco" pitchFamily="34" charset="0"/>
                    <a:ea typeface="Arial" pitchFamily="34" charset="-122"/>
                    <a:cs typeface="Arial" pitchFamily="34" charset="-120"/>
                  </a:rPr>
                  <a:t>0</a:t>
                </a:r>
                <a:endParaRPr lang="en-GB" sz="1200" noProof="0"/>
              </a:p>
            </p:txBody>
          </p:sp>
          <p:sp>
            <p:nvSpPr>
              <p:cNvPr id="9" name="Text 7">
                <a:extLst>
                  <a:ext uri="{FF2B5EF4-FFF2-40B4-BE49-F238E27FC236}">
                    <a16:creationId xmlns:a16="http://schemas.microsoft.com/office/drawing/2014/main" id="{5B783471-FA30-D0FD-FCF0-C41D21D35DC4}"/>
                  </a:ext>
                </a:extLst>
              </p:cNvPr>
              <p:cNvSpPr/>
              <p:nvPr/>
            </p:nvSpPr>
            <p:spPr>
              <a:xfrm>
                <a:off x="3278540" y="4681728"/>
                <a:ext cx="329184" cy="182880"/>
              </a:xfrm>
              <a:prstGeom prst="rect">
                <a:avLst/>
              </a:prstGeom>
              <a:noFill/>
              <a:ln/>
            </p:spPr>
            <p:txBody>
              <a:bodyPr wrap="square" lIns="0" tIns="0" rIns="0" bIns="0" rtlCol="0" anchor="ctr"/>
              <a:lstStyle/>
              <a:p>
                <a:pPr marL="0" indent="0" algn="ctr">
                  <a:buNone/>
                </a:pPr>
                <a:r>
                  <a:rPr lang="en-GB" sz="1200" noProof="0">
                    <a:solidFill>
                      <a:srgbClr val="7A868E"/>
                    </a:solidFill>
                    <a:latin typeface="EuropeaEco" pitchFamily="34" charset="0"/>
                    <a:ea typeface="Arial" pitchFamily="34" charset="-122"/>
                    <a:cs typeface="Arial" pitchFamily="34" charset="-120"/>
                  </a:rPr>
                  <a:t>2</a:t>
                </a:r>
                <a:endParaRPr lang="en-GB" sz="1200" noProof="0"/>
              </a:p>
            </p:txBody>
          </p:sp>
          <p:sp>
            <p:nvSpPr>
              <p:cNvPr id="11" name="Text 9">
                <a:extLst>
                  <a:ext uri="{FF2B5EF4-FFF2-40B4-BE49-F238E27FC236}">
                    <a16:creationId xmlns:a16="http://schemas.microsoft.com/office/drawing/2014/main" id="{5E6EEA53-4767-C501-E6DA-216153DE8842}"/>
                  </a:ext>
                </a:extLst>
              </p:cNvPr>
              <p:cNvSpPr/>
              <p:nvPr/>
            </p:nvSpPr>
            <p:spPr>
              <a:xfrm>
                <a:off x="4234503" y="4681728"/>
                <a:ext cx="329184" cy="182880"/>
              </a:xfrm>
              <a:prstGeom prst="rect">
                <a:avLst/>
              </a:prstGeom>
              <a:noFill/>
              <a:ln/>
            </p:spPr>
            <p:txBody>
              <a:bodyPr wrap="square" lIns="0" tIns="0" rIns="0" bIns="0" rtlCol="0" anchor="ctr"/>
              <a:lstStyle/>
              <a:p>
                <a:pPr marL="0" indent="0" algn="ctr">
                  <a:buNone/>
                </a:pPr>
                <a:r>
                  <a:rPr lang="en-GB" sz="1200" noProof="0">
                    <a:solidFill>
                      <a:srgbClr val="7A868E"/>
                    </a:solidFill>
                    <a:latin typeface="EuropeaEco" pitchFamily="34" charset="0"/>
                    <a:ea typeface="Arial" pitchFamily="34" charset="-122"/>
                    <a:cs typeface="Arial" pitchFamily="34" charset="-120"/>
                  </a:rPr>
                  <a:t>4</a:t>
                </a:r>
                <a:endParaRPr lang="en-GB" sz="1200" noProof="0"/>
              </a:p>
            </p:txBody>
          </p:sp>
          <p:sp>
            <p:nvSpPr>
              <p:cNvPr id="13" name="Text 11">
                <a:extLst>
                  <a:ext uri="{FF2B5EF4-FFF2-40B4-BE49-F238E27FC236}">
                    <a16:creationId xmlns:a16="http://schemas.microsoft.com/office/drawing/2014/main" id="{C759081B-5312-5BC4-9F69-4F05AEAC1E0C}"/>
                  </a:ext>
                </a:extLst>
              </p:cNvPr>
              <p:cNvSpPr/>
              <p:nvPr/>
            </p:nvSpPr>
            <p:spPr>
              <a:xfrm>
                <a:off x="5190467" y="4706227"/>
                <a:ext cx="329184" cy="182880"/>
              </a:xfrm>
              <a:prstGeom prst="rect">
                <a:avLst/>
              </a:prstGeom>
              <a:noFill/>
              <a:ln/>
            </p:spPr>
            <p:txBody>
              <a:bodyPr wrap="square" lIns="0" tIns="0" rIns="0" bIns="0" rtlCol="0" anchor="ctr"/>
              <a:lstStyle/>
              <a:p>
                <a:pPr marL="0" indent="0" algn="ctr">
                  <a:buNone/>
                </a:pPr>
                <a:r>
                  <a:rPr lang="en-GB" sz="1200" noProof="0">
                    <a:solidFill>
                      <a:srgbClr val="7A868E"/>
                    </a:solidFill>
                    <a:latin typeface="EuropeaEco" pitchFamily="34" charset="0"/>
                    <a:ea typeface="Arial" pitchFamily="34" charset="-122"/>
                    <a:cs typeface="Arial" pitchFamily="34" charset="-120"/>
                  </a:rPr>
                  <a:t>6</a:t>
                </a:r>
                <a:endParaRPr lang="en-GB" sz="1200" noProof="0"/>
              </a:p>
            </p:txBody>
          </p:sp>
          <p:sp>
            <p:nvSpPr>
              <p:cNvPr id="15" name="Text 13">
                <a:extLst>
                  <a:ext uri="{FF2B5EF4-FFF2-40B4-BE49-F238E27FC236}">
                    <a16:creationId xmlns:a16="http://schemas.microsoft.com/office/drawing/2014/main" id="{1B4F62DC-FAAC-90A5-9A1C-270E68D9A825}"/>
                  </a:ext>
                </a:extLst>
              </p:cNvPr>
              <p:cNvSpPr/>
              <p:nvPr/>
            </p:nvSpPr>
            <p:spPr>
              <a:xfrm>
                <a:off x="6146431" y="4681728"/>
                <a:ext cx="329184" cy="182880"/>
              </a:xfrm>
              <a:prstGeom prst="rect">
                <a:avLst/>
              </a:prstGeom>
              <a:noFill/>
              <a:ln/>
            </p:spPr>
            <p:txBody>
              <a:bodyPr wrap="square" lIns="0" tIns="0" rIns="0" bIns="0" rtlCol="0" anchor="ctr"/>
              <a:lstStyle/>
              <a:p>
                <a:pPr marL="0" indent="0" algn="ctr">
                  <a:buNone/>
                </a:pPr>
                <a:r>
                  <a:rPr lang="en-GB" sz="800" noProof="0">
                    <a:solidFill>
                      <a:srgbClr val="7A868E"/>
                    </a:solidFill>
                    <a:latin typeface="EuropeaEco" pitchFamily="34" charset="0"/>
                    <a:ea typeface="Arial" pitchFamily="34" charset="-122"/>
                    <a:cs typeface="Arial" pitchFamily="34" charset="-120"/>
                  </a:rPr>
                  <a:t>8</a:t>
                </a:r>
                <a:endParaRPr lang="en-GB" sz="800" noProof="0"/>
              </a:p>
            </p:txBody>
          </p:sp>
          <p:sp>
            <p:nvSpPr>
              <p:cNvPr id="17" name="Text 15">
                <a:extLst>
                  <a:ext uri="{FF2B5EF4-FFF2-40B4-BE49-F238E27FC236}">
                    <a16:creationId xmlns:a16="http://schemas.microsoft.com/office/drawing/2014/main" id="{87EC2FAF-C92F-CBD0-793C-5BA072FE50D1}"/>
                  </a:ext>
                </a:extLst>
              </p:cNvPr>
              <p:cNvSpPr/>
              <p:nvPr/>
            </p:nvSpPr>
            <p:spPr>
              <a:xfrm>
                <a:off x="7102394" y="4681728"/>
                <a:ext cx="329184" cy="182880"/>
              </a:xfrm>
              <a:prstGeom prst="rect">
                <a:avLst/>
              </a:prstGeom>
              <a:noFill/>
              <a:ln/>
            </p:spPr>
            <p:txBody>
              <a:bodyPr wrap="square" lIns="0" tIns="0" rIns="0" bIns="0" rtlCol="0" anchor="ctr"/>
              <a:lstStyle/>
              <a:p>
                <a:pPr marL="0" indent="0" algn="ctr">
                  <a:buNone/>
                </a:pPr>
                <a:r>
                  <a:rPr lang="en-GB" sz="1200" noProof="0">
                    <a:solidFill>
                      <a:srgbClr val="7A868E"/>
                    </a:solidFill>
                    <a:latin typeface="EuropeaEco" pitchFamily="34" charset="0"/>
                    <a:ea typeface="Arial" pitchFamily="34" charset="-122"/>
                    <a:cs typeface="Arial" pitchFamily="34" charset="-120"/>
                  </a:rPr>
                  <a:t>10</a:t>
                </a:r>
                <a:endParaRPr lang="en-GB" sz="1200" noProof="0"/>
              </a:p>
            </p:txBody>
          </p:sp>
          <p:sp>
            <p:nvSpPr>
              <p:cNvPr id="19" name="Text 17">
                <a:extLst>
                  <a:ext uri="{FF2B5EF4-FFF2-40B4-BE49-F238E27FC236}">
                    <a16:creationId xmlns:a16="http://schemas.microsoft.com/office/drawing/2014/main" id="{1560A922-F594-ECEE-27A2-C68CB82BA09D}"/>
                  </a:ext>
                </a:extLst>
              </p:cNvPr>
              <p:cNvSpPr/>
              <p:nvPr/>
            </p:nvSpPr>
            <p:spPr>
              <a:xfrm>
                <a:off x="1127073" y="2574462"/>
                <a:ext cx="1600201" cy="237745"/>
              </a:xfrm>
              <a:prstGeom prst="rect">
                <a:avLst/>
              </a:prstGeom>
              <a:noFill/>
              <a:ln/>
            </p:spPr>
            <p:txBody>
              <a:bodyPr wrap="square" lIns="0" tIns="0" rIns="0" bIns="0" rtlCol="0" anchor="ctr"/>
              <a:lstStyle/>
              <a:p>
                <a:pPr marL="0" indent="0">
                  <a:buNone/>
                </a:pPr>
                <a:r>
                  <a:rPr lang="en-GB" sz="1400" b="1">
                    <a:solidFill>
                      <a:srgbClr val="0C4DA2"/>
                    </a:solidFill>
                    <a:latin typeface="EuropeaEco" pitchFamily="34" charset="0"/>
                    <a:cs typeface="Arial" pitchFamily="34" charset="-120"/>
                  </a:rPr>
                  <a:t>Biofuel pathway</a:t>
                </a:r>
                <a:endParaRPr lang="en-GB" sz="1400" noProof="0"/>
              </a:p>
            </p:txBody>
          </p:sp>
          <p:sp>
            <p:nvSpPr>
              <p:cNvPr id="20" name="Shape 18">
                <a:extLst>
                  <a:ext uri="{FF2B5EF4-FFF2-40B4-BE49-F238E27FC236}">
                    <a16:creationId xmlns:a16="http://schemas.microsoft.com/office/drawing/2014/main" id="{01E8AE56-0956-0669-57C3-FAB082D7AEA9}"/>
                  </a:ext>
                </a:extLst>
              </p:cNvPr>
              <p:cNvSpPr/>
              <p:nvPr/>
            </p:nvSpPr>
            <p:spPr>
              <a:xfrm>
                <a:off x="3648664" y="2450592"/>
                <a:ext cx="1888028" cy="384048"/>
              </a:xfrm>
              <a:prstGeom prst="roundRect">
                <a:avLst>
                  <a:gd name="adj" fmla="val 11905"/>
                </a:avLst>
              </a:prstGeom>
              <a:solidFill>
                <a:schemeClr val="accent3"/>
              </a:solidFill>
              <a:ln w="12700">
                <a:solidFill>
                  <a:schemeClr val="accent3"/>
                </a:solidFill>
                <a:prstDash val="solid"/>
              </a:ln>
            </p:spPr>
            <p:txBody>
              <a:bodyPr/>
              <a:lstStyle/>
              <a:p>
                <a:endParaRPr lang="en-GB" noProof="0"/>
              </a:p>
            </p:txBody>
          </p:sp>
          <p:sp>
            <p:nvSpPr>
              <p:cNvPr id="21" name="Text 19">
                <a:extLst>
                  <a:ext uri="{FF2B5EF4-FFF2-40B4-BE49-F238E27FC236}">
                    <a16:creationId xmlns:a16="http://schemas.microsoft.com/office/drawing/2014/main" id="{C22073D5-6E0B-5325-E6D9-D877B4413A73}"/>
                  </a:ext>
                </a:extLst>
              </p:cNvPr>
              <p:cNvSpPr/>
              <p:nvPr/>
            </p:nvSpPr>
            <p:spPr>
              <a:xfrm>
                <a:off x="3648664" y="2532888"/>
                <a:ext cx="1888028" cy="182880"/>
              </a:xfrm>
              <a:prstGeom prst="rect">
                <a:avLst/>
              </a:prstGeom>
              <a:noFill/>
              <a:ln/>
            </p:spPr>
            <p:txBody>
              <a:bodyPr wrap="square" lIns="0" tIns="0" rIns="0" bIns="0" rtlCol="0" anchor="ctr"/>
              <a:lstStyle/>
              <a:p>
                <a:pPr marL="0" indent="0" algn="ctr">
                  <a:buNone/>
                </a:pPr>
                <a:r>
                  <a:rPr lang="en-GB" sz="1600" b="1" noProof="0">
                    <a:solidFill>
                      <a:srgbClr val="0C4DA2"/>
                    </a:solidFill>
                    <a:latin typeface="EuropeaEco" pitchFamily="34" charset="0"/>
                    <a:ea typeface="Arial" pitchFamily="34" charset="-122"/>
                    <a:cs typeface="Arial" pitchFamily="34" charset="-120"/>
                  </a:rPr>
                  <a:t>€2.4–6.4 bn</a:t>
                </a:r>
                <a:endParaRPr lang="en-GB" sz="1600" noProof="0"/>
              </a:p>
            </p:txBody>
          </p:sp>
          <p:sp>
            <p:nvSpPr>
              <p:cNvPr id="22" name="Text 20">
                <a:extLst>
                  <a:ext uri="{FF2B5EF4-FFF2-40B4-BE49-F238E27FC236}">
                    <a16:creationId xmlns:a16="http://schemas.microsoft.com/office/drawing/2014/main" id="{92870730-E0F6-1A1D-3B4C-0D1676044090}"/>
                  </a:ext>
                </a:extLst>
              </p:cNvPr>
              <p:cNvSpPr/>
              <p:nvPr/>
            </p:nvSpPr>
            <p:spPr>
              <a:xfrm>
                <a:off x="1127073" y="3718132"/>
                <a:ext cx="1600200" cy="237745"/>
              </a:xfrm>
              <a:prstGeom prst="rect">
                <a:avLst/>
              </a:prstGeom>
              <a:noFill/>
              <a:ln/>
            </p:spPr>
            <p:txBody>
              <a:bodyPr wrap="square" lIns="0" tIns="0" rIns="0" bIns="0" rtlCol="0" anchor="ctr"/>
              <a:lstStyle/>
              <a:p>
                <a:pPr marL="0" indent="0">
                  <a:buNone/>
                </a:pPr>
                <a:r>
                  <a:rPr lang="en-GB" sz="1400" b="1">
                    <a:solidFill>
                      <a:srgbClr val="0C4DA2"/>
                    </a:solidFill>
                    <a:latin typeface="EuropeaEco" pitchFamily="34" charset="0"/>
                    <a:cs typeface="Arial" pitchFamily="34" charset="-120"/>
                  </a:rPr>
                  <a:t>Zero-emission pathway</a:t>
                </a:r>
                <a:endParaRPr lang="en-GB" sz="1400" noProof="0"/>
              </a:p>
            </p:txBody>
          </p:sp>
          <p:sp>
            <p:nvSpPr>
              <p:cNvPr id="23" name="Shape 21">
                <a:extLst>
                  <a:ext uri="{FF2B5EF4-FFF2-40B4-BE49-F238E27FC236}">
                    <a16:creationId xmlns:a16="http://schemas.microsoft.com/office/drawing/2014/main" id="{20359262-552B-0723-E542-A06FCAF4EF09}"/>
                  </a:ext>
                </a:extLst>
              </p:cNvPr>
              <p:cNvSpPr/>
              <p:nvPr/>
            </p:nvSpPr>
            <p:spPr>
              <a:xfrm>
                <a:off x="5001352" y="3657600"/>
                <a:ext cx="2356450" cy="384048"/>
              </a:xfrm>
              <a:prstGeom prst="roundRect">
                <a:avLst>
                  <a:gd name="adj" fmla="val 11905"/>
                </a:avLst>
              </a:prstGeom>
              <a:solidFill>
                <a:schemeClr val="accent4"/>
              </a:solidFill>
              <a:ln w="12700">
                <a:solidFill>
                  <a:schemeClr val="accent4"/>
                </a:solidFill>
                <a:prstDash val="solid"/>
              </a:ln>
            </p:spPr>
            <p:txBody>
              <a:bodyPr/>
              <a:lstStyle/>
              <a:p>
                <a:endParaRPr lang="en-GB" noProof="0"/>
              </a:p>
            </p:txBody>
          </p:sp>
          <p:sp>
            <p:nvSpPr>
              <p:cNvPr id="24" name="Text 22">
                <a:extLst>
                  <a:ext uri="{FF2B5EF4-FFF2-40B4-BE49-F238E27FC236}">
                    <a16:creationId xmlns:a16="http://schemas.microsoft.com/office/drawing/2014/main" id="{F886CE8B-623D-6056-76BC-16EB4DAD0567}"/>
                  </a:ext>
                </a:extLst>
              </p:cNvPr>
              <p:cNvSpPr/>
              <p:nvPr/>
            </p:nvSpPr>
            <p:spPr>
              <a:xfrm>
                <a:off x="5001352" y="3739896"/>
                <a:ext cx="2356450" cy="182880"/>
              </a:xfrm>
              <a:prstGeom prst="rect">
                <a:avLst/>
              </a:prstGeom>
              <a:noFill/>
              <a:ln/>
            </p:spPr>
            <p:txBody>
              <a:bodyPr wrap="square" lIns="0" tIns="0" rIns="0" bIns="0" rtlCol="0" anchor="ctr"/>
              <a:lstStyle/>
              <a:p>
                <a:pPr marL="0" indent="0" algn="ctr">
                  <a:buNone/>
                </a:pPr>
                <a:r>
                  <a:rPr lang="en-GB" sz="1600" b="1" noProof="0">
                    <a:solidFill>
                      <a:srgbClr val="0C4DA2"/>
                    </a:solidFill>
                    <a:latin typeface="EuropeaEco" pitchFamily="34" charset="0"/>
                    <a:ea typeface="Arial" pitchFamily="34" charset="-122"/>
                    <a:cs typeface="Arial" pitchFamily="34" charset="-120"/>
                  </a:rPr>
                  <a:t>€5.3–10.2 bn</a:t>
                </a:r>
                <a:endParaRPr lang="en-GB" sz="1600" noProof="0"/>
              </a:p>
            </p:txBody>
          </p:sp>
          <p:cxnSp>
            <p:nvCxnSpPr>
              <p:cNvPr id="37" name="Connector 36">
                <a:extLst>
                  <a:ext uri="{FF2B5EF4-FFF2-40B4-BE49-F238E27FC236}">
                    <a16:creationId xmlns:a16="http://schemas.microsoft.com/office/drawing/2014/main" id="{B8E69EC8-0D08-AF0D-A38C-48300A3E7A74}"/>
                  </a:ext>
                </a:extLst>
              </p:cNvPr>
              <p:cNvCxnSpPr/>
              <p:nvPr/>
            </p:nvCxnSpPr>
            <p:spPr>
              <a:xfrm>
                <a:off x="2487168" y="4572000"/>
                <a:ext cx="5257800" cy="0"/>
              </a:xfrm>
              <a:prstGeom prst="line">
                <a:avLst/>
              </a:prstGeom>
              <a:ln w="1524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38" name="Connector 37">
                <a:extLst>
                  <a:ext uri="{FF2B5EF4-FFF2-40B4-BE49-F238E27FC236}">
                    <a16:creationId xmlns:a16="http://schemas.microsoft.com/office/drawing/2014/main" id="{9CBBEDA0-688D-E351-9178-A041624B6EEB}"/>
                  </a:ext>
                </a:extLst>
              </p:cNvPr>
              <p:cNvCxnSpPr/>
              <p:nvPr/>
            </p:nvCxnSpPr>
            <p:spPr>
              <a:xfrm>
                <a:off x="2487168"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39" name="Connector 38">
                <a:extLst>
                  <a:ext uri="{FF2B5EF4-FFF2-40B4-BE49-F238E27FC236}">
                    <a16:creationId xmlns:a16="http://schemas.microsoft.com/office/drawing/2014/main" id="{A215DCB2-557D-AE02-6663-3D18B6EE8E65}"/>
                  </a:ext>
                </a:extLst>
              </p:cNvPr>
              <p:cNvCxnSpPr/>
              <p:nvPr/>
            </p:nvCxnSpPr>
            <p:spPr>
              <a:xfrm>
                <a:off x="3447288"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40" name="Connector 39">
                <a:extLst>
                  <a:ext uri="{FF2B5EF4-FFF2-40B4-BE49-F238E27FC236}">
                    <a16:creationId xmlns:a16="http://schemas.microsoft.com/office/drawing/2014/main" id="{8F429819-E659-8FCF-4923-D6DBA195E742}"/>
                  </a:ext>
                </a:extLst>
              </p:cNvPr>
              <p:cNvCxnSpPr/>
              <p:nvPr/>
            </p:nvCxnSpPr>
            <p:spPr>
              <a:xfrm>
                <a:off x="4398264"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41" name="Connector 40">
                <a:extLst>
                  <a:ext uri="{FF2B5EF4-FFF2-40B4-BE49-F238E27FC236}">
                    <a16:creationId xmlns:a16="http://schemas.microsoft.com/office/drawing/2014/main" id="{75AAE717-33E6-B86B-38ED-5EDBAC34726D}"/>
                  </a:ext>
                </a:extLst>
              </p:cNvPr>
              <p:cNvCxnSpPr/>
              <p:nvPr/>
            </p:nvCxnSpPr>
            <p:spPr>
              <a:xfrm>
                <a:off x="5358384"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42" name="Connector 41">
                <a:extLst>
                  <a:ext uri="{FF2B5EF4-FFF2-40B4-BE49-F238E27FC236}">
                    <a16:creationId xmlns:a16="http://schemas.microsoft.com/office/drawing/2014/main" id="{C8549C1E-6CDA-FD37-4061-96F35CA6439A}"/>
                  </a:ext>
                </a:extLst>
              </p:cNvPr>
              <p:cNvCxnSpPr/>
              <p:nvPr/>
            </p:nvCxnSpPr>
            <p:spPr>
              <a:xfrm>
                <a:off x="6309360"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cxnSp>
            <p:nvCxnSpPr>
              <p:cNvPr id="43" name="Connector 42">
                <a:extLst>
                  <a:ext uri="{FF2B5EF4-FFF2-40B4-BE49-F238E27FC236}">
                    <a16:creationId xmlns:a16="http://schemas.microsoft.com/office/drawing/2014/main" id="{E5F0CB38-58A7-8E07-E39E-8AAD64B032E4}"/>
                  </a:ext>
                </a:extLst>
              </p:cNvPr>
              <p:cNvCxnSpPr/>
              <p:nvPr/>
            </p:nvCxnSpPr>
            <p:spPr>
              <a:xfrm>
                <a:off x="7269480" y="4507992"/>
                <a:ext cx="0" cy="128016"/>
              </a:xfrm>
              <a:prstGeom prst="line">
                <a:avLst/>
              </a:prstGeom>
              <a:ln w="13970">
                <a:solidFill>
                  <a:srgbClr val="7A868E"/>
                </a:solidFill>
              </a:ln>
            </p:spPr>
            <p:style>
              <a:lnRef idx="2">
                <a:schemeClr val="accent1"/>
              </a:lnRef>
              <a:fillRef idx="0">
                <a:schemeClr val="accent1"/>
              </a:fillRef>
              <a:effectRef idx="1">
                <a:schemeClr val="accent1"/>
              </a:effectRef>
              <a:fontRef idx="minor">
                <a:schemeClr val="tx1"/>
              </a:fontRef>
            </p:style>
          </p:cxnSp>
        </p:grpSp>
      </p:grpSp>
      <p:sp>
        <p:nvSpPr>
          <p:cNvPr id="8" name="Tekstvak 7">
            <a:extLst>
              <a:ext uri="{FF2B5EF4-FFF2-40B4-BE49-F238E27FC236}">
                <a16:creationId xmlns:a16="http://schemas.microsoft.com/office/drawing/2014/main" id="{425A9672-8580-B152-D9DC-10F0A4DD5585}"/>
              </a:ext>
            </a:extLst>
          </p:cNvPr>
          <p:cNvSpPr txBox="1"/>
          <p:nvPr/>
        </p:nvSpPr>
        <p:spPr>
          <a:xfrm>
            <a:off x="517542" y="5317114"/>
            <a:ext cx="8531208" cy="369332"/>
          </a:xfrm>
          <a:prstGeom prst="rect">
            <a:avLst/>
          </a:prstGeom>
          <a:noFill/>
        </p:spPr>
        <p:txBody>
          <a:bodyPr wrap="square">
            <a:spAutoFit/>
          </a:bodyPr>
          <a:lstStyle/>
          <a:p>
            <a:pPr marL="0" indent="0">
              <a:buNone/>
            </a:pPr>
            <a:r>
              <a:rPr lang="en-GB" sz="1800" b="1" noProof="0">
                <a:solidFill>
                  <a:srgbClr val="0C4DA2"/>
                </a:solidFill>
                <a:latin typeface="EuropeaEco" pitchFamily="34" charset="0"/>
                <a:ea typeface="Arial" pitchFamily="34" charset="-122"/>
                <a:cs typeface="Arial" pitchFamily="34" charset="-120"/>
              </a:rPr>
              <a:t>P</a:t>
            </a:r>
            <a:r>
              <a:rPr lang="en-US" sz="1800" b="1" noProof="0" err="1">
                <a:solidFill>
                  <a:srgbClr val="0C4DA2"/>
                </a:solidFill>
                <a:latin typeface="EuropeaEco" pitchFamily="34" charset="0"/>
                <a:ea typeface="Arial" pitchFamily="34" charset="-122"/>
                <a:cs typeface="Arial" pitchFamily="34" charset="-120"/>
              </a:rPr>
              <a:t>olicy</a:t>
            </a:r>
            <a:r>
              <a:rPr lang="en-US" sz="1800" b="1" noProof="0">
                <a:solidFill>
                  <a:srgbClr val="0C4DA2"/>
                </a:solidFill>
                <a:latin typeface="EuropeaEco" pitchFamily="34" charset="0"/>
                <a:ea typeface="Arial" pitchFamily="34" charset="-122"/>
                <a:cs typeface="Arial" pitchFamily="34" charset="-120"/>
              </a:rPr>
              <a:t> can make low- and zero-emission technologies more cost-competitive.</a:t>
            </a:r>
            <a:endParaRPr lang="en-GB" sz="1800" noProof="0"/>
          </a:p>
        </p:txBody>
      </p:sp>
    </p:spTree>
    <p:extLst>
      <p:ext uri="{BB962C8B-B14F-4D97-AF65-F5344CB8AC3E}">
        <p14:creationId xmlns:p14="http://schemas.microsoft.com/office/powerpoint/2010/main" val="2362424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15F64-CC92-3622-16C0-08E6EC011A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F74517-B4C2-D2D9-2935-E6448876F22B}"/>
              </a:ext>
            </a:extLst>
          </p:cNvPr>
          <p:cNvSpPr>
            <a:spLocks noGrp="1"/>
          </p:cNvSpPr>
          <p:nvPr>
            <p:ph type="ctrTitle"/>
          </p:nvPr>
        </p:nvSpPr>
        <p:spPr>
          <a:xfrm>
            <a:off x="479424" y="1030544"/>
            <a:ext cx="8522335" cy="3114894"/>
          </a:xfrm>
        </p:spPr>
        <p:txBody>
          <a:bodyPr/>
          <a:lstStyle/>
          <a:p>
            <a:r>
              <a:rPr lang="en-US" b="1">
                <a:solidFill>
                  <a:srgbClr val="0C4DA2"/>
                </a:solidFill>
              </a:rPr>
              <a:t>Why current financing falls short</a:t>
            </a:r>
            <a:endParaRPr lang="en-GB" b="1">
              <a:solidFill>
                <a:srgbClr val="0C4DA2"/>
              </a:solidFill>
            </a:endParaRPr>
          </a:p>
        </p:txBody>
      </p:sp>
      <p:sp>
        <p:nvSpPr>
          <p:cNvPr id="4" name="Subtitle 12">
            <a:extLst>
              <a:ext uri="{FF2B5EF4-FFF2-40B4-BE49-F238E27FC236}">
                <a16:creationId xmlns:a16="http://schemas.microsoft.com/office/drawing/2014/main" id="{CDB85712-98D3-FCDE-9702-0804F7B898D8}"/>
              </a:ext>
            </a:extLst>
          </p:cNvPr>
          <p:cNvSpPr>
            <a:spLocks noGrp="1"/>
          </p:cNvSpPr>
          <p:nvPr>
            <p:ph type="subTitle" idx="1"/>
          </p:nvPr>
        </p:nvSpPr>
        <p:spPr/>
        <p:txBody>
          <a:bodyPr/>
          <a:lstStyle/>
          <a:p>
            <a:r>
              <a:rPr lang="en-GB">
                <a:solidFill>
                  <a:srgbClr val="0D4F9D"/>
                </a:solidFill>
              </a:rPr>
              <a:t>02</a:t>
            </a:r>
          </a:p>
        </p:txBody>
      </p:sp>
    </p:spTree>
    <p:extLst>
      <p:ext uri="{BB962C8B-B14F-4D97-AF65-F5344CB8AC3E}">
        <p14:creationId xmlns:p14="http://schemas.microsoft.com/office/powerpoint/2010/main" val="3446745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ext 0"/>
          <p:cNvSpPr/>
          <p:nvPr/>
        </p:nvSpPr>
        <p:spPr>
          <a:xfrm>
            <a:off x="502920" y="210240"/>
            <a:ext cx="4571640" cy="20088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pPr>
            <a:r>
              <a:rPr lang="en-US" sz="1600" b="1" u="none" strike="noStrike" spc="51">
                <a:solidFill>
                  <a:srgbClr val="0C4DA2"/>
                </a:solidFill>
                <a:effectLst/>
                <a:uFillTx/>
                <a:latin typeface="EuropeaEco"/>
                <a:ea typeface="Arial"/>
              </a:rPr>
              <a:t>Why current financing falls short</a:t>
            </a:r>
            <a:endParaRPr lang="en-US" sz="1600" b="0" u="none" strike="noStrike">
              <a:solidFill>
                <a:srgbClr val="000000"/>
              </a:solidFill>
              <a:effectLst/>
              <a:uFillTx/>
              <a:latin typeface="Arial"/>
            </a:endParaRPr>
          </a:p>
        </p:txBody>
      </p:sp>
      <p:sp>
        <p:nvSpPr>
          <p:cNvPr id="122" name="Text 1"/>
          <p:cNvSpPr/>
          <p:nvPr/>
        </p:nvSpPr>
        <p:spPr>
          <a:xfrm>
            <a:off x="487800" y="665280"/>
            <a:ext cx="10972440" cy="5940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GB" sz="3200" b="1" u="none" strike="noStrike">
                <a:solidFill>
                  <a:srgbClr val="0C4DA2"/>
                </a:solidFill>
                <a:effectLst/>
                <a:uFillTx/>
                <a:latin typeface="EuropeaEco"/>
              </a:rPr>
              <a:t>Existing financing mechanisms</a:t>
            </a:r>
            <a:endParaRPr lang="en-US" sz="3200" b="0" u="none" strike="noStrike">
              <a:solidFill>
                <a:srgbClr val="000000"/>
              </a:solidFill>
              <a:effectLst/>
              <a:uFillTx/>
              <a:latin typeface="Arial"/>
            </a:endParaRPr>
          </a:p>
        </p:txBody>
      </p:sp>
      <p:sp>
        <p:nvSpPr>
          <p:cNvPr id="123" name="Shape 2"/>
          <p:cNvSpPr/>
          <p:nvPr/>
        </p:nvSpPr>
        <p:spPr>
          <a:xfrm>
            <a:off x="548640" y="1554480"/>
            <a:ext cx="3428640" cy="3334680"/>
          </a:xfrm>
          <a:prstGeom prst="rect">
            <a:avLst/>
          </a:prstGeom>
          <a:solidFill>
            <a:schemeClr val="accent1">
              <a:lumMod val="12000"/>
              <a:lumOff val="88000"/>
            </a:schemeClr>
          </a:solidFill>
          <a:ln w="1270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24" name="Shape 3"/>
          <p:cNvSpPr/>
          <p:nvPr/>
        </p:nvSpPr>
        <p:spPr>
          <a:xfrm>
            <a:off x="548640" y="1554480"/>
            <a:ext cx="72720" cy="3334680"/>
          </a:xfrm>
          <a:prstGeom prst="rect">
            <a:avLst/>
          </a:prstGeom>
          <a:solidFill>
            <a:schemeClr val="accent1"/>
          </a:solidFill>
          <a:ln w="12700">
            <a:solidFill>
              <a:srgbClr val="0C4DA2"/>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25" name="Text 4"/>
          <p:cNvSpPr/>
          <p:nvPr/>
        </p:nvSpPr>
        <p:spPr>
          <a:xfrm>
            <a:off x="758880" y="1719000"/>
            <a:ext cx="3044520" cy="3189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GB" sz="2000" b="1" u="none" strike="noStrike">
                <a:solidFill>
                  <a:srgbClr val="0C4DA2"/>
                </a:solidFill>
                <a:effectLst/>
                <a:uFillTx/>
                <a:latin typeface="EuropeaEco"/>
                <a:ea typeface="Arial"/>
              </a:rPr>
              <a:t>Commercial finance</a:t>
            </a:r>
            <a:endParaRPr lang="en-US" sz="2000" b="0" u="none" strike="noStrike">
              <a:solidFill>
                <a:srgbClr val="000000"/>
              </a:solidFill>
              <a:effectLst/>
              <a:uFillTx/>
              <a:latin typeface="Arial"/>
            </a:endParaRPr>
          </a:p>
        </p:txBody>
      </p:sp>
      <p:sp>
        <p:nvSpPr>
          <p:cNvPr id="126" name="Text 5"/>
          <p:cNvSpPr/>
          <p:nvPr/>
        </p:nvSpPr>
        <p:spPr>
          <a:xfrm>
            <a:off x="758880" y="2121480"/>
            <a:ext cx="3044520" cy="260208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rmAutofit/>
          </a:bodyPr>
          <a:lstStyle/>
          <a:p>
            <a:pPr marL="164520" indent="-164520" defTabSz="914400">
              <a:lnSpc>
                <a:spcPct val="115000"/>
              </a:lnSpc>
              <a:spcAft>
                <a:spcPts val="2401"/>
              </a:spcAft>
              <a:buClr>
                <a:srgbClr val="202020"/>
              </a:buClr>
              <a:buFont typeface="Arial"/>
              <a:buChar char="•"/>
            </a:pPr>
            <a:r>
              <a:rPr lang="en-GB" sz="1900" b="1" u="none" strike="noStrike" dirty="0">
                <a:solidFill>
                  <a:srgbClr val="202020"/>
                </a:solidFill>
                <a:effectLst/>
                <a:uFillTx/>
                <a:latin typeface="EuropeaEco"/>
              </a:rPr>
              <a:t>Bank loans + owner equity</a:t>
            </a:r>
            <a:endParaRPr lang="en-US" sz="1900" b="0" u="none" strike="noStrike" dirty="0">
              <a:solidFill>
                <a:srgbClr val="000000"/>
              </a:solidFill>
              <a:effectLst/>
              <a:uFillTx/>
              <a:latin typeface="Arial"/>
            </a:endParaRPr>
          </a:p>
          <a:p>
            <a:pPr marL="164520" indent="-164520" defTabSz="914400">
              <a:lnSpc>
                <a:spcPct val="115000"/>
              </a:lnSpc>
              <a:spcAft>
                <a:spcPts val="2401"/>
              </a:spcAft>
              <a:buClr>
                <a:srgbClr val="202020"/>
              </a:buClr>
              <a:buFont typeface="Arial"/>
              <a:buChar char="•"/>
            </a:pPr>
            <a:r>
              <a:rPr lang="en-GB" sz="1900" b="0" u="none" strike="noStrike" dirty="0">
                <a:solidFill>
                  <a:srgbClr val="202020"/>
                </a:solidFill>
                <a:effectLst/>
                <a:uFillTx/>
                <a:latin typeface="EuropeaEco"/>
              </a:rPr>
              <a:t>Cash flow + collateral matter</a:t>
            </a:r>
            <a:endParaRPr lang="en-US" sz="1900" b="0" u="none" strike="noStrike" dirty="0">
              <a:solidFill>
                <a:srgbClr val="000000"/>
              </a:solidFill>
              <a:effectLst/>
              <a:uFillTx/>
              <a:latin typeface="Arial"/>
            </a:endParaRPr>
          </a:p>
          <a:p>
            <a:pPr marL="164520" indent="-164520" defTabSz="914400">
              <a:lnSpc>
                <a:spcPct val="115000"/>
              </a:lnSpc>
              <a:buClr>
                <a:srgbClr val="202020"/>
              </a:buClr>
              <a:buFont typeface="Arial"/>
              <a:buChar char="•"/>
            </a:pPr>
            <a:r>
              <a:rPr lang="en-GB" sz="1900" b="0" u="none" strike="noStrike" dirty="0">
                <a:solidFill>
                  <a:srgbClr val="202020"/>
                </a:solidFill>
                <a:effectLst/>
                <a:uFillTx/>
                <a:latin typeface="EuropeaEco"/>
              </a:rPr>
              <a:t>Harder for smaller operators</a:t>
            </a:r>
            <a:endParaRPr lang="en-US" sz="1900" b="0" u="none" strike="noStrike" dirty="0">
              <a:solidFill>
                <a:srgbClr val="000000"/>
              </a:solidFill>
              <a:effectLst/>
              <a:uFillTx/>
              <a:latin typeface="Arial"/>
            </a:endParaRPr>
          </a:p>
        </p:txBody>
      </p:sp>
      <p:sp>
        <p:nvSpPr>
          <p:cNvPr id="127" name="Shape 6"/>
          <p:cNvSpPr/>
          <p:nvPr/>
        </p:nvSpPr>
        <p:spPr>
          <a:xfrm>
            <a:off x="4224600" y="1554480"/>
            <a:ext cx="3428640" cy="3334680"/>
          </a:xfrm>
          <a:prstGeom prst="rect">
            <a:avLst/>
          </a:prstGeom>
          <a:solidFill>
            <a:schemeClr val="accent2">
              <a:lumMod val="12000"/>
              <a:lumOff val="88000"/>
            </a:schemeClr>
          </a:solidFill>
          <a:ln w="1270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28" name="Shape 7"/>
          <p:cNvSpPr/>
          <p:nvPr/>
        </p:nvSpPr>
        <p:spPr>
          <a:xfrm>
            <a:off x="4224600" y="1554480"/>
            <a:ext cx="72720" cy="3334680"/>
          </a:xfrm>
          <a:prstGeom prst="rect">
            <a:avLst/>
          </a:prstGeom>
          <a:solidFill>
            <a:schemeClr val="accent2"/>
          </a:solidFill>
          <a:ln w="12700">
            <a:solidFill>
              <a:srgbClr val="FDE021"/>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29" name="Text 8"/>
          <p:cNvSpPr/>
          <p:nvPr/>
        </p:nvSpPr>
        <p:spPr>
          <a:xfrm>
            <a:off x="4434840" y="1719000"/>
            <a:ext cx="3044520" cy="3189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GB" sz="2000" b="1" u="none" strike="noStrike">
                <a:solidFill>
                  <a:srgbClr val="0C4DA2"/>
                </a:solidFill>
                <a:effectLst/>
                <a:uFillTx/>
                <a:latin typeface="EuropeaEco"/>
                <a:ea typeface="Arial"/>
              </a:rPr>
              <a:t>Public funding</a:t>
            </a:r>
            <a:endParaRPr lang="en-US" sz="2000" b="0" u="none" strike="noStrike">
              <a:solidFill>
                <a:srgbClr val="000000"/>
              </a:solidFill>
              <a:effectLst/>
              <a:uFillTx/>
              <a:latin typeface="Arial"/>
            </a:endParaRPr>
          </a:p>
        </p:txBody>
      </p:sp>
      <p:sp>
        <p:nvSpPr>
          <p:cNvPr id="130" name="Text 9"/>
          <p:cNvSpPr/>
          <p:nvPr/>
        </p:nvSpPr>
        <p:spPr>
          <a:xfrm>
            <a:off x="4434840" y="2121480"/>
            <a:ext cx="3044520" cy="260208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marL="164520" indent="-164520" defTabSz="914400">
              <a:lnSpc>
                <a:spcPct val="115000"/>
              </a:lnSpc>
              <a:spcAft>
                <a:spcPts val="2401"/>
              </a:spcAft>
              <a:buClr>
                <a:srgbClr val="202020"/>
              </a:buClr>
              <a:buFont typeface="Arial"/>
              <a:buChar char="•"/>
            </a:pPr>
            <a:r>
              <a:rPr lang="en-GB" sz="1900" b="1" u="none" strike="noStrike">
                <a:solidFill>
                  <a:srgbClr val="202020"/>
                </a:solidFill>
                <a:effectLst/>
                <a:uFillTx/>
                <a:latin typeface="EuropeaEco"/>
              </a:rPr>
              <a:t>EU and national grants</a:t>
            </a:r>
            <a:endParaRPr lang="en-US" sz="1900" b="0" u="none" strike="noStrike">
              <a:solidFill>
                <a:srgbClr val="000000"/>
              </a:solidFill>
              <a:effectLst/>
              <a:uFillTx/>
              <a:latin typeface="Arial"/>
            </a:endParaRPr>
          </a:p>
          <a:p>
            <a:pPr marL="164520" indent="-164520" defTabSz="914400">
              <a:lnSpc>
                <a:spcPct val="115000"/>
              </a:lnSpc>
              <a:spcAft>
                <a:spcPts val="2401"/>
              </a:spcAft>
              <a:buClr>
                <a:srgbClr val="202020"/>
              </a:buClr>
              <a:buFont typeface="Arial"/>
              <a:buChar char="•"/>
            </a:pPr>
            <a:r>
              <a:rPr lang="en-GB" sz="1900" b="0" u="none" strike="noStrike">
                <a:solidFill>
                  <a:srgbClr val="202020"/>
                </a:solidFill>
                <a:effectLst/>
                <a:uFillTx/>
                <a:latin typeface="EuropeaEco"/>
              </a:rPr>
              <a:t>Reduce CAPEX, rarely OPEX</a:t>
            </a:r>
            <a:endParaRPr lang="en-US" sz="1900" b="0" u="none" strike="noStrike">
              <a:solidFill>
                <a:srgbClr val="000000"/>
              </a:solidFill>
              <a:effectLst/>
              <a:uFillTx/>
              <a:latin typeface="Arial"/>
            </a:endParaRPr>
          </a:p>
          <a:p>
            <a:pPr marL="164520" indent="-164520" defTabSz="914400">
              <a:lnSpc>
                <a:spcPct val="115000"/>
              </a:lnSpc>
              <a:buClr>
                <a:srgbClr val="202020"/>
              </a:buClr>
              <a:buFont typeface="Arial"/>
              <a:buChar char="•"/>
            </a:pPr>
            <a:r>
              <a:rPr lang="en-GB" sz="1900" b="0" u="none" strike="noStrike">
                <a:solidFill>
                  <a:srgbClr val="202020"/>
                </a:solidFill>
                <a:effectLst/>
                <a:uFillTx/>
                <a:latin typeface="EuropeaEco"/>
              </a:rPr>
              <a:t>Applications can be complex</a:t>
            </a:r>
            <a:endParaRPr lang="en-US" sz="1900" b="0" u="none" strike="noStrike">
              <a:solidFill>
                <a:srgbClr val="000000"/>
              </a:solidFill>
              <a:effectLst/>
              <a:uFillTx/>
              <a:latin typeface="Arial"/>
            </a:endParaRPr>
          </a:p>
        </p:txBody>
      </p:sp>
      <p:sp>
        <p:nvSpPr>
          <p:cNvPr id="131" name="Shape 10"/>
          <p:cNvSpPr/>
          <p:nvPr/>
        </p:nvSpPr>
        <p:spPr>
          <a:xfrm>
            <a:off x="7900560" y="1554480"/>
            <a:ext cx="3428640" cy="3334680"/>
          </a:xfrm>
          <a:prstGeom prst="rect">
            <a:avLst/>
          </a:prstGeom>
          <a:solidFill>
            <a:schemeClr val="accent3">
              <a:lumMod val="12000"/>
              <a:lumOff val="88000"/>
            </a:schemeClr>
          </a:solidFill>
          <a:ln w="1270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32" name="Shape 11"/>
          <p:cNvSpPr/>
          <p:nvPr/>
        </p:nvSpPr>
        <p:spPr>
          <a:xfrm>
            <a:off x="7900560" y="1554480"/>
            <a:ext cx="72720" cy="3334680"/>
          </a:xfrm>
          <a:prstGeom prst="rect">
            <a:avLst/>
          </a:prstGeom>
          <a:solidFill>
            <a:schemeClr val="accent3"/>
          </a:solidFill>
          <a:ln w="12700">
            <a:solidFill>
              <a:srgbClr val="00BCFF"/>
            </a:solidFill>
            <a:round/>
          </a:ln>
        </p:spPr>
        <p:style>
          <a:lnRef idx="0">
            <a:scrgbClr r="0" g="0" b="0"/>
          </a:lnRef>
          <a:fillRef idx="0">
            <a:scrgbClr r="0" g="0" b="0"/>
          </a:fillRef>
          <a:effectRef idx="0">
            <a:scrgbClr r="0" g="0" b="0"/>
          </a:effectRef>
          <a:fontRef idx="minor"/>
        </p:style>
        <p:txBody>
          <a:bodyPr lIns="90000" tIns="45000" rIns="90000" bIns="45000" anchor="t">
            <a:noAutofit/>
          </a:bodyPr>
          <a:lstStyle/>
          <a:p>
            <a:pPr defTabSz="914400">
              <a:lnSpc>
                <a:spcPct val="100000"/>
              </a:lnSpc>
            </a:pPr>
            <a:endParaRPr lang="en-GB" sz="1800" b="0" u="none" strike="noStrike">
              <a:solidFill>
                <a:schemeClr val="dk1"/>
              </a:solidFill>
              <a:effectLst/>
              <a:uFillTx/>
              <a:latin typeface="EuropeaEco"/>
            </a:endParaRPr>
          </a:p>
        </p:txBody>
      </p:sp>
      <p:sp>
        <p:nvSpPr>
          <p:cNvPr id="133" name="Text 12"/>
          <p:cNvSpPr/>
          <p:nvPr/>
        </p:nvSpPr>
        <p:spPr>
          <a:xfrm>
            <a:off x="8110800" y="1719000"/>
            <a:ext cx="3044520" cy="3189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GB" sz="2000" b="1" u="none" strike="noStrike">
                <a:solidFill>
                  <a:srgbClr val="0C4DA2"/>
                </a:solidFill>
                <a:effectLst/>
                <a:uFillTx/>
                <a:latin typeface="EuropeaEco"/>
                <a:ea typeface="Arial"/>
              </a:rPr>
              <a:t>Emerging models</a:t>
            </a:r>
            <a:endParaRPr lang="en-US" sz="2000" b="0" u="none" strike="noStrike">
              <a:solidFill>
                <a:srgbClr val="000000"/>
              </a:solidFill>
              <a:effectLst/>
              <a:uFillTx/>
              <a:latin typeface="Arial"/>
            </a:endParaRPr>
          </a:p>
        </p:txBody>
      </p:sp>
      <p:sp>
        <p:nvSpPr>
          <p:cNvPr id="134" name="Text 13"/>
          <p:cNvSpPr/>
          <p:nvPr/>
        </p:nvSpPr>
        <p:spPr>
          <a:xfrm>
            <a:off x="8110800" y="2121480"/>
            <a:ext cx="3044520" cy="260208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rmAutofit/>
          </a:bodyPr>
          <a:lstStyle/>
          <a:p>
            <a:pPr marL="164520" indent="-164520" defTabSz="914400">
              <a:lnSpc>
                <a:spcPct val="115000"/>
              </a:lnSpc>
              <a:spcAft>
                <a:spcPts val="2401"/>
              </a:spcAft>
              <a:buClr>
                <a:srgbClr val="202020"/>
              </a:buClr>
              <a:buFont typeface="Arial"/>
              <a:buChar char="•"/>
            </a:pPr>
            <a:r>
              <a:rPr lang="en-GB" sz="1900" b="1" u="none" strike="noStrike">
                <a:solidFill>
                  <a:srgbClr val="202020"/>
                </a:solidFill>
                <a:effectLst/>
                <a:uFillTx/>
                <a:latin typeface="EuropeaEco"/>
              </a:rPr>
              <a:t>Leasing and pay-per-use</a:t>
            </a:r>
            <a:endParaRPr lang="en-US" sz="1900" b="0" u="none" strike="noStrike">
              <a:solidFill>
                <a:srgbClr val="000000"/>
              </a:solidFill>
              <a:effectLst/>
              <a:uFillTx/>
              <a:latin typeface="Arial"/>
            </a:endParaRPr>
          </a:p>
          <a:p>
            <a:pPr marL="164520" indent="-164520" defTabSz="914400">
              <a:lnSpc>
                <a:spcPct val="115000"/>
              </a:lnSpc>
              <a:spcAft>
                <a:spcPts val="2401"/>
              </a:spcAft>
              <a:buClr>
                <a:srgbClr val="202020"/>
              </a:buClr>
              <a:buFont typeface="Arial"/>
              <a:buChar char="•"/>
            </a:pPr>
            <a:r>
              <a:rPr lang="en-GB" sz="1900" b="0" u="none" strike="noStrike">
                <a:solidFill>
                  <a:srgbClr val="202020"/>
                </a:solidFill>
                <a:effectLst/>
                <a:uFillTx/>
                <a:latin typeface="EuropeaEco"/>
              </a:rPr>
              <a:t>Lower upfront costs; share risks</a:t>
            </a:r>
            <a:endParaRPr lang="en-US" sz="1900" b="0" u="none" strike="noStrike">
              <a:solidFill>
                <a:srgbClr val="000000"/>
              </a:solidFill>
              <a:effectLst/>
              <a:uFillTx/>
              <a:latin typeface="Arial"/>
            </a:endParaRPr>
          </a:p>
          <a:p>
            <a:pPr marL="164520" indent="-164520" defTabSz="914400">
              <a:lnSpc>
                <a:spcPct val="115000"/>
              </a:lnSpc>
              <a:buClr>
                <a:srgbClr val="202020"/>
              </a:buClr>
              <a:buFont typeface="Arial"/>
              <a:buChar char="•"/>
            </a:pPr>
            <a:r>
              <a:rPr lang="en-GB" sz="1900" b="0" u="none" strike="noStrike">
                <a:solidFill>
                  <a:srgbClr val="202020"/>
                </a:solidFill>
                <a:effectLst/>
                <a:uFillTx/>
                <a:latin typeface="EuropeaEco"/>
              </a:rPr>
              <a:t>Still limited in inland shipping</a:t>
            </a:r>
            <a:endParaRPr lang="en-US" sz="1900" b="0" u="none" strike="noStrike">
              <a:solidFill>
                <a:srgbClr val="000000"/>
              </a:solidFill>
              <a:effectLst/>
              <a:uFillTx/>
              <a:latin typeface="Arial"/>
            </a:endParaRPr>
          </a:p>
        </p:txBody>
      </p:sp>
      <p:sp>
        <p:nvSpPr>
          <p:cNvPr id="135" name="Text 14"/>
          <p:cNvSpPr/>
          <p:nvPr/>
        </p:nvSpPr>
        <p:spPr>
          <a:xfrm>
            <a:off x="1143000" y="5193720"/>
            <a:ext cx="9875160" cy="4752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ctr" defTabSz="914400">
              <a:lnSpc>
                <a:spcPct val="100000"/>
              </a:lnSpc>
              <a:tabLst>
                <a:tab pos="0" algn="l"/>
              </a:tabLst>
            </a:pPr>
            <a:endParaRPr lang="en-GB" sz="1550" b="0" u="none" strike="noStrike">
              <a:solidFill>
                <a:schemeClr val="dk1"/>
              </a:solidFill>
              <a:effectLst/>
              <a:uFillTx/>
              <a:latin typeface="EuropeaEco"/>
            </a:endParaRPr>
          </a:p>
        </p:txBody>
      </p:sp>
      <p:sp>
        <p:nvSpPr>
          <p:cNvPr id="136" name="Text 15"/>
          <p:cNvSpPr/>
          <p:nvPr/>
        </p:nvSpPr>
        <p:spPr>
          <a:xfrm>
            <a:off x="502920" y="6254640"/>
            <a:ext cx="8823600" cy="1458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defTabSz="914400">
              <a:lnSpc>
                <a:spcPct val="100000"/>
              </a:lnSpc>
              <a:tabLst>
                <a:tab pos="0" algn="l"/>
              </a:tabLst>
            </a:pPr>
            <a:r>
              <a:rPr lang="en-GB" sz="800" b="0" u="none" strike="noStrike">
                <a:solidFill>
                  <a:srgbClr val="7A868E"/>
                </a:solidFill>
                <a:effectLst/>
                <a:uFillTx/>
                <a:latin typeface="EuropeaEco"/>
                <a:ea typeface="Arial"/>
              </a:rPr>
              <a:t>Source: CE Delft (2026, final study), Chapter 4 and Section 5.2; PLATINA3 (2022).</a:t>
            </a:r>
            <a:endParaRPr lang="en-US" sz="800" b="0" u="none" strike="noStrike">
              <a:solidFill>
                <a:srgbClr val="000000"/>
              </a:solidFill>
              <a:effectLst/>
              <a:uFillTx/>
              <a:latin typeface="Arial"/>
            </a:endParaRPr>
          </a:p>
        </p:txBody>
      </p:sp>
      <p:pic>
        <p:nvPicPr>
          <p:cNvPr id="137" name="Image 0" descr="/mnt/data/workdeck/pptxunz/ppt/media/image1.png"/>
          <p:cNvPicPr/>
          <p:nvPr/>
        </p:nvPicPr>
        <p:blipFill>
          <a:blip r:embed="rId3"/>
          <a:stretch/>
        </p:blipFill>
        <p:spPr>
          <a:xfrm>
            <a:off x="9588240" y="5851440"/>
            <a:ext cx="2320200" cy="821160"/>
          </a:xfrm>
          <a:prstGeom prst="rect">
            <a:avLst/>
          </a:prstGeom>
          <a:noFill/>
          <a:ln w="0">
            <a:noFill/>
          </a:ln>
        </p:spPr>
      </p:pic>
      <p:sp>
        <p:nvSpPr>
          <p:cNvPr id="138" name="PlaceHolder 1"/>
          <p:cNvSpPr>
            <a:spLocks noGrp="1"/>
          </p:cNvSpPr>
          <p:nvPr>
            <p:ph type="sldNum" idx="10"/>
          </p:nvPr>
        </p:nvSpPr>
        <p:spPr>
          <a:xfrm>
            <a:off x="502920" y="6473880"/>
            <a:ext cx="365400" cy="164160"/>
          </a:xfrm>
          <a:prstGeom prst="rect">
            <a:avLst/>
          </a:prstGeom>
          <a:noFill/>
          <a:ln w="0">
            <a:noFill/>
          </a:ln>
        </p:spPr>
        <p:txBody>
          <a:bodyPr lIns="0" tIns="0" rIns="0" bIns="0" anchor="t">
            <a:noAutofit/>
          </a:bodyPr>
          <a:lstStyle>
            <a:lvl1pPr indent="0" defTabSz="914400">
              <a:lnSpc>
                <a:spcPct val="100000"/>
              </a:lnSpc>
              <a:buNone/>
              <a:defRPr lang="en-GB" sz="650" b="0" u="none" strike="noStrike">
                <a:solidFill>
                  <a:srgbClr val="0C4DA2"/>
                </a:solidFill>
                <a:effectLst/>
                <a:uFillTx/>
                <a:latin typeface="Arial"/>
                <a:ea typeface="Arial"/>
              </a:defRPr>
            </a:lvl1pPr>
          </a:lstStyle>
          <a:p>
            <a:pPr indent="0" defTabSz="914400">
              <a:lnSpc>
                <a:spcPct val="100000"/>
              </a:lnSpc>
              <a:buNone/>
            </a:pPr>
            <a:fld id="{67B4D40F-10C0-4579-8C1F-C6CB01C37E8E}" type="slidenum">
              <a:rPr lang="en-GB" sz="650" b="0" u="none" strike="noStrike">
                <a:solidFill>
                  <a:srgbClr val="0C4DA2"/>
                </a:solidFill>
                <a:effectLst/>
                <a:uFillTx/>
                <a:latin typeface="Arial"/>
                <a:ea typeface="Arial"/>
              </a:rPr>
              <a:t>10</a:t>
            </a:fld>
            <a:endParaRPr lang="en-US" sz="650" b="0" u="none" strike="noStrike">
              <a:solidFill>
                <a:srgbClr val="000000"/>
              </a:solidFill>
              <a:effectLst/>
              <a:uFillTx/>
              <a:latin typeface="Times New Roman"/>
            </a:endParaRPr>
          </a:p>
        </p:txBody>
      </p:sp>
      <p:sp>
        <p:nvSpPr>
          <p:cNvPr id="139" name="Shape 16"/>
          <p:cNvSpPr/>
          <p:nvPr/>
        </p:nvSpPr>
        <p:spPr>
          <a:xfrm>
            <a:off x="1134000" y="5125320"/>
            <a:ext cx="9646560" cy="804240"/>
          </a:xfrm>
          <a:prstGeom prst="roundRect">
            <a:avLst>
              <a:gd name="adj" fmla="val 5682"/>
            </a:avLst>
          </a:prstGeom>
          <a:solidFill>
            <a:srgbClr val="0C4DA2"/>
          </a:solidFill>
          <a:ln w="12700">
            <a:solidFill>
              <a:srgbClr val="0C4DA2"/>
            </a:solidFill>
            <a:round/>
          </a:ln>
        </p:spPr>
        <p:style>
          <a:lnRef idx="0">
            <a:scrgbClr r="0" g="0" b="0"/>
          </a:lnRef>
          <a:fillRef idx="0">
            <a:scrgbClr r="0" g="0" b="0"/>
          </a:fillRef>
          <a:effectRef idx="0">
            <a:scrgbClr r="0" g="0" b="0"/>
          </a:effectRef>
          <a:fontRef idx="minor"/>
        </p:style>
        <p:txBody>
          <a:bodyPr wrap="square" tIns="0" bIns="0" anchor="ctr">
            <a:noAutofit/>
          </a:bodyPr>
          <a:lstStyle/>
          <a:p>
            <a:pPr algn="ctr" defTabSz="914400">
              <a:lnSpc>
                <a:spcPct val="104000"/>
              </a:lnSpc>
              <a:spcBef>
                <a:spcPts val="0"/>
              </a:spcBef>
              <a:spcAft>
                <a:spcPts val="0"/>
              </a:spcAft>
            </a:pPr>
            <a:r>
              <a:rPr sz="2150" b="1">
                <a:solidFill>
                  <a:srgbClr val="FFFFFF"/>
                </a:solidFill>
                <a:latin typeface="EuropeaEco"/>
              </a:rPr>
              <a:t>Grants can reduce CAPEX, but the OPEX gap remains and customers rarely pay more for cleaner freight.</a:t>
            </a:r>
            <a:endParaRPr lang="en-US" sz="2200" b="0" u="none" strike="noStrike">
              <a:solidFill>
                <a:srgbClr val="FFFFFF"/>
              </a:solidFill>
              <a:effectLst/>
              <a:uFillTx/>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10312"/>
            <a:ext cx="4572000" cy="201168"/>
          </a:xfrm>
          <a:prstGeom prst="rect">
            <a:avLst/>
          </a:prstGeom>
          <a:noFill/>
          <a:ln/>
        </p:spPr>
        <p:txBody>
          <a:bodyPr wrap="square" lIns="0" tIns="0" rIns="0" bIns="0" rtlCol="0" anchor="ctr"/>
          <a:lstStyle/>
          <a:p>
            <a:pPr marL="0" indent="0">
              <a:buNone/>
            </a:pPr>
            <a:r>
              <a:rPr lang="en-US" sz="1600" b="1" kern="0" spc="50" noProof="0">
                <a:solidFill>
                  <a:srgbClr val="0C4DA2"/>
                </a:solidFill>
                <a:latin typeface="EuropeaEco" pitchFamily="34" charset="0"/>
                <a:ea typeface="Arial" pitchFamily="34" charset="-122"/>
                <a:cs typeface="Arial" pitchFamily="34" charset="-120"/>
              </a:rPr>
              <a:t>Why current financing falls short</a:t>
            </a:r>
            <a:endParaRPr lang="en-GB" sz="1600" noProof="0"/>
          </a:p>
        </p:txBody>
      </p:sp>
      <p:sp>
        <p:nvSpPr>
          <p:cNvPr id="3" name="Text 1"/>
          <p:cNvSpPr/>
          <p:nvPr/>
        </p:nvSpPr>
        <p:spPr>
          <a:xfrm>
            <a:off x="459105" y="693213"/>
            <a:ext cx="10972800" cy="594360"/>
          </a:xfrm>
          <a:prstGeom prst="rect">
            <a:avLst/>
          </a:prstGeom>
          <a:noFill/>
          <a:ln/>
        </p:spPr>
        <p:txBody>
          <a:bodyPr wrap="square" lIns="0" tIns="0" rIns="0" bIns="0" rtlCol="0" anchor="ctr"/>
          <a:lstStyle/>
          <a:p>
            <a:pPr marL="0" indent="0">
              <a:buNone/>
            </a:pPr>
            <a:r>
              <a:rPr lang="en-GB" sz="3200" b="1" noProof="0">
                <a:solidFill>
                  <a:srgbClr val="0C4DA2"/>
                </a:solidFill>
                <a:latin typeface="EuropeaEco" pitchFamily="34" charset="0"/>
                <a:ea typeface="Arial" pitchFamily="34" charset="-122"/>
                <a:cs typeface="Arial" pitchFamily="34" charset="-120"/>
              </a:rPr>
              <a:t>Central finding</a:t>
            </a:r>
            <a:endParaRPr lang="en-GB" sz="3200" noProof="0"/>
          </a:p>
        </p:txBody>
      </p:sp>
      <p:sp>
        <p:nvSpPr>
          <p:cNvPr id="25" name="Text 23"/>
          <p:cNvSpPr/>
          <p:nvPr/>
        </p:nvSpPr>
        <p:spPr>
          <a:xfrm>
            <a:off x="502920" y="6254496"/>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CE Delft &amp; Logistic Navigators (2026), Chapters 5–6; stakeholder interviews; Condor ZE analysis.</a:t>
            </a:r>
            <a:endParaRPr lang="en-GB" sz="800" noProof="0"/>
          </a:p>
        </p:txBody>
      </p:sp>
      <p:sp>
        <p:nvSpPr>
          <p:cNvPr id="27" name="Slide Number Placeholder 0"/>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11</a:t>
            </a:fld>
            <a:endParaRPr lang="en-GB" noProof="0"/>
          </a:p>
        </p:txBody>
      </p:sp>
      <p:sp>
        <p:nvSpPr>
          <p:cNvPr id="80" name="Rectangle 79">
            <a:extLst>
              <a:ext uri="{FF2B5EF4-FFF2-40B4-BE49-F238E27FC236}">
                <a16:creationId xmlns:a16="http://schemas.microsoft.com/office/drawing/2014/main" id="{DEC75F86-F7F8-384E-25A5-9340E6E34985}"/>
              </a:ext>
            </a:extLst>
          </p:cNvPr>
          <p:cNvSpPr/>
          <p:nvPr/>
        </p:nvSpPr>
        <p:spPr>
          <a:xfrm>
            <a:off x="990600" y="2811512"/>
            <a:ext cx="10123414" cy="1249351"/>
          </a:xfrm>
          <a:prstGeom prst="rect">
            <a:avLst/>
          </a:prstGeom>
          <a:solidFill>
            <a:srgbClr val="8DD3FF">
              <a:lumMod val="20000"/>
              <a:lumOff val="80000"/>
              <a:alpha val="67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1500" b="0" i="0" u="none" strike="noStrike" kern="0" cap="none" spc="0" normalizeH="0" baseline="0" noProof="0">
              <a:ln>
                <a:noFill/>
              </a:ln>
              <a:solidFill>
                <a:srgbClr val="1D1D1D"/>
              </a:solidFill>
              <a:effectLst/>
              <a:uLnTx/>
              <a:uFillTx/>
              <a:latin typeface="Arial"/>
              <a:ea typeface="+mn-ea"/>
              <a:cs typeface="+mn-cs"/>
            </a:endParaRPr>
          </a:p>
        </p:txBody>
      </p:sp>
      <p:sp>
        <p:nvSpPr>
          <p:cNvPr id="81" name="Rectangle 80">
            <a:extLst>
              <a:ext uri="{FF2B5EF4-FFF2-40B4-BE49-F238E27FC236}">
                <a16:creationId xmlns:a16="http://schemas.microsoft.com/office/drawing/2014/main" id="{449AAFA3-0B70-24E4-EE8F-754A8007242C}"/>
              </a:ext>
            </a:extLst>
          </p:cNvPr>
          <p:cNvSpPr/>
          <p:nvPr/>
        </p:nvSpPr>
        <p:spPr>
          <a:xfrm>
            <a:off x="990599" y="1377201"/>
            <a:ext cx="10123417" cy="1249351"/>
          </a:xfrm>
          <a:prstGeom prst="rect">
            <a:avLst/>
          </a:prstGeom>
          <a:solidFill>
            <a:srgbClr val="70C82F">
              <a:lumMod val="20000"/>
              <a:lumOff val="80000"/>
              <a:alpha val="5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1500" b="0" i="0" u="none" strike="noStrike" kern="0" cap="none" spc="0" normalizeH="0" baseline="0" noProof="0">
              <a:ln>
                <a:noFill/>
              </a:ln>
              <a:solidFill>
                <a:srgbClr val="1D1D1D"/>
              </a:solidFill>
              <a:effectLst/>
              <a:uLnTx/>
              <a:uFillTx/>
              <a:latin typeface="Arial"/>
              <a:ea typeface="+mn-ea"/>
              <a:cs typeface="+mn-cs"/>
            </a:endParaRPr>
          </a:p>
        </p:txBody>
      </p:sp>
      <p:sp>
        <p:nvSpPr>
          <p:cNvPr id="82" name="Rectangle 81">
            <a:extLst>
              <a:ext uri="{FF2B5EF4-FFF2-40B4-BE49-F238E27FC236}">
                <a16:creationId xmlns:a16="http://schemas.microsoft.com/office/drawing/2014/main" id="{0DB8813D-B659-5DAA-1B00-B6D8A219F44E}"/>
              </a:ext>
            </a:extLst>
          </p:cNvPr>
          <p:cNvSpPr>
            <a:spLocks/>
          </p:cNvSpPr>
          <p:nvPr/>
        </p:nvSpPr>
        <p:spPr>
          <a:xfrm>
            <a:off x="1111017" y="1766586"/>
            <a:ext cx="2340000" cy="720791"/>
          </a:xfrm>
          <a:prstGeom prst="rect">
            <a:avLst/>
          </a:prstGeom>
          <a:solidFill>
            <a:srgbClr val="009133">
              <a:alpha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FFFFFF"/>
                </a:solidFill>
                <a:effectLst/>
                <a:uLnTx/>
                <a:uFillTx/>
                <a:ea typeface="+mn-ea"/>
                <a:cs typeface="+mn-cs"/>
              </a:rPr>
              <a:t>Higher upfront and operating costs</a:t>
            </a:r>
            <a:endParaRPr kumimoji="0" sz="1400" b="0" i="0" u="none" strike="noStrike" kern="0" cap="none" spc="0" normalizeH="0" baseline="0" noProof="0" dirty="0">
              <a:ln>
                <a:noFill/>
              </a:ln>
              <a:solidFill>
                <a:srgbClr val="1D1D1D"/>
              </a:solidFill>
              <a:effectLst/>
              <a:uLnTx/>
              <a:uFillTx/>
              <a:ea typeface="+mn-ea"/>
              <a:cs typeface="+mn-cs"/>
            </a:endParaRPr>
          </a:p>
        </p:txBody>
      </p:sp>
      <p:sp>
        <p:nvSpPr>
          <p:cNvPr id="83" name="Rectangle 82">
            <a:extLst>
              <a:ext uri="{FF2B5EF4-FFF2-40B4-BE49-F238E27FC236}">
                <a16:creationId xmlns:a16="http://schemas.microsoft.com/office/drawing/2014/main" id="{374D34F9-2642-9D55-B05F-C18E7B6D03CD}"/>
              </a:ext>
            </a:extLst>
          </p:cNvPr>
          <p:cNvSpPr>
            <a:spLocks/>
          </p:cNvSpPr>
          <p:nvPr/>
        </p:nvSpPr>
        <p:spPr>
          <a:xfrm>
            <a:off x="1111016" y="3228440"/>
            <a:ext cx="4850907" cy="720791"/>
          </a:xfrm>
          <a:prstGeom prst="rect">
            <a:avLst/>
          </a:prstGeom>
          <a:solidFill>
            <a:srgbClr val="009EE0">
              <a:alpha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600" b="0" i="0" u="none" strike="noStrike" kern="0" cap="none" spc="0" normalizeH="0" baseline="0" noProof="0" dirty="0">
                <a:ln>
                  <a:noFill/>
                </a:ln>
                <a:solidFill>
                  <a:srgbClr val="FFFFFF"/>
                </a:solidFill>
                <a:effectLst/>
                <a:uLnTx/>
                <a:uFillTx/>
                <a:ea typeface="+mn-ea"/>
                <a:cs typeface="+mn-cs"/>
              </a:rPr>
              <a:t>Weak or </a:t>
            </a:r>
          </a:p>
          <a:p>
            <a:pPr marL="0" marR="0" lvl="0" indent="0" algn="ctr" defTabSz="914400" eaLnBrk="1" fontAlgn="auto" latinLnBrk="0" hangingPunct="1">
              <a:lnSpc>
                <a:spcPct val="100000"/>
              </a:lnSpc>
              <a:spcBef>
                <a:spcPts val="0"/>
              </a:spcBef>
              <a:spcAft>
                <a:spcPts val="0"/>
              </a:spcAft>
              <a:buClrTx/>
              <a:buSzTx/>
              <a:buFontTx/>
              <a:buNone/>
              <a:tabLst/>
              <a:defRPr/>
            </a:pPr>
            <a:r>
              <a:rPr kumimoji="0" sz="1600" b="0" i="0" u="none" strike="noStrike" kern="0" cap="none" spc="0" normalizeH="0" baseline="0" noProof="0" dirty="0">
                <a:ln>
                  <a:noFill/>
                </a:ln>
                <a:solidFill>
                  <a:srgbClr val="FFFFFF"/>
                </a:solidFill>
                <a:effectLst/>
                <a:uLnTx/>
                <a:uFillTx/>
                <a:ea typeface="+mn-ea"/>
                <a:cs typeface="+mn-cs"/>
              </a:rPr>
              <a:t>uncertain cash flows</a:t>
            </a:r>
            <a:endParaRPr kumimoji="0" sz="1600" b="0" i="0" u="none" strike="noStrike" kern="0" cap="none" spc="0" normalizeH="0" baseline="0" noProof="0" dirty="0">
              <a:ln>
                <a:noFill/>
              </a:ln>
              <a:solidFill>
                <a:srgbClr val="1D1D1D"/>
              </a:solidFill>
              <a:effectLst/>
              <a:uLnTx/>
              <a:uFillTx/>
              <a:ea typeface="+mn-ea"/>
              <a:cs typeface="+mn-cs"/>
            </a:endParaRPr>
          </a:p>
        </p:txBody>
      </p:sp>
      <p:sp>
        <p:nvSpPr>
          <p:cNvPr id="84" name="Rectangle 83">
            <a:extLst>
              <a:ext uri="{FF2B5EF4-FFF2-40B4-BE49-F238E27FC236}">
                <a16:creationId xmlns:a16="http://schemas.microsoft.com/office/drawing/2014/main" id="{B48A232E-24AF-93F6-9FD0-74F3E440B49C}"/>
              </a:ext>
            </a:extLst>
          </p:cNvPr>
          <p:cNvSpPr>
            <a:spLocks/>
          </p:cNvSpPr>
          <p:nvPr/>
        </p:nvSpPr>
        <p:spPr>
          <a:xfrm>
            <a:off x="6132845" y="1766586"/>
            <a:ext cx="2340000" cy="720791"/>
          </a:xfrm>
          <a:prstGeom prst="rect">
            <a:avLst/>
          </a:prstGeom>
          <a:solidFill>
            <a:srgbClr val="009133">
              <a:alpha val="80000"/>
            </a:srgbClr>
          </a:solidFill>
          <a:ln w="12700" cap="flat" cmpd="sng" algn="ctr">
            <a:noFill/>
            <a:prstDash val="solid"/>
            <a:miter lim="800000"/>
          </a:ln>
          <a:effectLst/>
        </p:spPr>
        <p:txBody>
          <a:bodyPr rtlCol="0" anchor="ctr"/>
          <a:lstStyle/>
          <a:p>
            <a:pPr marR="0" lvl="0" indent="0" algn="ctr" fontAlgn="auto">
              <a:lnSpc>
                <a:spcPct val="100000"/>
              </a:lnSpc>
              <a:spcBef>
                <a:spcPts val="0"/>
              </a:spcBef>
              <a:spcAft>
                <a:spcPts val="0"/>
              </a:spcAft>
              <a:buClrTx/>
              <a:buSzTx/>
              <a:buFontTx/>
              <a:buNone/>
              <a:tabLst/>
              <a:defRPr/>
            </a:pPr>
            <a:r>
              <a:rPr lang="en-GB" sz="1400" kern="0" dirty="0">
                <a:solidFill>
                  <a:srgbClr val="FFFFFF"/>
                </a:solidFill>
              </a:rPr>
              <a:t>Technology, regulatory and infrastructure uncertainty</a:t>
            </a:r>
          </a:p>
        </p:txBody>
      </p:sp>
      <p:sp>
        <p:nvSpPr>
          <p:cNvPr id="85" name="Rectangle 84">
            <a:extLst>
              <a:ext uri="{FF2B5EF4-FFF2-40B4-BE49-F238E27FC236}">
                <a16:creationId xmlns:a16="http://schemas.microsoft.com/office/drawing/2014/main" id="{4F926BA8-98B6-3B95-0FFA-E9C6D9A28632}"/>
              </a:ext>
            </a:extLst>
          </p:cNvPr>
          <p:cNvSpPr>
            <a:spLocks/>
          </p:cNvSpPr>
          <p:nvPr/>
        </p:nvSpPr>
        <p:spPr>
          <a:xfrm>
            <a:off x="6132841" y="3228440"/>
            <a:ext cx="2340000" cy="720791"/>
          </a:xfrm>
          <a:prstGeom prst="rect">
            <a:avLst/>
          </a:prstGeom>
          <a:solidFill>
            <a:srgbClr val="009EE0">
              <a:alpha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ea typeface="+mn-ea"/>
                <a:cs typeface="+mn-cs"/>
              </a:rPr>
              <a:t>Higher investment and residual-value risk</a:t>
            </a:r>
            <a:endParaRPr kumimoji="0" sz="1600" b="0" i="0" u="none" strike="noStrike" kern="0" cap="none" spc="0" normalizeH="0" baseline="0" noProof="0" dirty="0">
              <a:ln>
                <a:noFill/>
              </a:ln>
              <a:solidFill>
                <a:srgbClr val="FFFFFF"/>
              </a:solidFill>
              <a:effectLst/>
              <a:uLnTx/>
              <a:uFillTx/>
              <a:ea typeface="+mn-ea"/>
              <a:cs typeface="+mn-cs"/>
            </a:endParaRPr>
          </a:p>
        </p:txBody>
      </p:sp>
      <p:sp>
        <p:nvSpPr>
          <p:cNvPr id="86" name="Rectangle 85">
            <a:extLst>
              <a:ext uri="{FF2B5EF4-FFF2-40B4-BE49-F238E27FC236}">
                <a16:creationId xmlns:a16="http://schemas.microsoft.com/office/drawing/2014/main" id="{5F8E1769-A21D-5246-6FA3-6D0BB6BC05FC}"/>
              </a:ext>
            </a:extLst>
          </p:cNvPr>
          <p:cNvSpPr>
            <a:spLocks/>
          </p:cNvSpPr>
          <p:nvPr/>
        </p:nvSpPr>
        <p:spPr>
          <a:xfrm>
            <a:off x="1126945" y="4337880"/>
            <a:ext cx="9856814" cy="600045"/>
          </a:xfrm>
          <a:prstGeom prst="rect">
            <a:avLst/>
          </a:prstGeom>
          <a:solidFill>
            <a:srgbClr val="FFFFFF"/>
          </a:solidFill>
          <a:ln w="12700" cap="flat" cmpd="sng" algn="ctr">
            <a:solidFill>
              <a:srgbClr val="34489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600" b="0" i="0" u="none" strike="noStrike" kern="0" cap="none" spc="0" normalizeH="0" baseline="0" noProof="0" dirty="0">
                <a:ln>
                  <a:noFill/>
                </a:ln>
                <a:solidFill>
                  <a:srgbClr val="344893"/>
                </a:solidFill>
                <a:effectLst/>
                <a:uLnTx/>
                <a:uFillTx/>
                <a:ea typeface="+mn-ea"/>
                <a:cs typeface="+mn-cs"/>
              </a:rPr>
              <a:t>Difficult to demonstrate repayment capacity</a:t>
            </a:r>
          </a:p>
        </p:txBody>
      </p:sp>
      <p:sp>
        <p:nvSpPr>
          <p:cNvPr id="87" name="Rectangle 86">
            <a:extLst>
              <a:ext uri="{FF2B5EF4-FFF2-40B4-BE49-F238E27FC236}">
                <a16:creationId xmlns:a16="http://schemas.microsoft.com/office/drawing/2014/main" id="{3AD737B1-FBE7-E8CA-CC85-4DE325C9253D}"/>
              </a:ext>
            </a:extLst>
          </p:cNvPr>
          <p:cNvSpPr>
            <a:spLocks/>
          </p:cNvSpPr>
          <p:nvPr/>
        </p:nvSpPr>
        <p:spPr>
          <a:xfrm>
            <a:off x="1134143" y="5392974"/>
            <a:ext cx="9849615" cy="720000"/>
          </a:xfrm>
          <a:prstGeom prst="rect">
            <a:avLst/>
          </a:prstGeom>
          <a:solidFill>
            <a:srgbClr val="34489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ea typeface="+mn-ea"/>
                <a:cs typeface="+mn-cs"/>
              </a:rPr>
              <a:t>Low bankability of IWT </a:t>
            </a:r>
            <a:r>
              <a:rPr kumimoji="0" lang="en-US" sz="1800" b="0" i="0" u="none" strike="noStrike" kern="0" cap="none" spc="0" normalizeH="0" baseline="0" noProof="0" dirty="0" err="1">
                <a:ln>
                  <a:noFill/>
                </a:ln>
                <a:solidFill>
                  <a:srgbClr val="FFFFFF"/>
                </a:solidFill>
                <a:effectLst/>
                <a:uLnTx/>
                <a:uFillTx/>
                <a:ea typeface="+mn-ea"/>
                <a:cs typeface="+mn-cs"/>
              </a:rPr>
              <a:t>decarbonisation</a:t>
            </a:r>
            <a:r>
              <a:rPr kumimoji="0" lang="en-US" sz="1800" b="0" i="0" u="none" strike="noStrike" kern="0" cap="none" spc="0" normalizeH="0" baseline="0" noProof="0" dirty="0">
                <a:ln>
                  <a:noFill/>
                </a:ln>
                <a:solidFill>
                  <a:srgbClr val="FFFFFF"/>
                </a:solidFill>
                <a:effectLst/>
                <a:uLnTx/>
                <a:uFillTx/>
                <a:ea typeface="+mn-ea"/>
                <a:cs typeface="+mn-cs"/>
              </a:rPr>
              <a:t> investments</a:t>
            </a:r>
            <a:endParaRPr kumimoji="0" sz="1400" b="0" i="0" u="none" strike="noStrike" kern="0" cap="none" spc="0" normalizeH="0" baseline="0" noProof="0" dirty="0">
              <a:ln>
                <a:noFill/>
              </a:ln>
              <a:solidFill>
                <a:srgbClr val="1D1D1D"/>
              </a:solidFill>
              <a:effectLst/>
              <a:uLnTx/>
              <a:uFillTx/>
              <a:ea typeface="+mn-ea"/>
              <a:cs typeface="+mn-cs"/>
            </a:endParaRPr>
          </a:p>
        </p:txBody>
      </p:sp>
      <p:cxnSp>
        <p:nvCxnSpPr>
          <p:cNvPr id="88" name="Straight Arrow Connector 87">
            <a:extLst>
              <a:ext uri="{FF2B5EF4-FFF2-40B4-BE49-F238E27FC236}">
                <a16:creationId xmlns:a16="http://schemas.microsoft.com/office/drawing/2014/main" id="{03937251-2322-5207-F089-78E2CA6E6422}"/>
              </a:ext>
            </a:extLst>
          </p:cNvPr>
          <p:cNvCxnSpPr>
            <a:cxnSpLocks/>
            <a:stCxn id="86" idx="2"/>
            <a:endCxn id="87" idx="0"/>
          </p:cNvCxnSpPr>
          <p:nvPr/>
        </p:nvCxnSpPr>
        <p:spPr>
          <a:xfrm>
            <a:off x="6055352" y="4937925"/>
            <a:ext cx="3599" cy="455049"/>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sp>
        <p:nvSpPr>
          <p:cNvPr id="89" name="Rectangle 88">
            <a:extLst>
              <a:ext uri="{FF2B5EF4-FFF2-40B4-BE49-F238E27FC236}">
                <a16:creationId xmlns:a16="http://schemas.microsoft.com/office/drawing/2014/main" id="{E3D816DA-9F3D-C670-E7DF-A03FB81BC4D7}"/>
              </a:ext>
            </a:extLst>
          </p:cNvPr>
          <p:cNvSpPr>
            <a:spLocks/>
          </p:cNvSpPr>
          <p:nvPr/>
        </p:nvSpPr>
        <p:spPr>
          <a:xfrm>
            <a:off x="3605505" y="1779631"/>
            <a:ext cx="2340000" cy="720791"/>
          </a:xfrm>
          <a:prstGeom prst="rect">
            <a:avLst/>
          </a:prstGeom>
          <a:solidFill>
            <a:srgbClr val="009133">
              <a:alpha val="80000"/>
            </a:srgbClr>
          </a:solidFill>
          <a:ln w="12700" cap="flat" cmpd="sng" algn="ctr">
            <a:noFill/>
            <a:prstDash val="solid"/>
            <a:miter lim="800000"/>
          </a:ln>
          <a:effectLst/>
        </p:spPr>
        <p:txBody>
          <a:bodyPr wrap="square" lIns="18288" tIns="0" rIns="18288" bIns="0" rtlCol="0" anchor="ctr">
            <a:noAutofit/>
          </a:bodyPr>
          <a:lstStyle/>
          <a:p>
            <a:pPr algn="ctr">
              <a:defRPr/>
            </a:pPr>
            <a:r>
              <a:rPr lang="en-GB" sz="1400" kern="0" dirty="0">
                <a:solidFill>
                  <a:srgbClr val="FFFFFF"/>
                </a:solidFill>
              </a:rPr>
              <a:t>No extra freight revenue;
short-term contracts</a:t>
            </a:r>
          </a:p>
        </p:txBody>
      </p:sp>
      <p:sp>
        <p:nvSpPr>
          <p:cNvPr id="90" name="Rectangle 89">
            <a:extLst>
              <a:ext uri="{FF2B5EF4-FFF2-40B4-BE49-F238E27FC236}">
                <a16:creationId xmlns:a16="http://schemas.microsoft.com/office/drawing/2014/main" id="{E8E28D16-464D-6A7A-4589-04181BF45C3B}"/>
              </a:ext>
            </a:extLst>
          </p:cNvPr>
          <p:cNvSpPr>
            <a:spLocks/>
          </p:cNvSpPr>
          <p:nvPr/>
        </p:nvSpPr>
        <p:spPr>
          <a:xfrm>
            <a:off x="8643758" y="3228440"/>
            <a:ext cx="2340000" cy="720791"/>
          </a:xfrm>
          <a:prstGeom prst="rect">
            <a:avLst/>
          </a:prstGeom>
          <a:solidFill>
            <a:srgbClr val="009EE0">
              <a:alpha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600" b="0" i="0" u="none" strike="noStrike" kern="0" cap="none" spc="0" normalizeH="0" baseline="0" noProof="0" dirty="0">
                <a:ln>
                  <a:noFill/>
                </a:ln>
                <a:solidFill>
                  <a:srgbClr val="FFFFFF"/>
                </a:solidFill>
                <a:effectLst/>
                <a:uLnTx/>
                <a:uFillTx/>
                <a:ea typeface="+mn-ea"/>
                <a:cs typeface="+mn-cs"/>
              </a:rPr>
              <a:t>Limited capacity to absorb or share risks</a:t>
            </a:r>
            <a:endParaRPr kumimoji="0" sz="1600" b="0" i="0" u="none" strike="noStrike" kern="0" cap="none" spc="0" normalizeH="0" baseline="0" noProof="0" dirty="0">
              <a:ln>
                <a:noFill/>
              </a:ln>
              <a:solidFill>
                <a:srgbClr val="1D1D1D"/>
              </a:solidFill>
              <a:effectLst/>
              <a:uLnTx/>
              <a:uFillTx/>
              <a:ea typeface="+mn-ea"/>
              <a:cs typeface="+mn-cs"/>
            </a:endParaRPr>
          </a:p>
        </p:txBody>
      </p:sp>
      <p:sp>
        <p:nvSpPr>
          <p:cNvPr id="91" name="Rectangle 90">
            <a:extLst>
              <a:ext uri="{FF2B5EF4-FFF2-40B4-BE49-F238E27FC236}">
                <a16:creationId xmlns:a16="http://schemas.microsoft.com/office/drawing/2014/main" id="{C2E91462-3889-8B38-E6FD-B07900B63556}"/>
              </a:ext>
            </a:extLst>
          </p:cNvPr>
          <p:cNvSpPr>
            <a:spLocks/>
          </p:cNvSpPr>
          <p:nvPr/>
        </p:nvSpPr>
        <p:spPr>
          <a:xfrm>
            <a:off x="8644862" y="1751057"/>
            <a:ext cx="2340000" cy="720791"/>
          </a:xfrm>
          <a:prstGeom prst="rect">
            <a:avLst/>
          </a:prstGeom>
          <a:solidFill>
            <a:srgbClr val="009133">
              <a:alpha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FFFFFF"/>
                </a:solidFill>
                <a:effectLst/>
                <a:uLnTx/>
                <a:uFillTx/>
                <a:ea typeface="+mn-ea"/>
                <a:cs typeface="+mn-cs"/>
              </a:rPr>
              <a:t>Small operators with</a:t>
            </a:r>
          </a:p>
          <a:p>
            <a:pPr marL="0" marR="0" lvl="0" indent="0" algn="ctr"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FFFFFF"/>
                </a:solidFill>
                <a:effectLst/>
                <a:uLnTx/>
                <a:uFillTx/>
                <a:ea typeface="+mn-ea"/>
                <a:cs typeface="+mn-cs"/>
              </a:rPr>
              <a:t>limited financial capacity</a:t>
            </a:r>
          </a:p>
        </p:txBody>
      </p:sp>
      <p:sp>
        <p:nvSpPr>
          <p:cNvPr id="92" name="TextBox 91">
            <a:extLst>
              <a:ext uri="{FF2B5EF4-FFF2-40B4-BE49-F238E27FC236}">
                <a16:creationId xmlns:a16="http://schemas.microsoft.com/office/drawing/2014/main" id="{8F6D2B98-A69F-DEE9-B0E9-F3B7977D34C4}"/>
              </a:ext>
            </a:extLst>
          </p:cNvPr>
          <p:cNvSpPr txBox="1"/>
          <p:nvPr/>
        </p:nvSpPr>
        <p:spPr>
          <a:xfrm>
            <a:off x="1039727" y="1377201"/>
            <a:ext cx="6239576" cy="307777"/>
          </a:xfrm>
          <a:prstGeom prst="rect">
            <a:avLst/>
          </a:prstGeom>
          <a:noFill/>
        </p:spPr>
        <p:txBody>
          <a:bodyPr wrap="square">
            <a:spAutoFit/>
          </a:bodyPr>
          <a:lstStyle/>
          <a:p>
            <a:r>
              <a:rPr lang="en-US" sz="1400" b="1" dirty="0">
                <a:solidFill>
                  <a:srgbClr val="1D1D1D"/>
                </a:solidFill>
              </a:rPr>
              <a:t>General barriers to IWT </a:t>
            </a:r>
            <a:r>
              <a:rPr lang="en-US" sz="1400" b="1" dirty="0" err="1">
                <a:solidFill>
                  <a:srgbClr val="1D1D1D"/>
                </a:solidFill>
              </a:rPr>
              <a:t>decarbonisation</a:t>
            </a:r>
            <a:endParaRPr lang="nl-NL" sz="1400" b="1" dirty="0">
              <a:solidFill>
                <a:srgbClr val="1D1D1D"/>
              </a:solidFill>
            </a:endParaRPr>
          </a:p>
        </p:txBody>
      </p:sp>
      <p:cxnSp>
        <p:nvCxnSpPr>
          <p:cNvPr id="93" name="Straight Arrow Connector 92">
            <a:extLst>
              <a:ext uri="{FF2B5EF4-FFF2-40B4-BE49-F238E27FC236}">
                <a16:creationId xmlns:a16="http://schemas.microsoft.com/office/drawing/2014/main" id="{915C6124-1EAC-E28E-DC28-168B07F6A92D}"/>
              </a:ext>
            </a:extLst>
          </p:cNvPr>
          <p:cNvCxnSpPr>
            <a:cxnSpLocks/>
          </p:cNvCxnSpPr>
          <p:nvPr/>
        </p:nvCxnSpPr>
        <p:spPr>
          <a:xfrm flipH="1">
            <a:off x="7302841" y="2487377"/>
            <a:ext cx="4" cy="741063"/>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cxnSp>
        <p:nvCxnSpPr>
          <p:cNvPr id="94" name="Straight Arrow Connector 93">
            <a:extLst>
              <a:ext uri="{FF2B5EF4-FFF2-40B4-BE49-F238E27FC236}">
                <a16:creationId xmlns:a16="http://schemas.microsoft.com/office/drawing/2014/main" id="{7F12B3E8-6A32-F219-3F80-C1580CD1B3B1}"/>
              </a:ext>
            </a:extLst>
          </p:cNvPr>
          <p:cNvCxnSpPr>
            <a:cxnSpLocks/>
          </p:cNvCxnSpPr>
          <p:nvPr/>
        </p:nvCxnSpPr>
        <p:spPr>
          <a:xfrm>
            <a:off x="9813758" y="2487377"/>
            <a:ext cx="0" cy="741063"/>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cxnSp>
        <p:nvCxnSpPr>
          <p:cNvPr id="95" name="Straight Arrow Connector 94">
            <a:extLst>
              <a:ext uri="{FF2B5EF4-FFF2-40B4-BE49-F238E27FC236}">
                <a16:creationId xmlns:a16="http://schemas.microsoft.com/office/drawing/2014/main" id="{DB46A4AA-2095-D4CC-27AD-15314EAEF915}"/>
              </a:ext>
            </a:extLst>
          </p:cNvPr>
          <p:cNvCxnSpPr>
            <a:cxnSpLocks/>
          </p:cNvCxnSpPr>
          <p:nvPr/>
        </p:nvCxnSpPr>
        <p:spPr>
          <a:xfrm>
            <a:off x="7255945" y="3946822"/>
            <a:ext cx="0" cy="360000"/>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cxnSp>
        <p:nvCxnSpPr>
          <p:cNvPr id="96" name="Straight Arrow Connector 95">
            <a:extLst>
              <a:ext uri="{FF2B5EF4-FFF2-40B4-BE49-F238E27FC236}">
                <a16:creationId xmlns:a16="http://schemas.microsoft.com/office/drawing/2014/main" id="{7065E3F4-6D7C-B766-494E-80F9D40B5F01}"/>
              </a:ext>
            </a:extLst>
          </p:cNvPr>
          <p:cNvCxnSpPr>
            <a:cxnSpLocks/>
          </p:cNvCxnSpPr>
          <p:nvPr/>
        </p:nvCxnSpPr>
        <p:spPr>
          <a:xfrm flipH="1">
            <a:off x="9807503" y="3946822"/>
            <a:ext cx="0" cy="360000"/>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cxnSp>
        <p:nvCxnSpPr>
          <p:cNvPr id="97" name="Straight Arrow Connector 96">
            <a:extLst>
              <a:ext uri="{FF2B5EF4-FFF2-40B4-BE49-F238E27FC236}">
                <a16:creationId xmlns:a16="http://schemas.microsoft.com/office/drawing/2014/main" id="{9C22BB5D-754C-7E69-9FC9-4723F26FEBB5}"/>
              </a:ext>
            </a:extLst>
          </p:cNvPr>
          <p:cNvCxnSpPr>
            <a:cxnSpLocks/>
          </p:cNvCxnSpPr>
          <p:nvPr/>
        </p:nvCxnSpPr>
        <p:spPr>
          <a:xfrm>
            <a:off x="3578955" y="3946822"/>
            <a:ext cx="0" cy="360000"/>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sp>
        <p:nvSpPr>
          <p:cNvPr id="98" name="TextBox 97">
            <a:extLst>
              <a:ext uri="{FF2B5EF4-FFF2-40B4-BE49-F238E27FC236}">
                <a16:creationId xmlns:a16="http://schemas.microsoft.com/office/drawing/2014/main" id="{CAC4FC23-29CE-90D9-6AB7-E4823730E71F}"/>
              </a:ext>
            </a:extLst>
          </p:cNvPr>
          <p:cNvSpPr txBox="1"/>
          <p:nvPr/>
        </p:nvSpPr>
        <p:spPr>
          <a:xfrm>
            <a:off x="1039727" y="2869297"/>
            <a:ext cx="3152293" cy="307777"/>
          </a:xfrm>
          <a:prstGeom prst="rect">
            <a:avLst/>
          </a:prstGeom>
          <a:noFill/>
        </p:spPr>
        <p:txBody>
          <a:bodyPr wrap="square">
            <a:spAutoFit/>
          </a:bodyPr>
          <a:lstStyle/>
          <a:p>
            <a:r>
              <a:rPr sz="1400" b="1" dirty="0">
                <a:solidFill>
                  <a:srgbClr val="1D1D1D"/>
                </a:solidFill>
              </a:rPr>
              <a:t>Resulting financial barriers</a:t>
            </a:r>
          </a:p>
        </p:txBody>
      </p:sp>
      <p:cxnSp>
        <p:nvCxnSpPr>
          <p:cNvPr id="99" name="Straight Arrow Connector 98">
            <a:extLst>
              <a:ext uri="{FF2B5EF4-FFF2-40B4-BE49-F238E27FC236}">
                <a16:creationId xmlns:a16="http://schemas.microsoft.com/office/drawing/2014/main" id="{15AEB9CA-837E-43AF-2B31-D0875150F694}"/>
              </a:ext>
            </a:extLst>
          </p:cNvPr>
          <p:cNvCxnSpPr>
            <a:cxnSpLocks/>
          </p:cNvCxnSpPr>
          <p:nvPr/>
        </p:nvCxnSpPr>
        <p:spPr>
          <a:xfrm>
            <a:off x="3451017" y="2487377"/>
            <a:ext cx="0" cy="741063"/>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cxnSp>
        <p:nvCxnSpPr>
          <p:cNvPr id="100" name="Straight Arrow Connector 99">
            <a:extLst>
              <a:ext uri="{FF2B5EF4-FFF2-40B4-BE49-F238E27FC236}">
                <a16:creationId xmlns:a16="http://schemas.microsoft.com/office/drawing/2014/main" id="{62151632-55A3-3DBF-8099-86534FF7D575}"/>
              </a:ext>
            </a:extLst>
          </p:cNvPr>
          <p:cNvCxnSpPr>
            <a:cxnSpLocks/>
          </p:cNvCxnSpPr>
          <p:nvPr/>
        </p:nvCxnSpPr>
        <p:spPr>
          <a:xfrm>
            <a:off x="3761167" y="2487377"/>
            <a:ext cx="0" cy="741063"/>
          </a:xfrm>
          <a:prstGeom prst="straightConnector1">
            <a:avLst/>
          </a:prstGeom>
          <a:noFill/>
          <a:ln w="25400" cap="flat" cmpd="sng" algn="ctr">
            <a:solidFill>
              <a:srgbClr val="FFFFFF">
                <a:lumMod val="65000"/>
              </a:srgbClr>
            </a:solidFill>
            <a:prstDash val="solid"/>
            <a:round/>
            <a:headEnd type="none" w="med" len="med"/>
            <a:tailEnd type="arrow" w="med" len="med"/>
          </a:ln>
          <a:effectLst/>
        </p:spPr>
      </p:cxnSp>
      <p:sp>
        <p:nvSpPr>
          <p:cNvPr id="101" name="TextBox 100">
            <a:extLst>
              <a:ext uri="{FF2B5EF4-FFF2-40B4-BE49-F238E27FC236}">
                <a16:creationId xmlns:a16="http://schemas.microsoft.com/office/drawing/2014/main" id="{8C68DC8B-6ED6-2730-91C5-E67C5DF589B8}"/>
              </a:ext>
            </a:extLst>
          </p:cNvPr>
          <p:cNvSpPr txBox="1"/>
          <p:nvPr/>
        </p:nvSpPr>
        <p:spPr>
          <a:xfrm>
            <a:off x="1039727" y="5011561"/>
            <a:ext cx="3702814" cy="307777"/>
          </a:xfrm>
          <a:prstGeom prst="rect">
            <a:avLst/>
          </a:prstGeom>
          <a:noFill/>
        </p:spPr>
        <p:txBody>
          <a:bodyPr wrap="square">
            <a:spAutoFit/>
          </a:bodyPr>
          <a:lstStyle/>
          <a:p>
            <a:r>
              <a:rPr sz="1400" b="1" dirty="0">
                <a:solidFill>
                  <a:srgbClr val="1D1D1D"/>
                </a:solidFill>
              </a:rPr>
              <a:t>Limited decarbonisation investments </a:t>
            </a:r>
          </a:p>
        </p:txBody>
      </p:sp>
      <p:pic>
        <p:nvPicPr>
          <p:cNvPr id="5" name="Image 0" descr="/mnt/data/workdeck/pptxunz/ppt/media/image1.png">
            <a:extLst>
              <a:ext uri="{FF2B5EF4-FFF2-40B4-BE49-F238E27FC236}">
                <a16:creationId xmlns:a16="http://schemas.microsoft.com/office/drawing/2014/main" id="{D9233576-4F02-3038-CB62-5E88C52F2688}"/>
              </a:ext>
            </a:extLst>
          </p:cNvPr>
          <p:cNvPicPr/>
          <p:nvPr/>
        </p:nvPicPr>
        <p:blipFill>
          <a:blip r:embed="rId3"/>
          <a:stretch/>
        </p:blipFill>
        <p:spPr>
          <a:xfrm>
            <a:off x="9556156" y="5990220"/>
            <a:ext cx="2320200" cy="821160"/>
          </a:xfrm>
          <a:prstGeom prst="rect">
            <a:avLst/>
          </a:prstGeom>
          <a:noFill/>
          <a:ln w="0">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2954C-4A80-4ECF-ECD3-D0A410CA7C7A}"/>
            </a:ext>
          </a:extLst>
        </p:cNvPr>
        <p:cNvGrpSpPr/>
        <p:nvPr/>
      </p:nvGrpSpPr>
      <p:grpSpPr>
        <a:xfrm>
          <a:off x="0" y="0"/>
          <a:ext cx="0" cy="0"/>
          <a:chOff x="0" y="0"/>
          <a:chExt cx="0" cy="0"/>
        </a:xfrm>
      </p:grpSpPr>
      <p:sp>
        <p:nvSpPr>
          <p:cNvPr id="34" name="Call-out: Up Arrow 33">
            <a:extLst>
              <a:ext uri="{FF2B5EF4-FFF2-40B4-BE49-F238E27FC236}">
                <a16:creationId xmlns:a16="http://schemas.microsoft.com/office/drawing/2014/main" id="{AB9BB00D-D80A-F079-DC63-051C1E053A5F}"/>
              </a:ext>
            </a:extLst>
          </p:cNvPr>
          <p:cNvSpPr/>
          <p:nvPr/>
        </p:nvSpPr>
        <p:spPr>
          <a:xfrm>
            <a:off x="5005578" y="4517517"/>
            <a:ext cx="900000" cy="720000"/>
          </a:xfrm>
          <a:prstGeom prst="upArrowCallout">
            <a:avLst/>
          </a:prstGeom>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nl-NL" err="1">
              <a:latin typeface="Myriad Pro" panose="020B0503030403020204" pitchFamily="34" charset="0"/>
            </a:endParaRPr>
          </a:p>
        </p:txBody>
      </p:sp>
      <p:sp>
        <p:nvSpPr>
          <p:cNvPr id="2" name="Text 0">
            <a:extLst>
              <a:ext uri="{FF2B5EF4-FFF2-40B4-BE49-F238E27FC236}">
                <a16:creationId xmlns:a16="http://schemas.microsoft.com/office/drawing/2014/main" id="{E592E436-A9D2-B54C-8B07-C2C7E83D6285}"/>
              </a:ext>
            </a:extLst>
          </p:cNvPr>
          <p:cNvSpPr/>
          <p:nvPr/>
        </p:nvSpPr>
        <p:spPr>
          <a:xfrm>
            <a:off x="502920" y="210312"/>
            <a:ext cx="4572000" cy="201168"/>
          </a:xfrm>
          <a:prstGeom prst="rect">
            <a:avLst/>
          </a:prstGeom>
          <a:noFill/>
          <a:ln/>
        </p:spPr>
        <p:txBody>
          <a:bodyPr wrap="square" lIns="0" tIns="0" rIns="0" bIns="0" rtlCol="0" anchor="ctr"/>
          <a:lstStyle/>
          <a:p>
            <a:r>
              <a:rPr lang="en-US" sz="1600" b="1" kern="0" spc="50">
                <a:solidFill>
                  <a:srgbClr val="0C4DA2"/>
                </a:solidFill>
                <a:latin typeface="EuropeaEco" pitchFamily="34" charset="0"/>
                <a:ea typeface="Arial" pitchFamily="34" charset="-122"/>
                <a:cs typeface="Arial" pitchFamily="34" charset="-120"/>
              </a:rPr>
              <a:t>Why current financing falls short</a:t>
            </a:r>
            <a:endParaRPr lang="en-GB" sz="1600"/>
          </a:p>
        </p:txBody>
      </p:sp>
      <p:sp>
        <p:nvSpPr>
          <p:cNvPr id="3" name="Text 1">
            <a:extLst>
              <a:ext uri="{FF2B5EF4-FFF2-40B4-BE49-F238E27FC236}">
                <a16:creationId xmlns:a16="http://schemas.microsoft.com/office/drawing/2014/main" id="{298A35F2-97B6-A8A1-5EC7-D63BE209F803}"/>
              </a:ext>
            </a:extLst>
          </p:cNvPr>
          <p:cNvSpPr/>
          <p:nvPr/>
        </p:nvSpPr>
        <p:spPr>
          <a:xfrm>
            <a:off x="487680" y="665226"/>
            <a:ext cx="10972800" cy="594360"/>
          </a:xfrm>
          <a:prstGeom prst="rect">
            <a:avLst/>
          </a:prstGeom>
          <a:noFill/>
          <a:ln/>
        </p:spPr>
        <p:txBody>
          <a:bodyPr wrap="square" lIns="0" tIns="0" rIns="0" bIns="0" rtlCol="0" anchor="ctr"/>
          <a:lstStyle/>
          <a:p>
            <a:r>
              <a:rPr lang="en-GB" sz="3200" b="1">
                <a:solidFill>
                  <a:srgbClr val="0C4DA2"/>
                </a:solidFill>
                <a:latin typeface="EuropeaEco" pitchFamily="34" charset="0"/>
                <a:cs typeface="Arial" pitchFamily="34" charset="-120"/>
              </a:rPr>
              <a:t>Lender’s view</a:t>
            </a:r>
          </a:p>
        </p:txBody>
      </p:sp>
      <p:sp>
        <p:nvSpPr>
          <p:cNvPr id="17" name="Text 15">
            <a:extLst>
              <a:ext uri="{FF2B5EF4-FFF2-40B4-BE49-F238E27FC236}">
                <a16:creationId xmlns:a16="http://schemas.microsoft.com/office/drawing/2014/main" id="{7B510263-F223-8D94-F420-84041569E1B9}"/>
              </a:ext>
            </a:extLst>
          </p:cNvPr>
          <p:cNvSpPr/>
          <p:nvPr/>
        </p:nvSpPr>
        <p:spPr>
          <a:xfrm>
            <a:off x="502920" y="6322227"/>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CE Delft (2026, final study), Figure 10 and Sections 5.2–5.3.</a:t>
            </a:r>
            <a:endParaRPr lang="en-GB" sz="630" noProof="0"/>
          </a:p>
        </p:txBody>
      </p:sp>
      <p:pic>
        <p:nvPicPr>
          <p:cNvPr id="18" name="Image 0" descr="/mnt/data/workdeck/pptxunz/ppt/media/image1.png">
            <a:extLst>
              <a:ext uri="{FF2B5EF4-FFF2-40B4-BE49-F238E27FC236}">
                <a16:creationId xmlns:a16="http://schemas.microsoft.com/office/drawing/2014/main" id="{1C147842-EB2C-A1D6-FDA3-D650FCC10A6B}"/>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a:extLst>
              <a:ext uri="{FF2B5EF4-FFF2-40B4-BE49-F238E27FC236}">
                <a16:creationId xmlns:a16="http://schemas.microsoft.com/office/drawing/2014/main" id="{D6C1EBE1-0558-44CC-D15C-3F4BE5738835}"/>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12</a:t>
            </a:fld>
            <a:endParaRPr lang="en-GB" noProof="0"/>
          </a:p>
        </p:txBody>
      </p:sp>
      <p:sp>
        <p:nvSpPr>
          <p:cNvPr id="22" name="Call-out: Down Arrow 21">
            <a:extLst>
              <a:ext uri="{FF2B5EF4-FFF2-40B4-BE49-F238E27FC236}">
                <a16:creationId xmlns:a16="http://schemas.microsoft.com/office/drawing/2014/main" id="{61CE7432-25D2-5234-E508-E2BB0225A3D6}"/>
              </a:ext>
            </a:extLst>
          </p:cNvPr>
          <p:cNvSpPr/>
          <p:nvPr/>
        </p:nvSpPr>
        <p:spPr>
          <a:xfrm>
            <a:off x="5005578" y="1202832"/>
            <a:ext cx="900000" cy="720000"/>
          </a:xfrm>
          <a:prstGeom prst="downArrowCallou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nl-NL" err="1">
              <a:latin typeface="Myriad Pro" panose="020B0503030403020204" pitchFamily="34" charset="0"/>
            </a:endParaRPr>
          </a:p>
        </p:txBody>
      </p:sp>
      <p:sp>
        <p:nvSpPr>
          <p:cNvPr id="27" name="Shape 6">
            <a:extLst>
              <a:ext uri="{FF2B5EF4-FFF2-40B4-BE49-F238E27FC236}">
                <a16:creationId xmlns:a16="http://schemas.microsoft.com/office/drawing/2014/main" id="{03F6D7A6-235E-699F-8789-5486F32FC240}"/>
              </a:ext>
            </a:extLst>
          </p:cNvPr>
          <p:cNvSpPr/>
          <p:nvPr/>
        </p:nvSpPr>
        <p:spPr>
          <a:xfrm>
            <a:off x="3132711" y="1149639"/>
            <a:ext cx="4645734" cy="519123"/>
          </a:xfrm>
          <a:prstGeom prst="rect">
            <a:avLst/>
          </a:prstGeom>
          <a:solidFill>
            <a:schemeClr val="accent2">
              <a:lumMod val="12000"/>
              <a:lumOff val="88000"/>
            </a:schemeClr>
          </a:solidFill>
          <a:ln w="12700">
            <a:noFill/>
            <a:prstDash val="solid"/>
          </a:ln>
        </p:spPr>
        <p:txBody>
          <a:bodyPr wrap="square"/>
          <a:lstStyle/>
          <a:p>
            <a:r>
              <a:rPr lang="en-US" sz="1800" noProof="0"/>
              <a:t>Lenders finance a credible repayment plan.</a:t>
            </a:r>
            <a:endParaRPr lang="en-GB" sz="1600" noProof="0"/>
          </a:p>
        </p:txBody>
      </p:sp>
      <p:sp>
        <p:nvSpPr>
          <p:cNvPr id="29" name="Shape 7">
            <a:extLst>
              <a:ext uri="{FF2B5EF4-FFF2-40B4-BE49-F238E27FC236}">
                <a16:creationId xmlns:a16="http://schemas.microsoft.com/office/drawing/2014/main" id="{867F04C3-ECFB-337B-FF91-892C4BB65B08}"/>
              </a:ext>
            </a:extLst>
          </p:cNvPr>
          <p:cNvSpPr/>
          <p:nvPr/>
        </p:nvSpPr>
        <p:spPr>
          <a:xfrm flipH="1">
            <a:off x="3156937" y="1135320"/>
            <a:ext cx="45719" cy="519123"/>
          </a:xfrm>
          <a:prstGeom prst="rect">
            <a:avLst/>
          </a:prstGeom>
          <a:solidFill>
            <a:schemeClr val="accent2"/>
          </a:solidFill>
          <a:ln w="12700">
            <a:solidFill>
              <a:schemeClr val="accent2"/>
            </a:solidFill>
            <a:prstDash val="solid"/>
          </a:ln>
        </p:spPr>
        <p:txBody>
          <a:bodyPr/>
          <a:lstStyle/>
          <a:p>
            <a:endParaRPr lang="en-GB" sz="1600" noProof="0"/>
          </a:p>
        </p:txBody>
      </p:sp>
      <p:sp>
        <p:nvSpPr>
          <p:cNvPr id="31" name="Shape 10">
            <a:extLst>
              <a:ext uri="{FF2B5EF4-FFF2-40B4-BE49-F238E27FC236}">
                <a16:creationId xmlns:a16="http://schemas.microsoft.com/office/drawing/2014/main" id="{EBAA56FA-FA3E-46C8-E4CD-6CCB1FAD7156}"/>
              </a:ext>
            </a:extLst>
          </p:cNvPr>
          <p:cNvSpPr/>
          <p:nvPr/>
        </p:nvSpPr>
        <p:spPr>
          <a:xfrm>
            <a:off x="3624507" y="4765425"/>
            <a:ext cx="4097092" cy="720000"/>
          </a:xfrm>
          <a:prstGeom prst="rect">
            <a:avLst/>
          </a:prstGeom>
          <a:solidFill>
            <a:schemeClr val="accent3">
              <a:lumMod val="12000"/>
              <a:lumOff val="88000"/>
            </a:schemeClr>
          </a:solidFill>
          <a:ln w="12700">
            <a:noFill/>
            <a:prstDash val="solid"/>
          </a:ln>
        </p:spPr>
        <p:txBody>
          <a:bodyPr wrap="square"/>
          <a:lstStyle/>
          <a:p>
            <a:r>
              <a:rPr lang="en-US" noProof="0"/>
              <a:t>Cash flows, collateral and guarantees make investments bankable.</a:t>
            </a:r>
            <a:endParaRPr lang="en-GB" noProof="0"/>
          </a:p>
        </p:txBody>
      </p:sp>
      <p:sp>
        <p:nvSpPr>
          <p:cNvPr id="33" name="Shape 11">
            <a:extLst>
              <a:ext uri="{FF2B5EF4-FFF2-40B4-BE49-F238E27FC236}">
                <a16:creationId xmlns:a16="http://schemas.microsoft.com/office/drawing/2014/main" id="{4C0B27D5-C275-E024-0D3D-D5132EE8C3EE}"/>
              </a:ext>
            </a:extLst>
          </p:cNvPr>
          <p:cNvSpPr/>
          <p:nvPr/>
        </p:nvSpPr>
        <p:spPr>
          <a:xfrm>
            <a:off x="3615176" y="4765427"/>
            <a:ext cx="73152" cy="720000"/>
          </a:xfrm>
          <a:prstGeom prst="rect">
            <a:avLst/>
          </a:prstGeom>
          <a:solidFill>
            <a:schemeClr val="accent3"/>
          </a:solidFill>
          <a:ln w="12700">
            <a:solidFill>
              <a:schemeClr val="accent3"/>
            </a:solidFill>
            <a:prstDash val="solid"/>
          </a:ln>
        </p:spPr>
        <p:txBody>
          <a:bodyPr/>
          <a:lstStyle/>
          <a:p>
            <a:endParaRPr lang="en-GB" noProof="0"/>
          </a:p>
        </p:txBody>
      </p:sp>
      <p:sp>
        <p:nvSpPr>
          <p:cNvPr id="7" name="Shape 21">
            <a:extLst>
              <a:ext uri="{FF2B5EF4-FFF2-40B4-BE49-F238E27FC236}">
                <a16:creationId xmlns:a16="http://schemas.microsoft.com/office/drawing/2014/main" id="{A2517DB6-3CBE-1621-B9C4-154877831631}"/>
              </a:ext>
            </a:extLst>
          </p:cNvPr>
          <p:cNvSpPr/>
          <p:nvPr/>
        </p:nvSpPr>
        <p:spPr>
          <a:xfrm>
            <a:off x="1280160" y="5773904"/>
            <a:ext cx="8244840" cy="475488"/>
          </a:xfrm>
          <a:prstGeom prst="roundRect">
            <a:avLst>
              <a:gd name="adj" fmla="val 8065"/>
            </a:avLst>
          </a:prstGeom>
          <a:solidFill>
            <a:srgbClr val="0C4DA2"/>
          </a:solidFill>
          <a:ln w="12700">
            <a:solidFill>
              <a:srgbClr val="0C4DA2"/>
            </a:solidFill>
            <a:prstDash val="solid"/>
          </a:ln>
        </p:spPr>
        <p:txBody>
          <a:bodyPr/>
          <a:lstStyle/>
          <a:p>
            <a:endParaRPr lang="en-GB" noProof="0"/>
          </a:p>
        </p:txBody>
      </p:sp>
      <p:sp>
        <p:nvSpPr>
          <p:cNvPr id="9" name="Text 22">
            <a:extLst>
              <a:ext uri="{FF2B5EF4-FFF2-40B4-BE49-F238E27FC236}">
                <a16:creationId xmlns:a16="http://schemas.microsoft.com/office/drawing/2014/main" id="{9F876E56-C932-13B8-4415-3A94CD9CCD3D}"/>
              </a:ext>
            </a:extLst>
          </p:cNvPr>
          <p:cNvSpPr/>
          <p:nvPr/>
        </p:nvSpPr>
        <p:spPr>
          <a:xfrm>
            <a:off x="1316736" y="5815584"/>
            <a:ext cx="8229600" cy="347472"/>
          </a:xfrm>
          <a:prstGeom prst="rect">
            <a:avLst/>
          </a:prstGeom>
          <a:noFill/>
          <a:ln/>
        </p:spPr>
        <p:txBody>
          <a:bodyPr wrap="square" lIns="0" tIns="0" rIns="0" bIns="0" rtlCol="0" anchor="ctr"/>
          <a:lstStyle/>
          <a:p>
            <a:pPr algn="ctr"/>
            <a:r>
              <a:rPr lang="en-US" b="1">
                <a:solidFill>
                  <a:srgbClr val="FFFFFF"/>
                </a:solidFill>
                <a:latin typeface="EuropeaEco" pitchFamily="34" charset="0"/>
                <a:ea typeface="Arial" pitchFamily="34" charset="-122"/>
                <a:cs typeface="Arial" pitchFamily="34" charset="-120"/>
              </a:rPr>
              <a:t>The obstacle is often the investment case — not an unwillingness to lend.</a:t>
            </a:r>
            <a:endParaRPr lang="en-GB"/>
          </a:p>
        </p:txBody>
      </p:sp>
      <p:sp>
        <p:nvSpPr>
          <p:cNvPr id="35" name="Rechthoek 32">
            <a:extLst>
              <a:ext uri="{FF2B5EF4-FFF2-40B4-BE49-F238E27FC236}">
                <a16:creationId xmlns:a16="http://schemas.microsoft.com/office/drawing/2014/main" id="{C04A511C-F5D8-6254-2FED-F3BAFCF14D55}"/>
              </a:ext>
            </a:extLst>
          </p:cNvPr>
          <p:cNvSpPr/>
          <p:nvPr/>
        </p:nvSpPr>
        <p:spPr>
          <a:xfrm>
            <a:off x="1161288" y="1929384"/>
            <a:ext cx="8595360" cy="2578608"/>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nl-NL" sz="1500">
              <a:solidFill>
                <a:schemeClr val="tx1"/>
              </a:solidFill>
            </a:endParaRPr>
          </a:p>
        </p:txBody>
      </p:sp>
      <p:sp>
        <p:nvSpPr>
          <p:cNvPr id="36" name="Rechthoek 2">
            <a:extLst>
              <a:ext uri="{FF2B5EF4-FFF2-40B4-BE49-F238E27FC236}">
                <a16:creationId xmlns:a16="http://schemas.microsoft.com/office/drawing/2014/main" id="{8807F582-5548-2E2B-BDA0-F54FC4FBD537}"/>
              </a:ext>
            </a:extLst>
          </p:cNvPr>
          <p:cNvSpPr/>
          <p:nvPr/>
        </p:nvSpPr>
        <p:spPr>
          <a:xfrm>
            <a:off x="1471915" y="2066894"/>
            <a:ext cx="1889872" cy="2177116"/>
          </a:xfrm>
          <a:prstGeom prst="rect">
            <a:avLst/>
          </a:prstGeom>
          <a:solidFill>
            <a:srgbClr val="FFDB00"/>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GB" noProof="0">
              <a:solidFill>
                <a:schemeClr val="tx1"/>
              </a:solidFill>
            </a:endParaRPr>
          </a:p>
        </p:txBody>
      </p:sp>
      <p:sp>
        <p:nvSpPr>
          <p:cNvPr id="37" name="Tekstvak 11">
            <a:extLst>
              <a:ext uri="{FF2B5EF4-FFF2-40B4-BE49-F238E27FC236}">
                <a16:creationId xmlns:a16="http://schemas.microsoft.com/office/drawing/2014/main" id="{897E1E00-21E1-0EF2-AD3A-2DF7B2D21A24}"/>
              </a:ext>
            </a:extLst>
          </p:cNvPr>
          <p:cNvSpPr txBox="1"/>
          <p:nvPr/>
        </p:nvSpPr>
        <p:spPr>
          <a:xfrm>
            <a:off x="1811891" y="3378133"/>
            <a:ext cx="1209920" cy="349908"/>
          </a:xfrm>
          <a:prstGeom prst="rect">
            <a:avLst/>
          </a:prstGeom>
          <a:noFill/>
        </p:spPr>
        <p:txBody>
          <a:bodyPr wrap="square" rtlCol="0">
            <a:spAutoFit/>
          </a:bodyPr>
          <a:lstStyle/>
          <a:p>
            <a:pPr algn="ctr"/>
            <a:r>
              <a:rPr lang="en-GB" sz="1600" noProof="0"/>
              <a:t>Financier</a:t>
            </a:r>
            <a:endParaRPr lang="en-GB" sz="1500" noProof="0"/>
          </a:p>
        </p:txBody>
      </p:sp>
      <p:sp>
        <p:nvSpPr>
          <p:cNvPr id="38" name="Pijl: rechts 13">
            <a:extLst>
              <a:ext uri="{FF2B5EF4-FFF2-40B4-BE49-F238E27FC236}">
                <a16:creationId xmlns:a16="http://schemas.microsoft.com/office/drawing/2014/main" id="{DFAE7831-5A27-2FE9-B2E8-2DB6BC99E8F5}"/>
              </a:ext>
            </a:extLst>
          </p:cNvPr>
          <p:cNvSpPr/>
          <p:nvPr/>
        </p:nvSpPr>
        <p:spPr>
          <a:xfrm>
            <a:off x="3467591" y="2039443"/>
            <a:ext cx="4256492" cy="644962"/>
          </a:xfrm>
          <a:prstGeom prst="rightArrow">
            <a:avLst/>
          </a:prstGeom>
          <a:solidFill>
            <a:srgbClr val="FFDB00"/>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en-GB" sz="1600" noProof="0">
                <a:solidFill>
                  <a:schemeClr val="tx1"/>
                </a:solidFill>
              </a:rPr>
              <a:t>Loan / financing</a:t>
            </a:r>
          </a:p>
        </p:txBody>
      </p:sp>
      <p:sp>
        <p:nvSpPr>
          <p:cNvPr id="39" name="Rechthoek 15">
            <a:extLst>
              <a:ext uri="{FF2B5EF4-FFF2-40B4-BE49-F238E27FC236}">
                <a16:creationId xmlns:a16="http://schemas.microsoft.com/office/drawing/2014/main" id="{0E85CA77-B37E-1D33-AA47-F1BC0F99B3FA}"/>
              </a:ext>
            </a:extLst>
          </p:cNvPr>
          <p:cNvSpPr/>
          <p:nvPr/>
        </p:nvSpPr>
        <p:spPr>
          <a:xfrm>
            <a:off x="7724083" y="2066894"/>
            <a:ext cx="1675274" cy="2177116"/>
          </a:xfrm>
          <a:prstGeom prst="rect">
            <a:avLst/>
          </a:prstGeom>
          <a:solidFill>
            <a:srgbClr val="8DD3FF"/>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sz="1500" noProof="0">
              <a:solidFill>
                <a:schemeClr val="tx1"/>
              </a:solidFill>
            </a:endParaRPr>
          </a:p>
        </p:txBody>
      </p:sp>
      <p:pic>
        <p:nvPicPr>
          <p:cNvPr id="40" name="Afbeelding 17">
            <a:extLst>
              <a:ext uri="{FF2B5EF4-FFF2-40B4-BE49-F238E27FC236}">
                <a16:creationId xmlns:a16="http://schemas.microsoft.com/office/drawing/2014/main" id="{F812BFA8-B0FD-4C52-C4B2-620B3A5F2BE2}"/>
              </a:ext>
            </a:extLst>
          </p:cNvPr>
          <p:cNvPicPr>
            <a:picLocks noChangeAspect="1"/>
          </p:cNvPicPr>
          <p:nvPr/>
        </p:nvPicPr>
        <p:blipFill>
          <a:blip r:embed="rId4">
            <a:duotone>
              <a:schemeClr val="accent4">
                <a:shade val="45000"/>
                <a:satMod val="135000"/>
              </a:schemeClr>
              <a:prstClr val="white"/>
            </a:duotone>
            <a:extLst>
              <a:ext uri="{BEBA8EAE-BF5A-486C-A8C5-ECC9F3942E4B}">
                <a14:imgProps xmlns:a14="http://schemas.microsoft.com/office/drawing/2010/main">
                  <a14:imgLayer r:embed="rId5">
                    <a14:imgEffect>
                      <a14:artisticGlowEdges/>
                    </a14:imgEffect>
                    <a14:imgEffect>
                      <a14:saturation sat="0"/>
                    </a14:imgEffect>
                  </a14:imgLayer>
                </a14:imgProps>
              </a:ext>
            </a:extLst>
          </a:blip>
          <a:stretch>
            <a:fillRect/>
          </a:stretch>
        </p:blipFill>
        <p:spPr>
          <a:xfrm>
            <a:off x="7899624" y="2252363"/>
            <a:ext cx="1324193" cy="1330395"/>
          </a:xfrm>
          <a:prstGeom prst="rect">
            <a:avLst/>
          </a:prstGeom>
        </p:spPr>
      </p:pic>
      <p:sp>
        <p:nvSpPr>
          <p:cNvPr id="41" name="Tekstvak 19">
            <a:extLst>
              <a:ext uri="{FF2B5EF4-FFF2-40B4-BE49-F238E27FC236}">
                <a16:creationId xmlns:a16="http://schemas.microsoft.com/office/drawing/2014/main" id="{51A01F9C-21E3-853B-1AD4-76EE8C94E82C}"/>
              </a:ext>
            </a:extLst>
          </p:cNvPr>
          <p:cNvSpPr txBox="1"/>
          <p:nvPr/>
        </p:nvSpPr>
        <p:spPr>
          <a:xfrm>
            <a:off x="7956760" y="3332141"/>
            <a:ext cx="1209920" cy="830997"/>
          </a:xfrm>
          <a:prstGeom prst="rect">
            <a:avLst/>
          </a:prstGeom>
          <a:solidFill>
            <a:srgbClr val="8DD3FF"/>
          </a:solidFill>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600" noProof="0"/>
              <a:t>Vessel owner or borrower</a:t>
            </a:r>
          </a:p>
        </p:txBody>
      </p:sp>
      <p:sp>
        <p:nvSpPr>
          <p:cNvPr id="42" name="Pijl: rechts 27">
            <a:extLst>
              <a:ext uri="{FF2B5EF4-FFF2-40B4-BE49-F238E27FC236}">
                <a16:creationId xmlns:a16="http://schemas.microsoft.com/office/drawing/2014/main" id="{9533A30F-0263-858D-9279-813BF8983323}"/>
              </a:ext>
            </a:extLst>
          </p:cNvPr>
          <p:cNvSpPr/>
          <p:nvPr/>
        </p:nvSpPr>
        <p:spPr>
          <a:xfrm flipH="1">
            <a:off x="3389442" y="2623496"/>
            <a:ext cx="4269980" cy="644962"/>
          </a:xfrm>
          <a:prstGeom prst="rightArrow">
            <a:avLst/>
          </a:prstGeom>
          <a:solidFill>
            <a:srgbClr val="8DD3FF"/>
          </a:solidFill>
          <a:ln>
            <a:no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1600" noProof="0">
                <a:solidFill>
                  <a:schemeClr val="tx1"/>
                </a:solidFill>
              </a:rPr>
              <a:t>Operational cash flow</a:t>
            </a:r>
          </a:p>
        </p:txBody>
      </p:sp>
      <p:sp>
        <p:nvSpPr>
          <p:cNvPr id="43" name="Pijl: rechts 31">
            <a:extLst>
              <a:ext uri="{FF2B5EF4-FFF2-40B4-BE49-F238E27FC236}">
                <a16:creationId xmlns:a16="http://schemas.microsoft.com/office/drawing/2014/main" id="{69E94EFD-EEEE-8D26-C08C-E4F30A3B70F2}"/>
              </a:ext>
            </a:extLst>
          </p:cNvPr>
          <p:cNvSpPr/>
          <p:nvPr/>
        </p:nvSpPr>
        <p:spPr>
          <a:xfrm flipH="1">
            <a:off x="4015053" y="3609140"/>
            <a:ext cx="2775054" cy="644962"/>
          </a:xfrm>
          <a:prstGeom prst="rightArrow">
            <a:avLst/>
          </a:prstGeom>
          <a:solidFill>
            <a:srgbClr val="E1F4FF"/>
          </a:solidFill>
          <a:ln>
            <a:solidFill>
              <a:srgbClr val="009EE0"/>
            </a:solidFill>
          </a:ln>
        </p:spPr>
        <p:style>
          <a:lnRef idx="2">
            <a:schemeClr val="accent1"/>
          </a:lnRef>
          <a:fillRef idx="1">
            <a:schemeClr val="lt1"/>
          </a:fillRef>
          <a:effectRef idx="0">
            <a:schemeClr val="accent1"/>
          </a:effectRef>
          <a:fontRef idx="minor">
            <a:schemeClr val="dk1"/>
          </a:fontRef>
        </p:style>
        <p:txBody>
          <a:bodyPr wrap="square" rtlCol="0" anchor="ctr"/>
          <a:lstStyle/>
          <a:p>
            <a:pPr algn="ctr"/>
            <a:r>
              <a:rPr lang="en-GB" sz="1600" noProof="0">
                <a:solidFill>
                  <a:schemeClr val="tx1"/>
                </a:solidFill>
              </a:rPr>
              <a:t>Guarantees</a:t>
            </a:r>
            <a:endParaRPr lang="en-GB" sz="1200" noProof="0">
              <a:solidFill>
                <a:schemeClr val="tx1"/>
              </a:solidFill>
            </a:endParaRPr>
          </a:p>
        </p:txBody>
      </p:sp>
      <p:sp>
        <p:nvSpPr>
          <p:cNvPr id="44" name="Pijl: rechts 29">
            <a:extLst>
              <a:ext uri="{FF2B5EF4-FFF2-40B4-BE49-F238E27FC236}">
                <a16:creationId xmlns:a16="http://schemas.microsoft.com/office/drawing/2014/main" id="{2F08A99B-F0E0-C831-9A3B-B4E384AD5C65}"/>
              </a:ext>
            </a:extLst>
          </p:cNvPr>
          <p:cNvSpPr/>
          <p:nvPr/>
        </p:nvSpPr>
        <p:spPr>
          <a:xfrm flipH="1">
            <a:off x="3709557" y="3092105"/>
            <a:ext cx="3443958" cy="644962"/>
          </a:xfrm>
          <a:prstGeom prst="rightArrow">
            <a:avLst/>
          </a:prstGeom>
          <a:solidFill>
            <a:srgbClr val="B9E4FF"/>
          </a:solidFill>
          <a:ln>
            <a:solidFill>
              <a:srgbClr val="8DD3FF"/>
            </a:solidFill>
          </a:ln>
        </p:spPr>
        <p:style>
          <a:lnRef idx="1">
            <a:schemeClr val="accent2"/>
          </a:lnRef>
          <a:fillRef idx="2">
            <a:schemeClr val="accent2"/>
          </a:fillRef>
          <a:effectRef idx="1">
            <a:schemeClr val="accent2"/>
          </a:effectRef>
          <a:fontRef idx="minor">
            <a:schemeClr val="dk1"/>
          </a:fontRef>
        </p:style>
        <p:txBody>
          <a:bodyPr wrap="square" rtlCol="0" anchor="ctr"/>
          <a:lstStyle/>
          <a:p>
            <a:pPr algn="ctr"/>
            <a:r>
              <a:rPr lang="en-GB" sz="1600" noProof="0">
                <a:solidFill>
                  <a:schemeClr val="tx1"/>
                </a:solidFill>
              </a:rPr>
              <a:t>Collateral / residual vessel value</a:t>
            </a:r>
          </a:p>
        </p:txBody>
      </p:sp>
      <p:sp>
        <p:nvSpPr>
          <p:cNvPr id="45" name="Editable bank roof"/>
          <p:cNvSpPr/>
          <p:nvPr/>
        </p:nvSpPr>
        <p:spPr>
          <a:xfrm>
            <a:off x="2134574" y="2505864"/>
            <a:ext cx="564552" cy="219456"/>
          </a:xfrm>
          <a:prstGeom prst="triangle">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6" name="Editable bank column 1"/>
          <p:cNvSpPr/>
          <p:nvPr/>
        </p:nvSpPr>
        <p:spPr>
          <a:xfrm>
            <a:off x="2171150" y="2725320"/>
            <a:ext cx="50292" cy="292608"/>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Editable bank column 2"/>
          <p:cNvSpPr/>
          <p:nvPr/>
        </p:nvSpPr>
        <p:spPr>
          <a:xfrm>
            <a:off x="2316438" y="2725320"/>
            <a:ext cx="50292" cy="292608"/>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8" name="Editable bank column 3"/>
          <p:cNvSpPr/>
          <p:nvPr/>
        </p:nvSpPr>
        <p:spPr>
          <a:xfrm>
            <a:off x="2461726" y="2725320"/>
            <a:ext cx="50292" cy="292608"/>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Editable bank column 4"/>
          <p:cNvSpPr/>
          <p:nvPr/>
        </p:nvSpPr>
        <p:spPr>
          <a:xfrm>
            <a:off x="2607014" y="2725320"/>
            <a:ext cx="50292" cy="292608"/>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Editable bank lintel"/>
          <p:cNvSpPr/>
          <p:nvPr/>
        </p:nvSpPr>
        <p:spPr>
          <a:xfrm>
            <a:off x="2128815" y="2697888"/>
            <a:ext cx="576072" cy="27432"/>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Editable bank lower step"/>
          <p:cNvSpPr/>
          <p:nvPr/>
        </p:nvSpPr>
        <p:spPr>
          <a:xfrm>
            <a:off x="2110527" y="3017928"/>
            <a:ext cx="612648" cy="18288"/>
          </a:xfrm>
          <a:prstGeom prst="rect">
            <a:avLst/>
          </a:prstGeom>
          <a:solidFill>
            <a:srgbClr val="FFDB00"/>
          </a:solidFill>
          <a:ln w="22225">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0562598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50D73-AF05-378B-3CDC-5719F030E4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CF56C3-65B3-995B-24CF-131B707F8439}"/>
              </a:ext>
            </a:extLst>
          </p:cNvPr>
          <p:cNvSpPr>
            <a:spLocks noGrp="1"/>
          </p:cNvSpPr>
          <p:nvPr>
            <p:ph type="ctrTitle"/>
          </p:nvPr>
        </p:nvSpPr>
        <p:spPr>
          <a:xfrm>
            <a:off x="513818" y="1871553"/>
            <a:ext cx="8858782" cy="3114894"/>
          </a:xfrm>
        </p:spPr>
        <p:txBody>
          <a:bodyPr/>
          <a:lstStyle/>
          <a:p>
            <a:r>
              <a:rPr lang="en-GB" sz="5800" b="1">
                <a:solidFill>
                  <a:srgbClr val="0C4DA2"/>
                </a:solidFill>
              </a:rPr>
              <a:t>Policy response </a:t>
            </a:r>
            <a:br>
              <a:rPr lang="en-GB" sz="5800" b="1">
                <a:solidFill>
                  <a:srgbClr val="0C4DA2"/>
                </a:solidFill>
              </a:rPr>
            </a:br>
            <a:endParaRPr lang="en-GB" sz="5800" b="1">
              <a:solidFill>
                <a:schemeClr val="accent1"/>
              </a:solidFill>
            </a:endParaRPr>
          </a:p>
        </p:txBody>
      </p:sp>
      <p:sp>
        <p:nvSpPr>
          <p:cNvPr id="4" name="Subtitle 12">
            <a:extLst>
              <a:ext uri="{FF2B5EF4-FFF2-40B4-BE49-F238E27FC236}">
                <a16:creationId xmlns:a16="http://schemas.microsoft.com/office/drawing/2014/main" id="{348296B2-DE88-1EF3-6C61-B93A31881984}"/>
              </a:ext>
            </a:extLst>
          </p:cNvPr>
          <p:cNvSpPr>
            <a:spLocks noGrp="1"/>
          </p:cNvSpPr>
          <p:nvPr>
            <p:ph type="subTitle" idx="1"/>
          </p:nvPr>
        </p:nvSpPr>
        <p:spPr/>
        <p:txBody>
          <a:bodyPr/>
          <a:lstStyle/>
          <a:p>
            <a:r>
              <a:rPr lang="en-GB">
                <a:solidFill>
                  <a:srgbClr val="0D4F9D"/>
                </a:solidFill>
              </a:rPr>
              <a:t>03</a:t>
            </a:r>
          </a:p>
        </p:txBody>
      </p:sp>
    </p:spTree>
    <p:extLst>
      <p:ext uri="{BB962C8B-B14F-4D97-AF65-F5344CB8AC3E}">
        <p14:creationId xmlns:p14="http://schemas.microsoft.com/office/powerpoint/2010/main" val="2775352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D83F3-A8C1-8849-625C-0F958F537739}"/>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1EBF958-542B-1591-291B-C33520C37759}"/>
              </a:ext>
            </a:extLst>
          </p:cNvPr>
          <p:cNvSpPr/>
          <p:nvPr/>
        </p:nvSpPr>
        <p:spPr>
          <a:xfrm>
            <a:off x="502920" y="210312"/>
            <a:ext cx="4572000" cy="201168"/>
          </a:xfrm>
          <a:prstGeom prst="rect">
            <a:avLst/>
          </a:prstGeom>
          <a:noFill/>
          <a:ln/>
        </p:spPr>
        <p:txBody>
          <a:bodyPr wrap="square" lIns="0" tIns="0" rIns="0" bIns="0" rtlCol="0" anchor="ctr"/>
          <a:lstStyle/>
          <a:p>
            <a:pPr marL="0" indent="0">
              <a:buNone/>
            </a:pPr>
            <a:r>
              <a:rPr lang="en-GB" sz="1600" b="1" kern="0" spc="50" noProof="0">
                <a:solidFill>
                  <a:srgbClr val="0C4DA2"/>
                </a:solidFill>
                <a:latin typeface="EuropeaEco" pitchFamily="34" charset="0"/>
                <a:ea typeface="Arial" pitchFamily="34" charset="-122"/>
                <a:cs typeface="Arial" pitchFamily="34" charset="-120"/>
              </a:rPr>
              <a:t>Policy response</a:t>
            </a:r>
            <a:endParaRPr lang="en-GB" sz="1600" noProof="0"/>
          </a:p>
        </p:txBody>
      </p:sp>
      <p:sp>
        <p:nvSpPr>
          <p:cNvPr id="3" name="Text 1">
            <a:extLst>
              <a:ext uri="{FF2B5EF4-FFF2-40B4-BE49-F238E27FC236}">
                <a16:creationId xmlns:a16="http://schemas.microsoft.com/office/drawing/2014/main" id="{FE2BBDCA-5D35-FD13-2392-36B29D31FE55}"/>
              </a:ext>
            </a:extLst>
          </p:cNvPr>
          <p:cNvSpPr/>
          <p:nvPr/>
        </p:nvSpPr>
        <p:spPr>
          <a:xfrm>
            <a:off x="502920" y="836676"/>
            <a:ext cx="10972800" cy="594360"/>
          </a:xfrm>
          <a:prstGeom prst="rect">
            <a:avLst/>
          </a:prstGeom>
          <a:noFill/>
          <a:ln/>
        </p:spPr>
        <p:txBody>
          <a:bodyPr wrap="square" lIns="0" tIns="0" rIns="0" bIns="0" rtlCol="0" anchor="ctr"/>
          <a:lstStyle/>
          <a:p>
            <a:pPr marL="0" indent="0">
              <a:buNone/>
            </a:pPr>
            <a:r>
              <a:rPr lang="en-GB" sz="3200" b="1" noProof="0">
                <a:solidFill>
                  <a:srgbClr val="0C4DA2"/>
                </a:solidFill>
                <a:latin typeface="EuropeaEco" pitchFamily="34" charset="0"/>
                <a:ea typeface="Arial" pitchFamily="34" charset="-122"/>
                <a:cs typeface="Arial" pitchFamily="34" charset="-120"/>
              </a:rPr>
              <a:t>Policy </a:t>
            </a:r>
            <a:r>
              <a:rPr lang="en-GB" sz="3200" b="1">
                <a:solidFill>
                  <a:srgbClr val="0C4DA2"/>
                </a:solidFill>
                <a:latin typeface="EuropeaEco" pitchFamily="34" charset="0"/>
                <a:ea typeface="Arial" pitchFamily="34" charset="-122"/>
                <a:cs typeface="Arial" pitchFamily="34" charset="-120"/>
              </a:rPr>
              <a:t>architecture</a:t>
            </a:r>
            <a:endParaRPr lang="en-GB" sz="3200" noProof="0"/>
          </a:p>
        </p:txBody>
      </p:sp>
      <p:sp>
        <p:nvSpPr>
          <p:cNvPr id="4" name="Shape 2">
            <a:extLst>
              <a:ext uri="{FF2B5EF4-FFF2-40B4-BE49-F238E27FC236}">
                <a16:creationId xmlns:a16="http://schemas.microsoft.com/office/drawing/2014/main" id="{99E97338-543F-23E2-4DA1-C12CB6133EBB}"/>
              </a:ext>
            </a:extLst>
          </p:cNvPr>
          <p:cNvSpPr/>
          <p:nvPr/>
        </p:nvSpPr>
        <p:spPr>
          <a:xfrm>
            <a:off x="1001268" y="2299120"/>
            <a:ext cx="3063240" cy="2195984"/>
          </a:xfrm>
          <a:prstGeom prst="rect">
            <a:avLst/>
          </a:prstGeom>
          <a:solidFill>
            <a:schemeClr val="accent1">
              <a:lumMod val="12000"/>
              <a:lumOff val="88000"/>
            </a:schemeClr>
          </a:solidFill>
          <a:ln w="12700">
            <a:noFill/>
            <a:prstDash val="solid"/>
          </a:ln>
        </p:spPr>
        <p:txBody>
          <a:bodyPr/>
          <a:lstStyle/>
          <a:p>
            <a:endParaRPr lang="en-GB" noProof="0"/>
          </a:p>
        </p:txBody>
      </p:sp>
      <p:sp>
        <p:nvSpPr>
          <p:cNvPr id="5" name="Shape 3">
            <a:extLst>
              <a:ext uri="{FF2B5EF4-FFF2-40B4-BE49-F238E27FC236}">
                <a16:creationId xmlns:a16="http://schemas.microsoft.com/office/drawing/2014/main" id="{272D7DAE-2360-9C15-1D47-018B9C2E8FCF}"/>
              </a:ext>
            </a:extLst>
          </p:cNvPr>
          <p:cNvSpPr/>
          <p:nvPr/>
        </p:nvSpPr>
        <p:spPr>
          <a:xfrm>
            <a:off x="974979" y="2299119"/>
            <a:ext cx="73152" cy="2195985"/>
          </a:xfrm>
          <a:prstGeom prst="rect">
            <a:avLst/>
          </a:prstGeom>
          <a:solidFill>
            <a:schemeClr val="accent1"/>
          </a:solidFill>
          <a:ln w="12700">
            <a:solidFill>
              <a:schemeClr val="accent1"/>
            </a:solidFill>
            <a:prstDash val="solid"/>
          </a:ln>
        </p:spPr>
        <p:txBody>
          <a:bodyPr/>
          <a:lstStyle/>
          <a:p>
            <a:endParaRPr lang="en-GB" noProof="0"/>
          </a:p>
        </p:txBody>
      </p:sp>
      <p:sp>
        <p:nvSpPr>
          <p:cNvPr id="6" name="Text 4">
            <a:extLst>
              <a:ext uri="{FF2B5EF4-FFF2-40B4-BE49-F238E27FC236}">
                <a16:creationId xmlns:a16="http://schemas.microsoft.com/office/drawing/2014/main" id="{3DDC4949-716A-6EBF-FF53-562D5AE996FD}"/>
              </a:ext>
            </a:extLst>
          </p:cNvPr>
          <p:cNvSpPr/>
          <p:nvPr/>
        </p:nvSpPr>
        <p:spPr>
          <a:xfrm>
            <a:off x="1227626" y="2463712"/>
            <a:ext cx="2679192" cy="371680"/>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1. Strengthen the business case</a:t>
            </a:r>
            <a:endParaRPr lang="en-GB" sz="2000" noProof="0"/>
          </a:p>
        </p:txBody>
      </p:sp>
      <p:sp>
        <p:nvSpPr>
          <p:cNvPr id="7" name="Text 5">
            <a:extLst>
              <a:ext uri="{FF2B5EF4-FFF2-40B4-BE49-F238E27FC236}">
                <a16:creationId xmlns:a16="http://schemas.microsoft.com/office/drawing/2014/main" id="{741D673A-FEE7-8464-A52C-B5311905B7DB}"/>
              </a:ext>
            </a:extLst>
          </p:cNvPr>
          <p:cNvSpPr/>
          <p:nvPr/>
        </p:nvSpPr>
        <p:spPr>
          <a:xfrm>
            <a:off x="880491" y="2999985"/>
            <a:ext cx="2679192" cy="1989583"/>
          </a:xfrm>
          <a:prstGeom prst="rect">
            <a:avLst/>
          </a:prstGeom>
          <a:noFill/>
          <a:ln/>
        </p:spPr>
        <p:txBody>
          <a:bodyPr wrap="square" lIns="0" tIns="0" rIns="0" bIns="0" rtlCol="0" anchor="t">
            <a:noAutofit/>
          </a:bodyPr>
          <a:lstStyle/>
          <a:p>
            <a:pPr marL="171450" indent="-171450">
              <a:buFont typeface="Arial" panose="020B0604020202020204" pitchFamily="34" charset="0"/>
              <a:buChar char="•"/>
            </a:pPr>
            <a:endParaRPr lang="en-GB" sz="1600" noProof="0"/>
          </a:p>
        </p:txBody>
      </p:sp>
      <p:sp>
        <p:nvSpPr>
          <p:cNvPr id="8" name="Shape 6">
            <a:extLst>
              <a:ext uri="{FF2B5EF4-FFF2-40B4-BE49-F238E27FC236}">
                <a16:creationId xmlns:a16="http://schemas.microsoft.com/office/drawing/2014/main" id="{065C9A31-5EF2-4055-C6E4-36444320B3E3}"/>
              </a:ext>
            </a:extLst>
          </p:cNvPr>
          <p:cNvSpPr/>
          <p:nvPr/>
        </p:nvSpPr>
        <p:spPr>
          <a:xfrm>
            <a:off x="4564380" y="2299120"/>
            <a:ext cx="3063240" cy="2195984"/>
          </a:xfrm>
          <a:prstGeom prst="rect">
            <a:avLst/>
          </a:prstGeom>
          <a:solidFill>
            <a:schemeClr val="accent2">
              <a:lumMod val="12000"/>
              <a:lumOff val="88000"/>
            </a:schemeClr>
          </a:solidFill>
          <a:ln w="12700">
            <a:noFill/>
            <a:prstDash val="solid"/>
          </a:ln>
        </p:spPr>
        <p:txBody>
          <a:bodyPr/>
          <a:lstStyle/>
          <a:p>
            <a:endParaRPr lang="en-GB" noProof="0"/>
          </a:p>
        </p:txBody>
      </p:sp>
      <p:sp>
        <p:nvSpPr>
          <p:cNvPr id="9" name="Shape 7">
            <a:extLst>
              <a:ext uri="{FF2B5EF4-FFF2-40B4-BE49-F238E27FC236}">
                <a16:creationId xmlns:a16="http://schemas.microsoft.com/office/drawing/2014/main" id="{E380CF1E-7C18-1D34-FC50-CE2731987762}"/>
              </a:ext>
            </a:extLst>
          </p:cNvPr>
          <p:cNvSpPr/>
          <p:nvPr/>
        </p:nvSpPr>
        <p:spPr>
          <a:xfrm>
            <a:off x="4538091" y="2299119"/>
            <a:ext cx="73152" cy="2195985"/>
          </a:xfrm>
          <a:prstGeom prst="rect">
            <a:avLst/>
          </a:prstGeom>
          <a:solidFill>
            <a:schemeClr val="accent2"/>
          </a:solidFill>
          <a:ln w="12700">
            <a:solidFill>
              <a:schemeClr val="accent2"/>
            </a:solidFill>
            <a:prstDash val="solid"/>
          </a:ln>
        </p:spPr>
        <p:txBody>
          <a:bodyPr/>
          <a:lstStyle/>
          <a:p>
            <a:endParaRPr lang="en-GB" noProof="0"/>
          </a:p>
        </p:txBody>
      </p:sp>
      <p:sp>
        <p:nvSpPr>
          <p:cNvPr id="10" name="Text 8">
            <a:extLst>
              <a:ext uri="{FF2B5EF4-FFF2-40B4-BE49-F238E27FC236}">
                <a16:creationId xmlns:a16="http://schemas.microsoft.com/office/drawing/2014/main" id="{B439C396-ECB8-F5E2-DB1C-1496495296DD}"/>
              </a:ext>
            </a:extLst>
          </p:cNvPr>
          <p:cNvSpPr/>
          <p:nvPr/>
        </p:nvSpPr>
        <p:spPr>
          <a:xfrm>
            <a:off x="4748403" y="2463712"/>
            <a:ext cx="2679192" cy="371680"/>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2. Reduce </a:t>
            </a:r>
            <a:r>
              <a:rPr lang="en-GB" sz="2000" b="1">
                <a:solidFill>
                  <a:srgbClr val="0C4DA2"/>
                </a:solidFill>
                <a:latin typeface="EuropeaEco" pitchFamily="34" charset="0"/>
                <a:ea typeface="Arial" pitchFamily="34" charset="-122"/>
                <a:cs typeface="Arial" pitchFamily="34" charset="-120"/>
              </a:rPr>
              <a:t>deployment </a:t>
            </a:r>
            <a:r>
              <a:rPr lang="en-GB" sz="2000" b="1" noProof="0">
                <a:solidFill>
                  <a:srgbClr val="0C4DA2"/>
                </a:solidFill>
                <a:latin typeface="EuropeaEco" pitchFamily="34" charset="0"/>
                <a:ea typeface="Arial" pitchFamily="34" charset="-122"/>
                <a:cs typeface="Arial" pitchFamily="34" charset="-120"/>
              </a:rPr>
              <a:t>risks</a:t>
            </a:r>
            <a:endParaRPr lang="en-GB" sz="2000" noProof="0"/>
          </a:p>
        </p:txBody>
      </p:sp>
      <p:sp>
        <p:nvSpPr>
          <p:cNvPr id="11" name="Text 9">
            <a:extLst>
              <a:ext uri="{FF2B5EF4-FFF2-40B4-BE49-F238E27FC236}">
                <a16:creationId xmlns:a16="http://schemas.microsoft.com/office/drawing/2014/main" id="{4354DF0E-5B0A-4020-3E00-3D3D24AC66B4}"/>
              </a:ext>
            </a:extLst>
          </p:cNvPr>
          <p:cNvSpPr/>
          <p:nvPr/>
        </p:nvSpPr>
        <p:spPr>
          <a:xfrm>
            <a:off x="4748403" y="2997785"/>
            <a:ext cx="2679192" cy="1989583"/>
          </a:xfrm>
          <a:prstGeom prst="rect">
            <a:avLst/>
          </a:prstGeom>
          <a:noFill/>
          <a:ln/>
        </p:spPr>
        <p:txBody>
          <a:bodyPr wrap="square" lIns="0" tIns="0" rIns="0" bIns="0" rtlCol="0" anchor="t">
            <a:noAutofit/>
          </a:bodyPr>
          <a:lstStyle/>
          <a:p>
            <a:pPr marL="171450" indent="-171450">
              <a:buFont typeface="Arial" panose="020B0604020202020204" pitchFamily="34" charset="0"/>
              <a:buChar char="•"/>
            </a:pPr>
            <a:endParaRPr lang="en-GB" sz="1600" noProof="0"/>
          </a:p>
        </p:txBody>
      </p:sp>
      <p:sp>
        <p:nvSpPr>
          <p:cNvPr id="12" name="Shape 10">
            <a:extLst>
              <a:ext uri="{FF2B5EF4-FFF2-40B4-BE49-F238E27FC236}">
                <a16:creationId xmlns:a16="http://schemas.microsoft.com/office/drawing/2014/main" id="{0AA6B93A-5DEB-32FF-0C38-DF1D2F0977DE}"/>
              </a:ext>
            </a:extLst>
          </p:cNvPr>
          <p:cNvSpPr/>
          <p:nvPr/>
        </p:nvSpPr>
        <p:spPr>
          <a:xfrm>
            <a:off x="8066657" y="2288044"/>
            <a:ext cx="3063240" cy="2207059"/>
          </a:xfrm>
          <a:prstGeom prst="rect">
            <a:avLst/>
          </a:prstGeom>
          <a:solidFill>
            <a:schemeClr val="accent3">
              <a:lumMod val="12000"/>
              <a:lumOff val="88000"/>
            </a:schemeClr>
          </a:solidFill>
          <a:ln w="12700">
            <a:noFill/>
            <a:prstDash val="solid"/>
          </a:ln>
        </p:spPr>
        <p:txBody>
          <a:bodyPr/>
          <a:lstStyle/>
          <a:p>
            <a:endParaRPr lang="en-GB" noProof="0"/>
          </a:p>
        </p:txBody>
      </p:sp>
      <p:sp>
        <p:nvSpPr>
          <p:cNvPr id="13" name="Shape 11">
            <a:extLst>
              <a:ext uri="{FF2B5EF4-FFF2-40B4-BE49-F238E27FC236}">
                <a16:creationId xmlns:a16="http://schemas.microsoft.com/office/drawing/2014/main" id="{D7272693-3D9B-5BD5-E525-81DF6F669F30}"/>
              </a:ext>
            </a:extLst>
          </p:cNvPr>
          <p:cNvSpPr/>
          <p:nvPr/>
        </p:nvSpPr>
        <p:spPr>
          <a:xfrm>
            <a:off x="8066657" y="2299119"/>
            <a:ext cx="73152" cy="2195985"/>
          </a:xfrm>
          <a:prstGeom prst="rect">
            <a:avLst/>
          </a:prstGeom>
          <a:solidFill>
            <a:schemeClr val="accent3"/>
          </a:solidFill>
          <a:ln w="12700">
            <a:solidFill>
              <a:schemeClr val="accent3"/>
            </a:solidFill>
            <a:prstDash val="solid"/>
          </a:ln>
        </p:spPr>
        <p:txBody>
          <a:bodyPr/>
          <a:lstStyle/>
          <a:p>
            <a:endParaRPr lang="en-GB" noProof="0"/>
          </a:p>
        </p:txBody>
      </p:sp>
      <p:sp>
        <p:nvSpPr>
          <p:cNvPr id="14" name="Text 12">
            <a:extLst>
              <a:ext uri="{FF2B5EF4-FFF2-40B4-BE49-F238E27FC236}">
                <a16:creationId xmlns:a16="http://schemas.microsoft.com/office/drawing/2014/main" id="{D24C4D0F-B626-CDD7-8FC8-E29905ED573C}"/>
              </a:ext>
            </a:extLst>
          </p:cNvPr>
          <p:cNvSpPr/>
          <p:nvPr/>
        </p:nvSpPr>
        <p:spPr>
          <a:xfrm>
            <a:off x="8276969" y="2463712"/>
            <a:ext cx="2679192" cy="371680"/>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3. Share remaining financing risks</a:t>
            </a:r>
            <a:endParaRPr lang="en-GB" sz="2000" noProof="0"/>
          </a:p>
        </p:txBody>
      </p:sp>
      <p:sp>
        <p:nvSpPr>
          <p:cNvPr id="20" name="Text 18">
            <a:extLst>
              <a:ext uri="{FF2B5EF4-FFF2-40B4-BE49-F238E27FC236}">
                <a16:creationId xmlns:a16="http://schemas.microsoft.com/office/drawing/2014/main" id="{464A6045-AFBD-B490-76F1-771930F76CB4}"/>
              </a:ext>
            </a:extLst>
          </p:cNvPr>
          <p:cNvSpPr/>
          <p:nvPr/>
        </p:nvSpPr>
        <p:spPr>
          <a:xfrm>
            <a:off x="502920" y="6254496"/>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CE Delft &amp; Logistic Navigators (2026), Chapter 6.</a:t>
            </a:r>
            <a:endParaRPr lang="en-GB" sz="800" noProof="0"/>
          </a:p>
        </p:txBody>
      </p:sp>
      <p:pic>
        <p:nvPicPr>
          <p:cNvPr id="21" name="Image 0" descr="/mnt/data/workdeck/pptxunz/ppt/media/image1.png">
            <a:extLst>
              <a:ext uri="{FF2B5EF4-FFF2-40B4-BE49-F238E27FC236}">
                <a16:creationId xmlns:a16="http://schemas.microsoft.com/office/drawing/2014/main" id="{05FFE433-5B15-175C-1FE7-1A08AA5C42D1}"/>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a:extLst>
              <a:ext uri="{FF2B5EF4-FFF2-40B4-BE49-F238E27FC236}">
                <a16:creationId xmlns:a16="http://schemas.microsoft.com/office/drawing/2014/main" id="{762F597D-5180-F660-D3FC-6823DD020836}"/>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14</a:t>
            </a:fld>
            <a:endParaRPr lang="en-GB" noProof="0"/>
          </a:p>
        </p:txBody>
      </p:sp>
      <p:sp>
        <p:nvSpPr>
          <p:cNvPr id="23" name="Text 13">
            <a:extLst>
              <a:ext uri="{FF2B5EF4-FFF2-40B4-BE49-F238E27FC236}">
                <a16:creationId xmlns:a16="http://schemas.microsoft.com/office/drawing/2014/main" id="{C337B2ED-9580-9501-EC49-B441836D8F6B}"/>
              </a:ext>
            </a:extLst>
          </p:cNvPr>
          <p:cNvSpPr/>
          <p:nvPr/>
        </p:nvSpPr>
        <p:spPr>
          <a:xfrm>
            <a:off x="1216826" y="2993595"/>
            <a:ext cx="2679192" cy="1257476"/>
          </a:xfrm>
          <a:prstGeom prst="rect">
            <a:avLst/>
          </a:prstGeom>
          <a:noFill/>
          <a:ln/>
        </p:spPr>
        <p:txBody>
          <a:bodyPr wrap="square" lIns="0" tIns="0" rIns="0" bIns="0" rtlCol="0" anchor="t">
            <a:noAutofit/>
          </a:bodyPr>
          <a:lstStyle/>
          <a:p>
            <a:pPr marL="285750" indent="-285750">
              <a:buFont typeface="Arial" panose="020B0604020202020204" pitchFamily="34" charset="0"/>
              <a:buChar char="•"/>
            </a:pPr>
            <a:endParaRPr lang="en-GB" sz="1600"/>
          </a:p>
          <a:p>
            <a:pPr marL="285750" indent="-285750">
              <a:buFont typeface="Arial" panose="020B0604020202020204" pitchFamily="34" charset="0"/>
              <a:buChar char="•"/>
            </a:pPr>
            <a:r>
              <a:rPr lang="en-GB" sz="1600"/>
              <a:t>Cost </a:t>
            </a:r>
            <a:r>
              <a:rPr lang="en-GB" sz="1600">
                <a:cs typeface="Arial" panose="020B0604020202020204" pitchFamily="34" charset="0"/>
              </a:rPr>
              <a:t>€ </a:t>
            </a:r>
            <a:r>
              <a:rPr lang="en-GB" sz="1600" b="1">
                <a:cs typeface="Arial" panose="020B0604020202020204" pitchFamily="34" charset="0"/>
              </a:rPr>
              <a:t>↓</a:t>
            </a:r>
          </a:p>
          <a:p>
            <a:pPr marL="285750" indent="-285750">
              <a:buFont typeface="Arial" panose="020B0604020202020204" pitchFamily="34" charset="0"/>
              <a:buChar char="•"/>
            </a:pPr>
            <a:r>
              <a:rPr lang="en-GB" sz="1600"/>
              <a:t>Revenues </a:t>
            </a:r>
            <a:r>
              <a:rPr lang="en-GB" sz="1600" b="1">
                <a:cs typeface="Arial" panose="020B0604020202020204" pitchFamily="34" charset="0"/>
              </a:rPr>
              <a:t>↑</a:t>
            </a:r>
            <a:r>
              <a:rPr lang="en-GB" sz="1600"/>
              <a:t> </a:t>
            </a:r>
          </a:p>
          <a:p>
            <a:pPr marL="285750" indent="-285750">
              <a:buFont typeface="Arial" panose="020B0604020202020204" pitchFamily="34" charset="0"/>
              <a:buChar char="•"/>
            </a:pPr>
            <a:r>
              <a:rPr lang="en-GB" sz="1600"/>
              <a:t>Cost &amp; revenue</a:t>
            </a:r>
            <a:r>
              <a:rPr lang="sl-SI" sz="1600"/>
              <a:t>s</a:t>
            </a:r>
            <a:r>
              <a:rPr lang="en-GB" sz="1600"/>
              <a:t> certainty </a:t>
            </a:r>
            <a:r>
              <a:rPr lang="en-GB" sz="1600" b="1">
                <a:cs typeface="Arial" panose="020B0604020202020204" pitchFamily="34" charset="0"/>
              </a:rPr>
              <a:t>↑</a:t>
            </a:r>
            <a:endParaRPr lang="en-GB" sz="1600"/>
          </a:p>
          <a:p>
            <a:endParaRPr lang="en-GB" sz="1600" noProof="0">
              <a:cs typeface="Arial" panose="020B0604020202020204" pitchFamily="34" charset="0"/>
            </a:endParaRPr>
          </a:p>
          <a:p>
            <a:r>
              <a:rPr lang="en-GB" sz="1600" noProof="0"/>
              <a:t> </a:t>
            </a:r>
          </a:p>
        </p:txBody>
      </p:sp>
      <p:sp>
        <p:nvSpPr>
          <p:cNvPr id="26" name="Text 13">
            <a:extLst>
              <a:ext uri="{FF2B5EF4-FFF2-40B4-BE49-F238E27FC236}">
                <a16:creationId xmlns:a16="http://schemas.microsoft.com/office/drawing/2014/main" id="{0323F4D2-7278-835A-F911-DD1A42C0507B}"/>
              </a:ext>
            </a:extLst>
          </p:cNvPr>
          <p:cNvSpPr/>
          <p:nvPr/>
        </p:nvSpPr>
        <p:spPr>
          <a:xfrm>
            <a:off x="4756404" y="2999986"/>
            <a:ext cx="2679192" cy="1257476"/>
          </a:xfrm>
          <a:prstGeom prst="rect">
            <a:avLst/>
          </a:prstGeom>
          <a:noFill/>
          <a:ln/>
        </p:spPr>
        <p:txBody>
          <a:bodyPr wrap="square" lIns="0" tIns="0" rIns="0" bIns="0" rtlCol="0" anchor="t">
            <a:noAutofit/>
          </a:bodyPr>
          <a:lstStyle/>
          <a:p>
            <a:pPr marL="285750" indent="-285750">
              <a:buFont typeface="Arial" panose="020B0604020202020204" pitchFamily="34" charset="0"/>
              <a:buChar char="•"/>
            </a:pPr>
            <a:endParaRPr lang="en-GB" sz="1600"/>
          </a:p>
          <a:p>
            <a:pPr marL="285750" indent="-285750">
              <a:buFont typeface="Arial" panose="020B0604020202020204" pitchFamily="34" charset="0"/>
              <a:buChar char="•"/>
            </a:pPr>
            <a:r>
              <a:rPr lang="en-GB" sz="1600"/>
              <a:t>Technology &amp; Infrastructure development</a:t>
            </a:r>
          </a:p>
          <a:p>
            <a:pPr marL="285750" indent="-285750">
              <a:buFont typeface="Arial" panose="020B0604020202020204" pitchFamily="34" charset="0"/>
              <a:buChar char="•"/>
            </a:pPr>
            <a:r>
              <a:rPr lang="en-GB" sz="1600"/>
              <a:t>Standardisation </a:t>
            </a:r>
          </a:p>
          <a:p>
            <a:r>
              <a:rPr lang="en-GB" sz="1600"/>
              <a:t> </a:t>
            </a:r>
          </a:p>
          <a:p>
            <a:endParaRPr lang="en-GB" sz="1600" noProof="0">
              <a:cs typeface="Arial" panose="020B0604020202020204" pitchFamily="34" charset="0"/>
            </a:endParaRPr>
          </a:p>
          <a:p>
            <a:r>
              <a:rPr lang="en-GB" sz="1600" noProof="0"/>
              <a:t> </a:t>
            </a:r>
          </a:p>
        </p:txBody>
      </p:sp>
      <p:sp>
        <p:nvSpPr>
          <p:cNvPr id="28" name="Text 13">
            <a:extLst>
              <a:ext uri="{FF2B5EF4-FFF2-40B4-BE49-F238E27FC236}">
                <a16:creationId xmlns:a16="http://schemas.microsoft.com/office/drawing/2014/main" id="{2133DC89-5E54-6D7C-DC70-3D204645D096}"/>
              </a:ext>
            </a:extLst>
          </p:cNvPr>
          <p:cNvSpPr/>
          <p:nvPr/>
        </p:nvSpPr>
        <p:spPr>
          <a:xfrm>
            <a:off x="8276969" y="2934740"/>
            <a:ext cx="2679192" cy="1257476"/>
          </a:xfrm>
          <a:prstGeom prst="rect">
            <a:avLst/>
          </a:prstGeom>
          <a:noFill/>
          <a:ln/>
        </p:spPr>
        <p:txBody>
          <a:bodyPr wrap="square" lIns="0" tIns="0" rIns="0" bIns="0" rtlCol="0" anchor="t">
            <a:noAutofit/>
          </a:bodyPr>
          <a:lstStyle/>
          <a:p>
            <a:pPr marL="285750" indent="-285750">
              <a:buFont typeface="Arial" panose="020B0604020202020204" pitchFamily="34" charset="0"/>
              <a:buChar char="•"/>
            </a:pPr>
            <a:endParaRPr lang="en-GB" sz="1600"/>
          </a:p>
          <a:p>
            <a:pPr marL="285750" indent="-285750">
              <a:buFont typeface="Arial" panose="020B0604020202020204" pitchFamily="34" charset="0"/>
              <a:buChar char="•"/>
            </a:pPr>
            <a:r>
              <a:rPr lang="en-GB" sz="1600"/>
              <a:t>Guarantees</a:t>
            </a:r>
            <a:endParaRPr lang="en-GB" sz="1600" b="1">
              <a:cs typeface="Arial" panose="020B0604020202020204" pitchFamily="34" charset="0"/>
            </a:endParaRPr>
          </a:p>
          <a:p>
            <a:pPr marL="285750" indent="-285750">
              <a:buFont typeface="Arial" panose="020B0604020202020204" pitchFamily="34" charset="0"/>
              <a:buChar char="•"/>
            </a:pPr>
            <a:r>
              <a:rPr lang="en-GB" sz="1600"/>
              <a:t>Concessional finance</a:t>
            </a:r>
          </a:p>
          <a:p>
            <a:pPr marL="285750" indent="-285750">
              <a:buFont typeface="Arial" panose="020B0604020202020204" pitchFamily="34" charset="0"/>
              <a:buChar char="•"/>
            </a:pPr>
            <a:r>
              <a:rPr lang="en-GB" sz="1600"/>
              <a:t>Risk-sharing </a:t>
            </a:r>
          </a:p>
          <a:p>
            <a:r>
              <a:rPr lang="en-GB" sz="1600"/>
              <a:t> </a:t>
            </a:r>
          </a:p>
          <a:p>
            <a:endParaRPr lang="en-GB" sz="1600" noProof="0">
              <a:cs typeface="Arial" panose="020B0604020202020204" pitchFamily="34" charset="0"/>
            </a:endParaRPr>
          </a:p>
          <a:p>
            <a:r>
              <a:rPr lang="en-GB" sz="1600" noProof="0"/>
              <a:t> </a:t>
            </a:r>
          </a:p>
        </p:txBody>
      </p:sp>
    </p:spTree>
    <p:extLst>
      <p:ext uri="{BB962C8B-B14F-4D97-AF65-F5344CB8AC3E}">
        <p14:creationId xmlns:p14="http://schemas.microsoft.com/office/powerpoint/2010/main" val="3328770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1BB68-67ED-E2A4-ECE1-C92BD2AC123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97A3E5BF-AD53-9116-4FD9-6C96DE0A97ED}"/>
              </a:ext>
            </a:extLst>
          </p:cNvPr>
          <p:cNvSpPr/>
          <p:nvPr/>
        </p:nvSpPr>
        <p:spPr>
          <a:xfrm>
            <a:off x="502920" y="210312"/>
            <a:ext cx="4572000" cy="201168"/>
          </a:xfrm>
          <a:prstGeom prst="rect">
            <a:avLst/>
          </a:prstGeom>
          <a:noFill/>
          <a:ln/>
        </p:spPr>
        <p:txBody>
          <a:bodyPr wrap="square" lIns="0" tIns="0" rIns="0" bIns="0" rtlCol="0" anchor="ctr"/>
          <a:lstStyle/>
          <a:p>
            <a:r>
              <a:rPr lang="en-GB" sz="1600" b="1" kern="0" spc="50">
                <a:solidFill>
                  <a:srgbClr val="0C4DA2"/>
                </a:solidFill>
                <a:latin typeface="EuropeaEco" pitchFamily="34" charset="0"/>
                <a:ea typeface="Arial" pitchFamily="34" charset="-122"/>
                <a:cs typeface="Arial" pitchFamily="34" charset="-120"/>
              </a:rPr>
              <a:t>Policy response</a:t>
            </a:r>
            <a:endParaRPr lang="en-GB" sz="1600"/>
          </a:p>
        </p:txBody>
      </p:sp>
      <p:sp>
        <p:nvSpPr>
          <p:cNvPr id="3" name="Text 1">
            <a:extLst>
              <a:ext uri="{FF2B5EF4-FFF2-40B4-BE49-F238E27FC236}">
                <a16:creationId xmlns:a16="http://schemas.microsoft.com/office/drawing/2014/main" id="{E2F54D6F-BF01-447F-C043-FB7D4805EDCE}"/>
              </a:ext>
            </a:extLst>
          </p:cNvPr>
          <p:cNvSpPr/>
          <p:nvPr/>
        </p:nvSpPr>
        <p:spPr>
          <a:xfrm>
            <a:off x="466725" y="704687"/>
            <a:ext cx="10972800" cy="594360"/>
          </a:xfrm>
          <a:prstGeom prst="rect">
            <a:avLst/>
          </a:prstGeom>
          <a:noFill/>
          <a:ln/>
        </p:spPr>
        <p:txBody>
          <a:bodyPr wrap="square" lIns="0" tIns="0" rIns="0" bIns="0" rtlCol="0" anchor="ctr"/>
          <a:lstStyle/>
          <a:p>
            <a:pPr marL="0" indent="0">
              <a:buNone/>
            </a:pPr>
            <a:r>
              <a:rPr lang="en-US" sz="3200" b="1" noProof="0">
                <a:solidFill>
                  <a:srgbClr val="0C4DA2"/>
                </a:solidFill>
                <a:latin typeface="EuropeaEco" pitchFamily="34" charset="0"/>
                <a:ea typeface="Arial" pitchFamily="34" charset="-122"/>
                <a:cs typeface="Arial" pitchFamily="34" charset="-120"/>
              </a:rPr>
              <a:t>Strengthening the business case: get prices and demand right</a:t>
            </a:r>
            <a:endParaRPr lang="en-GB" sz="3200" noProof="0"/>
          </a:p>
        </p:txBody>
      </p:sp>
      <p:grpSp>
        <p:nvGrpSpPr>
          <p:cNvPr id="22" name="Group 21">
            <a:extLst>
              <a:ext uri="{FF2B5EF4-FFF2-40B4-BE49-F238E27FC236}">
                <a16:creationId xmlns:a16="http://schemas.microsoft.com/office/drawing/2014/main" id="{52F01AB0-990E-F9EF-2AD7-421249CCC5AD}"/>
              </a:ext>
            </a:extLst>
          </p:cNvPr>
          <p:cNvGrpSpPr/>
          <p:nvPr/>
        </p:nvGrpSpPr>
        <p:grpSpPr>
          <a:xfrm>
            <a:off x="640079" y="2626676"/>
            <a:ext cx="3600000" cy="2779115"/>
            <a:chOff x="640079" y="2964878"/>
            <a:chExt cx="3600000" cy="2779115"/>
          </a:xfrm>
        </p:grpSpPr>
        <p:sp>
          <p:nvSpPr>
            <p:cNvPr id="4" name="Shape 2">
              <a:extLst>
                <a:ext uri="{FF2B5EF4-FFF2-40B4-BE49-F238E27FC236}">
                  <a16:creationId xmlns:a16="http://schemas.microsoft.com/office/drawing/2014/main" id="{A52D0022-6743-9393-3A3B-9EBA80AFA921}"/>
                </a:ext>
              </a:extLst>
            </p:cNvPr>
            <p:cNvSpPr/>
            <p:nvPr/>
          </p:nvSpPr>
          <p:spPr>
            <a:xfrm>
              <a:off x="640079" y="2964878"/>
              <a:ext cx="3600000" cy="2775055"/>
            </a:xfrm>
            <a:prstGeom prst="rect">
              <a:avLst/>
            </a:prstGeom>
            <a:solidFill>
              <a:schemeClr val="accent1">
                <a:lumMod val="12000"/>
                <a:lumOff val="88000"/>
              </a:schemeClr>
            </a:solidFill>
            <a:ln w="12700">
              <a:noFill/>
              <a:prstDash val="solid"/>
            </a:ln>
          </p:spPr>
          <p:txBody>
            <a:bodyPr/>
            <a:lstStyle/>
            <a:p>
              <a:endParaRPr lang="en-GB" noProof="0"/>
            </a:p>
          </p:txBody>
        </p:sp>
        <p:sp>
          <p:nvSpPr>
            <p:cNvPr id="5" name="Shape 3">
              <a:extLst>
                <a:ext uri="{FF2B5EF4-FFF2-40B4-BE49-F238E27FC236}">
                  <a16:creationId xmlns:a16="http://schemas.microsoft.com/office/drawing/2014/main" id="{FFB85777-61F1-0AFB-487B-A64D3818B054}"/>
                </a:ext>
              </a:extLst>
            </p:cNvPr>
            <p:cNvSpPr/>
            <p:nvPr/>
          </p:nvSpPr>
          <p:spPr>
            <a:xfrm>
              <a:off x="640079" y="2968393"/>
              <a:ext cx="72000" cy="2775600"/>
            </a:xfrm>
            <a:prstGeom prst="rect">
              <a:avLst/>
            </a:prstGeom>
            <a:solidFill>
              <a:schemeClr val="accent1"/>
            </a:solidFill>
            <a:ln w="12700">
              <a:solidFill>
                <a:schemeClr val="accent1"/>
              </a:solidFill>
              <a:prstDash val="solid"/>
            </a:ln>
          </p:spPr>
          <p:txBody>
            <a:bodyPr/>
            <a:lstStyle/>
            <a:p>
              <a:endParaRPr lang="en-GB" noProof="0"/>
            </a:p>
          </p:txBody>
        </p:sp>
        <p:sp>
          <p:nvSpPr>
            <p:cNvPr id="6" name="Text 4">
              <a:extLst>
                <a:ext uri="{FF2B5EF4-FFF2-40B4-BE49-F238E27FC236}">
                  <a16:creationId xmlns:a16="http://schemas.microsoft.com/office/drawing/2014/main" id="{783F58C5-50DC-56B3-E9A9-4030FB39F540}"/>
                </a:ext>
              </a:extLst>
            </p:cNvPr>
            <p:cNvSpPr/>
            <p:nvPr/>
          </p:nvSpPr>
          <p:spPr>
            <a:xfrm>
              <a:off x="850392" y="3225404"/>
              <a:ext cx="3072384" cy="351183"/>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A. Narrow the operating-cost gap</a:t>
              </a:r>
              <a:endParaRPr lang="en-GB" sz="2000" noProof="0"/>
            </a:p>
          </p:txBody>
        </p:sp>
        <p:sp>
          <p:nvSpPr>
            <p:cNvPr id="7" name="Text 5">
              <a:extLst>
                <a:ext uri="{FF2B5EF4-FFF2-40B4-BE49-F238E27FC236}">
                  <a16:creationId xmlns:a16="http://schemas.microsoft.com/office/drawing/2014/main" id="{31B4FBE6-8340-E096-EED2-DA8BF783F7A7}"/>
                </a:ext>
              </a:extLst>
            </p:cNvPr>
            <p:cNvSpPr/>
            <p:nvPr/>
          </p:nvSpPr>
          <p:spPr>
            <a:xfrm>
              <a:off x="850392" y="3766639"/>
              <a:ext cx="3072384" cy="1938492"/>
            </a:xfrm>
            <a:prstGeom prst="rect">
              <a:avLst/>
            </a:prstGeom>
            <a:noFill/>
            <a:ln/>
          </p:spPr>
          <p:txBody>
            <a:bodyPr wrap="square" lIns="0" tIns="0" rIns="0" bIns="0" rtlCol="0" anchor="t">
              <a:normAutofit lnSpcReduction="10000"/>
            </a:bodyPr>
            <a:lstStyle/>
            <a:p>
              <a:r>
                <a:rPr lang="en-GB" sz="1600" b="1" noProof="0">
                  <a:solidFill>
                    <a:srgbClr val="202020"/>
                  </a:solidFill>
                  <a:latin typeface="EuropeaEco" pitchFamily="34" charset="0"/>
                  <a:ea typeface="Arial" pitchFamily="34" charset="-122"/>
                  <a:cs typeface="Arial" pitchFamily="34" charset="-120"/>
                </a:rPr>
                <a:t>Improve and align price signals </a:t>
              </a:r>
            </a:p>
            <a:p>
              <a:pPr marL="171450" indent="-171450">
                <a:buFont typeface="Arial" panose="020B0604020202020204" pitchFamily="34" charset="0"/>
                <a:buChar char="•"/>
              </a:pPr>
              <a:r>
                <a:rPr lang="en-GB" sz="1600" noProof="0">
                  <a:solidFill>
                    <a:srgbClr val="202020"/>
                  </a:solidFill>
                  <a:latin typeface="EuropeaEco" pitchFamily="34" charset="0"/>
                  <a:ea typeface="Arial" pitchFamily="34" charset="-122"/>
                  <a:cs typeface="Arial" pitchFamily="34" charset="-120"/>
                </a:rPr>
                <a:t>Carbon pricing (ETS2)</a:t>
              </a:r>
            </a:p>
            <a:p>
              <a:pPr marL="171450" indent="-171450">
                <a:buFont typeface="Arial" panose="020B0604020202020204" pitchFamily="34" charset="0"/>
                <a:buChar char="•"/>
              </a:pPr>
              <a:r>
                <a:rPr lang="en-GB" sz="1600">
                  <a:solidFill>
                    <a:srgbClr val="202020"/>
                  </a:solidFill>
                  <a:latin typeface="EuropeaEco" pitchFamily="34" charset="0"/>
                  <a:ea typeface="Arial" pitchFamily="34" charset="-122"/>
                  <a:cs typeface="Arial" pitchFamily="34" charset="-120"/>
                </a:rPr>
                <a:t>E</a:t>
              </a:r>
              <a:r>
                <a:rPr lang="en-GB" sz="1600" noProof="0" err="1">
                  <a:solidFill>
                    <a:srgbClr val="202020"/>
                  </a:solidFill>
                  <a:latin typeface="EuropeaEco" pitchFamily="34" charset="0"/>
                  <a:ea typeface="Arial" pitchFamily="34" charset="-122"/>
                  <a:cs typeface="Arial" pitchFamily="34" charset="-120"/>
                </a:rPr>
                <a:t>nergy</a:t>
              </a:r>
              <a:r>
                <a:rPr lang="en-GB" sz="1600" noProof="0">
                  <a:solidFill>
                    <a:srgbClr val="202020"/>
                  </a:solidFill>
                  <a:latin typeface="EuropeaEco" pitchFamily="34" charset="0"/>
                  <a:ea typeface="Arial" pitchFamily="34" charset="-122"/>
                  <a:cs typeface="Arial" pitchFamily="34" charset="-120"/>
                </a:rPr>
                <a:t> taxation </a:t>
              </a:r>
            </a:p>
            <a:p>
              <a:pPr marL="171450" indent="-171450">
                <a:buFont typeface="Arial" panose="020B0604020202020204" pitchFamily="34" charset="0"/>
                <a:buChar char="•"/>
              </a:pPr>
              <a:r>
                <a:rPr lang="en-GB" sz="1600">
                  <a:solidFill>
                    <a:srgbClr val="202020"/>
                  </a:solidFill>
                  <a:latin typeface="EuropeaEco" pitchFamily="34" charset="0"/>
                  <a:ea typeface="Arial" pitchFamily="34" charset="-122"/>
                  <a:cs typeface="Arial" pitchFamily="34" charset="-120"/>
                </a:rPr>
                <a:t>R</a:t>
              </a:r>
              <a:r>
                <a:rPr lang="en-GB" sz="1600" noProof="0" err="1">
                  <a:solidFill>
                    <a:srgbClr val="202020"/>
                  </a:solidFill>
                  <a:latin typeface="EuropeaEco" pitchFamily="34" charset="0"/>
                  <a:ea typeface="Arial" pitchFamily="34" charset="-122"/>
                  <a:cs typeface="Arial" pitchFamily="34" charset="-120"/>
                </a:rPr>
                <a:t>enewable</a:t>
              </a:r>
              <a:r>
                <a:rPr lang="en-GB" sz="1600">
                  <a:solidFill>
                    <a:srgbClr val="202020"/>
                  </a:solidFill>
                  <a:latin typeface="EuropeaEco" pitchFamily="34" charset="0"/>
                  <a:ea typeface="Arial" pitchFamily="34" charset="-122"/>
                  <a:cs typeface="Arial" pitchFamily="34" charset="-120"/>
                </a:rPr>
                <a:t> </a:t>
              </a:r>
              <a:r>
                <a:rPr lang="en-GB" sz="1600" noProof="0">
                  <a:solidFill>
                    <a:srgbClr val="202020"/>
                  </a:solidFill>
                  <a:latin typeface="EuropeaEco" pitchFamily="34" charset="0"/>
                  <a:ea typeface="Arial" pitchFamily="34" charset="-122"/>
                  <a:cs typeface="Arial" pitchFamily="34" charset="-120"/>
                </a:rPr>
                <a:t>fuel obligation (RED III)</a:t>
              </a:r>
            </a:p>
            <a:p>
              <a:endParaRPr lang="en-GB" sz="1600" b="1" noProof="0">
                <a:solidFill>
                  <a:srgbClr val="202020"/>
                </a:solidFill>
                <a:latin typeface="EuropeaEco" pitchFamily="34" charset="0"/>
                <a:ea typeface="Arial" pitchFamily="34" charset="-122"/>
                <a:cs typeface="Arial" pitchFamily="34" charset="-120"/>
              </a:endParaRPr>
            </a:p>
            <a:p>
              <a:r>
                <a:rPr lang="en-GB" sz="1600" b="1" noProof="0">
                  <a:solidFill>
                    <a:srgbClr val="202020"/>
                  </a:solidFill>
                  <a:latin typeface="EuropeaEco" pitchFamily="34" charset="0"/>
                  <a:ea typeface="Arial" pitchFamily="34" charset="-122"/>
                  <a:cs typeface="Arial" pitchFamily="34" charset="-120"/>
                </a:rPr>
                <a:t>Bridge remaining gaps</a:t>
              </a:r>
            </a:p>
            <a:p>
              <a:pPr marL="285750" indent="-285750">
                <a:buFont typeface="Arial" panose="020B0604020202020204" pitchFamily="34" charset="0"/>
                <a:buChar char="•"/>
              </a:pPr>
              <a:r>
                <a:rPr lang="en-GB" sz="1600">
                  <a:solidFill>
                    <a:srgbClr val="202020"/>
                  </a:solidFill>
                  <a:latin typeface="EuropeaEco" pitchFamily="34" charset="0"/>
                  <a:ea typeface="Arial" pitchFamily="34" charset="-122"/>
                  <a:cs typeface="Arial" pitchFamily="34" charset="-120"/>
                </a:rPr>
                <a:t>Operating cost support</a:t>
              </a:r>
            </a:p>
            <a:p>
              <a:pPr marL="285750" indent="-285750">
                <a:buFont typeface="Arial" panose="020B0604020202020204" pitchFamily="34" charset="0"/>
                <a:buChar char="•"/>
              </a:pPr>
              <a:r>
                <a:rPr lang="en-GB" sz="1600" noProof="0">
                  <a:solidFill>
                    <a:srgbClr val="202020"/>
                  </a:solidFill>
                  <a:latin typeface="EuropeaEco" pitchFamily="34" charset="0"/>
                  <a:ea typeface="Arial" pitchFamily="34" charset="-122"/>
                  <a:cs typeface="Arial" pitchFamily="34" charset="-120"/>
                </a:rPr>
                <a:t>Price stabilising mechanisms</a:t>
              </a:r>
            </a:p>
          </p:txBody>
        </p:sp>
      </p:grpSp>
      <p:grpSp>
        <p:nvGrpSpPr>
          <p:cNvPr id="23" name="Group 22">
            <a:extLst>
              <a:ext uri="{FF2B5EF4-FFF2-40B4-BE49-F238E27FC236}">
                <a16:creationId xmlns:a16="http://schemas.microsoft.com/office/drawing/2014/main" id="{4AA2CAB1-982A-5082-82FF-9C699789FDE2}"/>
              </a:ext>
            </a:extLst>
          </p:cNvPr>
          <p:cNvGrpSpPr/>
          <p:nvPr/>
        </p:nvGrpSpPr>
        <p:grpSpPr>
          <a:xfrm>
            <a:off x="4247418" y="2627057"/>
            <a:ext cx="3600000" cy="2778734"/>
            <a:chOff x="4247418" y="2965259"/>
            <a:chExt cx="3600000" cy="2778734"/>
          </a:xfrm>
        </p:grpSpPr>
        <p:sp>
          <p:nvSpPr>
            <p:cNvPr id="8" name="Shape 6">
              <a:extLst>
                <a:ext uri="{FF2B5EF4-FFF2-40B4-BE49-F238E27FC236}">
                  <a16:creationId xmlns:a16="http://schemas.microsoft.com/office/drawing/2014/main" id="{44ACF837-F92C-2280-2931-51134B1F57F8}"/>
                </a:ext>
              </a:extLst>
            </p:cNvPr>
            <p:cNvSpPr/>
            <p:nvPr/>
          </p:nvSpPr>
          <p:spPr>
            <a:xfrm>
              <a:off x="4247418" y="2965259"/>
              <a:ext cx="3600000" cy="2774674"/>
            </a:xfrm>
            <a:prstGeom prst="rect">
              <a:avLst/>
            </a:prstGeom>
            <a:solidFill>
              <a:schemeClr val="accent2">
                <a:lumMod val="12000"/>
                <a:lumOff val="88000"/>
              </a:schemeClr>
            </a:solidFill>
            <a:ln w="12700">
              <a:noFill/>
              <a:prstDash val="solid"/>
            </a:ln>
          </p:spPr>
          <p:txBody>
            <a:bodyPr/>
            <a:lstStyle/>
            <a:p>
              <a:endParaRPr lang="en-GB" noProof="0"/>
            </a:p>
          </p:txBody>
        </p:sp>
        <p:sp>
          <p:nvSpPr>
            <p:cNvPr id="9" name="Shape 7">
              <a:extLst>
                <a:ext uri="{FF2B5EF4-FFF2-40B4-BE49-F238E27FC236}">
                  <a16:creationId xmlns:a16="http://schemas.microsoft.com/office/drawing/2014/main" id="{C5CD478E-B84F-9C73-14AA-E6CDF36B080B}"/>
                </a:ext>
              </a:extLst>
            </p:cNvPr>
            <p:cNvSpPr/>
            <p:nvPr/>
          </p:nvSpPr>
          <p:spPr>
            <a:xfrm>
              <a:off x="4251619" y="2968393"/>
              <a:ext cx="72000" cy="2775600"/>
            </a:xfrm>
            <a:prstGeom prst="rect">
              <a:avLst/>
            </a:prstGeom>
            <a:solidFill>
              <a:schemeClr val="accent2"/>
            </a:solidFill>
            <a:ln w="12700">
              <a:solidFill>
                <a:schemeClr val="accent2"/>
              </a:solidFill>
              <a:prstDash val="solid"/>
            </a:ln>
          </p:spPr>
          <p:txBody>
            <a:bodyPr/>
            <a:lstStyle/>
            <a:p>
              <a:endParaRPr lang="en-GB" noProof="0"/>
            </a:p>
          </p:txBody>
        </p:sp>
        <p:sp>
          <p:nvSpPr>
            <p:cNvPr id="10" name="Text 8">
              <a:extLst>
                <a:ext uri="{FF2B5EF4-FFF2-40B4-BE49-F238E27FC236}">
                  <a16:creationId xmlns:a16="http://schemas.microsoft.com/office/drawing/2014/main" id="{ED16E6C3-8785-1816-3E62-94E3BEAA2197}"/>
                </a:ext>
              </a:extLst>
            </p:cNvPr>
            <p:cNvSpPr/>
            <p:nvPr/>
          </p:nvSpPr>
          <p:spPr>
            <a:xfrm>
              <a:off x="4538888" y="3225404"/>
              <a:ext cx="3090672" cy="351183"/>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B. Give emission reductions economic value</a:t>
              </a:r>
              <a:endParaRPr lang="en-GB" sz="2000" noProof="0"/>
            </a:p>
          </p:txBody>
        </p:sp>
        <p:sp>
          <p:nvSpPr>
            <p:cNvPr id="11" name="Text 9">
              <a:extLst>
                <a:ext uri="{FF2B5EF4-FFF2-40B4-BE49-F238E27FC236}">
                  <a16:creationId xmlns:a16="http://schemas.microsoft.com/office/drawing/2014/main" id="{2349D13F-688E-25BE-7D86-342A867B97F5}"/>
                </a:ext>
              </a:extLst>
            </p:cNvPr>
            <p:cNvSpPr/>
            <p:nvPr/>
          </p:nvSpPr>
          <p:spPr>
            <a:xfrm>
              <a:off x="4505620" y="3979239"/>
              <a:ext cx="3100695" cy="1666488"/>
            </a:xfrm>
            <a:prstGeom prst="rect">
              <a:avLst/>
            </a:prstGeom>
            <a:noFill/>
            <a:ln/>
          </p:spPr>
          <p:txBody>
            <a:bodyPr wrap="square" lIns="0" tIns="0" rIns="0" bIns="0" rtlCol="0" anchor="t">
              <a:normAutofit lnSpcReduction="10000"/>
            </a:bodyPr>
            <a:lstStyle/>
            <a:p>
              <a:pPr marL="171450" indent="-171450">
                <a:buFont typeface="Arial" panose="020B0604020202020204" pitchFamily="34" charset="0"/>
                <a:buChar char="•"/>
              </a:pPr>
              <a:r>
                <a:rPr lang="en-GB" sz="1600" dirty="0">
                  <a:solidFill>
                    <a:srgbClr val="202020"/>
                  </a:solidFill>
                  <a:latin typeface="EuropeaEco" pitchFamily="34" charset="0"/>
                  <a:ea typeface="Arial" pitchFamily="34" charset="-122"/>
                  <a:cs typeface="Arial" pitchFamily="34" charset="-120"/>
                </a:rPr>
                <a:t>Emission reduction targets (</a:t>
              </a:r>
              <a:r>
                <a:rPr lang="en-GB" sz="1600" dirty="0" err="1">
                  <a:solidFill>
                    <a:srgbClr val="202020"/>
                  </a:solidFill>
                  <a:latin typeface="EuropeaEco" pitchFamily="34" charset="0"/>
                  <a:ea typeface="Arial" pitchFamily="34" charset="-122"/>
                  <a:cs typeface="Arial" pitchFamily="34" charset="-120"/>
                </a:rPr>
                <a:t>FuelEU</a:t>
              </a:r>
              <a:r>
                <a:rPr lang="en-GB" sz="1600" dirty="0">
                  <a:solidFill>
                    <a:srgbClr val="202020"/>
                  </a:solidFill>
                  <a:latin typeface="EuropeaEco" pitchFamily="34" charset="0"/>
                  <a:ea typeface="Arial" pitchFamily="34" charset="-122"/>
                  <a:cs typeface="Arial" pitchFamily="34" charset="-120"/>
                </a:rPr>
                <a:t>-type) for operators</a:t>
              </a:r>
              <a:endParaRPr lang="sl-SI" sz="1600" dirty="0">
                <a:solidFill>
                  <a:srgbClr val="202020"/>
                </a:solidFill>
                <a:latin typeface="EuropeaEco" pitchFamily="34" charset="0"/>
                <a:ea typeface="Arial" pitchFamily="34" charset="-122"/>
                <a:cs typeface="Arial" pitchFamily="34" charset="-120"/>
              </a:endParaRPr>
            </a:p>
            <a:p>
              <a:pPr marL="171450" indent="-171450">
                <a:buFont typeface="Arial" panose="020B0604020202020204" pitchFamily="34" charset="0"/>
                <a:buChar char="•"/>
              </a:pPr>
              <a:endParaRPr lang="en-GB" sz="1600" dirty="0">
                <a:solidFill>
                  <a:srgbClr val="202020"/>
                </a:solidFill>
                <a:latin typeface="EuropeaEco" pitchFamily="34" charset="0"/>
                <a:ea typeface="Arial" pitchFamily="34" charset="-122"/>
                <a:cs typeface="Arial" pitchFamily="34" charset="-120"/>
              </a:endParaRPr>
            </a:p>
            <a:p>
              <a:pPr marL="171450" indent="-1714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Shipper-side targets</a:t>
              </a:r>
              <a:endParaRPr lang="sl-SI" sz="1600" noProof="0" dirty="0">
                <a:solidFill>
                  <a:srgbClr val="202020"/>
                </a:solidFill>
                <a:latin typeface="EuropeaEco" pitchFamily="34" charset="0"/>
                <a:ea typeface="Arial" pitchFamily="34" charset="-122"/>
                <a:cs typeface="Arial" pitchFamily="34" charset="-120"/>
              </a:endParaRPr>
            </a:p>
            <a:p>
              <a:pPr marL="171450" indent="-171450">
                <a:buFont typeface="Arial" panose="020B0604020202020204" pitchFamily="34" charset="0"/>
                <a:buChar char="•"/>
              </a:pPr>
              <a:endParaRPr lang="en-GB" sz="1600" noProof="0" dirty="0">
                <a:solidFill>
                  <a:srgbClr val="202020"/>
                </a:solidFill>
                <a:latin typeface="EuropeaEco" pitchFamily="34" charset="0"/>
                <a:ea typeface="Arial" pitchFamily="34" charset="-122"/>
                <a:cs typeface="Arial" pitchFamily="34" charset="-120"/>
              </a:endParaRPr>
            </a:p>
            <a:p>
              <a:pPr marL="171450" indent="-1714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Verified emission-reduction credits </a:t>
              </a:r>
            </a:p>
            <a:p>
              <a:pPr marL="171450" indent="-171450">
                <a:buFont typeface="Arial" panose="020B0604020202020204" pitchFamily="34" charset="0"/>
                <a:buChar char="•"/>
              </a:pPr>
              <a:endParaRPr lang="en-GB" sz="1600" noProof="0" dirty="0"/>
            </a:p>
            <a:p>
              <a:pPr marL="171450" indent="-171450">
                <a:buFont typeface="Arial" panose="020B0604020202020204" pitchFamily="34" charset="0"/>
                <a:buChar char="•"/>
              </a:pPr>
              <a:endParaRPr lang="en-GB" sz="1600" noProof="0" dirty="0"/>
            </a:p>
          </p:txBody>
        </p:sp>
      </p:grpSp>
      <p:grpSp>
        <p:nvGrpSpPr>
          <p:cNvPr id="24" name="Group 23">
            <a:extLst>
              <a:ext uri="{FF2B5EF4-FFF2-40B4-BE49-F238E27FC236}">
                <a16:creationId xmlns:a16="http://schemas.microsoft.com/office/drawing/2014/main" id="{C3C9A59A-AF6C-7D35-CD14-965AB2A9E18D}"/>
              </a:ext>
            </a:extLst>
          </p:cNvPr>
          <p:cNvGrpSpPr/>
          <p:nvPr/>
        </p:nvGrpSpPr>
        <p:grpSpPr>
          <a:xfrm>
            <a:off x="7880095" y="2626131"/>
            <a:ext cx="3650801" cy="2779660"/>
            <a:chOff x="7880095" y="2964333"/>
            <a:chExt cx="3650801" cy="2779660"/>
          </a:xfrm>
        </p:grpSpPr>
        <p:sp>
          <p:nvSpPr>
            <p:cNvPr id="12" name="Shape 10">
              <a:extLst>
                <a:ext uri="{FF2B5EF4-FFF2-40B4-BE49-F238E27FC236}">
                  <a16:creationId xmlns:a16="http://schemas.microsoft.com/office/drawing/2014/main" id="{D3DE756A-4B77-90A1-0531-63B12936BD86}"/>
                </a:ext>
              </a:extLst>
            </p:cNvPr>
            <p:cNvSpPr/>
            <p:nvPr/>
          </p:nvSpPr>
          <p:spPr>
            <a:xfrm>
              <a:off x="7930896" y="2964333"/>
              <a:ext cx="3600000" cy="2775600"/>
            </a:xfrm>
            <a:prstGeom prst="rect">
              <a:avLst/>
            </a:prstGeom>
            <a:solidFill>
              <a:schemeClr val="accent3">
                <a:lumMod val="12000"/>
                <a:lumOff val="88000"/>
              </a:schemeClr>
            </a:solidFill>
            <a:ln w="12700">
              <a:noFill/>
              <a:prstDash val="solid"/>
            </a:ln>
          </p:spPr>
          <p:txBody>
            <a:bodyPr/>
            <a:lstStyle/>
            <a:p>
              <a:endParaRPr lang="en-GB" noProof="0"/>
            </a:p>
          </p:txBody>
        </p:sp>
        <p:sp>
          <p:nvSpPr>
            <p:cNvPr id="13" name="Shape 11">
              <a:extLst>
                <a:ext uri="{FF2B5EF4-FFF2-40B4-BE49-F238E27FC236}">
                  <a16:creationId xmlns:a16="http://schemas.microsoft.com/office/drawing/2014/main" id="{0003465E-D3B5-25F8-E71E-276D38C49E6F}"/>
                </a:ext>
              </a:extLst>
            </p:cNvPr>
            <p:cNvSpPr/>
            <p:nvPr/>
          </p:nvSpPr>
          <p:spPr>
            <a:xfrm>
              <a:off x="7880095" y="2968393"/>
              <a:ext cx="72000" cy="2775600"/>
            </a:xfrm>
            <a:prstGeom prst="rect">
              <a:avLst/>
            </a:prstGeom>
            <a:solidFill>
              <a:schemeClr val="accent3"/>
            </a:solidFill>
            <a:ln w="12700">
              <a:solidFill>
                <a:schemeClr val="accent3"/>
              </a:solidFill>
              <a:prstDash val="solid"/>
            </a:ln>
          </p:spPr>
          <p:txBody>
            <a:bodyPr/>
            <a:lstStyle/>
            <a:p>
              <a:endParaRPr lang="en-GB" noProof="0"/>
            </a:p>
          </p:txBody>
        </p:sp>
        <p:sp>
          <p:nvSpPr>
            <p:cNvPr id="14" name="Text 12">
              <a:extLst>
                <a:ext uri="{FF2B5EF4-FFF2-40B4-BE49-F238E27FC236}">
                  <a16:creationId xmlns:a16="http://schemas.microsoft.com/office/drawing/2014/main" id="{44229D78-C4A9-2590-E513-587075A20399}"/>
                </a:ext>
              </a:extLst>
            </p:cNvPr>
            <p:cNvSpPr/>
            <p:nvPr/>
          </p:nvSpPr>
          <p:spPr>
            <a:xfrm>
              <a:off x="8225873" y="3225404"/>
              <a:ext cx="3145917" cy="351183"/>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C. Use public procurement to create early demand</a:t>
              </a:r>
              <a:endParaRPr lang="en-GB" sz="2000" noProof="0"/>
            </a:p>
          </p:txBody>
        </p:sp>
        <p:sp>
          <p:nvSpPr>
            <p:cNvPr id="15" name="Text 13">
              <a:extLst>
                <a:ext uri="{FF2B5EF4-FFF2-40B4-BE49-F238E27FC236}">
                  <a16:creationId xmlns:a16="http://schemas.microsoft.com/office/drawing/2014/main" id="{3BAF55B9-F1CC-58FA-D21D-0036D6C672D7}"/>
                </a:ext>
              </a:extLst>
            </p:cNvPr>
            <p:cNvSpPr/>
            <p:nvPr/>
          </p:nvSpPr>
          <p:spPr>
            <a:xfrm>
              <a:off x="8225874" y="3953841"/>
              <a:ext cx="3072384" cy="1625225"/>
            </a:xfrm>
            <a:prstGeom prst="rect">
              <a:avLst/>
            </a:prstGeom>
            <a:noFill/>
            <a:ln/>
          </p:spPr>
          <p:txBody>
            <a:bodyPr wrap="square" lIns="0" tIns="0" rIns="0" bIns="0" rtlCol="0" anchor="t">
              <a:normAutofit/>
            </a:bodyPr>
            <a:lstStyle/>
            <a:p>
              <a:pPr marL="171450" indent="-1714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Public-service vessels and public works contracts</a:t>
              </a:r>
              <a:endParaRPr lang="en-GB" sz="1600" noProof="0" dirty="0"/>
            </a:p>
            <a:p>
              <a:pPr marL="171450" indent="-171450">
                <a:buFont typeface="Arial" panose="020B0604020202020204" pitchFamily="34" charset="0"/>
                <a:buChar char="•"/>
              </a:pPr>
              <a:endParaRPr lang="en-GB" sz="1600" noProof="0" dirty="0"/>
            </a:p>
            <a:p>
              <a:pPr marL="171450" indent="-1714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Apply environmental</a:t>
              </a:r>
              <a:r>
                <a:rPr lang="en-GB" sz="1600" dirty="0">
                  <a:solidFill>
                    <a:srgbClr val="202020"/>
                  </a:solidFill>
                  <a:latin typeface="EuropeaEco" pitchFamily="34" charset="0"/>
                  <a:ea typeface="Arial" pitchFamily="34" charset="-122"/>
                  <a:cs typeface="Arial" pitchFamily="34" charset="-120"/>
                </a:rPr>
                <a:t> specifications, award criteria</a:t>
              </a:r>
              <a:r>
                <a:rPr lang="en-GB" sz="1600" noProof="0" dirty="0">
                  <a:solidFill>
                    <a:srgbClr val="202020"/>
                  </a:solidFill>
                  <a:latin typeface="EuropeaEco" pitchFamily="34" charset="0"/>
                  <a:ea typeface="Arial" pitchFamily="34" charset="-122"/>
                  <a:cs typeface="Arial" pitchFamily="34" charset="-120"/>
                </a:rPr>
                <a:t> and life-cycle costing</a:t>
              </a:r>
              <a:endParaRPr lang="en-GB" sz="1600" noProof="0" dirty="0"/>
            </a:p>
          </p:txBody>
        </p:sp>
      </p:grpSp>
      <p:sp>
        <p:nvSpPr>
          <p:cNvPr id="16" name="Text 14">
            <a:extLst>
              <a:ext uri="{FF2B5EF4-FFF2-40B4-BE49-F238E27FC236}">
                <a16:creationId xmlns:a16="http://schemas.microsoft.com/office/drawing/2014/main" id="{D678850E-1F97-1788-94FC-BA0E544700D0}"/>
              </a:ext>
            </a:extLst>
          </p:cNvPr>
          <p:cNvSpPr/>
          <p:nvPr/>
        </p:nvSpPr>
        <p:spPr>
          <a:xfrm>
            <a:off x="502920" y="6254496"/>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CE Delft &amp; Logistic Navigators (2026), Chapter 7 recommendations.</a:t>
            </a:r>
            <a:endParaRPr lang="en-GB" sz="800" noProof="0"/>
          </a:p>
        </p:txBody>
      </p:sp>
      <p:pic>
        <p:nvPicPr>
          <p:cNvPr id="17" name="Image 0" descr="/mnt/data/workdeck/pptxunz/ppt/media/image1.png">
            <a:extLst>
              <a:ext uri="{FF2B5EF4-FFF2-40B4-BE49-F238E27FC236}">
                <a16:creationId xmlns:a16="http://schemas.microsoft.com/office/drawing/2014/main" id="{142BD8CE-87D4-3379-2F70-315647E741EB}"/>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a:extLst>
              <a:ext uri="{FF2B5EF4-FFF2-40B4-BE49-F238E27FC236}">
                <a16:creationId xmlns:a16="http://schemas.microsoft.com/office/drawing/2014/main" id="{42C71471-CD7C-54D6-5F90-2A98BB7EA3D7}"/>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15</a:t>
            </a:fld>
            <a:endParaRPr lang="en-GB" noProof="0"/>
          </a:p>
        </p:txBody>
      </p:sp>
      <p:sp>
        <p:nvSpPr>
          <p:cNvPr id="19" name="Text 17">
            <a:extLst>
              <a:ext uri="{FF2B5EF4-FFF2-40B4-BE49-F238E27FC236}">
                <a16:creationId xmlns:a16="http://schemas.microsoft.com/office/drawing/2014/main" id="{993E71E8-B4A0-5A73-3C9F-3FEC313D38B3}"/>
              </a:ext>
            </a:extLst>
          </p:cNvPr>
          <p:cNvSpPr/>
          <p:nvPr/>
        </p:nvSpPr>
        <p:spPr>
          <a:xfrm>
            <a:off x="943080" y="1550475"/>
            <a:ext cx="9877425" cy="411480"/>
          </a:xfrm>
          <a:prstGeom prst="rect">
            <a:avLst/>
          </a:prstGeom>
          <a:noFill/>
          <a:ln/>
        </p:spPr>
        <p:txBody>
          <a:bodyPr wrap="square" lIns="0" tIns="0" rIns="0" bIns="0" rtlCol="0" anchor="ctr"/>
          <a:lstStyle/>
          <a:p>
            <a:pPr marL="0" indent="0" algn="ctr">
              <a:buNone/>
            </a:pPr>
            <a:r>
              <a:rPr lang="en-US" sz="2400" b="1" noProof="0">
                <a:solidFill>
                  <a:srgbClr val="FFFFFF"/>
                </a:solidFill>
                <a:latin typeface="EuropeaEco" pitchFamily="34" charset="0"/>
                <a:ea typeface="Arial" pitchFamily="34" charset="-122"/>
                <a:cs typeface="Arial" pitchFamily="34" charset="-120"/>
              </a:rPr>
              <a:t>Improve the business case through three complementary mechanisms</a:t>
            </a:r>
            <a:endParaRPr lang="en-US" sz="2000" b="1" i="1">
              <a:solidFill>
                <a:srgbClr val="FFFFFF"/>
              </a:solidFill>
              <a:latin typeface="EuropeaEco" pitchFamily="34" charset="0"/>
              <a:cs typeface="Arial" pitchFamily="34" charset="-120"/>
            </a:endParaRPr>
          </a:p>
        </p:txBody>
      </p:sp>
      <p:sp>
        <p:nvSpPr>
          <p:cNvPr id="21" name="TextBox 20">
            <a:extLst>
              <a:ext uri="{FF2B5EF4-FFF2-40B4-BE49-F238E27FC236}">
                <a16:creationId xmlns:a16="http://schemas.microsoft.com/office/drawing/2014/main" id="{A6813FE9-FED2-2A48-94F5-17DF457B2432}"/>
              </a:ext>
            </a:extLst>
          </p:cNvPr>
          <p:cNvSpPr txBox="1"/>
          <p:nvPr/>
        </p:nvSpPr>
        <p:spPr>
          <a:xfrm>
            <a:off x="2608545" y="1637507"/>
            <a:ext cx="6646334" cy="400110"/>
          </a:xfrm>
          <a:prstGeom prst="rect">
            <a:avLst/>
          </a:prstGeom>
          <a:noFill/>
        </p:spPr>
        <p:txBody>
          <a:bodyPr wrap="square">
            <a:spAutoFit/>
          </a:bodyPr>
          <a:lstStyle/>
          <a:p>
            <a:pPr marL="0" indent="0" algn="ctr">
              <a:buNone/>
            </a:pPr>
            <a:r>
              <a:rPr lang="en-US" sz="2000" b="1" i="1">
                <a:solidFill>
                  <a:srgbClr val="003CB4"/>
                </a:solidFill>
                <a:latin typeface="EuropeaEco" pitchFamily="34" charset="0"/>
                <a:cs typeface="Arial" pitchFamily="34" charset="-120"/>
              </a:rPr>
              <a:t>Reduce the cost gap -&gt; Create value -&gt; Create demand</a:t>
            </a:r>
            <a:endParaRPr lang="en-GB" sz="2000" i="1" noProof="0">
              <a:solidFill>
                <a:srgbClr val="003CB4"/>
              </a:solidFill>
            </a:endParaRPr>
          </a:p>
        </p:txBody>
      </p:sp>
    </p:spTree>
    <p:extLst>
      <p:ext uri="{BB962C8B-B14F-4D97-AF65-F5344CB8AC3E}">
        <p14:creationId xmlns:p14="http://schemas.microsoft.com/office/powerpoint/2010/main" val="4013257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497EF-6977-7FD0-2A00-D4442689830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C8A5419-21DD-696B-2571-5A9F841772E5}"/>
              </a:ext>
            </a:extLst>
          </p:cNvPr>
          <p:cNvSpPr/>
          <p:nvPr/>
        </p:nvSpPr>
        <p:spPr>
          <a:xfrm>
            <a:off x="502920" y="210312"/>
            <a:ext cx="4572000" cy="201168"/>
          </a:xfrm>
          <a:prstGeom prst="rect">
            <a:avLst/>
          </a:prstGeom>
          <a:noFill/>
          <a:ln/>
        </p:spPr>
        <p:txBody>
          <a:bodyPr wrap="square" lIns="0" tIns="0" rIns="0" bIns="0" rtlCol="0" anchor="ctr"/>
          <a:lstStyle/>
          <a:p>
            <a:r>
              <a:rPr lang="en-GB" sz="1600" b="1" kern="0" spc="50">
                <a:solidFill>
                  <a:srgbClr val="0C4DA2"/>
                </a:solidFill>
                <a:latin typeface="EuropeaEco" pitchFamily="34" charset="0"/>
                <a:ea typeface="Arial" pitchFamily="34" charset="-122"/>
                <a:cs typeface="Arial" pitchFamily="34" charset="-120"/>
              </a:rPr>
              <a:t>Policy response</a:t>
            </a:r>
            <a:endParaRPr lang="en-GB" sz="1600"/>
          </a:p>
        </p:txBody>
      </p:sp>
      <p:grpSp>
        <p:nvGrpSpPr>
          <p:cNvPr id="22" name="Group 21">
            <a:extLst>
              <a:ext uri="{FF2B5EF4-FFF2-40B4-BE49-F238E27FC236}">
                <a16:creationId xmlns:a16="http://schemas.microsoft.com/office/drawing/2014/main" id="{0B26C4A0-2BCE-EDD6-2411-0A53D40CC930}"/>
              </a:ext>
            </a:extLst>
          </p:cNvPr>
          <p:cNvGrpSpPr/>
          <p:nvPr/>
        </p:nvGrpSpPr>
        <p:grpSpPr>
          <a:xfrm>
            <a:off x="8075891" y="1438276"/>
            <a:ext cx="3456432" cy="4643930"/>
            <a:chOff x="8075891" y="1438276"/>
            <a:chExt cx="3456432" cy="4643930"/>
          </a:xfrm>
        </p:grpSpPr>
        <p:sp>
          <p:nvSpPr>
            <p:cNvPr id="12" name="Shape 10">
              <a:extLst>
                <a:ext uri="{FF2B5EF4-FFF2-40B4-BE49-F238E27FC236}">
                  <a16:creationId xmlns:a16="http://schemas.microsoft.com/office/drawing/2014/main" id="{F09E2429-F8FE-2D42-77C7-AF63D05CE12D}"/>
                </a:ext>
              </a:extLst>
            </p:cNvPr>
            <p:cNvSpPr/>
            <p:nvPr/>
          </p:nvSpPr>
          <p:spPr>
            <a:xfrm>
              <a:off x="8075891" y="1438276"/>
              <a:ext cx="3456432" cy="4643930"/>
            </a:xfrm>
            <a:prstGeom prst="rect">
              <a:avLst/>
            </a:prstGeom>
            <a:solidFill>
              <a:schemeClr val="accent3">
                <a:lumMod val="12000"/>
                <a:lumOff val="88000"/>
              </a:schemeClr>
            </a:solidFill>
            <a:ln w="12700">
              <a:noFill/>
              <a:prstDash val="solid"/>
            </a:ln>
          </p:spPr>
          <p:txBody>
            <a:bodyPr/>
            <a:lstStyle/>
            <a:p>
              <a:endParaRPr lang="en-GB" noProof="0"/>
            </a:p>
          </p:txBody>
        </p:sp>
        <p:sp>
          <p:nvSpPr>
            <p:cNvPr id="13" name="Shape 11">
              <a:extLst>
                <a:ext uri="{FF2B5EF4-FFF2-40B4-BE49-F238E27FC236}">
                  <a16:creationId xmlns:a16="http://schemas.microsoft.com/office/drawing/2014/main" id="{5A9B2F08-B906-3FF9-2D1C-D0DD5C15F2D7}"/>
                </a:ext>
              </a:extLst>
            </p:cNvPr>
            <p:cNvSpPr/>
            <p:nvPr/>
          </p:nvSpPr>
          <p:spPr>
            <a:xfrm>
              <a:off x="8093797" y="1438276"/>
              <a:ext cx="72000" cy="4643930"/>
            </a:xfrm>
            <a:prstGeom prst="rect">
              <a:avLst/>
            </a:prstGeom>
            <a:solidFill>
              <a:schemeClr val="accent3"/>
            </a:solidFill>
            <a:ln w="12700">
              <a:solidFill>
                <a:schemeClr val="accent3"/>
              </a:solidFill>
              <a:prstDash val="solid"/>
            </a:ln>
          </p:spPr>
          <p:txBody>
            <a:bodyPr/>
            <a:lstStyle/>
            <a:p>
              <a:endParaRPr lang="en-GB" noProof="0"/>
            </a:p>
          </p:txBody>
        </p:sp>
        <p:sp>
          <p:nvSpPr>
            <p:cNvPr id="14" name="Text 12">
              <a:extLst>
                <a:ext uri="{FF2B5EF4-FFF2-40B4-BE49-F238E27FC236}">
                  <a16:creationId xmlns:a16="http://schemas.microsoft.com/office/drawing/2014/main" id="{6765A7A5-5C48-2E23-BFA3-F16900B1D2EC}"/>
                </a:ext>
              </a:extLst>
            </p:cNvPr>
            <p:cNvSpPr/>
            <p:nvPr/>
          </p:nvSpPr>
          <p:spPr>
            <a:xfrm>
              <a:off x="8286203" y="1562801"/>
              <a:ext cx="3072384" cy="798708"/>
            </a:xfrm>
            <a:prstGeom prst="rect">
              <a:avLst/>
            </a:prstGeom>
            <a:noFill/>
            <a:ln/>
          </p:spPr>
          <p:txBody>
            <a:bodyPr wrap="square" lIns="0" tIns="0" rIns="0" bIns="0" rtlCol="0" anchor="t"/>
            <a:lstStyle/>
            <a:p>
              <a:pPr marL="0" indent="0">
                <a:buNone/>
              </a:pPr>
              <a:r>
                <a:rPr lang="en-GB" sz="2000" b="1" noProof="0">
                  <a:solidFill>
                    <a:srgbClr val="0C4DA2"/>
                  </a:solidFill>
                  <a:latin typeface="EuropeaEco" pitchFamily="34" charset="0"/>
                  <a:ea typeface="Arial" pitchFamily="34" charset="-122"/>
                  <a:cs typeface="Arial" pitchFamily="34" charset="-120"/>
                </a:rPr>
                <a:t>F. Make support easier to access</a:t>
              </a:r>
              <a:endParaRPr lang="en-GB" sz="2000" noProof="0"/>
            </a:p>
          </p:txBody>
        </p:sp>
        <p:sp>
          <p:nvSpPr>
            <p:cNvPr id="15" name="Text 13">
              <a:extLst>
                <a:ext uri="{FF2B5EF4-FFF2-40B4-BE49-F238E27FC236}">
                  <a16:creationId xmlns:a16="http://schemas.microsoft.com/office/drawing/2014/main" id="{49372110-5FFB-0642-8E82-3E6119A7BB8A}"/>
                </a:ext>
              </a:extLst>
            </p:cNvPr>
            <p:cNvSpPr/>
            <p:nvPr/>
          </p:nvSpPr>
          <p:spPr>
            <a:xfrm>
              <a:off x="8324950" y="2784324"/>
              <a:ext cx="3072384" cy="2838294"/>
            </a:xfrm>
            <a:prstGeom prst="rect">
              <a:avLst/>
            </a:prstGeom>
            <a:noFill/>
            <a:ln/>
          </p:spPr>
          <p:txBody>
            <a:bodyPr wrap="square" lIns="0" tIns="0" rIns="0" bIns="0" rtlCol="0" anchor="t">
              <a:normAutofit/>
            </a:bodyPr>
            <a:lstStyle/>
            <a:p>
              <a:pPr marL="171450" indent="-171450">
                <a:buFont typeface="Arial" panose="020B0604020202020204" pitchFamily="34" charset="0"/>
                <a:buChar char="•"/>
              </a:pPr>
              <a:r>
                <a:rPr lang="en-US" sz="1600" noProof="0">
                  <a:solidFill>
                    <a:srgbClr val="202020"/>
                  </a:solidFill>
                  <a:latin typeface="EuropeaEco" pitchFamily="34" charset="0"/>
                  <a:ea typeface="Arial" pitchFamily="34" charset="-122"/>
                  <a:cs typeface="Arial" pitchFamily="34" charset="-120"/>
                </a:rPr>
                <a:t>Simplify procedures</a:t>
              </a:r>
            </a:p>
            <a:p>
              <a:pPr marL="171450" indent="-171450">
                <a:buFont typeface="Arial" panose="020B0604020202020204" pitchFamily="34" charset="0"/>
                <a:buChar char="•"/>
              </a:pPr>
              <a:r>
                <a:rPr lang="en-US" sz="1600" noProof="0">
                  <a:solidFill>
                    <a:srgbClr val="202020"/>
                  </a:solidFill>
                  <a:latin typeface="EuropeaEco" pitchFamily="34" charset="0"/>
                  <a:ea typeface="Arial" pitchFamily="34" charset="-122"/>
                  <a:cs typeface="Arial" pitchFamily="34" charset="-120"/>
                </a:rPr>
                <a:t>Aggregate small projects</a:t>
              </a:r>
            </a:p>
            <a:p>
              <a:pPr marL="171450" indent="-171450">
                <a:buFont typeface="Arial" panose="020B0604020202020204" pitchFamily="34" charset="0"/>
                <a:buChar char="•"/>
              </a:pPr>
              <a:r>
                <a:rPr lang="en-US" sz="1600" noProof="0">
                  <a:solidFill>
                    <a:srgbClr val="202020"/>
                  </a:solidFill>
                  <a:latin typeface="EuropeaEco" pitchFamily="34" charset="0"/>
                  <a:ea typeface="Arial" pitchFamily="34" charset="-122"/>
                  <a:cs typeface="Arial" pitchFamily="34" charset="-120"/>
                </a:rPr>
                <a:t>Provide financing &amp; technical support (e.g. </a:t>
              </a:r>
              <a:r>
                <a:rPr lang="nl-NL" sz="1600"/>
                <a:t>Ship </a:t>
              </a:r>
              <a:r>
                <a:rPr lang="nl-NL" sz="1600" err="1"/>
                <a:t>Financing</a:t>
              </a:r>
              <a:r>
                <a:rPr lang="nl-NL" sz="1600"/>
                <a:t> Portal)</a:t>
              </a:r>
              <a:endParaRPr lang="en-US" sz="1600" noProof="0">
                <a:solidFill>
                  <a:srgbClr val="202020"/>
                </a:solidFill>
                <a:latin typeface="EuropeaEco" pitchFamily="34" charset="0"/>
                <a:ea typeface="Arial" pitchFamily="34" charset="-122"/>
                <a:cs typeface="Arial" pitchFamily="34" charset="-120"/>
              </a:endParaRPr>
            </a:p>
            <a:p>
              <a:pPr marL="171450" indent="-171450">
                <a:buFont typeface="Arial" panose="020B0604020202020204" pitchFamily="34" charset="0"/>
                <a:buChar char="•"/>
              </a:pPr>
              <a:endParaRPr lang="en-US" sz="1600">
                <a:solidFill>
                  <a:srgbClr val="202020"/>
                </a:solidFill>
                <a:latin typeface="EuropeaEco" pitchFamily="34" charset="0"/>
                <a:ea typeface="Arial" pitchFamily="34" charset="-122"/>
                <a:cs typeface="Arial" pitchFamily="34" charset="-120"/>
              </a:endParaRPr>
            </a:p>
            <a:p>
              <a:r>
                <a:rPr lang="en-US" sz="1600" b="1" noProof="0">
                  <a:solidFill>
                    <a:srgbClr val="202020"/>
                  </a:solidFill>
                  <a:latin typeface="EuropeaEco" pitchFamily="34" charset="0"/>
                  <a:ea typeface="Arial" pitchFamily="34" charset="-122"/>
                  <a:cs typeface="Arial" pitchFamily="34" charset="-120"/>
                </a:rPr>
                <a:t>Lower transaction costs especially for small operators</a:t>
              </a:r>
            </a:p>
            <a:p>
              <a:pPr marL="171450" indent="-171450">
                <a:buFont typeface="Arial" panose="020B0604020202020204" pitchFamily="34" charset="0"/>
                <a:buChar char="•"/>
              </a:pPr>
              <a:endParaRPr lang="en-US" sz="1600">
                <a:solidFill>
                  <a:srgbClr val="202020"/>
                </a:solidFill>
                <a:latin typeface="EuropeaEco" pitchFamily="34" charset="0"/>
                <a:cs typeface="Arial" pitchFamily="34" charset="-120"/>
              </a:endParaRPr>
            </a:p>
            <a:p>
              <a:pPr marL="171450" indent="-171450">
                <a:buFont typeface="Arial" panose="020B0604020202020204" pitchFamily="34" charset="0"/>
                <a:buChar char="•"/>
              </a:pPr>
              <a:endParaRPr lang="en-US" sz="1600" noProof="0">
                <a:solidFill>
                  <a:srgbClr val="202020"/>
                </a:solidFill>
                <a:latin typeface="EuropeaEco" pitchFamily="34" charset="0"/>
                <a:cs typeface="Arial" pitchFamily="34" charset="-120"/>
              </a:endParaRPr>
            </a:p>
            <a:p>
              <a:pPr marL="171450" indent="-171450">
                <a:buFont typeface="Arial" panose="020B0604020202020204" pitchFamily="34" charset="0"/>
                <a:buChar char="•"/>
              </a:pPr>
              <a:endParaRPr lang="en-GB" sz="1600" noProof="0"/>
            </a:p>
          </p:txBody>
        </p:sp>
      </p:grpSp>
      <p:sp>
        <p:nvSpPr>
          <p:cNvPr id="16" name="Text 14">
            <a:extLst>
              <a:ext uri="{FF2B5EF4-FFF2-40B4-BE49-F238E27FC236}">
                <a16:creationId xmlns:a16="http://schemas.microsoft.com/office/drawing/2014/main" id="{6D2B04B6-1619-D57E-FC0A-D6F3098DF132}"/>
              </a:ext>
            </a:extLst>
          </p:cNvPr>
          <p:cNvSpPr/>
          <p:nvPr/>
        </p:nvSpPr>
        <p:spPr>
          <a:xfrm>
            <a:off x="632675" y="6441293"/>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CE Delft &amp; Logistic Navigators (2026), Chapters 6–7.</a:t>
            </a:r>
            <a:endParaRPr lang="en-GB" sz="800" noProof="0"/>
          </a:p>
        </p:txBody>
      </p:sp>
      <p:pic>
        <p:nvPicPr>
          <p:cNvPr id="17" name="Image 0" descr="/mnt/data/workdeck/pptxunz/ppt/media/image1.png">
            <a:extLst>
              <a:ext uri="{FF2B5EF4-FFF2-40B4-BE49-F238E27FC236}">
                <a16:creationId xmlns:a16="http://schemas.microsoft.com/office/drawing/2014/main" id="{7961BA47-2C7B-AF00-2F1F-B43596DF3D3A}"/>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a:extLst>
              <a:ext uri="{FF2B5EF4-FFF2-40B4-BE49-F238E27FC236}">
                <a16:creationId xmlns:a16="http://schemas.microsoft.com/office/drawing/2014/main" id="{576EC02D-8D85-890A-0BA6-4C75C1897A73}"/>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16</a:t>
            </a:fld>
            <a:endParaRPr lang="en-GB" noProof="0"/>
          </a:p>
        </p:txBody>
      </p:sp>
      <p:sp>
        <p:nvSpPr>
          <p:cNvPr id="19" name="Text 1">
            <a:extLst>
              <a:ext uri="{FF2B5EF4-FFF2-40B4-BE49-F238E27FC236}">
                <a16:creationId xmlns:a16="http://schemas.microsoft.com/office/drawing/2014/main" id="{84129B16-DD22-47C6-1EC8-556B9D5E3419}"/>
              </a:ext>
            </a:extLst>
          </p:cNvPr>
          <p:cNvSpPr/>
          <p:nvPr/>
        </p:nvSpPr>
        <p:spPr>
          <a:xfrm>
            <a:off x="317267" y="726553"/>
            <a:ext cx="11827446" cy="594360"/>
          </a:xfrm>
          <a:prstGeom prst="rect">
            <a:avLst/>
          </a:prstGeom>
          <a:noFill/>
          <a:ln/>
        </p:spPr>
        <p:txBody>
          <a:bodyPr wrap="square" lIns="0" tIns="0" rIns="0" bIns="0" rtlCol="0" anchor="ctr"/>
          <a:lstStyle/>
          <a:p>
            <a:pPr marL="0" indent="0">
              <a:buNone/>
            </a:pPr>
            <a:r>
              <a:rPr lang="en-US" sz="3200" b="1" noProof="0">
                <a:solidFill>
                  <a:srgbClr val="0C4DA2"/>
                </a:solidFill>
                <a:latin typeface="EuropeaEco" pitchFamily="34" charset="0"/>
                <a:ea typeface="Arial" pitchFamily="34" charset="-122"/>
                <a:cs typeface="Arial" pitchFamily="34" charset="-120"/>
              </a:rPr>
              <a:t>Coordinate deployment, </a:t>
            </a:r>
            <a:r>
              <a:rPr lang="en-US" sz="3200" b="1" noProof="0" err="1">
                <a:solidFill>
                  <a:srgbClr val="0C4DA2"/>
                </a:solidFill>
                <a:latin typeface="EuropeaEco" pitchFamily="34" charset="0"/>
                <a:ea typeface="Arial" pitchFamily="34" charset="-122"/>
                <a:cs typeface="Arial" pitchFamily="34" charset="-120"/>
              </a:rPr>
              <a:t>mobilise</a:t>
            </a:r>
            <a:r>
              <a:rPr lang="en-US" sz="3200" b="1" noProof="0">
                <a:solidFill>
                  <a:srgbClr val="0C4DA2"/>
                </a:solidFill>
                <a:latin typeface="EuropeaEco" pitchFamily="34" charset="0"/>
                <a:ea typeface="Arial" pitchFamily="34" charset="-122"/>
                <a:cs typeface="Arial" pitchFamily="34" charset="-120"/>
              </a:rPr>
              <a:t> capital and simplify access</a:t>
            </a:r>
            <a:endParaRPr lang="en-GB" sz="3200" noProof="0"/>
          </a:p>
        </p:txBody>
      </p:sp>
      <p:grpSp>
        <p:nvGrpSpPr>
          <p:cNvPr id="40" name="Group 39">
            <a:extLst>
              <a:ext uri="{FF2B5EF4-FFF2-40B4-BE49-F238E27FC236}">
                <a16:creationId xmlns:a16="http://schemas.microsoft.com/office/drawing/2014/main" id="{CECF21E7-F47E-A9D0-B4A6-783914C988D9}"/>
              </a:ext>
            </a:extLst>
          </p:cNvPr>
          <p:cNvGrpSpPr/>
          <p:nvPr/>
        </p:nvGrpSpPr>
        <p:grpSpPr>
          <a:xfrm>
            <a:off x="632675" y="1454907"/>
            <a:ext cx="3456432" cy="4628928"/>
            <a:chOff x="632675" y="1454907"/>
            <a:chExt cx="3456432" cy="4628928"/>
          </a:xfrm>
        </p:grpSpPr>
        <p:sp>
          <p:nvSpPr>
            <p:cNvPr id="4" name="Shape 2">
              <a:extLst>
                <a:ext uri="{FF2B5EF4-FFF2-40B4-BE49-F238E27FC236}">
                  <a16:creationId xmlns:a16="http://schemas.microsoft.com/office/drawing/2014/main" id="{5662D788-A72E-0C18-4EA4-3C27676F6169}"/>
                </a:ext>
              </a:extLst>
            </p:cNvPr>
            <p:cNvSpPr/>
            <p:nvPr/>
          </p:nvSpPr>
          <p:spPr>
            <a:xfrm>
              <a:off x="632675" y="1454907"/>
              <a:ext cx="3456432" cy="4628928"/>
            </a:xfrm>
            <a:prstGeom prst="rect">
              <a:avLst/>
            </a:prstGeom>
            <a:solidFill>
              <a:schemeClr val="accent1">
                <a:lumMod val="12000"/>
                <a:lumOff val="88000"/>
              </a:schemeClr>
            </a:solidFill>
            <a:ln w="12700">
              <a:noFill/>
              <a:prstDash val="solid"/>
            </a:ln>
          </p:spPr>
          <p:txBody>
            <a:bodyPr/>
            <a:lstStyle/>
            <a:p>
              <a:endParaRPr lang="en-GB" noProof="0"/>
            </a:p>
          </p:txBody>
        </p:sp>
        <p:sp>
          <p:nvSpPr>
            <p:cNvPr id="5" name="Shape 3">
              <a:extLst>
                <a:ext uri="{FF2B5EF4-FFF2-40B4-BE49-F238E27FC236}">
                  <a16:creationId xmlns:a16="http://schemas.microsoft.com/office/drawing/2014/main" id="{A82F0B07-24F7-F53F-CA94-D5DEA79B25B6}"/>
                </a:ext>
              </a:extLst>
            </p:cNvPr>
            <p:cNvSpPr/>
            <p:nvPr/>
          </p:nvSpPr>
          <p:spPr>
            <a:xfrm>
              <a:off x="635341" y="1455000"/>
              <a:ext cx="72000" cy="4625190"/>
            </a:xfrm>
            <a:prstGeom prst="rect">
              <a:avLst/>
            </a:prstGeom>
            <a:solidFill>
              <a:schemeClr val="accent1"/>
            </a:solidFill>
            <a:ln w="12700">
              <a:solidFill>
                <a:schemeClr val="accent1"/>
              </a:solidFill>
              <a:prstDash val="solid"/>
            </a:ln>
          </p:spPr>
          <p:txBody>
            <a:bodyPr/>
            <a:lstStyle/>
            <a:p>
              <a:endParaRPr lang="en-GB" noProof="0"/>
            </a:p>
          </p:txBody>
        </p:sp>
        <p:sp>
          <p:nvSpPr>
            <p:cNvPr id="6" name="Text 4">
              <a:extLst>
                <a:ext uri="{FF2B5EF4-FFF2-40B4-BE49-F238E27FC236}">
                  <a16:creationId xmlns:a16="http://schemas.microsoft.com/office/drawing/2014/main" id="{33158F3B-65CD-3698-CBF0-987183440E7A}"/>
                </a:ext>
              </a:extLst>
            </p:cNvPr>
            <p:cNvSpPr/>
            <p:nvPr/>
          </p:nvSpPr>
          <p:spPr>
            <a:xfrm>
              <a:off x="842987" y="1562801"/>
              <a:ext cx="3072384" cy="798708"/>
            </a:xfrm>
            <a:prstGeom prst="rect">
              <a:avLst/>
            </a:prstGeom>
            <a:noFill/>
            <a:ln/>
          </p:spPr>
          <p:txBody>
            <a:bodyPr wrap="square" lIns="0" tIns="0" rIns="0" bIns="0" rtlCol="0" anchor="t"/>
            <a:lstStyle/>
            <a:p>
              <a:pPr marL="0" indent="0">
                <a:buNone/>
              </a:pPr>
              <a:r>
                <a:rPr lang="en-GB" sz="2000" b="1" noProof="0">
                  <a:solidFill>
                    <a:srgbClr val="0C4DA2"/>
                  </a:solidFill>
                  <a:latin typeface="EuropeaEco" pitchFamily="34" charset="0"/>
                  <a:ea typeface="Arial" pitchFamily="34" charset="-122"/>
                  <a:cs typeface="Arial" pitchFamily="34" charset="-120"/>
                </a:rPr>
                <a:t>D. Coordinate vessel investment and infrastructure deployment</a:t>
              </a:r>
              <a:endParaRPr lang="en-GB" sz="2000" noProof="0"/>
            </a:p>
          </p:txBody>
        </p:sp>
        <p:sp>
          <p:nvSpPr>
            <p:cNvPr id="7" name="Text 5">
              <a:extLst>
                <a:ext uri="{FF2B5EF4-FFF2-40B4-BE49-F238E27FC236}">
                  <a16:creationId xmlns:a16="http://schemas.microsoft.com/office/drawing/2014/main" id="{C5CF0AA2-9CBE-B141-11BA-1592FF11B99F}"/>
                </a:ext>
              </a:extLst>
            </p:cNvPr>
            <p:cNvSpPr/>
            <p:nvPr/>
          </p:nvSpPr>
          <p:spPr>
            <a:xfrm>
              <a:off x="822528" y="2841290"/>
              <a:ext cx="3072384" cy="2838294"/>
            </a:xfrm>
            <a:prstGeom prst="rect">
              <a:avLst/>
            </a:prstGeom>
            <a:noFill/>
            <a:ln/>
          </p:spPr>
          <p:txBody>
            <a:bodyPr wrap="square" lIns="0" tIns="0" rIns="0" bIns="0" rtlCol="0" anchor="t">
              <a:normAutofit/>
            </a:bodyPr>
            <a:lstStyle/>
            <a:p>
              <a:pPr marL="171450" indent="-171450">
                <a:buFont typeface="Arial" panose="020B0604020202020204" pitchFamily="34" charset="0"/>
                <a:buChar char="•"/>
              </a:pPr>
              <a:r>
                <a:rPr lang="en-US" sz="1600" noProof="0">
                  <a:solidFill>
                    <a:srgbClr val="202020"/>
                  </a:solidFill>
                  <a:latin typeface="EuropeaEco" pitchFamily="34" charset="0"/>
                  <a:ea typeface="Arial" pitchFamily="34" charset="-122"/>
                  <a:cs typeface="Arial" pitchFamily="34" charset="-120"/>
                </a:rPr>
                <a:t>Align infrastructure investment (CEF, AFIF) with vessel-support schemes and corridor-specific technology deployment</a:t>
              </a:r>
            </a:p>
            <a:p>
              <a:pPr marL="171450" indent="-171450">
                <a:buFont typeface="Arial" panose="020B0604020202020204" pitchFamily="34" charset="0"/>
                <a:buChar char="•"/>
              </a:pPr>
              <a:r>
                <a:rPr lang="en-US" sz="1600" noProof="0">
                  <a:solidFill>
                    <a:srgbClr val="202020"/>
                  </a:solidFill>
                  <a:latin typeface="EuropeaEco" pitchFamily="34" charset="0"/>
                  <a:ea typeface="Arial" pitchFamily="34" charset="-122"/>
                  <a:cs typeface="Arial" pitchFamily="34" charset="-120"/>
                </a:rPr>
                <a:t>Support common technical standards and approval routes</a:t>
              </a:r>
            </a:p>
          </p:txBody>
        </p:sp>
        <p:pic>
          <p:nvPicPr>
            <p:cNvPr id="21" name="Picture 20">
              <a:extLst>
                <a:ext uri="{FF2B5EF4-FFF2-40B4-BE49-F238E27FC236}">
                  <a16:creationId xmlns:a16="http://schemas.microsoft.com/office/drawing/2014/main" id="{1E816E02-10EE-B6B7-F3AF-5D19B7153A8D}"/>
                </a:ext>
              </a:extLst>
            </p:cNvPr>
            <p:cNvPicPr>
              <a:picLocks noChangeAspect="1"/>
            </p:cNvPicPr>
            <p:nvPr/>
          </p:nvPicPr>
          <p:blipFill>
            <a:blip r:embed="rId4"/>
            <a:stretch>
              <a:fillRect/>
            </a:stretch>
          </p:blipFill>
          <p:spPr>
            <a:xfrm>
              <a:off x="2079967" y="4613351"/>
              <a:ext cx="1457070" cy="1457070"/>
            </a:xfrm>
            <a:prstGeom prst="rect">
              <a:avLst/>
            </a:prstGeom>
          </p:spPr>
        </p:pic>
        <p:pic>
          <p:nvPicPr>
            <p:cNvPr id="23" name="Picture 22">
              <a:extLst>
                <a:ext uri="{FF2B5EF4-FFF2-40B4-BE49-F238E27FC236}">
                  <a16:creationId xmlns:a16="http://schemas.microsoft.com/office/drawing/2014/main" id="{2ED0A9BF-E465-6497-1607-3F695CB2C71F}"/>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962994" y="4931020"/>
              <a:ext cx="954915" cy="954915"/>
            </a:xfrm>
            <a:prstGeom prst="rect">
              <a:avLst/>
            </a:prstGeom>
          </p:spPr>
        </p:pic>
        <p:sp>
          <p:nvSpPr>
            <p:cNvPr id="34" name="Arrow: Left-Right 33">
              <a:extLst>
                <a:ext uri="{FF2B5EF4-FFF2-40B4-BE49-F238E27FC236}">
                  <a16:creationId xmlns:a16="http://schemas.microsoft.com/office/drawing/2014/main" id="{2738F6B1-FFD2-2D14-007B-E72EC6B3EBBD}"/>
                </a:ext>
              </a:extLst>
            </p:cNvPr>
            <p:cNvSpPr/>
            <p:nvPr/>
          </p:nvSpPr>
          <p:spPr>
            <a:xfrm>
              <a:off x="1809750" y="5429010"/>
              <a:ext cx="277254" cy="141256"/>
            </a:xfrm>
            <a:prstGeom prst="leftRightArrow">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err="1">
                <a:latin typeface="Myriad Pro" panose="020B0503030403020204" pitchFamily="34" charset="0"/>
              </a:endParaRPr>
            </a:p>
          </p:txBody>
        </p:sp>
      </p:grpSp>
      <p:grpSp>
        <p:nvGrpSpPr>
          <p:cNvPr id="18" name="Group 17">
            <a:extLst>
              <a:ext uri="{FF2B5EF4-FFF2-40B4-BE49-F238E27FC236}">
                <a16:creationId xmlns:a16="http://schemas.microsoft.com/office/drawing/2014/main" id="{ED8BA053-8980-38A2-4874-F1CCAE158108}"/>
              </a:ext>
            </a:extLst>
          </p:cNvPr>
          <p:cNvGrpSpPr/>
          <p:nvPr/>
        </p:nvGrpSpPr>
        <p:grpSpPr>
          <a:xfrm>
            <a:off x="4372571" y="1438276"/>
            <a:ext cx="3683962" cy="4653379"/>
            <a:chOff x="4372571" y="1438276"/>
            <a:chExt cx="3683962" cy="4653379"/>
          </a:xfrm>
        </p:grpSpPr>
        <p:grpSp>
          <p:nvGrpSpPr>
            <p:cNvPr id="11" name="Group 10">
              <a:extLst>
                <a:ext uri="{FF2B5EF4-FFF2-40B4-BE49-F238E27FC236}">
                  <a16:creationId xmlns:a16="http://schemas.microsoft.com/office/drawing/2014/main" id="{2B73E232-7182-B719-FE99-08621A9B2AE0}"/>
                </a:ext>
              </a:extLst>
            </p:cNvPr>
            <p:cNvGrpSpPr/>
            <p:nvPr/>
          </p:nvGrpSpPr>
          <p:grpSpPr>
            <a:xfrm>
              <a:off x="4372571" y="1438276"/>
              <a:ext cx="3683962" cy="4653379"/>
              <a:chOff x="4372571" y="1438276"/>
              <a:chExt cx="3683962" cy="4653379"/>
            </a:xfrm>
          </p:grpSpPr>
          <p:sp>
            <p:nvSpPr>
              <p:cNvPr id="8" name="Shape 6">
                <a:extLst>
                  <a:ext uri="{FF2B5EF4-FFF2-40B4-BE49-F238E27FC236}">
                    <a16:creationId xmlns:a16="http://schemas.microsoft.com/office/drawing/2014/main" id="{36F569D8-2CA1-1847-A4E3-147D8B2D37D6}"/>
                  </a:ext>
                </a:extLst>
              </p:cNvPr>
              <p:cNvSpPr/>
              <p:nvPr/>
            </p:nvSpPr>
            <p:spPr>
              <a:xfrm>
                <a:off x="4390558" y="1447725"/>
                <a:ext cx="3438144" cy="4643930"/>
              </a:xfrm>
              <a:prstGeom prst="rect">
                <a:avLst/>
              </a:prstGeom>
              <a:solidFill>
                <a:schemeClr val="accent2">
                  <a:lumMod val="12000"/>
                  <a:lumOff val="88000"/>
                </a:schemeClr>
              </a:solidFill>
              <a:ln w="12700">
                <a:noFill/>
                <a:prstDash val="solid"/>
              </a:ln>
            </p:spPr>
            <p:txBody>
              <a:bodyPr/>
              <a:lstStyle/>
              <a:p>
                <a:endParaRPr lang="en-GB" noProof="0"/>
              </a:p>
            </p:txBody>
          </p:sp>
          <p:sp>
            <p:nvSpPr>
              <p:cNvPr id="9" name="Shape 7">
                <a:extLst>
                  <a:ext uri="{FF2B5EF4-FFF2-40B4-BE49-F238E27FC236}">
                    <a16:creationId xmlns:a16="http://schemas.microsoft.com/office/drawing/2014/main" id="{854A76B8-55B5-A70C-52FA-CFEBB242F10D}"/>
                  </a:ext>
                </a:extLst>
              </p:cNvPr>
              <p:cNvSpPr/>
              <p:nvPr/>
            </p:nvSpPr>
            <p:spPr>
              <a:xfrm>
                <a:off x="4372571" y="1438276"/>
                <a:ext cx="72000" cy="4643930"/>
              </a:xfrm>
              <a:prstGeom prst="rect">
                <a:avLst/>
              </a:prstGeom>
              <a:solidFill>
                <a:schemeClr val="accent2"/>
              </a:solidFill>
              <a:ln w="12700">
                <a:solidFill>
                  <a:schemeClr val="accent2"/>
                </a:solidFill>
                <a:prstDash val="solid"/>
              </a:ln>
            </p:spPr>
            <p:txBody>
              <a:bodyPr/>
              <a:lstStyle/>
              <a:p>
                <a:endParaRPr lang="en-GB" noProof="0"/>
              </a:p>
            </p:txBody>
          </p:sp>
          <p:sp>
            <p:nvSpPr>
              <p:cNvPr id="10" name="Text 8">
                <a:extLst>
                  <a:ext uri="{FF2B5EF4-FFF2-40B4-BE49-F238E27FC236}">
                    <a16:creationId xmlns:a16="http://schemas.microsoft.com/office/drawing/2014/main" id="{FB378330-EA33-B94F-D524-42B4A9CDD96A}"/>
                  </a:ext>
                </a:extLst>
              </p:cNvPr>
              <p:cNvSpPr/>
              <p:nvPr/>
            </p:nvSpPr>
            <p:spPr>
              <a:xfrm>
                <a:off x="4564594" y="1562801"/>
                <a:ext cx="3243719" cy="798708"/>
              </a:xfrm>
              <a:prstGeom prst="rect">
                <a:avLst/>
              </a:prstGeom>
              <a:noFill/>
              <a:ln/>
            </p:spPr>
            <p:txBody>
              <a:bodyPr wrap="square" lIns="0" tIns="0" rIns="0" bIns="0" rtlCol="0" anchor="t"/>
              <a:lstStyle/>
              <a:p>
                <a:pPr marL="0" indent="0">
                  <a:buNone/>
                </a:pPr>
                <a:r>
                  <a:rPr lang="en-GB" sz="2000" b="1" noProof="0">
                    <a:solidFill>
                      <a:srgbClr val="0C4DA2"/>
                    </a:solidFill>
                    <a:latin typeface="EuropeaEco" pitchFamily="34" charset="0"/>
                    <a:ea typeface="Arial" pitchFamily="34" charset="-122"/>
                    <a:cs typeface="Arial" pitchFamily="34" charset="-120"/>
                  </a:rPr>
                  <a:t>E. Develop a dedicated blended-finance facility</a:t>
                </a:r>
                <a:endParaRPr lang="en-GB" sz="2000" noProof="0"/>
              </a:p>
            </p:txBody>
          </p:sp>
          <p:grpSp>
            <p:nvGrpSpPr>
              <p:cNvPr id="37" name="Group 36">
                <a:extLst>
                  <a:ext uri="{FF2B5EF4-FFF2-40B4-BE49-F238E27FC236}">
                    <a16:creationId xmlns:a16="http://schemas.microsoft.com/office/drawing/2014/main" id="{EC5D28D4-2E35-4E74-EF22-0F0FEC8D3930}"/>
                  </a:ext>
                </a:extLst>
              </p:cNvPr>
              <p:cNvGrpSpPr/>
              <p:nvPr/>
            </p:nvGrpSpPr>
            <p:grpSpPr>
              <a:xfrm>
                <a:off x="4443226" y="2285528"/>
                <a:ext cx="3613307" cy="3394056"/>
                <a:chOff x="4443226" y="2666528"/>
                <a:chExt cx="3613307" cy="3394056"/>
              </a:xfrm>
            </p:grpSpPr>
            <p:pic>
              <p:nvPicPr>
                <p:cNvPr id="33" name="Picture 32">
                  <a:extLst>
                    <a:ext uri="{FF2B5EF4-FFF2-40B4-BE49-F238E27FC236}">
                      <a16:creationId xmlns:a16="http://schemas.microsoft.com/office/drawing/2014/main" id="{3B9EF393-5996-943E-098B-549F3D09FC86}"/>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foregroundMark x1="75635" y1="31134" x2="75635" y2="31134"/>
                              <a14:foregroundMark x1="73266" y1="29949" x2="73266" y2="29949"/>
                              <a14:foregroundMark x1="67174" y1="57530" x2="67174" y2="57530"/>
                              <a14:foregroundMark x1="66836" y1="58037" x2="66836" y2="58037"/>
                              <a14:foregroundMark x1="68866" y1="59222" x2="69543" y2="58883"/>
                              <a14:foregroundMark x1="61252" y1="56853" x2="61252" y2="56853"/>
                              <a14:foregroundMark x1="46024" y1="58545" x2="46024" y2="58545"/>
                              <a14:foregroundMark x1="58376" y1="62775" x2="58376" y2="62775"/>
                              <a14:foregroundMark x1="34010" y1="62437" x2="34010" y2="62437"/>
                              <a14:foregroundMark x1="45008" y1="78173" x2="45008" y2="78173"/>
                            </a14:backgroundRemoval>
                          </a14:imgEffect>
                        </a14:imgLayer>
                      </a14:imgProps>
                    </a:ext>
                  </a:extLst>
                </a:blip>
                <a:stretch>
                  <a:fillRect/>
                </a:stretch>
              </p:blipFill>
              <p:spPr>
                <a:xfrm>
                  <a:off x="4443226" y="4149623"/>
                  <a:ext cx="725666" cy="725666"/>
                </a:xfrm>
                <a:prstGeom prst="rect">
                  <a:avLst/>
                </a:prstGeom>
              </p:spPr>
            </p:pic>
            <p:pic>
              <p:nvPicPr>
                <p:cNvPr id="39" name="Picture 38">
                  <a:extLst>
                    <a:ext uri="{FF2B5EF4-FFF2-40B4-BE49-F238E27FC236}">
                      <a16:creationId xmlns:a16="http://schemas.microsoft.com/office/drawing/2014/main" id="{9CF3F3BA-6A58-C33C-C814-4E7BC5333CE2}"/>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foregroundMark x1="45694" y1="38118" x2="45694" y2="38118"/>
                              <a14:foregroundMark x1="53589" y1="35008" x2="53589" y2="35008"/>
                              <a14:foregroundMark x1="58293" y1="37321" x2="58293" y2="37321"/>
                              <a14:foregroundMark x1="41707" y1="40750" x2="41707" y2="40750"/>
                              <a14:foregroundMark x1="40431" y1="43939" x2="40431" y2="50000"/>
                              <a14:foregroundMark x1="51435" y1="37879" x2="51435" y2="37879"/>
                              <a14:foregroundMark x1="53349" y1="36284" x2="50399" y2="37321"/>
                              <a14:foregroundMark x1="60207" y1="37879" x2="58852" y2="37640"/>
                              <a14:foregroundMark x1="56220" y1="62679" x2="53828" y2="60287"/>
                            </a14:backgroundRemoval>
                          </a14:imgEffect>
                        </a14:imgLayer>
                      </a14:imgProps>
                    </a:ext>
                  </a:extLst>
                </a:blip>
                <a:stretch>
                  <a:fillRect/>
                </a:stretch>
              </p:blipFill>
              <p:spPr>
                <a:xfrm>
                  <a:off x="6186129" y="3076141"/>
                  <a:ext cx="797339" cy="797339"/>
                </a:xfrm>
                <a:prstGeom prst="rect">
                  <a:avLst/>
                </a:prstGeom>
              </p:spPr>
            </p:pic>
            <p:pic>
              <p:nvPicPr>
                <p:cNvPr id="41" name="Picture 40">
                  <a:extLst>
                    <a:ext uri="{FF2B5EF4-FFF2-40B4-BE49-F238E27FC236}">
                      <a16:creationId xmlns:a16="http://schemas.microsoft.com/office/drawing/2014/main" id="{EB194FFC-A603-D067-B7DB-C8C068C6BDCB}"/>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10000" b="90000" l="10000" r="90000">
                              <a14:foregroundMark x1="28581" y1="54199" x2="28581" y2="54199"/>
                              <a14:foregroundMark x1="55599" y1="48633" x2="54557" y2="47754"/>
                              <a14:foregroundMark x1="46615" y1="48633" x2="51628" y2="49609"/>
                              <a14:foregroundMark x1="43880" y1="61230" x2="50000" y2="62598"/>
                              <a14:foregroundMark x1="54753" y1="68457" x2="55469" y2="71875"/>
                              <a14:foregroundMark x1="47005" y1="74512" x2="45052" y2="73926"/>
                              <a14:foregroundMark x1="59570" y1="71094" x2="62370" y2="70313"/>
                            </a14:backgroundRemoval>
                          </a14:imgEffect>
                        </a14:imgLayer>
                      </a14:imgProps>
                    </a:ext>
                  </a:extLst>
                </a:blip>
                <a:stretch>
                  <a:fillRect/>
                </a:stretch>
              </p:blipFill>
              <p:spPr>
                <a:xfrm>
                  <a:off x="6722220" y="4012455"/>
                  <a:ext cx="1334313" cy="889542"/>
                </a:xfrm>
                <a:prstGeom prst="rect">
                  <a:avLst/>
                </a:prstGeom>
              </p:spPr>
            </p:pic>
            <p:cxnSp>
              <p:nvCxnSpPr>
                <p:cNvPr id="45" name="Straight Connector 44">
                  <a:extLst>
                    <a:ext uri="{FF2B5EF4-FFF2-40B4-BE49-F238E27FC236}">
                      <a16:creationId xmlns:a16="http://schemas.microsoft.com/office/drawing/2014/main" id="{463834EF-7CF8-D98A-4224-E9AC76D1EFE0}"/>
                    </a:ext>
                  </a:extLst>
                </p:cNvPr>
                <p:cNvCxnSpPr>
                  <a:cxnSpLocks/>
                </p:cNvCxnSpPr>
                <p:nvPr/>
              </p:nvCxnSpPr>
              <p:spPr>
                <a:xfrm>
                  <a:off x="5202434" y="4556008"/>
                  <a:ext cx="324000" cy="0"/>
                </a:xfrm>
                <a:prstGeom prst="line">
                  <a:avLst/>
                </a:prstGeom>
                <a:ln w="25400" cap="flat" cmpd="sng" algn="ctr">
                  <a:solidFill>
                    <a:schemeClr val="bg1">
                      <a:lumMod val="6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pic>
              <p:nvPicPr>
                <p:cNvPr id="47" name="Picture 46">
                  <a:extLst>
                    <a:ext uri="{FF2B5EF4-FFF2-40B4-BE49-F238E27FC236}">
                      <a16:creationId xmlns:a16="http://schemas.microsoft.com/office/drawing/2014/main" id="{6D621B1A-05E7-3C85-FD79-A67E64462790}"/>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9888" b="89872" l="8533" r="93780">
                              <a14:foregroundMark x1="8533" y1="75359" x2="9410" y2="64195"/>
                              <a14:foregroundMark x1="93780" y1="71850" x2="91707" y2="34928"/>
                              <a14:foregroundMark x1="28309" y1="56380" x2="28628" y2="50957"/>
                              <a14:foregroundMark x1="18740" y1="43700" x2="19139" y2="62281"/>
                              <a14:foregroundMark x1="29346" y1="69936" x2="31100" y2="31499"/>
                              <a14:foregroundMark x1="31100" y1="31499" x2="27911" y2="38915"/>
                              <a14:foregroundMark x1="27911" y1="38915" x2="28230" y2="73365"/>
                              <a14:foregroundMark x1="28230" y1="73365" x2="28389" y2="74242"/>
                              <a14:foregroundMark x1="29426" y1="67145" x2="29825" y2="54785"/>
                              <a14:foregroundMark x1="28788" y1="58612" x2="30223" y2="66507"/>
                              <a14:foregroundMark x1="30223" y1="66507" x2="30223" y2="66507"/>
                              <a14:foregroundMark x1="28868" y1="28947" x2="28549" y2="52073"/>
                              <a14:foregroundMark x1="28549" y1="52073" x2="29506" y2="53429"/>
                              <a14:foregroundMark x1="18820" y1="29665" x2="19777" y2="72967"/>
                              <a14:foregroundMark x1="19777" y1="72967" x2="18182" y2="62679"/>
                              <a14:foregroundMark x1="18182" y1="62679" x2="19856" y2="35726"/>
                              <a14:foregroundMark x1="19856" y1="35726" x2="17863" y2="27990"/>
                              <a14:foregroundMark x1="9809" y1="27831" x2="9649" y2="27033"/>
                            </a14:backgroundRemoval>
                          </a14:imgEffect>
                        </a14:imgLayer>
                      </a14:imgProps>
                    </a:ext>
                  </a:extLst>
                </a:blip>
                <a:stretch>
                  <a:fillRect/>
                </a:stretch>
              </p:blipFill>
              <p:spPr>
                <a:xfrm>
                  <a:off x="5566732" y="4068304"/>
                  <a:ext cx="981565" cy="981565"/>
                </a:xfrm>
                <a:prstGeom prst="rect">
                  <a:avLst/>
                </a:prstGeom>
              </p:spPr>
            </p:pic>
            <p:pic>
              <p:nvPicPr>
                <p:cNvPr id="49" name="Picture 48">
                  <a:extLst>
                    <a:ext uri="{FF2B5EF4-FFF2-40B4-BE49-F238E27FC236}">
                      <a16:creationId xmlns:a16="http://schemas.microsoft.com/office/drawing/2014/main" id="{A09502B0-2A86-3691-6281-02F49DECDE54}"/>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10000" b="90000" l="10000" r="90000">
                              <a14:foregroundMark x1="63876" y1="59171" x2="65949" y2="73046"/>
                              <a14:foregroundMark x1="81579" y1="61404" x2="77113" y2="70096"/>
                              <a14:foregroundMark x1="77113" y1="70096" x2="73525" y2="60686"/>
                              <a14:foregroundMark x1="73525" y1="60686" x2="72648" y2="59968"/>
                              <a14:foregroundMark x1="49043" y1="30941" x2="42105" y2="27990"/>
                              <a14:foregroundMark x1="42105" y1="27990" x2="42105" y2="27592"/>
                            </a14:backgroundRemoval>
                          </a14:imgEffect>
                        </a14:imgLayer>
                      </a14:imgProps>
                    </a:ext>
                  </a:extLst>
                </a:blip>
                <a:stretch>
                  <a:fillRect/>
                </a:stretch>
              </p:blipFill>
              <p:spPr>
                <a:xfrm>
                  <a:off x="5196549" y="3032017"/>
                  <a:ext cx="844152" cy="844152"/>
                </a:xfrm>
                <a:prstGeom prst="rect">
                  <a:avLst/>
                </a:prstGeom>
              </p:spPr>
            </p:pic>
            <p:sp>
              <p:nvSpPr>
                <p:cNvPr id="53" name="Text 5">
                  <a:extLst>
                    <a:ext uri="{FF2B5EF4-FFF2-40B4-BE49-F238E27FC236}">
                      <a16:creationId xmlns:a16="http://schemas.microsoft.com/office/drawing/2014/main" id="{1674651C-B212-697C-5884-D57D864AEEFB}"/>
                    </a:ext>
                  </a:extLst>
                </p:cNvPr>
                <p:cNvSpPr/>
                <p:nvPr/>
              </p:nvSpPr>
              <p:spPr>
                <a:xfrm>
                  <a:off x="4598620" y="4044224"/>
                  <a:ext cx="494155" cy="261196"/>
                </a:xfrm>
                <a:prstGeom prst="rect">
                  <a:avLst/>
                </a:prstGeom>
                <a:noFill/>
                <a:ln/>
              </p:spPr>
              <p:txBody>
                <a:bodyPr wrap="square" lIns="0" tIns="0" rIns="0" bIns="0" rtlCol="0" anchor="t">
                  <a:normAutofit/>
                </a:bodyPr>
                <a:lstStyle/>
                <a:p>
                  <a:r>
                    <a:rPr lang="en-US" sz="1400">
                      <a:solidFill>
                        <a:schemeClr val="accent3">
                          <a:lumMod val="75000"/>
                        </a:schemeClr>
                      </a:solidFill>
                      <a:latin typeface="EuropeaEco" pitchFamily="34" charset="0"/>
                      <a:ea typeface="Arial" pitchFamily="34" charset="-122"/>
                      <a:cs typeface="Arial" pitchFamily="34" charset="-120"/>
                    </a:rPr>
                    <a:t>Grants</a:t>
                  </a:r>
                  <a:endParaRPr lang="en-US" sz="1400" noProof="0">
                    <a:solidFill>
                      <a:schemeClr val="accent3">
                        <a:lumMod val="75000"/>
                      </a:schemeClr>
                    </a:solidFill>
                    <a:latin typeface="EuropeaEco" pitchFamily="34" charset="0"/>
                    <a:ea typeface="Arial" pitchFamily="34" charset="-122"/>
                    <a:cs typeface="Arial" pitchFamily="34" charset="-120"/>
                  </a:endParaRPr>
                </a:p>
              </p:txBody>
            </p:sp>
            <p:sp>
              <p:nvSpPr>
                <p:cNvPr id="55" name="Text 5">
                  <a:extLst>
                    <a:ext uri="{FF2B5EF4-FFF2-40B4-BE49-F238E27FC236}">
                      <a16:creationId xmlns:a16="http://schemas.microsoft.com/office/drawing/2014/main" id="{2E815E2F-5058-44FE-B00F-B762B0A26D9C}"/>
                    </a:ext>
                  </a:extLst>
                </p:cNvPr>
                <p:cNvSpPr/>
                <p:nvPr/>
              </p:nvSpPr>
              <p:spPr>
                <a:xfrm>
                  <a:off x="4954522" y="2666528"/>
                  <a:ext cx="1204176" cy="441392"/>
                </a:xfrm>
                <a:prstGeom prst="rect">
                  <a:avLst/>
                </a:prstGeom>
                <a:noFill/>
                <a:ln/>
              </p:spPr>
              <p:txBody>
                <a:bodyPr wrap="square" lIns="0" tIns="0" rIns="0" bIns="0" rtlCol="0" anchor="t">
                  <a:noAutofit/>
                </a:bodyPr>
                <a:lstStyle/>
                <a:p>
                  <a:pPr algn="ctr"/>
                  <a:r>
                    <a:rPr lang="en-GB" sz="1400" noProof="0">
                      <a:solidFill>
                        <a:schemeClr val="accent3">
                          <a:lumMod val="75000"/>
                        </a:schemeClr>
                      </a:solidFill>
                    </a:rPr>
                    <a:t>Concessional finance</a:t>
                  </a:r>
                  <a:endParaRPr lang="en-GB" sz="1400" noProof="0">
                    <a:solidFill>
                      <a:schemeClr val="accent3">
                        <a:lumMod val="75000"/>
                      </a:schemeClr>
                    </a:solidFill>
                    <a:latin typeface="EuropeaEco" pitchFamily="34" charset="0"/>
                    <a:ea typeface="Arial" pitchFamily="34" charset="-122"/>
                    <a:cs typeface="Arial" pitchFamily="34" charset="-120"/>
                  </a:endParaRPr>
                </a:p>
              </p:txBody>
            </p:sp>
            <p:pic>
              <p:nvPicPr>
                <p:cNvPr id="57" name="Picture 56">
                  <a:extLst>
                    <a:ext uri="{FF2B5EF4-FFF2-40B4-BE49-F238E27FC236}">
                      <a16:creationId xmlns:a16="http://schemas.microsoft.com/office/drawing/2014/main" id="{417D86AC-AB1B-8CF1-42F2-0453F2A05CDB}"/>
                    </a:ext>
                  </a:extLst>
                </p:cNvPr>
                <p:cNvPicPr>
                  <a:picLocks noChangeAspect="1"/>
                </p:cNvPicPr>
                <p:nvPr/>
              </p:nvPicPr>
              <p:blipFill>
                <a:blip r:embed="rId4"/>
                <a:stretch>
                  <a:fillRect/>
                </a:stretch>
              </p:blipFill>
              <p:spPr>
                <a:xfrm>
                  <a:off x="5395431" y="4603514"/>
                  <a:ext cx="1457070" cy="1457070"/>
                </a:xfrm>
                <a:prstGeom prst="rect">
                  <a:avLst/>
                </a:prstGeom>
              </p:spPr>
            </p:pic>
            <p:sp>
              <p:nvSpPr>
                <p:cNvPr id="58" name="Text 5">
                  <a:extLst>
                    <a:ext uri="{FF2B5EF4-FFF2-40B4-BE49-F238E27FC236}">
                      <a16:creationId xmlns:a16="http://schemas.microsoft.com/office/drawing/2014/main" id="{79B630ED-8288-6B36-DE81-517C4F99B382}"/>
                    </a:ext>
                  </a:extLst>
                </p:cNvPr>
                <p:cNvSpPr/>
                <p:nvPr/>
              </p:nvSpPr>
              <p:spPr>
                <a:xfrm>
                  <a:off x="6730138" y="3643930"/>
                  <a:ext cx="1204176" cy="548849"/>
                </a:xfrm>
                <a:prstGeom prst="rect">
                  <a:avLst/>
                </a:prstGeom>
                <a:noFill/>
                <a:ln/>
              </p:spPr>
              <p:txBody>
                <a:bodyPr wrap="square" lIns="0" tIns="0" rIns="0" bIns="0" rtlCol="0" anchor="t">
                  <a:noAutofit/>
                </a:bodyPr>
                <a:lstStyle/>
                <a:p>
                  <a:pPr algn="ctr"/>
                  <a:r>
                    <a:rPr lang="en-GB" sz="1400" noProof="0">
                      <a:solidFill>
                        <a:schemeClr val="accent3">
                          <a:lumMod val="75000"/>
                        </a:schemeClr>
                      </a:solidFill>
                    </a:rPr>
                    <a:t>Commercial finance</a:t>
                  </a:r>
                  <a:endParaRPr lang="en-GB" sz="1400" noProof="0">
                    <a:solidFill>
                      <a:schemeClr val="accent3">
                        <a:lumMod val="75000"/>
                      </a:schemeClr>
                    </a:solidFill>
                    <a:latin typeface="EuropeaEco" pitchFamily="34" charset="0"/>
                    <a:ea typeface="Arial" pitchFamily="34" charset="-122"/>
                    <a:cs typeface="Arial" pitchFamily="34" charset="-120"/>
                  </a:endParaRPr>
                </a:p>
              </p:txBody>
            </p:sp>
            <p:sp>
              <p:nvSpPr>
                <p:cNvPr id="59" name="Text 5">
                  <a:extLst>
                    <a:ext uri="{FF2B5EF4-FFF2-40B4-BE49-F238E27FC236}">
                      <a16:creationId xmlns:a16="http://schemas.microsoft.com/office/drawing/2014/main" id="{020EDB50-80EF-7D57-9E6E-79D74EBC6463}"/>
                    </a:ext>
                  </a:extLst>
                </p:cNvPr>
                <p:cNvSpPr/>
                <p:nvPr/>
              </p:nvSpPr>
              <p:spPr>
                <a:xfrm>
                  <a:off x="6089933" y="2785614"/>
                  <a:ext cx="1204176" cy="261196"/>
                </a:xfrm>
                <a:prstGeom prst="rect">
                  <a:avLst/>
                </a:prstGeom>
                <a:noFill/>
                <a:ln/>
              </p:spPr>
              <p:txBody>
                <a:bodyPr wrap="square" lIns="0" tIns="0" rIns="0" bIns="0" rtlCol="0" anchor="t">
                  <a:noAutofit/>
                </a:bodyPr>
                <a:lstStyle/>
                <a:p>
                  <a:pPr algn="ctr"/>
                  <a:r>
                    <a:rPr lang="en-GB" sz="1400" noProof="0">
                      <a:solidFill>
                        <a:schemeClr val="accent3">
                          <a:lumMod val="75000"/>
                        </a:schemeClr>
                      </a:solidFill>
                    </a:rPr>
                    <a:t>Guarantees</a:t>
                  </a:r>
                  <a:endParaRPr lang="en-GB" sz="1400" noProof="0">
                    <a:solidFill>
                      <a:schemeClr val="accent3">
                        <a:lumMod val="75000"/>
                      </a:schemeClr>
                    </a:solidFill>
                    <a:latin typeface="EuropeaEco" pitchFamily="34" charset="0"/>
                    <a:ea typeface="Arial" pitchFamily="34" charset="-122"/>
                    <a:cs typeface="Arial" pitchFamily="34" charset="-120"/>
                  </a:endParaRPr>
                </a:p>
              </p:txBody>
            </p:sp>
            <p:cxnSp>
              <p:nvCxnSpPr>
                <p:cNvPr id="60" name="Straight Connector 59">
                  <a:extLst>
                    <a:ext uri="{FF2B5EF4-FFF2-40B4-BE49-F238E27FC236}">
                      <a16:creationId xmlns:a16="http://schemas.microsoft.com/office/drawing/2014/main" id="{81565A81-A1A8-2A6B-C664-E68B5694C9A8}"/>
                    </a:ext>
                  </a:extLst>
                </p:cNvPr>
                <p:cNvCxnSpPr>
                  <a:cxnSpLocks/>
                </p:cNvCxnSpPr>
                <p:nvPr/>
              </p:nvCxnSpPr>
              <p:spPr>
                <a:xfrm>
                  <a:off x="5692796" y="3879997"/>
                  <a:ext cx="141314" cy="275461"/>
                </a:xfrm>
                <a:prstGeom prst="line">
                  <a:avLst/>
                </a:prstGeom>
                <a:ln w="25400" cap="flat" cmpd="sng" algn="ctr">
                  <a:solidFill>
                    <a:schemeClr val="bg1">
                      <a:lumMod val="6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64" name="Straight Connector 63">
                  <a:extLst>
                    <a:ext uri="{FF2B5EF4-FFF2-40B4-BE49-F238E27FC236}">
                      <a16:creationId xmlns:a16="http://schemas.microsoft.com/office/drawing/2014/main" id="{93A60810-E7A6-DAAD-74B2-627612C11F97}"/>
                    </a:ext>
                  </a:extLst>
                </p:cNvPr>
                <p:cNvCxnSpPr>
                  <a:cxnSpLocks/>
                </p:cNvCxnSpPr>
                <p:nvPr/>
              </p:nvCxnSpPr>
              <p:spPr>
                <a:xfrm flipH="1">
                  <a:off x="6257225" y="3878882"/>
                  <a:ext cx="149149" cy="334721"/>
                </a:xfrm>
                <a:prstGeom prst="line">
                  <a:avLst/>
                </a:prstGeom>
                <a:ln w="25400" cap="flat" cmpd="sng" algn="ctr">
                  <a:solidFill>
                    <a:schemeClr val="bg1">
                      <a:lumMod val="6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C918C976-8407-4587-8596-C414DF44112C}"/>
                    </a:ext>
                  </a:extLst>
                </p:cNvPr>
                <p:cNvCxnSpPr>
                  <a:cxnSpLocks/>
                </p:cNvCxnSpPr>
                <p:nvPr/>
              </p:nvCxnSpPr>
              <p:spPr>
                <a:xfrm flipH="1">
                  <a:off x="6587048" y="4556008"/>
                  <a:ext cx="288000" cy="0"/>
                </a:xfrm>
                <a:prstGeom prst="line">
                  <a:avLst/>
                </a:prstGeom>
                <a:ln w="25400" cap="flat" cmpd="sng" algn="ctr">
                  <a:solidFill>
                    <a:schemeClr val="bg1">
                      <a:lumMod val="6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Straight Connector 28">
                  <a:extLst>
                    <a:ext uri="{FF2B5EF4-FFF2-40B4-BE49-F238E27FC236}">
                      <a16:creationId xmlns:a16="http://schemas.microsoft.com/office/drawing/2014/main" id="{5FDE7F47-5CA7-2A08-DBAE-FC9597A3ED0D}"/>
                    </a:ext>
                  </a:extLst>
                </p:cNvPr>
                <p:cNvCxnSpPr>
                  <a:cxnSpLocks/>
                </p:cNvCxnSpPr>
                <p:nvPr/>
              </p:nvCxnSpPr>
              <p:spPr>
                <a:xfrm>
                  <a:off x="6002316" y="5003259"/>
                  <a:ext cx="0" cy="245016"/>
                </a:xfrm>
                <a:prstGeom prst="line">
                  <a:avLst/>
                </a:prstGeom>
                <a:ln w="2540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pic>
              <p:nvPicPr>
                <p:cNvPr id="32" name="Picture 31">
                  <a:extLst>
                    <a:ext uri="{FF2B5EF4-FFF2-40B4-BE49-F238E27FC236}">
                      <a16:creationId xmlns:a16="http://schemas.microsoft.com/office/drawing/2014/main" id="{2C48841A-054F-3B67-7B7F-CDBACC33D045}"/>
                    </a:ext>
                  </a:extLst>
                </p:cNvPr>
                <p:cNvPicPr>
                  <a:picLocks noChangeAspect="1"/>
                </p:cNvPicPr>
                <p:nvPr/>
              </p:nvPicPr>
              <p:blipFill>
                <a:blip r:embed="rId17">
                  <a:extLst>
                    <a:ext uri="{BEBA8EAE-BF5A-486C-A8C5-ECC9F3942E4B}">
                      <a14:imgProps xmlns:a14="http://schemas.microsoft.com/office/drawing/2010/main">
                        <a14:imgLayer r:embed="rId18">
                          <a14:imgEffect>
                            <a14:backgroundRemoval t="16016" b="42969" l="56901" r="73763">
                              <a14:foregroundMark x1="62760" y1="41406" x2="67643" y2="39648"/>
                              <a14:foregroundMark x1="63346" y1="42969" x2="63346" y2="42969"/>
                              <a14:foregroundMark x1="60156" y1="40527" x2="60156" y2="40527"/>
                              <a14:foregroundMark x1="72917" y1="16016" x2="72917" y2="16016"/>
                              <a14:foregroundMark x1="57943" y1="34473" x2="57943" y2="34473"/>
                              <a14:foregroundMark x1="56901" y1="32715" x2="56901" y2="32715"/>
                            </a14:backgroundRemoval>
                          </a14:imgEffect>
                        </a14:imgLayer>
                      </a14:imgProps>
                    </a:ext>
                  </a:extLst>
                </a:blip>
                <a:srcRect l="56719" t="13471" r="23983" b="55834"/>
                <a:stretch>
                  <a:fillRect/>
                </a:stretch>
              </p:blipFill>
              <p:spPr>
                <a:xfrm>
                  <a:off x="5148242" y="5212914"/>
                  <a:ext cx="404410" cy="428848"/>
                </a:xfrm>
                <a:prstGeom prst="rect">
                  <a:avLst/>
                </a:prstGeom>
              </p:spPr>
            </p:pic>
          </p:grpSp>
        </p:grpSp>
        <p:sp>
          <p:nvSpPr>
            <p:cNvPr id="36" name="TextBox 35">
              <a:extLst>
                <a:ext uri="{FF2B5EF4-FFF2-40B4-BE49-F238E27FC236}">
                  <a16:creationId xmlns:a16="http://schemas.microsoft.com/office/drawing/2014/main" id="{9264852E-761C-73E1-C7BA-84352C3DB344}"/>
                </a:ext>
              </a:extLst>
            </p:cNvPr>
            <p:cNvSpPr txBox="1"/>
            <p:nvPr/>
          </p:nvSpPr>
          <p:spPr>
            <a:xfrm>
              <a:off x="4473470" y="5365374"/>
              <a:ext cx="3415435" cy="523220"/>
            </a:xfrm>
            <a:prstGeom prst="rect">
              <a:avLst/>
            </a:prstGeom>
            <a:noFill/>
          </p:spPr>
          <p:txBody>
            <a:bodyPr wrap="square">
              <a:spAutoFit/>
            </a:bodyPr>
            <a:lstStyle/>
            <a:p>
              <a:r>
                <a:rPr lang="en-US" sz="1400">
                  <a:solidFill>
                    <a:schemeClr val="accent3">
                      <a:lumMod val="75000"/>
                    </a:schemeClr>
                  </a:solidFill>
                </a:rPr>
                <a:t>EU instruments:</a:t>
              </a:r>
              <a:endParaRPr lang="en-US" sz="1400" b="1">
                <a:solidFill>
                  <a:schemeClr val="accent3">
                    <a:lumMod val="75000"/>
                  </a:schemeClr>
                </a:solidFill>
              </a:endParaRPr>
            </a:p>
            <a:p>
              <a:r>
                <a:rPr lang="en-US" sz="1400" b="1" err="1">
                  <a:solidFill>
                    <a:schemeClr val="accent3">
                      <a:lumMod val="75000"/>
                    </a:schemeClr>
                  </a:solidFill>
                </a:rPr>
                <a:t>InvestEU</a:t>
              </a:r>
              <a:r>
                <a:rPr lang="en-US" sz="1400" b="1">
                  <a:solidFill>
                    <a:schemeClr val="accent3">
                      <a:lumMod val="75000"/>
                    </a:schemeClr>
                  </a:solidFill>
                </a:rPr>
                <a:t>, European Competitiveness Fund</a:t>
              </a:r>
              <a:endParaRPr lang="nl-NL" sz="1400" b="1">
                <a:solidFill>
                  <a:schemeClr val="accent3">
                    <a:lumMod val="75000"/>
                  </a:schemeClr>
                </a:solidFill>
              </a:endParaRPr>
            </a:p>
          </p:txBody>
        </p:sp>
      </p:grpSp>
    </p:spTree>
    <p:extLst>
      <p:ext uri="{BB962C8B-B14F-4D97-AF65-F5344CB8AC3E}">
        <p14:creationId xmlns:p14="http://schemas.microsoft.com/office/powerpoint/2010/main" val="1318615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DBFB0-BAC8-51E7-961B-E33131B76740}"/>
            </a:ext>
          </a:extLst>
        </p:cNvPr>
        <p:cNvGrpSpPr/>
        <p:nvPr/>
      </p:nvGrpSpPr>
      <p:grpSpPr>
        <a:xfrm>
          <a:off x="0" y="0"/>
          <a:ext cx="0" cy="0"/>
          <a:chOff x="0" y="0"/>
          <a:chExt cx="0" cy="0"/>
        </a:xfrm>
      </p:grpSpPr>
      <p:sp>
        <p:nvSpPr>
          <p:cNvPr id="4" name="Shape 2">
            <a:extLst>
              <a:ext uri="{FF2B5EF4-FFF2-40B4-BE49-F238E27FC236}">
                <a16:creationId xmlns:a16="http://schemas.microsoft.com/office/drawing/2014/main" id="{F5276141-369C-7D5D-A515-583E5972E116}"/>
              </a:ext>
            </a:extLst>
          </p:cNvPr>
          <p:cNvSpPr/>
          <p:nvPr/>
        </p:nvSpPr>
        <p:spPr>
          <a:xfrm>
            <a:off x="691562" y="1614401"/>
            <a:ext cx="3429000" cy="3125804"/>
          </a:xfrm>
          <a:prstGeom prst="rect">
            <a:avLst/>
          </a:prstGeom>
          <a:solidFill>
            <a:schemeClr val="accent1">
              <a:lumMod val="12000"/>
              <a:lumOff val="88000"/>
            </a:schemeClr>
          </a:solidFill>
          <a:ln w="12700">
            <a:noFill/>
            <a:prstDash val="solid"/>
          </a:ln>
        </p:spPr>
        <p:txBody>
          <a:bodyPr/>
          <a:lstStyle/>
          <a:p>
            <a:endParaRPr lang="en-GB" noProof="0"/>
          </a:p>
        </p:txBody>
      </p:sp>
      <p:sp>
        <p:nvSpPr>
          <p:cNvPr id="5" name="Shape 3">
            <a:extLst>
              <a:ext uri="{FF2B5EF4-FFF2-40B4-BE49-F238E27FC236}">
                <a16:creationId xmlns:a16="http://schemas.microsoft.com/office/drawing/2014/main" id="{C1D04D19-16EC-73BA-D0E2-4F9DB0DB3969}"/>
              </a:ext>
            </a:extLst>
          </p:cNvPr>
          <p:cNvSpPr/>
          <p:nvPr/>
        </p:nvSpPr>
        <p:spPr>
          <a:xfrm>
            <a:off x="640080" y="1596814"/>
            <a:ext cx="73152" cy="3125804"/>
          </a:xfrm>
          <a:prstGeom prst="rect">
            <a:avLst/>
          </a:prstGeom>
          <a:solidFill>
            <a:schemeClr val="accent1"/>
          </a:solidFill>
          <a:ln w="12700">
            <a:solidFill>
              <a:schemeClr val="accent1"/>
            </a:solidFill>
            <a:prstDash val="solid"/>
          </a:ln>
        </p:spPr>
        <p:txBody>
          <a:bodyPr/>
          <a:lstStyle/>
          <a:p>
            <a:endParaRPr lang="en-GB" noProof="0"/>
          </a:p>
        </p:txBody>
      </p:sp>
      <p:sp>
        <p:nvSpPr>
          <p:cNvPr id="6" name="Text 4">
            <a:extLst>
              <a:ext uri="{FF2B5EF4-FFF2-40B4-BE49-F238E27FC236}">
                <a16:creationId xmlns:a16="http://schemas.microsoft.com/office/drawing/2014/main" id="{0D279B2C-AA14-CF6B-463E-3BAC7C0C61F3}"/>
              </a:ext>
            </a:extLst>
          </p:cNvPr>
          <p:cNvSpPr/>
          <p:nvPr/>
        </p:nvSpPr>
        <p:spPr>
          <a:xfrm>
            <a:off x="850392" y="1764792"/>
            <a:ext cx="3044952" cy="751838"/>
          </a:xfrm>
          <a:prstGeom prst="rect">
            <a:avLst/>
          </a:prstGeom>
          <a:noFill/>
          <a:ln/>
        </p:spPr>
        <p:txBody>
          <a:bodyPr wrap="square" lIns="0" tIns="0" rIns="0" bIns="0" rtlCol="0" anchor="ctr"/>
          <a:lstStyle/>
          <a:p>
            <a:pPr marL="0" indent="0">
              <a:buNone/>
            </a:pPr>
            <a:r>
              <a:rPr lang="en-US" sz="2000" b="1" noProof="0">
                <a:solidFill>
                  <a:srgbClr val="0C4DA2"/>
                </a:solidFill>
                <a:latin typeface="EuropeaEco" pitchFamily="34" charset="0"/>
                <a:ea typeface="Arial" pitchFamily="34" charset="-122"/>
                <a:cs typeface="Arial" pitchFamily="34" charset="-120"/>
              </a:rPr>
              <a:t>Create a coherent EU policy framework</a:t>
            </a:r>
            <a:endParaRPr lang="en-GB" sz="2000" noProof="0"/>
          </a:p>
        </p:txBody>
      </p:sp>
      <p:sp>
        <p:nvSpPr>
          <p:cNvPr id="7" name="Text 5">
            <a:extLst>
              <a:ext uri="{FF2B5EF4-FFF2-40B4-BE49-F238E27FC236}">
                <a16:creationId xmlns:a16="http://schemas.microsoft.com/office/drawing/2014/main" id="{E4E9D2B4-EA6B-F31C-6A4D-7FB295EEB31A}"/>
              </a:ext>
            </a:extLst>
          </p:cNvPr>
          <p:cNvSpPr/>
          <p:nvPr/>
        </p:nvSpPr>
        <p:spPr>
          <a:xfrm>
            <a:off x="850392" y="2589782"/>
            <a:ext cx="3044952" cy="1963768"/>
          </a:xfrm>
          <a:prstGeom prst="rect">
            <a:avLst/>
          </a:prstGeom>
          <a:noFill/>
          <a:ln/>
        </p:spPr>
        <p:txBody>
          <a:bodyPr wrap="square" lIns="0" tIns="0" rIns="0" bIns="0" rtlCol="0" anchor="t">
            <a:noAutofit/>
          </a:bodyPr>
          <a:lstStyle/>
          <a:p>
            <a:pPr marL="171450" indent="-171450">
              <a:buFont typeface="Arial" panose="020B0604020202020204" pitchFamily="34" charset="0"/>
              <a:buChar char="•"/>
            </a:pPr>
            <a:r>
              <a:rPr lang="en-US" sz="1600" noProof="0" dirty="0">
                <a:solidFill>
                  <a:srgbClr val="202020"/>
                </a:solidFill>
                <a:latin typeface="EuropeaEco" pitchFamily="34" charset="0"/>
                <a:ea typeface="Arial" pitchFamily="34" charset="-122"/>
                <a:cs typeface="Arial" pitchFamily="34" charset="-120"/>
              </a:rPr>
              <a:t>Promote coherent EU-wide price and demand signals across Member States</a:t>
            </a:r>
          </a:p>
          <a:p>
            <a:pPr marL="171450" indent="-171450">
              <a:buFont typeface="Arial" panose="020B0604020202020204" pitchFamily="34" charset="0"/>
              <a:buChar char="•"/>
            </a:pPr>
            <a:r>
              <a:rPr lang="en-US" sz="1600" noProof="0" dirty="0">
                <a:solidFill>
                  <a:srgbClr val="202020"/>
                </a:solidFill>
                <a:latin typeface="EuropeaEco" pitchFamily="34" charset="0"/>
                <a:ea typeface="Arial" pitchFamily="34" charset="-122"/>
                <a:cs typeface="Arial" pitchFamily="34" charset="-120"/>
              </a:rPr>
              <a:t>Keep monitoring and compliance proportionate</a:t>
            </a:r>
            <a:endParaRPr lang="en-GB" sz="1600" noProof="0" dirty="0">
              <a:solidFill>
                <a:srgbClr val="202020"/>
              </a:solidFill>
              <a:latin typeface="EuropeaEco" pitchFamily="34" charset="0"/>
              <a:ea typeface="Arial" pitchFamily="34" charset="-122"/>
              <a:cs typeface="Arial" pitchFamily="34" charset="-120"/>
            </a:endParaRPr>
          </a:p>
        </p:txBody>
      </p:sp>
      <p:sp>
        <p:nvSpPr>
          <p:cNvPr id="8" name="Shape 6">
            <a:extLst>
              <a:ext uri="{FF2B5EF4-FFF2-40B4-BE49-F238E27FC236}">
                <a16:creationId xmlns:a16="http://schemas.microsoft.com/office/drawing/2014/main" id="{E562F2BD-E5BD-A739-AB77-A99B273593C5}"/>
              </a:ext>
            </a:extLst>
          </p:cNvPr>
          <p:cNvSpPr/>
          <p:nvPr/>
        </p:nvSpPr>
        <p:spPr>
          <a:xfrm>
            <a:off x="4370832" y="1600199"/>
            <a:ext cx="3429000" cy="3125805"/>
          </a:xfrm>
          <a:prstGeom prst="rect">
            <a:avLst/>
          </a:prstGeom>
          <a:solidFill>
            <a:schemeClr val="accent2">
              <a:lumMod val="12000"/>
              <a:lumOff val="88000"/>
            </a:schemeClr>
          </a:solidFill>
          <a:ln w="12700">
            <a:noFill/>
            <a:prstDash val="solid"/>
          </a:ln>
        </p:spPr>
        <p:txBody>
          <a:bodyPr/>
          <a:lstStyle/>
          <a:p>
            <a:endParaRPr lang="en-GB" noProof="0"/>
          </a:p>
        </p:txBody>
      </p:sp>
      <p:sp>
        <p:nvSpPr>
          <p:cNvPr id="9" name="Shape 7">
            <a:extLst>
              <a:ext uri="{FF2B5EF4-FFF2-40B4-BE49-F238E27FC236}">
                <a16:creationId xmlns:a16="http://schemas.microsoft.com/office/drawing/2014/main" id="{E7D36B5C-CECD-9849-E571-B3436CE2FA0E}"/>
              </a:ext>
            </a:extLst>
          </p:cNvPr>
          <p:cNvSpPr/>
          <p:nvPr/>
        </p:nvSpPr>
        <p:spPr>
          <a:xfrm>
            <a:off x="4370832" y="1600199"/>
            <a:ext cx="73152" cy="3125805"/>
          </a:xfrm>
          <a:prstGeom prst="rect">
            <a:avLst/>
          </a:prstGeom>
          <a:solidFill>
            <a:schemeClr val="accent2"/>
          </a:solidFill>
          <a:ln w="12700">
            <a:solidFill>
              <a:schemeClr val="accent2"/>
            </a:solidFill>
            <a:prstDash val="solid"/>
          </a:ln>
        </p:spPr>
        <p:txBody>
          <a:bodyPr/>
          <a:lstStyle/>
          <a:p>
            <a:endParaRPr lang="en-GB" noProof="0"/>
          </a:p>
        </p:txBody>
      </p:sp>
      <p:sp>
        <p:nvSpPr>
          <p:cNvPr id="10" name="Text 8">
            <a:extLst>
              <a:ext uri="{FF2B5EF4-FFF2-40B4-BE49-F238E27FC236}">
                <a16:creationId xmlns:a16="http://schemas.microsoft.com/office/drawing/2014/main" id="{FE055D18-EBD5-629F-677B-4AB82DFB0834}"/>
              </a:ext>
            </a:extLst>
          </p:cNvPr>
          <p:cNvSpPr/>
          <p:nvPr/>
        </p:nvSpPr>
        <p:spPr>
          <a:xfrm>
            <a:off x="4581144" y="1764792"/>
            <a:ext cx="3044952" cy="310896"/>
          </a:xfrm>
          <a:prstGeom prst="rect">
            <a:avLst/>
          </a:prstGeom>
          <a:noFill/>
          <a:ln/>
        </p:spPr>
        <p:txBody>
          <a:bodyPr wrap="square" lIns="0" tIns="0" rIns="0" bIns="0" rtlCol="0" anchor="ctr"/>
          <a:lstStyle/>
          <a:p>
            <a:pPr marL="0" indent="0">
              <a:buNone/>
            </a:pPr>
            <a:r>
              <a:rPr lang="en-GB" sz="2000" b="1" noProof="0">
                <a:solidFill>
                  <a:srgbClr val="0C4DA2"/>
                </a:solidFill>
                <a:latin typeface="EuropeaEco" pitchFamily="34" charset="0"/>
                <a:ea typeface="Arial" pitchFamily="34" charset="-122"/>
                <a:cs typeface="Arial" pitchFamily="34" charset="-120"/>
              </a:rPr>
              <a:t>Lower investment risk</a:t>
            </a:r>
            <a:endParaRPr lang="en-GB" sz="2000" noProof="0"/>
          </a:p>
        </p:txBody>
      </p:sp>
      <p:sp>
        <p:nvSpPr>
          <p:cNvPr id="11" name="Text 9">
            <a:extLst>
              <a:ext uri="{FF2B5EF4-FFF2-40B4-BE49-F238E27FC236}">
                <a16:creationId xmlns:a16="http://schemas.microsoft.com/office/drawing/2014/main" id="{504A5223-9170-DE92-836F-6C9C669FD894}"/>
              </a:ext>
            </a:extLst>
          </p:cNvPr>
          <p:cNvSpPr/>
          <p:nvPr/>
        </p:nvSpPr>
        <p:spPr>
          <a:xfrm>
            <a:off x="4581144" y="2589782"/>
            <a:ext cx="3044952" cy="1957416"/>
          </a:xfrm>
          <a:prstGeom prst="rect">
            <a:avLst/>
          </a:prstGeom>
          <a:noFill/>
          <a:ln/>
        </p:spPr>
        <p:txBody>
          <a:bodyPr wrap="square" lIns="0" tIns="0" rIns="0" bIns="0" rtlCol="0" anchor="t">
            <a:normAutofit/>
          </a:bodyPr>
          <a:lstStyle/>
          <a:p>
            <a:pPr marL="285750" indent="-285750">
              <a:buFont typeface="Arial" panose="020B0604020202020204" pitchFamily="34" charset="0"/>
              <a:buChar char="•"/>
            </a:pPr>
            <a:r>
              <a:rPr lang="en-GB" sz="1600" dirty="0"/>
              <a:t>Establish an IWT financing window under the next </a:t>
            </a:r>
            <a:r>
              <a:rPr lang="en-GB" sz="1600" dirty="0">
                <a:solidFill>
                  <a:srgbClr val="202020"/>
                </a:solidFill>
                <a:latin typeface="EuropeaEco" pitchFamily="34" charset="0"/>
                <a:ea typeface="Arial" pitchFamily="34" charset="-122"/>
                <a:cs typeface="Arial" pitchFamily="34" charset="-120"/>
              </a:rPr>
              <a:t>Multiannual Financial Framework</a:t>
            </a:r>
            <a:r>
              <a:rPr lang="en-GB" sz="1600" dirty="0"/>
              <a:t> to develop a dedicated blended-finance facility</a:t>
            </a:r>
          </a:p>
          <a:p>
            <a:pPr marL="285750" indent="-2857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Combine grants, risk-sharing and private finance</a:t>
            </a:r>
            <a:endParaRPr lang="en-GB" sz="1600" noProof="0" dirty="0"/>
          </a:p>
        </p:txBody>
      </p:sp>
      <p:sp>
        <p:nvSpPr>
          <p:cNvPr id="12" name="Shape 10">
            <a:extLst>
              <a:ext uri="{FF2B5EF4-FFF2-40B4-BE49-F238E27FC236}">
                <a16:creationId xmlns:a16="http://schemas.microsoft.com/office/drawing/2014/main" id="{36A91513-B181-B1B6-70A6-7A266122498F}"/>
              </a:ext>
            </a:extLst>
          </p:cNvPr>
          <p:cNvSpPr/>
          <p:nvPr/>
        </p:nvSpPr>
        <p:spPr>
          <a:xfrm>
            <a:off x="8101584" y="1600200"/>
            <a:ext cx="3520440" cy="3125804"/>
          </a:xfrm>
          <a:prstGeom prst="rect">
            <a:avLst/>
          </a:prstGeom>
          <a:solidFill>
            <a:schemeClr val="accent3">
              <a:lumMod val="12000"/>
              <a:lumOff val="88000"/>
            </a:schemeClr>
          </a:solidFill>
          <a:ln w="12700">
            <a:noFill/>
            <a:prstDash val="solid"/>
          </a:ln>
        </p:spPr>
        <p:txBody>
          <a:bodyPr/>
          <a:lstStyle/>
          <a:p>
            <a:endParaRPr lang="en-GB" noProof="0"/>
          </a:p>
        </p:txBody>
      </p:sp>
      <p:sp>
        <p:nvSpPr>
          <p:cNvPr id="13" name="Shape 11">
            <a:extLst>
              <a:ext uri="{FF2B5EF4-FFF2-40B4-BE49-F238E27FC236}">
                <a16:creationId xmlns:a16="http://schemas.microsoft.com/office/drawing/2014/main" id="{2610FE01-D298-3849-A59E-99E607BFF236}"/>
              </a:ext>
            </a:extLst>
          </p:cNvPr>
          <p:cNvSpPr/>
          <p:nvPr/>
        </p:nvSpPr>
        <p:spPr>
          <a:xfrm>
            <a:off x="8101584" y="1600200"/>
            <a:ext cx="73152" cy="3125804"/>
          </a:xfrm>
          <a:prstGeom prst="rect">
            <a:avLst/>
          </a:prstGeom>
          <a:solidFill>
            <a:schemeClr val="accent3"/>
          </a:solidFill>
          <a:ln w="12700">
            <a:solidFill>
              <a:schemeClr val="accent3"/>
            </a:solidFill>
            <a:prstDash val="solid"/>
          </a:ln>
        </p:spPr>
        <p:txBody>
          <a:bodyPr/>
          <a:lstStyle/>
          <a:p>
            <a:endParaRPr lang="en-GB" noProof="0"/>
          </a:p>
        </p:txBody>
      </p:sp>
      <p:sp>
        <p:nvSpPr>
          <p:cNvPr id="14" name="Text 12">
            <a:extLst>
              <a:ext uri="{FF2B5EF4-FFF2-40B4-BE49-F238E27FC236}">
                <a16:creationId xmlns:a16="http://schemas.microsoft.com/office/drawing/2014/main" id="{607E3868-88F4-77E4-41FF-D03B8FCB2CBD}"/>
              </a:ext>
            </a:extLst>
          </p:cNvPr>
          <p:cNvSpPr/>
          <p:nvPr/>
        </p:nvSpPr>
        <p:spPr>
          <a:xfrm>
            <a:off x="8311896" y="1764791"/>
            <a:ext cx="3520440" cy="659713"/>
          </a:xfrm>
          <a:prstGeom prst="rect">
            <a:avLst/>
          </a:prstGeom>
          <a:noFill/>
          <a:ln/>
        </p:spPr>
        <p:txBody>
          <a:bodyPr wrap="square" lIns="0" tIns="0" rIns="0" bIns="0" rtlCol="0" anchor="ctr"/>
          <a:lstStyle/>
          <a:p>
            <a:pPr marL="0" indent="0">
              <a:buNone/>
            </a:pPr>
            <a:r>
              <a:rPr lang="en-US" sz="2000" b="1" noProof="0">
                <a:solidFill>
                  <a:srgbClr val="0C4DA2"/>
                </a:solidFill>
                <a:latin typeface="EuropeaEco" pitchFamily="34" charset="0"/>
                <a:ea typeface="Arial" pitchFamily="34" charset="-122"/>
                <a:cs typeface="Arial" pitchFamily="34" charset="-120"/>
              </a:rPr>
              <a:t>Coordinate support and </a:t>
            </a:r>
          </a:p>
          <a:p>
            <a:pPr marL="0" indent="0">
              <a:buNone/>
            </a:pPr>
            <a:r>
              <a:rPr lang="en-US" sz="2000" b="1" noProof="0">
                <a:solidFill>
                  <a:srgbClr val="0C4DA2"/>
                </a:solidFill>
                <a:latin typeface="EuropeaEco" pitchFamily="34" charset="0"/>
                <a:ea typeface="Arial" pitchFamily="34" charset="-122"/>
                <a:cs typeface="Arial" pitchFamily="34" charset="-120"/>
              </a:rPr>
              <a:t>improve access to support</a:t>
            </a:r>
            <a:endParaRPr lang="en-GB" sz="2000" noProof="0"/>
          </a:p>
        </p:txBody>
      </p:sp>
      <p:sp>
        <p:nvSpPr>
          <p:cNvPr id="15" name="Text 13">
            <a:extLst>
              <a:ext uri="{FF2B5EF4-FFF2-40B4-BE49-F238E27FC236}">
                <a16:creationId xmlns:a16="http://schemas.microsoft.com/office/drawing/2014/main" id="{E496C879-C919-B478-D698-41B99161367E}"/>
              </a:ext>
            </a:extLst>
          </p:cNvPr>
          <p:cNvSpPr/>
          <p:nvPr/>
        </p:nvSpPr>
        <p:spPr>
          <a:xfrm>
            <a:off x="8311896" y="2589783"/>
            <a:ext cx="3044952" cy="1957416"/>
          </a:xfrm>
          <a:prstGeom prst="rect">
            <a:avLst/>
          </a:prstGeom>
          <a:noFill/>
          <a:ln/>
        </p:spPr>
        <p:txBody>
          <a:bodyPr wrap="square" lIns="0" tIns="0" rIns="0" bIns="0" rtlCol="0" anchor="t">
            <a:noAutofit/>
          </a:bodyPr>
          <a:lstStyle/>
          <a:p>
            <a:pPr marL="0" indent="0">
              <a:buNone/>
            </a:pPr>
            <a:r>
              <a:rPr lang="en-GB" sz="1600" noProof="0" dirty="0">
                <a:solidFill>
                  <a:srgbClr val="202020"/>
                </a:solidFill>
                <a:latin typeface="EuropeaEco" pitchFamily="34" charset="0"/>
                <a:ea typeface="Arial" pitchFamily="34" charset="-122"/>
                <a:cs typeface="Arial" pitchFamily="34" charset="-120"/>
              </a:rPr>
              <a:t>Ensure a coherent framework for IWT decarbonisation, with: </a:t>
            </a:r>
          </a:p>
          <a:p>
            <a:pPr marL="285750" indent="-2857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coordinated vessel and infrastructure support, and</a:t>
            </a:r>
          </a:p>
          <a:p>
            <a:pPr marL="285750" indent="-285750">
              <a:buFont typeface="Arial" panose="020B0604020202020204" pitchFamily="34" charset="0"/>
              <a:buChar char="•"/>
            </a:pPr>
            <a:r>
              <a:rPr lang="en-GB" sz="1600" noProof="0" dirty="0">
                <a:solidFill>
                  <a:srgbClr val="202020"/>
                </a:solidFill>
                <a:latin typeface="EuropeaEco" pitchFamily="34" charset="0"/>
                <a:ea typeface="Arial" pitchFamily="34" charset="-122"/>
                <a:cs typeface="Arial" pitchFamily="34" charset="-120"/>
              </a:rPr>
              <a:t>effective access to support, especially for small operators</a:t>
            </a:r>
            <a:endParaRPr lang="en-GB" sz="1600" noProof="0" dirty="0"/>
          </a:p>
        </p:txBody>
      </p:sp>
      <p:sp>
        <p:nvSpPr>
          <p:cNvPr id="16" name="Shape 14">
            <a:extLst>
              <a:ext uri="{FF2B5EF4-FFF2-40B4-BE49-F238E27FC236}">
                <a16:creationId xmlns:a16="http://schemas.microsoft.com/office/drawing/2014/main" id="{92F186AC-2E51-117D-7D60-4583B7F94DBE}"/>
              </a:ext>
            </a:extLst>
          </p:cNvPr>
          <p:cNvSpPr/>
          <p:nvPr/>
        </p:nvSpPr>
        <p:spPr>
          <a:xfrm>
            <a:off x="850392" y="4892039"/>
            <a:ext cx="10506456" cy="959421"/>
          </a:xfrm>
          <a:prstGeom prst="roundRect">
            <a:avLst>
              <a:gd name="adj" fmla="val 5682"/>
            </a:avLst>
          </a:prstGeom>
          <a:solidFill>
            <a:srgbClr val="0C4DA2"/>
          </a:solidFill>
          <a:ln w="12700">
            <a:solidFill>
              <a:srgbClr val="0C4DA2"/>
            </a:solidFill>
            <a:prstDash val="solid"/>
          </a:ln>
        </p:spPr>
        <p:txBody>
          <a:bodyPr/>
          <a:lstStyle/>
          <a:p>
            <a:endParaRPr lang="en-GB" noProof="0"/>
          </a:p>
        </p:txBody>
      </p:sp>
      <p:sp>
        <p:nvSpPr>
          <p:cNvPr id="17" name="Text 15">
            <a:extLst>
              <a:ext uri="{FF2B5EF4-FFF2-40B4-BE49-F238E27FC236}">
                <a16:creationId xmlns:a16="http://schemas.microsoft.com/office/drawing/2014/main" id="{B9B4D732-C24F-E11E-4FFF-2A1E4C90AFEE}"/>
              </a:ext>
            </a:extLst>
          </p:cNvPr>
          <p:cNvSpPr/>
          <p:nvPr/>
        </p:nvSpPr>
        <p:spPr>
          <a:xfrm>
            <a:off x="1353312" y="5148072"/>
            <a:ext cx="9509760" cy="393192"/>
          </a:xfrm>
          <a:prstGeom prst="rect">
            <a:avLst/>
          </a:prstGeom>
          <a:noFill/>
          <a:ln/>
        </p:spPr>
        <p:txBody>
          <a:bodyPr wrap="square" lIns="0" tIns="0" rIns="0" bIns="0" rtlCol="0" anchor="ctr"/>
          <a:lstStyle/>
          <a:p>
            <a:pPr marL="0" indent="0" algn="ctr">
              <a:buNone/>
            </a:pPr>
            <a:r>
              <a:rPr lang="en-GB" sz="2000" b="1" noProof="0" dirty="0">
                <a:solidFill>
                  <a:srgbClr val="FFFFFF"/>
                </a:solidFill>
                <a:latin typeface="EuropeaEco" pitchFamily="34" charset="0"/>
                <a:ea typeface="Arial" pitchFamily="34" charset="-122"/>
                <a:cs typeface="Arial" pitchFamily="34" charset="-120"/>
              </a:rPr>
              <a:t>Takeaway: financing follows bankability. </a:t>
            </a:r>
          </a:p>
          <a:p>
            <a:pPr marL="0" indent="0" algn="ctr">
              <a:buNone/>
            </a:pPr>
            <a:r>
              <a:rPr lang="en-US" sz="1600" b="1" noProof="0" dirty="0">
                <a:solidFill>
                  <a:srgbClr val="FFFFFF"/>
                </a:solidFill>
                <a:latin typeface="EuropeaEco" pitchFamily="34" charset="0"/>
                <a:ea typeface="Arial" pitchFamily="34" charset="-122"/>
                <a:cs typeface="Arial" pitchFamily="34" charset="-120"/>
              </a:rPr>
              <a:t>Private capital can be </a:t>
            </a:r>
            <a:r>
              <a:rPr lang="en-US" sz="1600" b="1" noProof="0" dirty="0" err="1">
                <a:solidFill>
                  <a:srgbClr val="FFFFFF"/>
                </a:solidFill>
                <a:latin typeface="EuropeaEco" pitchFamily="34" charset="0"/>
                <a:ea typeface="Arial" pitchFamily="34" charset="-122"/>
                <a:cs typeface="Arial" pitchFamily="34" charset="-120"/>
              </a:rPr>
              <a:t>mobilised</a:t>
            </a:r>
            <a:r>
              <a:rPr lang="en-US" sz="1600" b="1" noProof="0" dirty="0">
                <a:solidFill>
                  <a:srgbClr val="FFFFFF"/>
                </a:solidFill>
                <a:latin typeface="EuropeaEco" pitchFamily="34" charset="0"/>
                <a:ea typeface="Arial" pitchFamily="34" charset="-122"/>
                <a:cs typeface="Arial" pitchFamily="34" charset="-120"/>
              </a:rPr>
              <a:t> when policy improves cash-flow certainty, reduces deployment risks and shares remaining financing risks</a:t>
            </a:r>
            <a:r>
              <a:rPr lang="sl-SI" sz="1600" b="1" noProof="0" dirty="0">
                <a:solidFill>
                  <a:srgbClr val="FFFFFF"/>
                </a:solidFill>
                <a:latin typeface="EuropeaEco" pitchFamily="34" charset="0"/>
                <a:ea typeface="Arial" pitchFamily="34" charset="-122"/>
                <a:cs typeface="Arial" pitchFamily="34" charset="-120"/>
              </a:rPr>
              <a:t>.</a:t>
            </a:r>
            <a:endParaRPr lang="en-GB" sz="1600" noProof="0" dirty="0"/>
          </a:p>
        </p:txBody>
      </p:sp>
      <p:sp>
        <p:nvSpPr>
          <p:cNvPr id="18" name="Text 16">
            <a:extLst>
              <a:ext uri="{FF2B5EF4-FFF2-40B4-BE49-F238E27FC236}">
                <a16:creationId xmlns:a16="http://schemas.microsoft.com/office/drawing/2014/main" id="{6FD3DDD6-EBCD-653A-A95B-720B29836D1B}"/>
              </a:ext>
            </a:extLst>
          </p:cNvPr>
          <p:cNvSpPr/>
          <p:nvPr/>
        </p:nvSpPr>
        <p:spPr>
          <a:xfrm>
            <a:off x="502920" y="6254496"/>
            <a:ext cx="8823960" cy="146304"/>
          </a:xfrm>
          <a:prstGeom prst="rect">
            <a:avLst/>
          </a:prstGeom>
          <a:noFill/>
          <a:ln/>
        </p:spPr>
        <p:txBody>
          <a:bodyPr wrap="square" lIns="0" tIns="0" rIns="0" bIns="0" rtlCol="0" anchor="ctr"/>
          <a:lstStyle/>
          <a:p>
            <a:pPr marL="0" indent="0">
              <a:buNone/>
            </a:pPr>
            <a:r>
              <a:rPr lang="en-GB" sz="800" noProof="0">
                <a:solidFill>
                  <a:srgbClr val="7A868E"/>
                </a:solidFill>
                <a:latin typeface="EuropeaEco" pitchFamily="34" charset="0"/>
                <a:ea typeface="Arial" pitchFamily="34" charset="-122"/>
                <a:cs typeface="Arial" pitchFamily="34" charset="-120"/>
              </a:rPr>
              <a:t>Source: Terms of Reference CASP/TRAN/2026-05; CE Delft &amp; Logistic Navigators (2026), Chapters 6–7.</a:t>
            </a:r>
            <a:endParaRPr lang="en-GB" sz="800" noProof="0"/>
          </a:p>
        </p:txBody>
      </p:sp>
      <p:pic>
        <p:nvPicPr>
          <p:cNvPr id="19" name="Image 0" descr="/mnt/data/workdeck/pptxunz/ppt/media/image1.png">
            <a:extLst>
              <a:ext uri="{FF2B5EF4-FFF2-40B4-BE49-F238E27FC236}">
                <a16:creationId xmlns:a16="http://schemas.microsoft.com/office/drawing/2014/main" id="{C57315E9-90EB-563A-B1C1-4C65002B734C}"/>
              </a:ext>
            </a:extLst>
          </p:cNvPr>
          <p:cNvPicPr>
            <a:picLocks noChangeAspect="1"/>
          </p:cNvPicPr>
          <p:nvPr/>
        </p:nvPicPr>
        <p:blipFill>
          <a:blip r:embed="rId3"/>
          <a:stretch>
            <a:fillRect/>
          </a:stretch>
        </p:blipFill>
        <p:spPr>
          <a:xfrm>
            <a:off x="9588130" y="5851461"/>
            <a:ext cx="2320667" cy="821558"/>
          </a:xfrm>
          <a:prstGeom prst="rect">
            <a:avLst/>
          </a:prstGeom>
        </p:spPr>
      </p:pic>
      <p:sp>
        <p:nvSpPr>
          <p:cNvPr id="25" name="Slide Number Placeholder 0">
            <a:extLst>
              <a:ext uri="{FF2B5EF4-FFF2-40B4-BE49-F238E27FC236}">
                <a16:creationId xmlns:a16="http://schemas.microsoft.com/office/drawing/2014/main" id="{C20EED07-3202-6F53-04E5-77228818C356}"/>
              </a:ext>
            </a:extLst>
          </p:cNvPr>
          <p:cNvSpPr>
            <a:spLocks noGrp="1"/>
          </p:cNvSpPr>
          <p:nvPr>
            <p:ph type="sldNum" sz="quarter" idx="4294967295"/>
          </p:nvPr>
        </p:nvSpPr>
        <p:spPr>
          <a:xfrm>
            <a:off x="502920" y="6473952"/>
            <a:ext cx="365760" cy="164592"/>
          </a:xfrm>
          <a:prstGeom prst="rect">
            <a:avLst/>
          </a:prstGeom>
          <a:extLst>
            <a:ext uri="{C572A759-6A51-4108-AA02-DFA0A04FC94B}">
              <ma14:wrappingTextBoxFlag xmlns:ma14="http://schemas.microsoft.com/office/mac/drawingml/2011/main" xmlns="" val="0"/>
            </a:ext>
          </a:extLst>
        </p:spPr>
        <p:txBody>
          <a:bodyPr lIns="0" tIns="0" rIns="0" bIns="0"/>
          <a:lstStyle>
            <a:lvl1pPr>
              <a:defRPr lang="en-GB" sz="650">
                <a:solidFill>
                  <a:srgbClr val="0C4DA2"/>
                </a:solidFill>
                <a:latin typeface="Arial"/>
                <a:ea typeface="Arial"/>
                <a:cs typeface="Arial"/>
              </a:defRPr>
            </a:lvl1pPr>
          </a:lstStyle>
          <a:p>
            <a:pPr algn="l"/>
            <a:fld id="{F7021451-1387-4CA6-816F-3879F97B5CBC}" type="slidenum">
              <a:rPr lang="en-GB" b="0" noProof="0" smtClean="0"/>
              <a:t>17</a:t>
            </a:fld>
            <a:endParaRPr lang="en-GB" noProof="0"/>
          </a:p>
        </p:txBody>
      </p:sp>
      <p:sp>
        <p:nvSpPr>
          <p:cNvPr id="21" name="Text 0">
            <a:extLst>
              <a:ext uri="{FF2B5EF4-FFF2-40B4-BE49-F238E27FC236}">
                <a16:creationId xmlns:a16="http://schemas.microsoft.com/office/drawing/2014/main" id="{3009D3C4-82E2-7774-F4C7-535F7D7DB706}"/>
              </a:ext>
            </a:extLst>
          </p:cNvPr>
          <p:cNvSpPr/>
          <p:nvPr/>
        </p:nvSpPr>
        <p:spPr>
          <a:xfrm>
            <a:off x="502920" y="210312"/>
            <a:ext cx="4572000" cy="201168"/>
          </a:xfrm>
          <a:prstGeom prst="rect">
            <a:avLst/>
          </a:prstGeom>
          <a:noFill/>
          <a:ln/>
        </p:spPr>
        <p:txBody>
          <a:bodyPr wrap="square" lIns="0" tIns="0" rIns="0" bIns="0" rtlCol="0" anchor="ctr"/>
          <a:lstStyle/>
          <a:p>
            <a:r>
              <a:rPr lang="en-GB" sz="1600" b="1" kern="0" spc="50">
                <a:solidFill>
                  <a:srgbClr val="0C4DA2"/>
                </a:solidFill>
                <a:latin typeface="EuropeaEco" pitchFamily="34" charset="0"/>
                <a:ea typeface="Arial" pitchFamily="34" charset="-122"/>
                <a:cs typeface="Arial" pitchFamily="34" charset="-120"/>
              </a:rPr>
              <a:t>Policy response</a:t>
            </a:r>
            <a:endParaRPr lang="en-GB" sz="1600"/>
          </a:p>
        </p:txBody>
      </p:sp>
      <p:sp>
        <p:nvSpPr>
          <p:cNvPr id="26" name="Text 1">
            <a:extLst>
              <a:ext uri="{FF2B5EF4-FFF2-40B4-BE49-F238E27FC236}">
                <a16:creationId xmlns:a16="http://schemas.microsoft.com/office/drawing/2014/main" id="{58F2BEF1-F95E-D9E8-88D8-46733A6BCCA7}"/>
              </a:ext>
            </a:extLst>
          </p:cNvPr>
          <p:cNvSpPr/>
          <p:nvPr/>
        </p:nvSpPr>
        <p:spPr>
          <a:xfrm>
            <a:off x="466725" y="704687"/>
            <a:ext cx="10972800" cy="594360"/>
          </a:xfrm>
          <a:prstGeom prst="rect">
            <a:avLst/>
          </a:prstGeom>
          <a:noFill/>
          <a:ln/>
        </p:spPr>
        <p:txBody>
          <a:bodyPr wrap="square" lIns="0" tIns="0" rIns="0" bIns="0" rtlCol="0" anchor="ctr"/>
          <a:lstStyle/>
          <a:p>
            <a:r>
              <a:rPr lang="en-GB" sz="3200" b="1">
                <a:solidFill>
                  <a:srgbClr val="0C4DA2"/>
                </a:solidFill>
                <a:latin typeface="EuropeaEco" pitchFamily="34" charset="0"/>
                <a:ea typeface="Arial" pitchFamily="34" charset="-122"/>
                <a:cs typeface="Arial" pitchFamily="34" charset="-120"/>
              </a:rPr>
              <a:t>Implications for the European Parliament</a:t>
            </a:r>
            <a:endParaRPr lang="en-GB" sz="3200"/>
          </a:p>
        </p:txBody>
      </p:sp>
    </p:spTree>
    <p:extLst>
      <p:ext uri="{BB962C8B-B14F-4D97-AF65-F5344CB8AC3E}">
        <p14:creationId xmlns:p14="http://schemas.microsoft.com/office/powerpoint/2010/main" val="2472773878"/>
      </p:ext>
    </p:extLst>
  </p:cSld>
  <p:clrMapOvr>
    <a:masterClrMapping/>
  </p:clrMapOvr>
</p:sld>
</file>

<file path=ppt/theme/theme1.xml><?xml version="1.0" encoding="utf-8"?>
<a:theme xmlns:a="http://schemas.openxmlformats.org/drawingml/2006/main" name="CONTENT LIGHT">
  <a:themeElements>
    <a:clrScheme name="EP colors">
      <a:dk1>
        <a:srgbClr val="000000"/>
      </a:dk1>
      <a:lt1>
        <a:srgbClr val="FFFFFF"/>
      </a:lt1>
      <a:dk2>
        <a:srgbClr val="7A868E"/>
      </a:dk2>
      <a:lt2>
        <a:srgbClr val="C8C8C8"/>
      </a:lt2>
      <a:accent1>
        <a:srgbClr val="0C4DA2"/>
      </a:accent1>
      <a:accent2>
        <a:srgbClr val="FDE021"/>
      </a:accent2>
      <a:accent3>
        <a:srgbClr val="00BCFF"/>
      </a:accent3>
      <a:accent4>
        <a:srgbClr val="28DC78"/>
      </a:accent4>
      <a:accent5>
        <a:srgbClr val="FF9600"/>
      </a:accent5>
      <a:accent6>
        <a:srgbClr val="ED0000"/>
      </a:accent6>
      <a:hlink>
        <a:srgbClr val="0C4DA2"/>
      </a:hlink>
      <a:folHlink>
        <a:srgbClr val="7A868E"/>
      </a:folHlink>
    </a:clrScheme>
    <a:fontScheme name="EuropeaEco">
      <a:majorFont>
        <a:latin typeface="EuropeaEco"/>
        <a:ea typeface=""/>
        <a:cs typeface=""/>
      </a:majorFont>
      <a:minorFont>
        <a:latin typeface="EuropeaEc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solidFill>
            <a:schemeClr val="accent1"/>
          </a:solidFill>
        </a:ln>
      </a:spPr>
      <a:bodyPr rtlCol="0" anchor="ctr"/>
      <a:lstStyle>
        <a:defPPr algn="ctr">
          <a:defRPr lang="en-GB" dirty="0" err="1" smtClean="0">
            <a:latin typeface="Myriad Pro" panose="020B0503030403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2"/>
          </a:solidFill>
        </a:ln>
      </a:spPr>
      <a:bodyPr/>
      <a:lstStyle/>
      <a:style>
        <a:lnRef idx="1">
          <a:schemeClr val="accent1"/>
        </a:lnRef>
        <a:fillRef idx="0">
          <a:schemeClr val="accent1"/>
        </a:fillRef>
        <a:effectRef idx="0">
          <a:schemeClr val="accent1"/>
        </a:effectRef>
        <a:fontRef idx="minor">
          <a:schemeClr val="tx1"/>
        </a:fontRef>
      </a:style>
    </a:lnDef>
  </a:objectDefaults>
  <a:extraClrSchemeLst/>
  <a:custClrLst>
    <a:custClr name="ColorName">
      <a:srgbClr val="003CB4"/>
    </a:custClr>
    <a:custClr name="ColorName">
      <a:srgbClr val="0D4FA0"/>
    </a:custClr>
    <a:custClr name="ColorName">
      <a:srgbClr val="1B6BFF"/>
    </a:custClr>
    <a:custClr name="ColorName">
      <a:srgbClr val="65E2FF"/>
    </a:custClr>
    <a:custClr name="ColorName">
      <a:srgbClr val="7F2223"/>
    </a:custClr>
    <a:custClr name="ColorName">
      <a:srgbClr val="EE0000"/>
    </a:custClr>
    <a:custClr name="ColorName">
      <a:srgbClr val="FF9501"/>
    </a:custClr>
    <a:custClr name="ColorName">
      <a:srgbClr val="FCBF00"/>
    </a:custClr>
    <a:custClr name="ColorName">
      <a:srgbClr val="017601"/>
    </a:custClr>
    <a:custClr name="ColorName">
      <a:srgbClr val="00B463"/>
    </a:custClr>
    <a:custClr name="ColorName">
      <a:srgbClr val="3363C3"/>
    </a:custClr>
    <a:custClr name="ColorName">
      <a:srgbClr val="3D72B3"/>
    </a:custClr>
    <a:custClr name="ColorName">
      <a:srgbClr val="4989FF"/>
    </a:custClr>
    <a:custClr name="ColorName">
      <a:srgbClr val="84E8FF"/>
    </a:custClr>
    <a:custClr name="ColorName">
      <a:srgbClr val="994E4F"/>
    </a:custClr>
    <a:custClr name="ColorName">
      <a:srgbClr val="F13333"/>
    </a:custClr>
    <a:custClr name="ColorName">
      <a:srgbClr val="FFAA34"/>
    </a:custClr>
    <a:custClr name="ColorName">
      <a:srgbClr val="FDCC33"/>
    </a:custClr>
    <a:custClr name="ColorName">
      <a:srgbClr val="349134"/>
    </a:custClr>
    <a:custClr name="ColorName">
      <a:srgbClr val="33C382"/>
    </a:custClr>
    <a:custClr name="ColorName">
      <a:srgbClr val="668AD2"/>
    </a:custClr>
    <a:custClr name="ColorName">
      <a:srgbClr val="6E95C6"/>
    </a:custClr>
    <a:custClr name="ColorName">
      <a:srgbClr val="76A6FF"/>
    </a:custClr>
    <a:custClr name="ColorName">
      <a:srgbClr val="A3EEFF"/>
    </a:custClr>
    <a:custClr name="ColorName">
      <a:srgbClr val="B27A7B"/>
    </a:custClr>
    <a:custClr name="ColorName">
      <a:srgbClr val="F56666"/>
    </a:custClr>
    <a:custClr name="ColorName">
      <a:srgbClr val="FFBF67"/>
    </a:custClr>
    <a:custClr name="ColorName">
      <a:srgbClr val="FDD966"/>
    </a:custClr>
    <a:custClr name="ColorName">
      <a:srgbClr val="67AD67"/>
    </a:custClr>
    <a:custClr name="ColorName">
      <a:srgbClr val="66D2A1"/>
    </a:custClr>
    <a:custClr name="ColorName">
      <a:srgbClr val="99B1E1"/>
    </a:custClr>
    <a:custClr name="ColorName">
      <a:srgbClr val="9EB9D9"/>
    </a:custClr>
    <a:custClr name="ColorName">
      <a:srgbClr val="A4C4FF"/>
    </a:custClr>
    <a:custClr name="ColorName">
      <a:srgbClr val="C1F3FF"/>
    </a:custClr>
    <a:custClr name="ColorName">
      <a:srgbClr val="CCA7A7"/>
    </a:custClr>
    <a:custClr name="ColorName">
      <a:srgbClr val="F89999"/>
    </a:custClr>
    <a:custClr name="ColorName">
      <a:srgbClr val="FFD599"/>
    </a:custClr>
    <a:custClr name="ColorName">
      <a:srgbClr val="FEE599"/>
    </a:custClr>
    <a:custClr name="ColorName">
      <a:srgbClr val="99C899"/>
    </a:custClr>
    <a:custClr name="ColorName">
      <a:srgbClr val="99E1C1"/>
    </a:custClr>
    <a:custClr name="ColorName">
      <a:srgbClr val="CCD8F0"/>
    </a:custClr>
    <a:custClr name="ColorName">
      <a:srgbClr val="CFDCEC"/>
    </a:custClr>
    <a:custClr name="ColorName">
      <a:srgbClr val="D1E1FF"/>
    </a:custClr>
    <a:custClr name="ColorName">
      <a:srgbClr val="E0F9FF"/>
    </a:custClr>
    <a:custClr name="ColorName">
      <a:srgbClr val="E5D3D3"/>
    </a:custClr>
    <a:custClr name="ColorName">
      <a:srgbClr val="FCCCCC"/>
    </a:custClr>
    <a:custClr name="ColorName">
      <a:srgbClr val="FFEACC"/>
    </a:custClr>
    <a:custClr name="ColorName">
      <a:srgbClr val="FEF2CC"/>
    </a:custClr>
    <a:custClr name="ColorName">
      <a:srgbClr val="CCE4CC"/>
    </a:custClr>
    <a:custClr name="ColorName">
      <a:srgbClr val="CCF0E0"/>
    </a:custClr>
  </a:custClrLst>
  <a:extLst>
    <a:ext uri="{05A4C25C-085E-4340-85A3-A5531E510DB2}">
      <thm15:themeFamily xmlns:thm15="http://schemas.microsoft.com/office/thememl/2012/main" name="EP_PowerPoint Template_2023.01.31_Final_Confluence-EuropeaEco6-illus-0" id="{F17B246F-9138-4958-A17E-AA3F7B56B208}" vid="{E933E601-7EB4-45BB-BA43-657A8A2AC408}"/>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5964913-20ba-4cdb-a1bc-6f2ea779c62a" xsi:nil="true"/>
    <lcf76f155ced4ddcb4097134ff3c332f xmlns="5804e423-1ba0-4df6-b06d-2231f9d1a0f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1AF2DE7426589478E31E3B51B64DEFE" ma:contentTypeVersion="10" ma:contentTypeDescription="Een nieuw document maken." ma:contentTypeScope="" ma:versionID="512673f773106af56efdc96ac8fefe61">
  <xsd:schema xmlns:xsd="http://www.w3.org/2001/XMLSchema" xmlns:xs="http://www.w3.org/2001/XMLSchema" xmlns:p="http://schemas.microsoft.com/office/2006/metadata/properties" xmlns:ns2="5804e423-1ba0-4df6-b06d-2231f9d1a0f3" xmlns:ns3="55964913-20ba-4cdb-a1bc-6f2ea779c62a" targetNamespace="http://schemas.microsoft.com/office/2006/metadata/properties" ma:root="true" ma:fieldsID="434cac1141db8d4aaa27602aa8f6dfe9" ns2:_="" ns3:_="">
    <xsd:import namespace="5804e423-1ba0-4df6-b06d-2231f9d1a0f3"/>
    <xsd:import namespace="55964913-20ba-4cdb-a1bc-6f2ea779c62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04e423-1ba0-4df6-b06d-2231f9d1a0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Afbeeldingtags" ma:readOnly="false" ma:fieldId="{5cf76f15-5ced-4ddc-b409-7134ff3c332f}" ma:taxonomyMulti="true" ma:sspId="08ce881e-de94-4a0f-8e3f-1ab24747485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5964913-20ba-4cdb-a1bc-6f2ea779c62a"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7502c46-06c6-4ad1-89cf-bdd58188a20c}" ma:internalName="TaxCatchAll" ma:showField="CatchAllData" ma:web="55964913-20ba-4cdb-a1bc-6f2ea779c6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253C30-E7B8-4A88-810E-204FC4B5D4BB}">
  <ds:schemaRefs>
    <ds:schemaRef ds:uri="55964913-20ba-4cdb-a1bc-6f2ea779c62a"/>
    <ds:schemaRef ds:uri="5804e423-1ba0-4df6-b06d-2231f9d1a0f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A6B200C-4901-4116-8F8D-5F8D5C2DC69B}">
  <ds:schemaRefs>
    <ds:schemaRef ds:uri="55964913-20ba-4cdb-a1bc-6f2ea779c62a"/>
    <ds:schemaRef ds:uri="5804e423-1ba0-4df6-b06d-2231f9d1a0f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B324A8D-6A6A-460C-A4B9-BEBA5FA0A2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TotalTime>
  <Words>2944</Words>
  <Application>Microsoft Office PowerPoint</Application>
  <PresentationFormat>Widescreen</PresentationFormat>
  <Paragraphs>302</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EuropeaEco</vt:lpstr>
      <vt:lpstr>Myriad Pro</vt:lpstr>
      <vt:lpstr>Symbol</vt:lpstr>
      <vt:lpstr>Times New Roman</vt:lpstr>
      <vt:lpstr>Wingdings</vt:lpstr>
      <vt:lpstr>CONTENT LIGHT</vt:lpstr>
      <vt:lpstr>PowerPoint Presentation</vt:lpstr>
      <vt:lpstr>PowerPoint Presentation</vt:lpstr>
      <vt:lpstr>PowerPoint Presentation</vt:lpstr>
      <vt:lpstr>Investment challenge</vt:lpstr>
      <vt:lpstr>PowerPoint Presentation</vt:lpstr>
      <vt:lpstr>PowerPoint Presentation</vt:lpstr>
      <vt:lpstr>PowerPoint Presentation</vt:lpstr>
      <vt:lpstr>PowerPoint Presentation</vt:lpstr>
      <vt:lpstr>Why current financing falls short</vt:lpstr>
      <vt:lpstr>PowerPoint Presentation</vt:lpstr>
      <vt:lpstr>PowerPoint Presentation</vt:lpstr>
      <vt:lpstr>PowerPoint Presentation</vt:lpstr>
      <vt:lpstr>Policy response  </vt:lpstr>
      <vt:lpstr>PowerPoint Presentation</vt:lpstr>
      <vt:lpstr>PowerPoint Presentation</vt:lpstr>
      <vt:lpstr>PowerPoint Presentation</vt:lpstr>
      <vt:lpstr>PowerPoint Presentation</vt:lpstr>
    </vt:vector>
  </TitlesOfParts>
  <Company>CE Delft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Financing mechanisms for decarbonisation and retrofitting of vessels for inland shipping</dc:title>
  <dc:subject>Financing mechanisms for decarbonisation and retrofitting of vessels for inland shipping</dc:subject>
  <dc:creator>CE Delft and Logistic Navigators</dc:creator>
  <cp:lastModifiedBy>STRNAD MESKO Maja</cp:lastModifiedBy>
  <cp:revision>3</cp:revision>
  <cp:lastPrinted>2026-10-27T07:33:56Z</cp:lastPrinted>
  <dcterms:created xsi:type="dcterms:W3CDTF">2026-08-07T12:29:47Z</dcterms:created>
  <dcterms:modified xsi:type="dcterms:W3CDTF">2026-11-03T10:39:01Z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0x01010001AF2DE7426589478E31E3B51B64DEFE</vt:lpwstr>
  </property>
  <property fmtid="{D5CDD505-2E9C-101B-9397-08002B2CF9AE}" pid="3" name="MediaServiceImageTags">
    <vt:lpwstr/>
  </property>
</Properties>
</file>