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4034" r:id="rId4"/>
  </p:sldMasterIdLst>
  <p:notesMasterIdLst>
    <p:notesMasterId r:id="rId23"/>
  </p:notesMasterIdLst>
  <p:handoutMasterIdLst>
    <p:handoutMasterId r:id="rId24"/>
  </p:handoutMasterIdLst>
  <p:sldIdLst>
    <p:sldId id="361" r:id="rId5"/>
    <p:sldId id="448" r:id="rId6"/>
    <p:sldId id="315" r:id="rId7"/>
    <p:sldId id="421" r:id="rId8"/>
    <p:sldId id="423" r:id="rId9"/>
    <p:sldId id="449" r:id="rId10"/>
    <p:sldId id="425" r:id="rId11"/>
    <p:sldId id="436" r:id="rId12"/>
    <p:sldId id="427" r:id="rId13"/>
    <p:sldId id="450" r:id="rId14"/>
    <p:sldId id="428" r:id="rId15"/>
    <p:sldId id="429" r:id="rId16"/>
    <p:sldId id="430" r:id="rId17"/>
    <p:sldId id="437" r:id="rId18"/>
    <p:sldId id="431" r:id="rId19"/>
    <p:sldId id="434" r:id="rId20"/>
    <p:sldId id="433" r:id="rId21"/>
    <p:sldId id="438" r:id="rId22"/>
  </p:sldIdLst>
  <p:sldSz cx="12192000" cy="6858000"/>
  <p:notesSz cx="6858000" cy="9144000"/>
  <p:embeddedFontLst>
    <p:embeddedFont>
      <p:font typeface="Europea" pitchFamily="2" charset="0"/>
      <p:regular r:id="rId25"/>
      <p:bold r:id="rId26"/>
      <p:italic r:id="rId27"/>
      <p:boldItalic r:id="rId28"/>
    </p:embeddedFont>
    <p:embeddedFont>
      <p:font typeface="EuropeaEco" pitchFamily="2" charset="0"/>
      <p:regular r:id="rId29"/>
      <p:bold r:id="rId30"/>
      <p:italic r:id="rId31"/>
      <p:boldItalic r:id="rId32"/>
    </p:embeddedFont>
    <p:embeddedFont>
      <p:font typeface="Myriad Pro" panose="020B050303040302020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SUS Nuno" initials="JN" lastIdx="24" clrIdx="0">
    <p:extLst>
      <p:ext uri="{19B8F6BF-5375-455C-9EA6-DF929625EA0E}">
        <p15:presenceInfo xmlns:p15="http://schemas.microsoft.com/office/powerpoint/2012/main" userId="JESUS Nu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DA2"/>
    <a:srgbClr val="575756"/>
    <a:srgbClr val="E5E5E4"/>
    <a:srgbClr val="1D6BFF"/>
    <a:srgbClr val="003CB4"/>
    <a:srgbClr val="0D4F9D"/>
    <a:srgbClr val="004EA0"/>
    <a:srgbClr val="C8C8C8"/>
    <a:srgbClr val="ED6C20"/>
    <a:srgbClr val="D01A68"/>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CCDC24-7DD2-4D35-813E-37E35664BE4D}" v="17" dt="2026-02-11T13:31:03.6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94" autoAdjust="0"/>
    <p:restoredTop sz="96247" autoAdjust="0"/>
  </p:normalViewPr>
  <p:slideViewPr>
    <p:cSldViewPr snapToGrid="0" showGuides="1">
      <p:cViewPr varScale="1">
        <p:scale>
          <a:sx n="86" d="100"/>
          <a:sy n="86" d="100"/>
        </p:scale>
        <p:origin x="30" y="39"/>
      </p:cViewPr>
      <p:guideLst>
        <p:guide pos="3840"/>
        <p:guide orient="horz" pos="2160"/>
      </p:guideLst>
    </p:cSldViewPr>
  </p:slideViewPr>
  <p:outlineViewPr>
    <p:cViewPr>
      <p:scale>
        <a:sx n="33" d="100"/>
        <a:sy n="33" d="100"/>
      </p:scale>
      <p:origin x="0" y="-23488"/>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140" d="100"/>
          <a:sy n="140" d="100"/>
        </p:scale>
        <p:origin x="680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10.fntdata"/><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ppmigroup-my.sharepoint.com/personal/stefan_apostol_ppmi_lt/Documents/SMEs%20Critical%20Tech/New%20Charts%20after%20review/EU%20budget%20over%20time%20(tech)/eu_budget_by_year_tech.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ppmigroup-my.sharepoint.com/personal/stefan_apostol_ppmi_lt/Documents/SMEs%20Critical%20Tech/New%20Charts%20after%20review/Categories/EU_budget_by_technology_category_data.csv"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eu_budget_by_year_tech!$A$15</c:f>
              <c:strCache>
                <c:ptCount val="1"/>
                <c:pt idx="0">
                  <c:v>AI</c:v>
                </c:pt>
              </c:strCache>
            </c:strRef>
          </c:tx>
          <c:spPr>
            <a:ln w="28575" cap="rnd">
              <a:solidFill>
                <a:schemeClr val="accent1"/>
              </a:solidFill>
              <a:round/>
            </a:ln>
            <a:effectLst/>
          </c:spPr>
          <c:marker>
            <c:symbol val="none"/>
          </c:marker>
          <c:cat>
            <c:strRef>
              <c:f>eu_budget_by_year_tech!$B$14:$I$14</c:f>
              <c:strCache>
                <c:ptCount val="8"/>
                <c:pt idx="0">
                  <c:v>2014</c:v>
                </c:pt>
                <c:pt idx="1">
                  <c:v>2015</c:v>
                </c:pt>
                <c:pt idx="2">
                  <c:v>2016</c:v>
                </c:pt>
                <c:pt idx="3">
                  <c:v>2017</c:v>
                </c:pt>
                <c:pt idx="4">
                  <c:v>2018</c:v>
                </c:pt>
                <c:pt idx="5">
                  <c:v>2019</c:v>
                </c:pt>
                <c:pt idx="6">
                  <c:v>2020</c:v>
                </c:pt>
                <c:pt idx="7">
                  <c:v>2021-2023</c:v>
                </c:pt>
              </c:strCache>
            </c:strRef>
          </c:cat>
          <c:val>
            <c:numRef>
              <c:f>eu_budget_by_year_tech!$B$15:$I$15</c:f>
              <c:numCache>
                <c:formatCode>General</c:formatCode>
                <c:ptCount val="8"/>
                <c:pt idx="0">
                  <c:v>2982701.04</c:v>
                </c:pt>
                <c:pt idx="1">
                  <c:v>19672987.04335</c:v>
                </c:pt>
                <c:pt idx="2">
                  <c:v>27748459.669</c:v>
                </c:pt>
                <c:pt idx="3">
                  <c:v>71839502.707010001</c:v>
                </c:pt>
                <c:pt idx="4">
                  <c:v>65070189.721500002</c:v>
                </c:pt>
                <c:pt idx="5">
                  <c:v>105281619.51894</c:v>
                </c:pt>
                <c:pt idx="6">
                  <c:v>206904379.22971001</c:v>
                </c:pt>
                <c:pt idx="7">
                  <c:v>173758670.27362999</c:v>
                </c:pt>
              </c:numCache>
            </c:numRef>
          </c:val>
          <c:smooth val="0"/>
          <c:extLst>
            <c:ext xmlns:c16="http://schemas.microsoft.com/office/drawing/2014/chart" uri="{C3380CC4-5D6E-409C-BE32-E72D297353CC}">
              <c16:uniqueId val="{00000000-C26D-4220-A320-677D4E485E29}"/>
            </c:ext>
          </c:extLst>
        </c:ser>
        <c:ser>
          <c:idx val="1"/>
          <c:order val="1"/>
          <c:tx>
            <c:strRef>
              <c:f>eu_budget_by_year_tech!$A$16</c:f>
              <c:strCache>
                <c:ptCount val="1"/>
                <c:pt idx="0">
                  <c:v>Advanced Connectivity</c:v>
                </c:pt>
              </c:strCache>
            </c:strRef>
          </c:tx>
          <c:spPr>
            <a:ln w="28575" cap="rnd">
              <a:solidFill>
                <a:schemeClr val="accent2"/>
              </a:solidFill>
              <a:round/>
            </a:ln>
            <a:effectLst/>
          </c:spPr>
          <c:marker>
            <c:symbol val="none"/>
          </c:marker>
          <c:cat>
            <c:strRef>
              <c:f>eu_budget_by_year_tech!$B$14:$I$14</c:f>
              <c:strCache>
                <c:ptCount val="8"/>
                <c:pt idx="0">
                  <c:v>2014</c:v>
                </c:pt>
                <c:pt idx="1">
                  <c:v>2015</c:v>
                </c:pt>
                <c:pt idx="2">
                  <c:v>2016</c:v>
                </c:pt>
                <c:pt idx="3">
                  <c:v>2017</c:v>
                </c:pt>
                <c:pt idx="4">
                  <c:v>2018</c:v>
                </c:pt>
                <c:pt idx="5">
                  <c:v>2019</c:v>
                </c:pt>
                <c:pt idx="6">
                  <c:v>2020</c:v>
                </c:pt>
                <c:pt idx="7">
                  <c:v>2021-2023</c:v>
                </c:pt>
              </c:strCache>
            </c:strRef>
          </c:cat>
          <c:val>
            <c:numRef>
              <c:f>eu_budget_by_year_tech!$B$16:$I$16</c:f>
              <c:numCache>
                <c:formatCode>General</c:formatCode>
                <c:ptCount val="8"/>
                <c:pt idx="0">
                  <c:v>4374231.1500000004</c:v>
                </c:pt>
                <c:pt idx="1">
                  <c:v>32712494.855999999</c:v>
                </c:pt>
                <c:pt idx="2">
                  <c:v>65526098.678300001</c:v>
                </c:pt>
                <c:pt idx="3">
                  <c:v>98004880.339059994</c:v>
                </c:pt>
                <c:pt idx="4">
                  <c:v>141327487.80008999</c:v>
                </c:pt>
                <c:pt idx="5">
                  <c:v>133688683.67946</c:v>
                </c:pt>
                <c:pt idx="6">
                  <c:v>238121732.29951999</c:v>
                </c:pt>
                <c:pt idx="7">
                  <c:v>177117580.4034</c:v>
                </c:pt>
              </c:numCache>
            </c:numRef>
          </c:val>
          <c:smooth val="0"/>
          <c:extLst>
            <c:ext xmlns:c16="http://schemas.microsoft.com/office/drawing/2014/chart" uri="{C3380CC4-5D6E-409C-BE32-E72D297353CC}">
              <c16:uniqueId val="{00000001-C26D-4220-A320-677D4E485E29}"/>
            </c:ext>
          </c:extLst>
        </c:ser>
        <c:ser>
          <c:idx val="2"/>
          <c:order val="2"/>
          <c:tx>
            <c:strRef>
              <c:f>eu_budget_by_year_tech!$A$17</c:f>
              <c:strCache>
                <c:ptCount val="1"/>
                <c:pt idx="0">
                  <c:v>Biotechnology</c:v>
                </c:pt>
              </c:strCache>
            </c:strRef>
          </c:tx>
          <c:spPr>
            <a:ln w="28575" cap="rnd">
              <a:solidFill>
                <a:schemeClr val="accent3"/>
              </a:solidFill>
              <a:round/>
            </a:ln>
            <a:effectLst/>
          </c:spPr>
          <c:marker>
            <c:symbol val="none"/>
          </c:marker>
          <c:cat>
            <c:strRef>
              <c:f>eu_budget_by_year_tech!$B$14:$I$14</c:f>
              <c:strCache>
                <c:ptCount val="8"/>
                <c:pt idx="0">
                  <c:v>2014</c:v>
                </c:pt>
                <c:pt idx="1">
                  <c:v>2015</c:v>
                </c:pt>
                <c:pt idx="2">
                  <c:v>2016</c:v>
                </c:pt>
                <c:pt idx="3">
                  <c:v>2017</c:v>
                </c:pt>
                <c:pt idx="4">
                  <c:v>2018</c:v>
                </c:pt>
                <c:pt idx="5">
                  <c:v>2019</c:v>
                </c:pt>
                <c:pt idx="6">
                  <c:v>2020</c:v>
                </c:pt>
                <c:pt idx="7">
                  <c:v>2021-2023</c:v>
                </c:pt>
              </c:strCache>
            </c:strRef>
          </c:cat>
          <c:val>
            <c:numRef>
              <c:f>eu_budget_by_year_tech!$B$17:$I$17</c:f>
              <c:numCache>
                <c:formatCode>General</c:formatCode>
                <c:ptCount val="8"/>
                <c:pt idx="0">
                  <c:v>1589228.08</c:v>
                </c:pt>
                <c:pt idx="1">
                  <c:v>10494407.489</c:v>
                </c:pt>
                <c:pt idx="2">
                  <c:v>8414005.0360000003</c:v>
                </c:pt>
                <c:pt idx="3">
                  <c:v>19944982.510000002</c:v>
                </c:pt>
                <c:pt idx="4">
                  <c:v>32937367.329999998</c:v>
                </c:pt>
                <c:pt idx="5">
                  <c:v>21815299.433510002</c:v>
                </c:pt>
                <c:pt idx="6">
                  <c:v>12196252.460000001</c:v>
                </c:pt>
                <c:pt idx="7">
                  <c:v>5937429.0881700004</c:v>
                </c:pt>
              </c:numCache>
            </c:numRef>
          </c:val>
          <c:smooth val="0"/>
          <c:extLst>
            <c:ext xmlns:c16="http://schemas.microsoft.com/office/drawing/2014/chart" uri="{C3380CC4-5D6E-409C-BE32-E72D297353CC}">
              <c16:uniqueId val="{00000002-C26D-4220-A320-677D4E485E29}"/>
            </c:ext>
          </c:extLst>
        </c:ser>
        <c:ser>
          <c:idx val="3"/>
          <c:order val="3"/>
          <c:tx>
            <c:strRef>
              <c:f>eu_budget_by_year_tech!$A$18</c:f>
              <c:strCache>
                <c:ptCount val="1"/>
                <c:pt idx="0">
                  <c:v>Energy</c:v>
                </c:pt>
              </c:strCache>
            </c:strRef>
          </c:tx>
          <c:spPr>
            <a:ln w="28575" cap="rnd">
              <a:solidFill>
                <a:schemeClr val="accent4"/>
              </a:solidFill>
              <a:round/>
            </a:ln>
            <a:effectLst/>
          </c:spPr>
          <c:marker>
            <c:symbol val="none"/>
          </c:marker>
          <c:cat>
            <c:strRef>
              <c:f>eu_budget_by_year_tech!$B$14:$I$14</c:f>
              <c:strCache>
                <c:ptCount val="8"/>
                <c:pt idx="0">
                  <c:v>2014</c:v>
                </c:pt>
                <c:pt idx="1">
                  <c:v>2015</c:v>
                </c:pt>
                <c:pt idx="2">
                  <c:v>2016</c:v>
                </c:pt>
                <c:pt idx="3">
                  <c:v>2017</c:v>
                </c:pt>
                <c:pt idx="4">
                  <c:v>2018</c:v>
                </c:pt>
                <c:pt idx="5">
                  <c:v>2019</c:v>
                </c:pt>
                <c:pt idx="6">
                  <c:v>2020</c:v>
                </c:pt>
                <c:pt idx="7">
                  <c:v>2021-2023</c:v>
                </c:pt>
              </c:strCache>
            </c:strRef>
          </c:cat>
          <c:val>
            <c:numRef>
              <c:f>eu_budget_by_year_tech!$B$18:$I$18</c:f>
              <c:numCache>
                <c:formatCode>General</c:formatCode>
                <c:ptCount val="8"/>
                <c:pt idx="0">
                  <c:v>647119.37</c:v>
                </c:pt>
                <c:pt idx="1">
                  <c:v>12101861.090399999</c:v>
                </c:pt>
                <c:pt idx="2">
                  <c:v>12067782.494999999</c:v>
                </c:pt>
                <c:pt idx="3">
                  <c:v>22253507.149999999</c:v>
                </c:pt>
                <c:pt idx="4">
                  <c:v>14823772.4068</c:v>
                </c:pt>
                <c:pt idx="5">
                  <c:v>16726662.16574</c:v>
                </c:pt>
                <c:pt idx="6">
                  <c:v>23735744.433060002</c:v>
                </c:pt>
                <c:pt idx="7">
                  <c:v>20692476.646639999</c:v>
                </c:pt>
              </c:numCache>
            </c:numRef>
          </c:val>
          <c:smooth val="0"/>
          <c:extLst>
            <c:ext xmlns:c16="http://schemas.microsoft.com/office/drawing/2014/chart" uri="{C3380CC4-5D6E-409C-BE32-E72D297353CC}">
              <c16:uniqueId val="{00000003-C26D-4220-A320-677D4E485E29}"/>
            </c:ext>
          </c:extLst>
        </c:ser>
        <c:dLbls>
          <c:showLegendKey val="0"/>
          <c:showVal val="0"/>
          <c:showCatName val="0"/>
          <c:showSerName val="0"/>
          <c:showPercent val="0"/>
          <c:showBubbleSize val="0"/>
        </c:dLbls>
        <c:smooth val="0"/>
        <c:axId val="760616080"/>
        <c:axId val="760622800"/>
      </c:lineChart>
      <c:catAx>
        <c:axId val="7606160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Start</a:t>
                </a:r>
                <a:r>
                  <a:rPr lang="en-US" baseline="0"/>
                  <a:t> year</a:t>
                </a:r>
                <a:endParaRPr lang="lt-LT"/>
              </a:p>
            </c:rich>
          </c:tx>
          <c:layout>
            <c:manualLayout>
              <c:xMode val="edge"/>
              <c:yMode val="edge"/>
              <c:x val="0.45111749467798612"/>
              <c:y val="0.83350663775723688"/>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lt-L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0622800"/>
        <c:crosses val="autoZero"/>
        <c:auto val="1"/>
        <c:lblAlgn val="ctr"/>
        <c:lblOffset val="100"/>
        <c:noMultiLvlLbl val="0"/>
      </c:catAx>
      <c:valAx>
        <c:axId val="7606228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EU contribution (EUR</a:t>
                </a:r>
                <a:r>
                  <a:rPr lang="en-US" baseline="0"/>
                  <a:t>)</a:t>
                </a:r>
                <a:endParaRPr lang="lt-LT"/>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lt-L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061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EU_budget_by_technology_categor!$C$30</c:f>
              <c:strCache>
                <c:ptCount val="1"/>
                <c:pt idx="0">
                  <c:v>Human Capital</c:v>
                </c:pt>
              </c:strCache>
            </c:strRef>
          </c:tx>
          <c:spPr>
            <a:solidFill>
              <a:schemeClr val="accent1"/>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EU_budget_by_technology_categor!$C$31:$C$34</c:f>
              <c:numCache>
                <c:formatCode>0</c:formatCode>
                <c:ptCount val="4"/>
                <c:pt idx="0">
                  <c:v>7772628.3371850001</c:v>
                </c:pt>
                <c:pt idx="1">
                  <c:v>23751818.324469998</c:v>
                </c:pt>
                <c:pt idx="2">
                  <c:v>272283.35499999998</c:v>
                </c:pt>
                <c:pt idx="3">
                  <c:v>3672760.7151500001</c:v>
                </c:pt>
              </c:numCache>
            </c:numRef>
          </c:val>
          <c:extLst>
            <c:ext xmlns:c16="http://schemas.microsoft.com/office/drawing/2014/chart" uri="{C3380CC4-5D6E-409C-BE32-E72D297353CC}">
              <c16:uniqueId val="{00000000-595D-441C-88E9-8E8CBCBED3A5}"/>
            </c:ext>
          </c:extLst>
        </c:ser>
        <c:ser>
          <c:idx val="1"/>
          <c:order val="1"/>
          <c:tx>
            <c:strRef>
              <c:f>EU_budget_by_technology_categor!$D$30</c:f>
              <c:strCache>
                <c:ptCount val="1"/>
                <c:pt idx="0">
                  <c:v>Infrastructure</c:v>
                </c:pt>
              </c:strCache>
            </c:strRef>
          </c:tx>
          <c:spPr>
            <a:solidFill>
              <a:schemeClr val="accent2"/>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EU_budget_by_technology_categor!$D$31:$D$34</c:f>
              <c:numCache>
                <c:formatCode>0</c:formatCode>
                <c:ptCount val="4"/>
                <c:pt idx="0">
                  <c:v>24316397.649204999</c:v>
                </c:pt>
                <c:pt idx="1">
                  <c:v>71881597.530990005</c:v>
                </c:pt>
                <c:pt idx="2">
                  <c:v>12728887.956669999</c:v>
                </c:pt>
                <c:pt idx="3">
                  <c:v>7072743.5700000003</c:v>
                </c:pt>
              </c:numCache>
            </c:numRef>
          </c:val>
          <c:extLst>
            <c:ext xmlns:c16="http://schemas.microsoft.com/office/drawing/2014/chart" uri="{C3380CC4-5D6E-409C-BE32-E72D297353CC}">
              <c16:uniqueId val="{00000001-595D-441C-88E9-8E8CBCBED3A5}"/>
            </c:ext>
          </c:extLst>
        </c:ser>
        <c:ser>
          <c:idx val="2"/>
          <c:order val="2"/>
          <c:tx>
            <c:strRef>
              <c:f>EU_budget_by_technology_categor!$E$30</c:f>
              <c:strCache>
                <c:ptCount val="1"/>
                <c:pt idx="0">
                  <c:v>Market Deployment</c:v>
                </c:pt>
              </c:strCache>
            </c:strRef>
          </c:tx>
          <c:spPr>
            <a:solidFill>
              <a:schemeClr val="accent3"/>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EU_budget_by_technology_categor!$E$31:$E$34</c:f>
              <c:numCache>
                <c:formatCode>0</c:formatCode>
                <c:ptCount val="4"/>
                <c:pt idx="0">
                  <c:v>193374119.36774001</c:v>
                </c:pt>
                <c:pt idx="1">
                  <c:v>246348511.26254001</c:v>
                </c:pt>
                <c:pt idx="2">
                  <c:v>4524624.6100000003</c:v>
                </c:pt>
                <c:pt idx="3">
                  <c:v>38310520.566849999</c:v>
                </c:pt>
              </c:numCache>
            </c:numRef>
          </c:val>
          <c:extLst>
            <c:ext xmlns:c16="http://schemas.microsoft.com/office/drawing/2014/chart" uri="{C3380CC4-5D6E-409C-BE32-E72D297353CC}">
              <c16:uniqueId val="{00000002-595D-441C-88E9-8E8CBCBED3A5}"/>
            </c:ext>
          </c:extLst>
        </c:ser>
        <c:ser>
          <c:idx val="3"/>
          <c:order val="3"/>
          <c:tx>
            <c:strRef>
              <c:f>EU_budget_by_technology_categor!$F$30</c:f>
              <c:strCache>
                <c:ptCount val="1"/>
                <c:pt idx="0">
                  <c:v>Other</c:v>
                </c:pt>
              </c:strCache>
            </c:strRef>
          </c:tx>
          <c:spPr>
            <a:solidFill>
              <a:schemeClr val="accent4"/>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EU_budget_by_technology_categor!$F$31:$F$34</c:f>
              <c:numCache>
                <c:formatCode>0</c:formatCode>
                <c:ptCount val="4"/>
                <c:pt idx="1">
                  <c:v>8625</c:v>
                </c:pt>
              </c:numCache>
            </c:numRef>
          </c:val>
          <c:extLst>
            <c:ext xmlns:c16="http://schemas.microsoft.com/office/drawing/2014/chart" uri="{C3380CC4-5D6E-409C-BE32-E72D297353CC}">
              <c16:uniqueId val="{00000003-595D-441C-88E9-8E8CBCBED3A5}"/>
            </c:ext>
          </c:extLst>
        </c:ser>
        <c:ser>
          <c:idx val="4"/>
          <c:order val="4"/>
          <c:tx>
            <c:strRef>
              <c:f>EU_budget_by_technology_categor!$G$30</c:f>
              <c:strCache>
                <c:ptCount val="1"/>
                <c:pt idx="0">
                  <c:v>R&amp;D and Innovation</c:v>
                </c:pt>
              </c:strCache>
            </c:strRef>
          </c:tx>
          <c:spPr>
            <a:solidFill>
              <a:schemeClr val="accent5"/>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EU_budget_by_technology_categor!$G$31:$G$34</c:f>
              <c:numCache>
                <c:formatCode>0</c:formatCode>
                <c:ptCount val="4"/>
                <c:pt idx="0">
                  <c:v>315536245.93040001</c:v>
                </c:pt>
                <c:pt idx="1">
                  <c:v>384090101.07714999</c:v>
                </c:pt>
                <c:pt idx="2">
                  <c:v>55056225.758340001</c:v>
                </c:pt>
                <c:pt idx="3">
                  <c:v>56291972.498175003</c:v>
                </c:pt>
              </c:numCache>
            </c:numRef>
          </c:val>
          <c:extLst>
            <c:ext xmlns:c16="http://schemas.microsoft.com/office/drawing/2014/chart" uri="{C3380CC4-5D6E-409C-BE32-E72D297353CC}">
              <c16:uniqueId val="{00000004-595D-441C-88E9-8E8CBCBED3A5}"/>
            </c:ext>
          </c:extLst>
        </c:ser>
        <c:ser>
          <c:idx val="5"/>
          <c:order val="5"/>
          <c:tx>
            <c:strRef>
              <c:f>EU_budget_by_technology_categor!$H$30</c:f>
              <c:strCache>
                <c:ptCount val="1"/>
                <c:pt idx="0">
                  <c:v>Technology Transfer</c:v>
                </c:pt>
              </c:strCache>
            </c:strRef>
          </c:tx>
          <c:spPr>
            <a:solidFill>
              <a:schemeClr val="accent6"/>
            </a:solidFill>
            <a:ln>
              <a:noFill/>
            </a:ln>
            <a:effectLst/>
          </c:spPr>
          <c:invertIfNegative val="0"/>
          <c:cat>
            <c:strRef>
              <c:f>EU_budget_by_technology_categor!$B$31:$B$34</c:f>
              <c:strCache>
                <c:ptCount val="4"/>
                <c:pt idx="0">
                  <c:v>AI</c:v>
                </c:pt>
                <c:pt idx="1">
                  <c:v>Advanced Connectivity</c:v>
                </c:pt>
                <c:pt idx="2">
                  <c:v>Biotechnology</c:v>
                </c:pt>
                <c:pt idx="3">
                  <c:v>Energy</c:v>
                </c:pt>
              </c:strCache>
            </c:strRef>
          </c:cat>
          <c:val>
            <c:numRef>
              <c:f>EU_budget_by_technology_categor!$H$31:$H$34</c:f>
              <c:numCache>
                <c:formatCode>0</c:formatCode>
                <c:ptCount val="4"/>
                <c:pt idx="0">
                  <c:v>148182492.45991001</c:v>
                </c:pt>
                <c:pt idx="1">
                  <c:v>166064359.94192001</c:v>
                </c:pt>
                <c:pt idx="2">
                  <c:v>40746949.74667</c:v>
                </c:pt>
                <c:pt idx="3">
                  <c:v>21406715.927464999</c:v>
                </c:pt>
              </c:numCache>
            </c:numRef>
          </c:val>
          <c:extLst>
            <c:ext xmlns:c16="http://schemas.microsoft.com/office/drawing/2014/chart" uri="{C3380CC4-5D6E-409C-BE32-E72D297353CC}">
              <c16:uniqueId val="{00000005-595D-441C-88E9-8E8CBCBED3A5}"/>
            </c:ext>
          </c:extLst>
        </c:ser>
        <c:dLbls>
          <c:showLegendKey val="0"/>
          <c:showVal val="0"/>
          <c:showCatName val="0"/>
          <c:showSerName val="0"/>
          <c:showPercent val="0"/>
          <c:showBubbleSize val="0"/>
        </c:dLbls>
        <c:gapWidth val="150"/>
        <c:overlap val="100"/>
        <c:axId val="967138608"/>
        <c:axId val="967133808"/>
      </c:barChart>
      <c:catAx>
        <c:axId val="96713860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Critical technology</a:t>
                </a:r>
                <a:endParaRPr lang="lt-LT"/>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lt-LT"/>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7133808"/>
        <c:crosses val="autoZero"/>
        <c:auto val="1"/>
        <c:lblAlgn val="ctr"/>
        <c:lblOffset val="100"/>
        <c:noMultiLvlLbl val="0"/>
      </c:catAx>
      <c:valAx>
        <c:axId val="967133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EU contribution (EUR)</a:t>
                </a:r>
                <a:endParaRPr lang="lt-LT"/>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lt-LT"/>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7138608"/>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CDBE27-454B-4AF2-AA5B-10011C73EECF}" type="doc">
      <dgm:prSet loTypeId="urn:microsoft.com/office/officeart/2005/8/layout/hProcess11" loCatId="process" qsTypeId="urn:microsoft.com/office/officeart/2005/8/quickstyle/simple1#1" qsCatId="simple" csTypeId="urn:microsoft.com/office/officeart/2005/8/colors/accent0_1#1" csCatId="mainScheme" phldr="1"/>
      <dgm:spPr/>
      <dgm:t>
        <a:bodyPr/>
        <a:lstStyle/>
        <a:p>
          <a:endParaRPr lang="en-US"/>
        </a:p>
      </dgm:t>
    </dgm:pt>
    <dgm:pt modelId="{04C73DB5-EF8A-4EA6-9802-E93DB5214928}">
      <dgm:prSet phldrT="[Text]" custT="1"/>
      <dgm:spPr/>
      <dgm:t>
        <a:bodyPr/>
        <a:lstStyle/>
        <a:p>
          <a:pPr>
            <a:lnSpc>
              <a:spcPct val="100000"/>
            </a:lnSpc>
            <a:spcAft>
              <a:spcPts val="600"/>
            </a:spcAft>
          </a:pPr>
          <a:r>
            <a:rPr lang="en-US" sz="2000" b="1" dirty="0">
              <a:solidFill>
                <a:schemeClr val="accent1"/>
              </a:solidFill>
              <a:latin typeface="Europea" pitchFamily="2" charset="0"/>
              <a:ea typeface="Europea" pitchFamily="2" charset="0"/>
            </a:rPr>
            <a:t>Sept 2022</a:t>
          </a:r>
          <a:br>
            <a:rPr lang="en-US" sz="2000" b="1" dirty="0">
              <a:solidFill>
                <a:schemeClr val="accent1"/>
              </a:solidFill>
              <a:latin typeface="Europea" pitchFamily="2" charset="0"/>
              <a:ea typeface="Europea" pitchFamily="2" charset="0"/>
            </a:rPr>
          </a:br>
          <a:r>
            <a:rPr lang="en-US" sz="1600" dirty="0">
              <a:latin typeface="Europea" pitchFamily="2" charset="0"/>
              <a:ea typeface="Europea" pitchFamily="2" charset="0"/>
            </a:rPr>
            <a:t>Sovereignty Fund announced (SOTEU)</a:t>
          </a:r>
        </a:p>
      </dgm:t>
    </dgm:pt>
    <dgm:pt modelId="{78F4FF62-321C-46D9-A4FD-BCF3AA286AFC}" type="parTrans" cxnId="{8C1A4442-390E-451F-9C39-1428326AB8D5}">
      <dgm:prSet/>
      <dgm:spPr/>
      <dgm:t>
        <a:bodyPr/>
        <a:lstStyle/>
        <a:p>
          <a:endParaRPr lang="en-GB"/>
        </a:p>
      </dgm:t>
    </dgm:pt>
    <dgm:pt modelId="{1CF1FB36-25C8-493A-8600-F2398BD42E06}" type="sibTrans" cxnId="{8C1A4442-390E-451F-9C39-1428326AB8D5}">
      <dgm:prSet/>
      <dgm:spPr/>
      <dgm:t>
        <a:bodyPr/>
        <a:lstStyle/>
        <a:p>
          <a:endParaRPr lang="en-GB"/>
        </a:p>
      </dgm:t>
    </dgm:pt>
    <dgm:pt modelId="{5422CC9C-A88A-44B2-8456-31E9D3B288E2}">
      <dgm:prSet phldrT="[Text]" custT="1"/>
      <dgm:spPr/>
      <dgm:t>
        <a:bodyPr/>
        <a:lstStyle/>
        <a:p>
          <a:pPr>
            <a:lnSpc>
              <a:spcPct val="100000"/>
            </a:lnSpc>
            <a:spcAft>
              <a:spcPts val="600"/>
            </a:spcAft>
          </a:pPr>
          <a:r>
            <a:rPr lang="en-US" sz="2000" b="1" dirty="0">
              <a:solidFill>
                <a:schemeClr val="accent1"/>
              </a:solidFill>
              <a:latin typeface="Europea" pitchFamily="2" charset="0"/>
              <a:ea typeface="Europea" pitchFamily="2" charset="0"/>
            </a:rPr>
            <a:t>June 2023</a:t>
          </a:r>
          <a:br>
            <a:rPr lang="en-US" sz="2800" dirty="0"/>
          </a:br>
          <a:r>
            <a:rPr lang="en-US" sz="1600" dirty="0">
              <a:latin typeface="Europea" pitchFamily="2" charset="0"/>
              <a:ea typeface="Europea" pitchFamily="2" charset="0"/>
            </a:rPr>
            <a:t>EU Economic Security Strategy</a:t>
          </a:r>
        </a:p>
      </dgm:t>
    </dgm:pt>
    <dgm:pt modelId="{841C7A5E-7035-422E-A666-06C35FCE964B}" type="parTrans" cxnId="{44BFEBBD-9BE9-4970-B70C-150E5C176D1F}">
      <dgm:prSet/>
      <dgm:spPr/>
      <dgm:t>
        <a:bodyPr/>
        <a:lstStyle/>
        <a:p>
          <a:endParaRPr lang="en-GB"/>
        </a:p>
      </dgm:t>
    </dgm:pt>
    <dgm:pt modelId="{95360C03-5721-4FC0-B9A7-8C1DD21AB3B2}" type="sibTrans" cxnId="{44BFEBBD-9BE9-4970-B70C-150E5C176D1F}">
      <dgm:prSet/>
      <dgm:spPr/>
      <dgm:t>
        <a:bodyPr/>
        <a:lstStyle/>
        <a:p>
          <a:endParaRPr lang="en-GB"/>
        </a:p>
      </dgm:t>
    </dgm:pt>
    <dgm:pt modelId="{19F307F1-9C23-4D5A-BFBB-C2488141AC58}">
      <dgm:prSet phldrT="[Text]" custT="1"/>
      <dgm:spPr/>
      <dgm:t>
        <a:bodyPr/>
        <a:lstStyle/>
        <a:p>
          <a:pPr>
            <a:lnSpc>
              <a:spcPct val="100000"/>
            </a:lnSpc>
            <a:spcAft>
              <a:spcPts val="600"/>
            </a:spcAft>
          </a:pPr>
          <a:r>
            <a:rPr lang="en-US" sz="2000" b="1" dirty="0">
              <a:solidFill>
                <a:schemeClr val="accent1"/>
              </a:solidFill>
              <a:latin typeface="Europea" pitchFamily="2" charset="0"/>
              <a:ea typeface="Europea" pitchFamily="2" charset="0"/>
            </a:rPr>
            <a:t>Oct 2023</a:t>
          </a:r>
          <a:br>
            <a:rPr lang="en-US" sz="2000" dirty="0">
              <a:latin typeface="Europea" pitchFamily="2" charset="0"/>
              <a:ea typeface="Europea" pitchFamily="2" charset="0"/>
            </a:rPr>
          </a:br>
          <a:r>
            <a:rPr lang="en-GB" sz="1600" dirty="0">
              <a:latin typeface="Europea" pitchFamily="2" charset="0"/>
              <a:ea typeface="Europea" pitchFamily="2" charset="0"/>
            </a:rPr>
            <a:t>10 Critical Technology Areas defined</a:t>
          </a:r>
          <a:endParaRPr lang="en-US" sz="1600" dirty="0">
            <a:latin typeface="Europea" pitchFamily="2" charset="0"/>
            <a:ea typeface="Europea" pitchFamily="2" charset="0"/>
          </a:endParaRPr>
        </a:p>
      </dgm:t>
    </dgm:pt>
    <dgm:pt modelId="{084BFA65-B02D-47BF-852C-5EA06A647B33}" type="parTrans" cxnId="{408E2485-AB5E-484F-A198-231289F8860E}">
      <dgm:prSet/>
      <dgm:spPr/>
      <dgm:t>
        <a:bodyPr/>
        <a:lstStyle/>
        <a:p>
          <a:endParaRPr lang="en-GB"/>
        </a:p>
      </dgm:t>
    </dgm:pt>
    <dgm:pt modelId="{569BA512-571B-4DDE-8E33-DEEB7A3E140E}" type="sibTrans" cxnId="{408E2485-AB5E-484F-A198-231289F8860E}">
      <dgm:prSet/>
      <dgm:spPr/>
      <dgm:t>
        <a:bodyPr/>
        <a:lstStyle/>
        <a:p>
          <a:endParaRPr lang="en-GB"/>
        </a:p>
      </dgm:t>
    </dgm:pt>
    <dgm:pt modelId="{2BB51378-F64B-4D4E-9498-79E70F1B4E87}">
      <dgm:prSet phldrT="[Text]" custT="1"/>
      <dgm:spPr/>
      <dgm:t>
        <a:bodyPr/>
        <a:lstStyle/>
        <a:p>
          <a:pPr>
            <a:lnSpc>
              <a:spcPct val="100000"/>
            </a:lnSpc>
            <a:spcAft>
              <a:spcPts val="600"/>
            </a:spcAft>
          </a:pPr>
          <a:r>
            <a:rPr lang="en-US" sz="2000" b="1" dirty="0">
              <a:solidFill>
                <a:schemeClr val="accent1"/>
              </a:solidFill>
              <a:latin typeface="Europea" pitchFamily="2" charset="0"/>
              <a:ea typeface="Europea" pitchFamily="2" charset="0"/>
            </a:rPr>
            <a:t>2024-25</a:t>
          </a:r>
          <a:br>
            <a:rPr lang="en-US" sz="2000" dirty="0">
              <a:latin typeface="Europea" pitchFamily="2" charset="0"/>
              <a:ea typeface="Europea" pitchFamily="2" charset="0"/>
            </a:rPr>
          </a:br>
          <a:r>
            <a:rPr lang="en-GB" sz="1600" dirty="0">
              <a:latin typeface="Europea" pitchFamily="2" charset="0"/>
              <a:ea typeface="Europea" pitchFamily="2" charset="0"/>
            </a:rPr>
            <a:t>STEP operational; defence window added</a:t>
          </a:r>
          <a:endParaRPr lang="en-US" sz="1600" dirty="0">
            <a:latin typeface="Europea" pitchFamily="2" charset="0"/>
            <a:ea typeface="Europea" pitchFamily="2" charset="0"/>
          </a:endParaRPr>
        </a:p>
      </dgm:t>
    </dgm:pt>
    <dgm:pt modelId="{56D8A38C-AF92-4AB1-B78F-BA277CAEA57D}" type="parTrans" cxnId="{085BC2E6-B02F-4088-9BE4-742256405814}">
      <dgm:prSet/>
      <dgm:spPr/>
      <dgm:t>
        <a:bodyPr/>
        <a:lstStyle/>
        <a:p>
          <a:endParaRPr lang="en-GB"/>
        </a:p>
      </dgm:t>
    </dgm:pt>
    <dgm:pt modelId="{36323BDE-3ABB-4917-9D2A-F92BB0684CDA}" type="sibTrans" cxnId="{085BC2E6-B02F-4088-9BE4-742256405814}">
      <dgm:prSet/>
      <dgm:spPr/>
      <dgm:t>
        <a:bodyPr/>
        <a:lstStyle/>
        <a:p>
          <a:endParaRPr lang="en-GB"/>
        </a:p>
      </dgm:t>
    </dgm:pt>
    <dgm:pt modelId="{F94AC5F6-F5DB-4E88-A23A-17B213AC406D}">
      <dgm:prSet phldrT="[Text]" custT="1"/>
      <dgm:spPr/>
      <dgm:t>
        <a:bodyPr/>
        <a:lstStyle/>
        <a:p>
          <a:pPr>
            <a:lnSpc>
              <a:spcPct val="100000"/>
            </a:lnSpc>
            <a:spcAft>
              <a:spcPts val="600"/>
            </a:spcAft>
          </a:pPr>
          <a:r>
            <a:rPr lang="en-US" sz="2000" b="1" dirty="0">
              <a:solidFill>
                <a:schemeClr val="accent1"/>
              </a:solidFill>
              <a:latin typeface="Europea" pitchFamily="2" charset="0"/>
              <a:ea typeface="Europea" pitchFamily="2" charset="0"/>
            </a:rPr>
            <a:t>May 2021</a:t>
          </a:r>
          <a:br>
            <a:rPr lang="en-US" sz="2000" b="1" dirty="0">
              <a:solidFill>
                <a:schemeClr val="accent1"/>
              </a:solidFill>
              <a:latin typeface="Europea" pitchFamily="2" charset="0"/>
              <a:ea typeface="Europea" pitchFamily="2" charset="0"/>
            </a:rPr>
          </a:br>
          <a:r>
            <a:rPr lang="en-US" sz="1600" dirty="0">
              <a:latin typeface="Europea" pitchFamily="2" charset="0"/>
              <a:ea typeface="Europea" pitchFamily="2" charset="0"/>
            </a:rPr>
            <a:t>Strategic dependencies mapping (137 products)</a:t>
          </a:r>
        </a:p>
      </dgm:t>
    </dgm:pt>
    <dgm:pt modelId="{E7CD40C3-DA26-48CA-B8E2-E2F4832986F7}" type="parTrans" cxnId="{4C9366EA-04F1-4F9F-AEF5-3048F7FC06C8}">
      <dgm:prSet/>
      <dgm:spPr/>
      <dgm:t>
        <a:bodyPr/>
        <a:lstStyle/>
        <a:p>
          <a:endParaRPr lang="en-GB"/>
        </a:p>
      </dgm:t>
    </dgm:pt>
    <dgm:pt modelId="{5C04BEA3-19B4-4DB9-82D7-D9870FD533F6}" type="sibTrans" cxnId="{4C9366EA-04F1-4F9F-AEF5-3048F7FC06C8}">
      <dgm:prSet/>
      <dgm:spPr/>
      <dgm:t>
        <a:bodyPr/>
        <a:lstStyle/>
        <a:p>
          <a:endParaRPr lang="en-GB"/>
        </a:p>
      </dgm:t>
    </dgm:pt>
    <dgm:pt modelId="{2D4AE979-4F39-44BF-89D1-788A7A38A788}" type="pres">
      <dgm:prSet presAssocID="{49CDBE27-454B-4AF2-AA5B-10011C73EECF}" presName="Name0" presStyleCnt="0">
        <dgm:presLayoutVars>
          <dgm:dir/>
          <dgm:resizeHandles val="exact"/>
        </dgm:presLayoutVars>
      </dgm:prSet>
      <dgm:spPr/>
    </dgm:pt>
    <dgm:pt modelId="{8A069E84-B30C-4135-AC0B-E03727492E35}" type="pres">
      <dgm:prSet presAssocID="{49CDBE27-454B-4AF2-AA5B-10011C73EECF}" presName="arrow" presStyleLbl="bgShp" presStyleIdx="0" presStyleCnt="1" custScaleY="15685" custLinFactNeighborY="-1324"/>
      <dgm:spPr/>
    </dgm:pt>
    <dgm:pt modelId="{8D37E9DD-D16D-42F7-A759-60462E94D8E6}" type="pres">
      <dgm:prSet presAssocID="{49CDBE27-454B-4AF2-AA5B-10011C73EECF}" presName="points" presStyleCnt="0"/>
      <dgm:spPr/>
    </dgm:pt>
    <dgm:pt modelId="{64B43E1E-8AF9-408B-B195-D27B1515B449}" type="pres">
      <dgm:prSet presAssocID="{F94AC5F6-F5DB-4E88-A23A-17B213AC406D}" presName="compositeA" presStyleCnt="0"/>
      <dgm:spPr/>
    </dgm:pt>
    <dgm:pt modelId="{DEF530F2-08A0-4218-ACD7-5C222162BBA4}" type="pres">
      <dgm:prSet presAssocID="{F94AC5F6-F5DB-4E88-A23A-17B213AC406D}" presName="textA" presStyleLbl="revTx" presStyleIdx="0" presStyleCnt="5">
        <dgm:presLayoutVars>
          <dgm:bulletEnabled val="1"/>
        </dgm:presLayoutVars>
      </dgm:prSet>
      <dgm:spPr/>
    </dgm:pt>
    <dgm:pt modelId="{59664A60-3A37-4DC0-8921-58D5D6343AE8}" type="pres">
      <dgm:prSet presAssocID="{F94AC5F6-F5DB-4E88-A23A-17B213AC406D}" presName="circleA" presStyleLbl="node1" presStyleIdx="0" presStyleCnt="5"/>
      <dgm:spPr/>
    </dgm:pt>
    <dgm:pt modelId="{89626261-E5FD-4021-ADA8-7932B15E66E9}" type="pres">
      <dgm:prSet presAssocID="{F94AC5F6-F5DB-4E88-A23A-17B213AC406D}" presName="spaceA" presStyleCnt="0"/>
      <dgm:spPr/>
    </dgm:pt>
    <dgm:pt modelId="{32ADFFC9-9424-40FB-874F-B4B15A619D1B}" type="pres">
      <dgm:prSet presAssocID="{5C04BEA3-19B4-4DB9-82D7-D9870FD533F6}" presName="space" presStyleCnt="0"/>
      <dgm:spPr/>
    </dgm:pt>
    <dgm:pt modelId="{0DC182F5-B974-487B-8662-4F12FB802B06}" type="pres">
      <dgm:prSet presAssocID="{04C73DB5-EF8A-4EA6-9802-E93DB5214928}" presName="compositeB" presStyleCnt="0"/>
      <dgm:spPr/>
    </dgm:pt>
    <dgm:pt modelId="{11F7AEE4-EA55-4C4D-98C1-5B671D560298}" type="pres">
      <dgm:prSet presAssocID="{04C73DB5-EF8A-4EA6-9802-E93DB5214928}" presName="textB" presStyleLbl="revTx" presStyleIdx="1" presStyleCnt="5">
        <dgm:presLayoutVars>
          <dgm:bulletEnabled val="1"/>
        </dgm:presLayoutVars>
      </dgm:prSet>
      <dgm:spPr/>
    </dgm:pt>
    <dgm:pt modelId="{7CB9A351-CAD7-41BA-A566-E480463B0AF7}" type="pres">
      <dgm:prSet presAssocID="{04C73DB5-EF8A-4EA6-9802-E93DB5214928}" presName="circleB" presStyleLbl="node1" presStyleIdx="1" presStyleCnt="5"/>
      <dgm:spPr/>
    </dgm:pt>
    <dgm:pt modelId="{E9791751-1924-48A3-8C83-9F16EFC2CF85}" type="pres">
      <dgm:prSet presAssocID="{04C73DB5-EF8A-4EA6-9802-E93DB5214928}" presName="spaceB" presStyleCnt="0"/>
      <dgm:spPr/>
    </dgm:pt>
    <dgm:pt modelId="{137FD0AE-059C-44EC-A998-77B14F9E0F54}" type="pres">
      <dgm:prSet presAssocID="{1CF1FB36-25C8-493A-8600-F2398BD42E06}" presName="space" presStyleCnt="0"/>
      <dgm:spPr/>
    </dgm:pt>
    <dgm:pt modelId="{ED2B9089-C523-48BA-BE40-AE0AE5722E59}" type="pres">
      <dgm:prSet presAssocID="{5422CC9C-A88A-44B2-8456-31E9D3B288E2}" presName="compositeA" presStyleCnt="0"/>
      <dgm:spPr/>
    </dgm:pt>
    <dgm:pt modelId="{1F1DA494-7625-46AF-A5F2-2EF8BA2B68A7}" type="pres">
      <dgm:prSet presAssocID="{5422CC9C-A88A-44B2-8456-31E9D3B288E2}" presName="textA" presStyleLbl="revTx" presStyleIdx="2" presStyleCnt="5">
        <dgm:presLayoutVars>
          <dgm:bulletEnabled val="1"/>
        </dgm:presLayoutVars>
      </dgm:prSet>
      <dgm:spPr/>
    </dgm:pt>
    <dgm:pt modelId="{430EE849-5718-4D13-9287-AFFD9F2720D0}" type="pres">
      <dgm:prSet presAssocID="{5422CC9C-A88A-44B2-8456-31E9D3B288E2}" presName="circleA" presStyleLbl="node1" presStyleIdx="2" presStyleCnt="5"/>
      <dgm:spPr/>
    </dgm:pt>
    <dgm:pt modelId="{767F2E03-844B-48F6-AA72-FCFC35A42172}" type="pres">
      <dgm:prSet presAssocID="{5422CC9C-A88A-44B2-8456-31E9D3B288E2}" presName="spaceA" presStyleCnt="0"/>
      <dgm:spPr/>
    </dgm:pt>
    <dgm:pt modelId="{2ED0A907-5771-45A0-A02C-6C44DAB7E8DC}" type="pres">
      <dgm:prSet presAssocID="{95360C03-5721-4FC0-B9A7-8C1DD21AB3B2}" presName="space" presStyleCnt="0"/>
      <dgm:spPr/>
    </dgm:pt>
    <dgm:pt modelId="{F6C323C6-A4C1-4904-91DC-79E2D114E65C}" type="pres">
      <dgm:prSet presAssocID="{19F307F1-9C23-4D5A-BFBB-C2488141AC58}" presName="compositeB" presStyleCnt="0"/>
      <dgm:spPr/>
    </dgm:pt>
    <dgm:pt modelId="{5DB8678E-54E4-42C7-94DF-4B420577C57C}" type="pres">
      <dgm:prSet presAssocID="{19F307F1-9C23-4D5A-BFBB-C2488141AC58}" presName="textB" presStyleLbl="revTx" presStyleIdx="3" presStyleCnt="5">
        <dgm:presLayoutVars>
          <dgm:bulletEnabled val="1"/>
        </dgm:presLayoutVars>
      </dgm:prSet>
      <dgm:spPr/>
    </dgm:pt>
    <dgm:pt modelId="{46CA1A2F-69C7-4FAF-A707-3D316538D4EC}" type="pres">
      <dgm:prSet presAssocID="{19F307F1-9C23-4D5A-BFBB-C2488141AC58}" presName="circleB" presStyleLbl="node1" presStyleIdx="3" presStyleCnt="5"/>
      <dgm:spPr/>
    </dgm:pt>
    <dgm:pt modelId="{EA16F570-0D23-41D1-86B0-2BD84388A96A}" type="pres">
      <dgm:prSet presAssocID="{19F307F1-9C23-4D5A-BFBB-C2488141AC58}" presName="spaceB" presStyleCnt="0"/>
      <dgm:spPr/>
    </dgm:pt>
    <dgm:pt modelId="{A7C1A72D-CA02-41E0-9D6F-E335E57E1E11}" type="pres">
      <dgm:prSet presAssocID="{569BA512-571B-4DDE-8E33-DEEB7A3E140E}" presName="space" presStyleCnt="0"/>
      <dgm:spPr/>
    </dgm:pt>
    <dgm:pt modelId="{AB50D4F2-B46B-43D6-8F92-A15BD9E25C47}" type="pres">
      <dgm:prSet presAssocID="{2BB51378-F64B-4D4E-9498-79E70F1B4E87}" presName="compositeA" presStyleCnt="0"/>
      <dgm:spPr/>
    </dgm:pt>
    <dgm:pt modelId="{DE5439E6-B6B9-4EB6-B6F9-8656F8305FE8}" type="pres">
      <dgm:prSet presAssocID="{2BB51378-F64B-4D4E-9498-79E70F1B4E87}" presName="textA" presStyleLbl="revTx" presStyleIdx="4" presStyleCnt="5">
        <dgm:presLayoutVars>
          <dgm:bulletEnabled val="1"/>
        </dgm:presLayoutVars>
      </dgm:prSet>
      <dgm:spPr/>
    </dgm:pt>
    <dgm:pt modelId="{8255662B-972B-4D1B-8D3E-E81723074C03}" type="pres">
      <dgm:prSet presAssocID="{2BB51378-F64B-4D4E-9498-79E70F1B4E87}" presName="circleA" presStyleLbl="node1" presStyleIdx="4" presStyleCnt="5"/>
      <dgm:spPr/>
    </dgm:pt>
    <dgm:pt modelId="{C3E36FAE-3FC5-4F59-A984-4743D479A3A8}" type="pres">
      <dgm:prSet presAssocID="{2BB51378-F64B-4D4E-9498-79E70F1B4E87}" presName="spaceA" presStyleCnt="0"/>
      <dgm:spPr/>
    </dgm:pt>
  </dgm:ptLst>
  <dgm:cxnLst>
    <dgm:cxn modelId="{5C627409-A6E7-4960-97FC-56B7A87E15F6}" type="presOf" srcId="{04C73DB5-EF8A-4EA6-9802-E93DB5214928}" destId="{11F7AEE4-EA55-4C4D-98C1-5B671D560298}" srcOrd="0" destOrd="0" presId="urn:microsoft.com/office/officeart/2005/8/layout/hProcess11"/>
    <dgm:cxn modelId="{8C1A4442-390E-451F-9C39-1428326AB8D5}" srcId="{49CDBE27-454B-4AF2-AA5B-10011C73EECF}" destId="{04C73DB5-EF8A-4EA6-9802-E93DB5214928}" srcOrd="1" destOrd="0" parTransId="{78F4FF62-321C-46D9-A4FD-BCF3AA286AFC}" sibTransId="{1CF1FB36-25C8-493A-8600-F2398BD42E06}"/>
    <dgm:cxn modelId="{F63CA355-2492-490D-A361-B82D62E6D744}" type="presOf" srcId="{19F307F1-9C23-4D5A-BFBB-C2488141AC58}" destId="{5DB8678E-54E4-42C7-94DF-4B420577C57C}" srcOrd="0" destOrd="0" presId="urn:microsoft.com/office/officeart/2005/8/layout/hProcess11"/>
    <dgm:cxn modelId="{408E2485-AB5E-484F-A198-231289F8860E}" srcId="{49CDBE27-454B-4AF2-AA5B-10011C73EECF}" destId="{19F307F1-9C23-4D5A-BFBB-C2488141AC58}" srcOrd="3" destOrd="0" parTransId="{084BFA65-B02D-47BF-852C-5EA06A647B33}" sibTransId="{569BA512-571B-4DDE-8E33-DEEB7A3E140E}"/>
    <dgm:cxn modelId="{DDE91B9A-1D83-4FC8-952E-551F863BA751}" type="presOf" srcId="{F94AC5F6-F5DB-4E88-A23A-17B213AC406D}" destId="{DEF530F2-08A0-4218-ACD7-5C222162BBA4}" srcOrd="0" destOrd="0" presId="urn:microsoft.com/office/officeart/2005/8/layout/hProcess11"/>
    <dgm:cxn modelId="{837DB6B0-DA9E-484E-B60F-9443308138D5}" type="presOf" srcId="{5422CC9C-A88A-44B2-8456-31E9D3B288E2}" destId="{1F1DA494-7625-46AF-A5F2-2EF8BA2B68A7}" srcOrd="0" destOrd="0" presId="urn:microsoft.com/office/officeart/2005/8/layout/hProcess11"/>
    <dgm:cxn modelId="{44BFEBBD-9BE9-4970-B70C-150E5C176D1F}" srcId="{49CDBE27-454B-4AF2-AA5B-10011C73EECF}" destId="{5422CC9C-A88A-44B2-8456-31E9D3B288E2}" srcOrd="2" destOrd="0" parTransId="{841C7A5E-7035-422E-A666-06C35FCE964B}" sibTransId="{95360C03-5721-4FC0-B9A7-8C1DD21AB3B2}"/>
    <dgm:cxn modelId="{C24F2CCA-3598-4620-810F-B0A34D5F38A0}" type="presOf" srcId="{2BB51378-F64B-4D4E-9498-79E70F1B4E87}" destId="{DE5439E6-B6B9-4EB6-B6F9-8656F8305FE8}" srcOrd="0" destOrd="0" presId="urn:microsoft.com/office/officeart/2005/8/layout/hProcess11"/>
    <dgm:cxn modelId="{085BC2E6-B02F-4088-9BE4-742256405814}" srcId="{49CDBE27-454B-4AF2-AA5B-10011C73EECF}" destId="{2BB51378-F64B-4D4E-9498-79E70F1B4E87}" srcOrd="4" destOrd="0" parTransId="{56D8A38C-AF92-4AB1-B78F-BA277CAEA57D}" sibTransId="{36323BDE-3ABB-4917-9D2A-F92BB0684CDA}"/>
    <dgm:cxn modelId="{4C9366EA-04F1-4F9F-AEF5-3048F7FC06C8}" srcId="{49CDBE27-454B-4AF2-AA5B-10011C73EECF}" destId="{F94AC5F6-F5DB-4E88-A23A-17B213AC406D}" srcOrd="0" destOrd="0" parTransId="{E7CD40C3-DA26-48CA-B8E2-E2F4832986F7}" sibTransId="{5C04BEA3-19B4-4DB9-82D7-D9870FD533F6}"/>
    <dgm:cxn modelId="{25CDF5FC-D40F-42D4-A16F-BA55F42ECC62}" type="presOf" srcId="{49CDBE27-454B-4AF2-AA5B-10011C73EECF}" destId="{2D4AE979-4F39-44BF-89D1-788A7A38A788}" srcOrd="0" destOrd="0" presId="urn:microsoft.com/office/officeart/2005/8/layout/hProcess11"/>
    <dgm:cxn modelId="{9666A0BE-915D-4314-A3E9-A38E31369E97}" type="presParOf" srcId="{2D4AE979-4F39-44BF-89D1-788A7A38A788}" destId="{8A069E84-B30C-4135-AC0B-E03727492E35}" srcOrd="0" destOrd="0" presId="urn:microsoft.com/office/officeart/2005/8/layout/hProcess11"/>
    <dgm:cxn modelId="{B8D67EB6-C3A8-4BA3-82C8-92399D089A1E}" type="presParOf" srcId="{2D4AE979-4F39-44BF-89D1-788A7A38A788}" destId="{8D37E9DD-D16D-42F7-A759-60462E94D8E6}" srcOrd="1" destOrd="0" presId="urn:microsoft.com/office/officeart/2005/8/layout/hProcess11"/>
    <dgm:cxn modelId="{D6F9115B-4A0A-44A9-B0E8-1FA6CFCF7023}" type="presParOf" srcId="{8D37E9DD-D16D-42F7-A759-60462E94D8E6}" destId="{64B43E1E-8AF9-408B-B195-D27B1515B449}" srcOrd="0" destOrd="0" presId="urn:microsoft.com/office/officeart/2005/8/layout/hProcess11"/>
    <dgm:cxn modelId="{53EDA73D-3B31-47DF-913F-79B2665C287A}" type="presParOf" srcId="{64B43E1E-8AF9-408B-B195-D27B1515B449}" destId="{DEF530F2-08A0-4218-ACD7-5C222162BBA4}" srcOrd="0" destOrd="0" presId="urn:microsoft.com/office/officeart/2005/8/layout/hProcess11"/>
    <dgm:cxn modelId="{14C92DF1-00B4-4878-9D1C-3D85998D1A3E}" type="presParOf" srcId="{64B43E1E-8AF9-408B-B195-D27B1515B449}" destId="{59664A60-3A37-4DC0-8921-58D5D6343AE8}" srcOrd="1" destOrd="0" presId="urn:microsoft.com/office/officeart/2005/8/layout/hProcess11"/>
    <dgm:cxn modelId="{0AD184A4-5E44-42F4-AED7-5424EF162A99}" type="presParOf" srcId="{64B43E1E-8AF9-408B-B195-D27B1515B449}" destId="{89626261-E5FD-4021-ADA8-7932B15E66E9}" srcOrd="2" destOrd="0" presId="urn:microsoft.com/office/officeart/2005/8/layout/hProcess11"/>
    <dgm:cxn modelId="{F3A22939-7F63-48AC-B419-8ADFFECC9536}" type="presParOf" srcId="{8D37E9DD-D16D-42F7-A759-60462E94D8E6}" destId="{32ADFFC9-9424-40FB-874F-B4B15A619D1B}" srcOrd="1" destOrd="0" presId="urn:microsoft.com/office/officeart/2005/8/layout/hProcess11"/>
    <dgm:cxn modelId="{2321E0C0-0C99-4D56-BDE7-C70EF1B7D7C7}" type="presParOf" srcId="{8D37E9DD-D16D-42F7-A759-60462E94D8E6}" destId="{0DC182F5-B974-487B-8662-4F12FB802B06}" srcOrd="2" destOrd="0" presId="urn:microsoft.com/office/officeart/2005/8/layout/hProcess11"/>
    <dgm:cxn modelId="{E01E6BEE-317A-471E-A303-64C5D95C4EA9}" type="presParOf" srcId="{0DC182F5-B974-487B-8662-4F12FB802B06}" destId="{11F7AEE4-EA55-4C4D-98C1-5B671D560298}" srcOrd="0" destOrd="0" presId="urn:microsoft.com/office/officeart/2005/8/layout/hProcess11"/>
    <dgm:cxn modelId="{3549051B-C4AA-4A4D-9860-8411800F7EDC}" type="presParOf" srcId="{0DC182F5-B974-487B-8662-4F12FB802B06}" destId="{7CB9A351-CAD7-41BA-A566-E480463B0AF7}" srcOrd="1" destOrd="0" presId="urn:microsoft.com/office/officeart/2005/8/layout/hProcess11"/>
    <dgm:cxn modelId="{7C6FFF34-A602-4726-A2EE-E4E6660D496B}" type="presParOf" srcId="{0DC182F5-B974-487B-8662-4F12FB802B06}" destId="{E9791751-1924-48A3-8C83-9F16EFC2CF85}" srcOrd="2" destOrd="0" presId="urn:microsoft.com/office/officeart/2005/8/layout/hProcess11"/>
    <dgm:cxn modelId="{7264539B-C865-4CA0-B1A6-88CF3ABABBF6}" type="presParOf" srcId="{8D37E9DD-D16D-42F7-A759-60462E94D8E6}" destId="{137FD0AE-059C-44EC-A998-77B14F9E0F54}" srcOrd="3" destOrd="0" presId="urn:microsoft.com/office/officeart/2005/8/layout/hProcess11"/>
    <dgm:cxn modelId="{F297384B-C2FF-4376-A881-2131284DA131}" type="presParOf" srcId="{8D37E9DD-D16D-42F7-A759-60462E94D8E6}" destId="{ED2B9089-C523-48BA-BE40-AE0AE5722E59}" srcOrd="4" destOrd="0" presId="urn:microsoft.com/office/officeart/2005/8/layout/hProcess11"/>
    <dgm:cxn modelId="{33543A3D-1224-4F31-99F5-195EF320F2D6}" type="presParOf" srcId="{ED2B9089-C523-48BA-BE40-AE0AE5722E59}" destId="{1F1DA494-7625-46AF-A5F2-2EF8BA2B68A7}" srcOrd="0" destOrd="0" presId="urn:microsoft.com/office/officeart/2005/8/layout/hProcess11"/>
    <dgm:cxn modelId="{C1B8D2E6-FAF2-4BAF-8AD1-1847123A23A1}" type="presParOf" srcId="{ED2B9089-C523-48BA-BE40-AE0AE5722E59}" destId="{430EE849-5718-4D13-9287-AFFD9F2720D0}" srcOrd="1" destOrd="0" presId="urn:microsoft.com/office/officeart/2005/8/layout/hProcess11"/>
    <dgm:cxn modelId="{B44A68D5-AC1F-4C91-B064-123416CC3922}" type="presParOf" srcId="{ED2B9089-C523-48BA-BE40-AE0AE5722E59}" destId="{767F2E03-844B-48F6-AA72-FCFC35A42172}" srcOrd="2" destOrd="0" presId="urn:microsoft.com/office/officeart/2005/8/layout/hProcess11"/>
    <dgm:cxn modelId="{32A7CE90-C342-4CA3-9DE9-97416B5A099D}" type="presParOf" srcId="{8D37E9DD-D16D-42F7-A759-60462E94D8E6}" destId="{2ED0A907-5771-45A0-A02C-6C44DAB7E8DC}" srcOrd="5" destOrd="0" presId="urn:microsoft.com/office/officeart/2005/8/layout/hProcess11"/>
    <dgm:cxn modelId="{AD4EDD2B-8394-4C7C-B360-0143A0BBF3E1}" type="presParOf" srcId="{8D37E9DD-D16D-42F7-A759-60462E94D8E6}" destId="{F6C323C6-A4C1-4904-91DC-79E2D114E65C}" srcOrd="6" destOrd="0" presId="urn:microsoft.com/office/officeart/2005/8/layout/hProcess11"/>
    <dgm:cxn modelId="{D84F0C68-C79D-4B8C-826E-D12DBBF07EDC}" type="presParOf" srcId="{F6C323C6-A4C1-4904-91DC-79E2D114E65C}" destId="{5DB8678E-54E4-42C7-94DF-4B420577C57C}" srcOrd="0" destOrd="0" presId="urn:microsoft.com/office/officeart/2005/8/layout/hProcess11"/>
    <dgm:cxn modelId="{30CEA74C-07FA-4E73-8973-761ED6E61A35}" type="presParOf" srcId="{F6C323C6-A4C1-4904-91DC-79E2D114E65C}" destId="{46CA1A2F-69C7-4FAF-A707-3D316538D4EC}" srcOrd="1" destOrd="0" presId="urn:microsoft.com/office/officeart/2005/8/layout/hProcess11"/>
    <dgm:cxn modelId="{4BEEF91B-49EC-4AB3-B068-74179D6FDE6A}" type="presParOf" srcId="{F6C323C6-A4C1-4904-91DC-79E2D114E65C}" destId="{EA16F570-0D23-41D1-86B0-2BD84388A96A}" srcOrd="2" destOrd="0" presId="urn:microsoft.com/office/officeart/2005/8/layout/hProcess11"/>
    <dgm:cxn modelId="{E7E87352-E7FA-45D6-AA24-1FC90330CC9F}" type="presParOf" srcId="{8D37E9DD-D16D-42F7-A759-60462E94D8E6}" destId="{A7C1A72D-CA02-41E0-9D6F-E335E57E1E11}" srcOrd="7" destOrd="0" presId="urn:microsoft.com/office/officeart/2005/8/layout/hProcess11"/>
    <dgm:cxn modelId="{3B5FBA77-38DF-4867-8BDA-676236615176}" type="presParOf" srcId="{8D37E9DD-D16D-42F7-A759-60462E94D8E6}" destId="{AB50D4F2-B46B-43D6-8F92-A15BD9E25C47}" srcOrd="8" destOrd="0" presId="urn:microsoft.com/office/officeart/2005/8/layout/hProcess11"/>
    <dgm:cxn modelId="{A7BD6141-D5D1-427B-A1BA-92F357D28B5F}" type="presParOf" srcId="{AB50D4F2-B46B-43D6-8F92-A15BD9E25C47}" destId="{DE5439E6-B6B9-4EB6-B6F9-8656F8305FE8}" srcOrd="0" destOrd="0" presId="urn:microsoft.com/office/officeart/2005/8/layout/hProcess11"/>
    <dgm:cxn modelId="{7D9B5C8A-8091-46F8-97FC-EF5660CC4FC8}" type="presParOf" srcId="{AB50D4F2-B46B-43D6-8F92-A15BD9E25C47}" destId="{8255662B-972B-4D1B-8D3E-E81723074C03}" srcOrd="1" destOrd="0" presId="urn:microsoft.com/office/officeart/2005/8/layout/hProcess11"/>
    <dgm:cxn modelId="{4169D5D7-E32C-47CF-9A61-A7C5FEF11A6B}" type="presParOf" srcId="{AB50D4F2-B46B-43D6-8F92-A15BD9E25C47}" destId="{C3E36FAE-3FC5-4F59-A984-4743D479A3A8}"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E419CCA-9497-4DDA-B059-2E1BACD6DB91}" type="doc">
      <dgm:prSet loTypeId="urn:microsoft.com/office/officeart/2005/8/layout/hList7" loCatId="process" qsTypeId="urn:microsoft.com/office/officeart/2005/8/quickstyle/simple1#2" qsCatId="simple" csTypeId="urn:microsoft.com/office/officeart/2005/8/colors/accent1_2#1" csCatId="accent1" phldr="1"/>
      <dgm:spPr/>
    </dgm:pt>
    <dgm:pt modelId="{296B02CA-3551-473B-B6B0-0F63F095B279}">
      <dgm:prSet phldrT="[Text]" custT="1"/>
      <dgm:spPr>
        <a:solidFill>
          <a:srgbClr val="0C4DA2"/>
        </a:solidFill>
      </dgm:spPr>
      <dgm:t>
        <a:bodyPr/>
        <a:lstStyle/>
        <a:p>
          <a:endParaRPr lang="en-GB" sz="2400" dirty="0">
            <a:solidFill>
              <a:schemeClr val="bg1"/>
            </a:solidFill>
          </a:endParaRPr>
        </a:p>
        <a:p>
          <a:r>
            <a:rPr lang="en-GB" sz="2400" dirty="0">
              <a:solidFill>
                <a:schemeClr val="bg1"/>
              </a:solidFill>
            </a:rPr>
            <a:t>Strong at early stages, weak at scale-up &amp; deployment</a:t>
          </a:r>
        </a:p>
      </dgm:t>
      <dgm:extLst>
        <a:ext uri="{E40237B7-FDA0-4F09-8148-C483321AD2D9}">
          <dgm14:cNvPr xmlns:dgm14="http://schemas.microsoft.com/office/drawing/2010/diagram" id="0" name="" descr="Block #1"/>
        </a:ext>
      </dgm:extLst>
    </dgm:pt>
    <dgm:pt modelId="{4CCBD54D-A0BC-4277-9B93-C0D63137A764}" type="parTrans" cxnId="{466BB641-3C31-45BE-8EEC-CCEDFC4A5DAB}">
      <dgm:prSet/>
      <dgm:spPr/>
      <dgm:t>
        <a:bodyPr/>
        <a:lstStyle/>
        <a:p>
          <a:endParaRPr lang="en-GB"/>
        </a:p>
      </dgm:t>
    </dgm:pt>
    <dgm:pt modelId="{5BABCBD0-E9E5-47FE-832A-C32CF9B5410C}" type="sibTrans" cxnId="{466BB641-3C31-45BE-8EEC-CCEDFC4A5DAB}">
      <dgm:prSet/>
      <dgm:spPr/>
      <dgm:t>
        <a:bodyPr/>
        <a:lstStyle/>
        <a:p>
          <a:endParaRPr lang="en-GB"/>
        </a:p>
      </dgm:t>
    </dgm:pt>
    <dgm:pt modelId="{4BACFA15-6261-4BB6-B383-AF89D4FC1764}">
      <dgm:prSet custT="1"/>
      <dgm:spPr/>
      <dgm:t>
        <a:bodyPr/>
        <a:lstStyle/>
        <a:p>
          <a:r>
            <a:rPr lang="en-GB" sz="2400" dirty="0"/>
            <a:t>Administrative &amp; financing barriers limit effectiveness</a:t>
          </a:r>
        </a:p>
      </dgm:t>
    </dgm:pt>
    <dgm:pt modelId="{68ADF0B7-D97E-46AF-ABA4-1777E005C167}" type="parTrans" cxnId="{2754317C-89EA-4720-A668-0B576A3AA915}">
      <dgm:prSet/>
      <dgm:spPr/>
      <dgm:t>
        <a:bodyPr/>
        <a:lstStyle/>
        <a:p>
          <a:endParaRPr lang="en-GB"/>
        </a:p>
      </dgm:t>
    </dgm:pt>
    <dgm:pt modelId="{56F72D07-A76B-4314-A766-8D40EDFFC6EE}" type="sibTrans" cxnId="{2754317C-89EA-4720-A668-0B576A3AA915}">
      <dgm:prSet/>
      <dgm:spPr/>
      <dgm:t>
        <a:bodyPr/>
        <a:lstStyle/>
        <a:p>
          <a:endParaRPr lang="en-GB"/>
        </a:p>
      </dgm:t>
    </dgm:pt>
    <dgm:pt modelId="{913E8F20-59E9-4769-A53E-BAD16987D066}">
      <dgm:prSet custT="1"/>
      <dgm:spPr/>
      <dgm:t>
        <a:bodyPr/>
        <a:lstStyle/>
        <a:p>
          <a:endParaRPr lang="en-GB" sz="2400" dirty="0"/>
        </a:p>
        <a:p>
          <a:r>
            <a:rPr lang="en-GB" sz="2400" dirty="0"/>
            <a:t>STEP improves strategic alignment, but scale matters</a:t>
          </a:r>
        </a:p>
      </dgm:t>
    </dgm:pt>
    <dgm:pt modelId="{DDF0033B-3F17-4EFC-AA74-552A1A9BED64}" type="parTrans" cxnId="{66E3AABB-0FFA-48F3-B39D-415F03FEC463}">
      <dgm:prSet/>
      <dgm:spPr/>
      <dgm:t>
        <a:bodyPr/>
        <a:lstStyle/>
        <a:p>
          <a:endParaRPr lang="en-GB"/>
        </a:p>
      </dgm:t>
    </dgm:pt>
    <dgm:pt modelId="{6A51975B-2AD9-426E-8EEB-ED0456D7DDAC}" type="sibTrans" cxnId="{66E3AABB-0FFA-48F3-B39D-415F03FEC463}">
      <dgm:prSet/>
      <dgm:spPr/>
      <dgm:t>
        <a:bodyPr/>
        <a:lstStyle/>
        <a:p>
          <a:endParaRPr lang="en-GB"/>
        </a:p>
      </dgm:t>
    </dgm:pt>
    <dgm:pt modelId="{B944CCF6-8CE5-4AE2-A0E3-8FF28BF86ABE}" type="pres">
      <dgm:prSet presAssocID="{4E419CCA-9497-4DDA-B059-2E1BACD6DB91}" presName="Name0" presStyleCnt="0">
        <dgm:presLayoutVars>
          <dgm:dir/>
          <dgm:resizeHandles val="exact"/>
        </dgm:presLayoutVars>
      </dgm:prSet>
      <dgm:spPr/>
    </dgm:pt>
    <dgm:pt modelId="{82CE8B42-91CC-4CDC-BDC0-E352BE8EC1C4}" type="pres">
      <dgm:prSet presAssocID="{4E419CCA-9497-4DDA-B059-2E1BACD6DB91}" presName="fgShape" presStyleLbl="fgShp" presStyleIdx="0" presStyleCnt="1" custLinFactNeighborX="-3167" custLinFactNeighborY="16348"/>
      <dgm:spPr>
        <a:solidFill>
          <a:srgbClr val="0C4DA2"/>
        </a:solidFill>
        <a:ln>
          <a:noFill/>
        </a:ln>
      </dgm:spPr>
    </dgm:pt>
    <dgm:pt modelId="{594DF9DA-94DB-43AC-97DF-8984E2E5FF2A}" type="pres">
      <dgm:prSet presAssocID="{4E419CCA-9497-4DDA-B059-2E1BACD6DB91}" presName="linComp" presStyleCnt="0"/>
      <dgm:spPr/>
    </dgm:pt>
    <dgm:pt modelId="{21CD41C0-D5B1-4DD7-BE11-6FA30DCBE62B}" type="pres">
      <dgm:prSet presAssocID="{296B02CA-3551-473B-B6B0-0F63F095B279}" presName="compNode" presStyleCnt="0"/>
      <dgm:spPr/>
    </dgm:pt>
    <dgm:pt modelId="{1336EF0A-7DE5-42EB-991E-FCF6CDCAD937}" type="pres">
      <dgm:prSet presAssocID="{296B02CA-3551-473B-B6B0-0F63F095B279}" presName="bkgdShape" presStyleLbl="node1" presStyleIdx="0" presStyleCnt="3"/>
      <dgm:spPr/>
    </dgm:pt>
    <dgm:pt modelId="{97581E16-8920-43CD-8CF6-BDA708DEB771}" type="pres">
      <dgm:prSet presAssocID="{296B02CA-3551-473B-B6B0-0F63F095B279}" presName="nodeTx" presStyleLbl="node1" presStyleIdx="0" presStyleCnt="3">
        <dgm:presLayoutVars>
          <dgm:bulletEnabled val="1"/>
        </dgm:presLayoutVars>
      </dgm:prSet>
      <dgm:spPr/>
    </dgm:pt>
    <dgm:pt modelId="{3391B558-CF82-4C77-BD13-484BC2A34C14}" type="pres">
      <dgm:prSet presAssocID="{296B02CA-3551-473B-B6B0-0F63F095B279}" presName="invisiNode" presStyleLbl="node1" presStyleIdx="0" presStyleCnt="3"/>
      <dgm:spPr/>
    </dgm:pt>
    <dgm:pt modelId="{878AFCCE-75F3-491C-A59D-28C9B76FE1E9}" type="pres">
      <dgm:prSet presAssocID="{296B02CA-3551-473B-B6B0-0F63F095B279}" presName="imagNode"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FF657479-0DAB-4F43-A4E2-718E255B95D8}" type="pres">
      <dgm:prSet presAssocID="{5BABCBD0-E9E5-47FE-832A-C32CF9B5410C}" presName="sibTrans" presStyleLbl="sibTrans2D1" presStyleIdx="0" presStyleCnt="0"/>
      <dgm:spPr/>
    </dgm:pt>
    <dgm:pt modelId="{C29C4FF3-91C4-4CA1-955D-7307F2A546EB}" type="pres">
      <dgm:prSet presAssocID="{4BACFA15-6261-4BB6-B383-AF89D4FC1764}" presName="compNode" presStyleCnt="0"/>
      <dgm:spPr/>
    </dgm:pt>
    <dgm:pt modelId="{4156AFE4-DFE2-41F3-BAC0-ABCB48A2B9BF}" type="pres">
      <dgm:prSet presAssocID="{4BACFA15-6261-4BB6-B383-AF89D4FC1764}" presName="bkgdShape" presStyleLbl="node1" presStyleIdx="1" presStyleCnt="3"/>
      <dgm:spPr/>
    </dgm:pt>
    <dgm:pt modelId="{EC350625-853F-4E55-BC46-2D5EFEDD2FA9}" type="pres">
      <dgm:prSet presAssocID="{4BACFA15-6261-4BB6-B383-AF89D4FC1764}" presName="nodeTx" presStyleLbl="node1" presStyleIdx="1" presStyleCnt="3">
        <dgm:presLayoutVars>
          <dgm:bulletEnabled val="1"/>
        </dgm:presLayoutVars>
      </dgm:prSet>
      <dgm:spPr/>
    </dgm:pt>
    <dgm:pt modelId="{9A375F59-C154-4581-A695-6C869AF77665}" type="pres">
      <dgm:prSet presAssocID="{4BACFA15-6261-4BB6-B383-AF89D4FC1764}" presName="invisiNode" presStyleLbl="node1" presStyleIdx="1" presStyleCnt="3"/>
      <dgm:spPr/>
    </dgm:pt>
    <dgm:pt modelId="{C601899E-C39D-4E2D-8BDF-F6BEA677BE45}" type="pres">
      <dgm:prSet presAssocID="{4BACFA15-6261-4BB6-B383-AF89D4FC1764}" presName="imagNode"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onstruction Barricade with solid fill"/>
        </a:ext>
      </dgm:extLst>
    </dgm:pt>
    <dgm:pt modelId="{391EC16D-5F6E-4E0F-8C98-338197774077}" type="pres">
      <dgm:prSet presAssocID="{56F72D07-A76B-4314-A766-8D40EDFFC6EE}" presName="sibTrans" presStyleLbl="sibTrans2D1" presStyleIdx="0" presStyleCnt="0"/>
      <dgm:spPr/>
    </dgm:pt>
    <dgm:pt modelId="{131CEF2C-8C4E-4CB4-A415-8FE9F0A2803C}" type="pres">
      <dgm:prSet presAssocID="{913E8F20-59E9-4769-A53E-BAD16987D066}" presName="compNode" presStyleCnt="0"/>
      <dgm:spPr/>
    </dgm:pt>
    <dgm:pt modelId="{BDA0D476-5289-4215-BC43-2A4B331C764F}" type="pres">
      <dgm:prSet presAssocID="{913E8F20-59E9-4769-A53E-BAD16987D066}" presName="bkgdShape" presStyleLbl="node1" presStyleIdx="2" presStyleCnt="3"/>
      <dgm:spPr/>
    </dgm:pt>
    <dgm:pt modelId="{02804B68-0CBA-4F9E-A0C7-6BBD0FF7C038}" type="pres">
      <dgm:prSet presAssocID="{913E8F20-59E9-4769-A53E-BAD16987D066}" presName="nodeTx" presStyleLbl="node1" presStyleIdx="2" presStyleCnt="3">
        <dgm:presLayoutVars>
          <dgm:bulletEnabled val="1"/>
        </dgm:presLayoutVars>
      </dgm:prSet>
      <dgm:spPr/>
    </dgm:pt>
    <dgm:pt modelId="{BE84E751-3C99-4A57-885E-8F4F8F0ACD09}" type="pres">
      <dgm:prSet presAssocID="{913E8F20-59E9-4769-A53E-BAD16987D066}" presName="invisiNode" presStyleLbl="node1" presStyleIdx="2" presStyleCnt="3"/>
      <dgm:spPr/>
    </dgm:pt>
    <dgm:pt modelId="{2EBEDB49-832C-460A-900C-92041DD68EC9}" type="pres">
      <dgm:prSet presAssocID="{913E8F20-59E9-4769-A53E-BAD16987D066}" presName="imagNode"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Target with solid fill"/>
        </a:ext>
      </dgm:extLst>
    </dgm:pt>
  </dgm:ptLst>
  <dgm:cxnLst>
    <dgm:cxn modelId="{6708B525-BFE4-42A9-82CE-92E72C33FD26}" type="presOf" srcId="{5BABCBD0-E9E5-47FE-832A-C32CF9B5410C}" destId="{FF657479-0DAB-4F43-A4E2-718E255B95D8}" srcOrd="0" destOrd="0" presId="urn:microsoft.com/office/officeart/2005/8/layout/hList7"/>
    <dgm:cxn modelId="{968D503A-9C0E-4169-A6B7-D6E1BA2AF521}" type="presOf" srcId="{296B02CA-3551-473B-B6B0-0F63F095B279}" destId="{97581E16-8920-43CD-8CF6-BDA708DEB771}" srcOrd="1" destOrd="0" presId="urn:microsoft.com/office/officeart/2005/8/layout/hList7"/>
    <dgm:cxn modelId="{466BB641-3C31-45BE-8EEC-CCEDFC4A5DAB}" srcId="{4E419CCA-9497-4DDA-B059-2E1BACD6DB91}" destId="{296B02CA-3551-473B-B6B0-0F63F095B279}" srcOrd="0" destOrd="0" parTransId="{4CCBD54D-A0BC-4277-9B93-C0D63137A764}" sibTransId="{5BABCBD0-E9E5-47FE-832A-C32CF9B5410C}"/>
    <dgm:cxn modelId="{F0AA7663-4A26-4DA1-9E2B-6738FF19F629}" type="presOf" srcId="{4E419CCA-9497-4DDA-B059-2E1BACD6DB91}" destId="{B944CCF6-8CE5-4AE2-A0E3-8FF28BF86ABE}" srcOrd="0" destOrd="0" presId="urn:microsoft.com/office/officeart/2005/8/layout/hList7"/>
    <dgm:cxn modelId="{D251F348-FFC0-4C59-8197-6B6D3BADE164}" type="presOf" srcId="{913E8F20-59E9-4769-A53E-BAD16987D066}" destId="{BDA0D476-5289-4215-BC43-2A4B331C764F}" srcOrd="0" destOrd="0" presId="urn:microsoft.com/office/officeart/2005/8/layout/hList7"/>
    <dgm:cxn modelId="{2754317C-89EA-4720-A668-0B576A3AA915}" srcId="{4E419CCA-9497-4DDA-B059-2E1BACD6DB91}" destId="{4BACFA15-6261-4BB6-B383-AF89D4FC1764}" srcOrd="1" destOrd="0" parTransId="{68ADF0B7-D97E-46AF-ABA4-1777E005C167}" sibTransId="{56F72D07-A76B-4314-A766-8D40EDFFC6EE}"/>
    <dgm:cxn modelId="{C89FBB88-DEEF-447C-B314-B216C8FD392F}" type="presOf" srcId="{56F72D07-A76B-4314-A766-8D40EDFFC6EE}" destId="{391EC16D-5F6E-4E0F-8C98-338197774077}" srcOrd="0" destOrd="0" presId="urn:microsoft.com/office/officeart/2005/8/layout/hList7"/>
    <dgm:cxn modelId="{0848A0BB-84E7-4E9D-B351-F9824647EFF5}" type="presOf" srcId="{4BACFA15-6261-4BB6-B383-AF89D4FC1764}" destId="{4156AFE4-DFE2-41F3-BAC0-ABCB48A2B9BF}" srcOrd="0" destOrd="0" presId="urn:microsoft.com/office/officeart/2005/8/layout/hList7"/>
    <dgm:cxn modelId="{66E3AABB-0FFA-48F3-B39D-415F03FEC463}" srcId="{4E419CCA-9497-4DDA-B059-2E1BACD6DB91}" destId="{913E8F20-59E9-4769-A53E-BAD16987D066}" srcOrd="2" destOrd="0" parTransId="{DDF0033B-3F17-4EFC-AA74-552A1A9BED64}" sibTransId="{6A51975B-2AD9-426E-8EEB-ED0456D7DDAC}"/>
    <dgm:cxn modelId="{AAC55EC8-697D-424B-8344-E439538DFF4A}" type="presOf" srcId="{4BACFA15-6261-4BB6-B383-AF89D4FC1764}" destId="{EC350625-853F-4E55-BC46-2D5EFEDD2FA9}" srcOrd="1" destOrd="0" presId="urn:microsoft.com/office/officeart/2005/8/layout/hList7"/>
    <dgm:cxn modelId="{3B447ADD-E49A-4A80-B9C6-19D7F0A59004}" type="presOf" srcId="{296B02CA-3551-473B-B6B0-0F63F095B279}" destId="{1336EF0A-7DE5-42EB-991E-FCF6CDCAD937}" srcOrd="0" destOrd="0" presId="urn:microsoft.com/office/officeart/2005/8/layout/hList7"/>
    <dgm:cxn modelId="{D02165FE-CB56-47C7-AE4E-5EBC27AFCE75}" type="presOf" srcId="{913E8F20-59E9-4769-A53E-BAD16987D066}" destId="{02804B68-0CBA-4F9E-A0C7-6BBD0FF7C038}" srcOrd="1" destOrd="0" presId="urn:microsoft.com/office/officeart/2005/8/layout/hList7"/>
    <dgm:cxn modelId="{584CC009-DE24-4313-BFCC-AA3C4FD16E15}" type="presParOf" srcId="{B944CCF6-8CE5-4AE2-A0E3-8FF28BF86ABE}" destId="{82CE8B42-91CC-4CDC-BDC0-E352BE8EC1C4}" srcOrd="0" destOrd="0" presId="urn:microsoft.com/office/officeart/2005/8/layout/hList7"/>
    <dgm:cxn modelId="{88B21906-5E78-4EB1-A8AC-694415C7805C}" type="presParOf" srcId="{B944CCF6-8CE5-4AE2-A0E3-8FF28BF86ABE}" destId="{594DF9DA-94DB-43AC-97DF-8984E2E5FF2A}" srcOrd="1" destOrd="0" presId="urn:microsoft.com/office/officeart/2005/8/layout/hList7"/>
    <dgm:cxn modelId="{4D8A150B-F0D0-4C8D-9C75-802C21F3D94C}" type="presParOf" srcId="{594DF9DA-94DB-43AC-97DF-8984E2E5FF2A}" destId="{21CD41C0-D5B1-4DD7-BE11-6FA30DCBE62B}" srcOrd="0" destOrd="0" presId="urn:microsoft.com/office/officeart/2005/8/layout/hList7"/>
    <dgm:cxn modelId="{D8BA6A65-48D3-4986-A46E-D6A9789688B3}" type="presParOf" srcId="{21CD41C0-D5B1-4DD7-BE11-6FA30DCBE62B}" destId="{1336EF0A-7DE5-42EB-991E-FCF6CDCAD937}" srcOrd="0" destOrd="0" presId="urn:microsoft.com/office/officeart/2005/8/layout/hList7"/>
    <dgm:cxn modelId="{043CC6ED-B011-47E7-9D6A-7C64AC0DE515}" type="presParOf" srcId="{21CD41C0-D5B1-4DD7-BE11-6FA30DCBE62B}" destId="{97581E16-8920-43CD-8CF6-BDA708DEB771}" srcOrd="1" destOrd="0" presId="urn:microsoft.com/office/officeart/2005/8/layout/hList7"/>
    <dgm:cxn modelId="{43ABAB0C-E40F-4001-9129-19BB9C52C378}" type="presParOf" srcId="{21CD41C0-D5B1-4DD7-BE11-6FA30DCBE62B}" destId="{3391B558-CF82-4C77-BD13-484BC2A34C14}" srcOrd="2" destOrd="0" presId="urn:microsoft.com/office/officeart/2005/8/layout/hList7"/>
    <dgm:cxn modelId="{CE3C460B-0987-4DEE-9505-A8C7FF5F0EA8}" type="presParOf" srcId="{21CD41C0-D5B1-4DD7-BE11-6FA30DCBE62B}" destId="{878AFCCE-75F3-491C-A59D-28C9B76FE1E9}" srcOrd="3" destOrd="0" presId="urn:microsoft.com/office/officeart/2005/8/layout/hList7"/>
    <dgm:cxn modelId="{75C7CD5C-690F-4D4D-8CFD-F806093AA7F6}" type="presParOf" srcId="{594DF9DA-94DB-43AC-97DF-8984E2E5FF2A}" destId="{FF657479-0DAB-4F43-A4E2-718E255B95D8}" srcOrd="1" destOrd="0" presId="urn:microsoft.com/office/officeart/2005/8/layout/hList7"/>
    <dgm:cxn modelId="{ECDF68C8-0A08-4239-86D2-C77DB8D6CB7B}" type="presParOf" srcId="{594DF9DA-94DB-43AC-97DF-8984E2E5FF2A}" destId="{C29C4FF3-91C4-4CA1-955D-7307F2A546EB}" srcOrd="2" destOrd="0" presId="urn:microsoft.com/office/officeart/2005/8/layout/hList7"/>
    <dgm:cxn modelId="{7964EC59-BDB5-46D7-9379-27DD57C93FA3}" type="presParOf" srcId="{C29C4FF3-91C4-4CA1-955D-7307F2A546EB}" destId="{4156AFE4-DFE2-41F3-BAC0-ABCB48A2B9BF}" srcOrd="0" destOrd="0" presId="urn:microsoft.com/office/officeart/2005/8/layout/hList7"/>
    <dgm:cxn modelId="{549F30AC-FE26-42D5-8598-429D674AED75}" type="presParOf" srcId="{C29C4FF3-91C4-4CA1-955D-7307F2A546EB}" destId="{EC350625-853F-4E55-BC46-2D5EFEDD2FA9}" srcOrd="1" destOrd="0" presId="urn:microsoft.com/office/officeart/2005/8/layout/hList7"/>
    <dgm:cxn modelId="{26E05E51-3A28-4961-888A-1267D8298B79}" type="presParOf" srcId="{C29C4FF3-91C4-4CA1-955D-7307F2A546EB}" destId="{9A375F59-C154-4581-A695-6C869AF77665}" srcOrd="2" destOrd="0" presId="urn:microsoft.com/office/officeart/2005/8/layout/hList7"/>
    <dgm:cxn modelId="{349459FD-EF0C-4222-8056-A8BD1FE95F35}" type="presParOf" srcId="{C29C4FF3-91C4-4CA1-955D-7307F2A546EB}" destId="{C601899E-C39D-4E2D-8BDF-F6BEA677BE45}" srcOrd="3" destOrd="0" presId="urn:microsoft.com/office/officeart/2005/8/layout/hList7"/>
    <dgm:cxn modelId="{5F5BE346-61A7-41B4-8A6F-3E8F998AC697}" type="presParOf" srcId="{594DF9DA-94DB-43AC-97DF-8984E2E5FF2A}" destId="{391EC16D-5F6E-4E0F-8C98-338197774077}" srcOrd="3" destOrd="0" presId="urn:microsoft.com/office/officeart/2005/8/layout/hList7"/>
    <dgm:cxn modelId="{083B1DBA-99C8-4634-877D-99E6E870930D}" type="presParOf" srcId="{594DF9DA-94DB-43AC-97DF-8984E2E5FF2A}" destId="{131CEF2C-8C4E-4CB4-A415-8FE9F0A2803C}" srcOrd="4" destOrd="0" presId="urn:microsoft.com/office/officeart/2005/8/layout/hList7"/>
    <dgm:cxn modelId="{4C80B447-12BF-496B-B13A-CBC1A924C72A}" type="presParOf" srcId="{131CEF2C-8C4E-4CB4-A415-8FE9F0A2803C}" destId="{BDA0D476-5289-4215-BC43-2A4B331C764F}" srcOrd="0" destOrd="0" presId="urn:microsoft.com/office/officeart/2005/8/layout/hList7"/>
    <dgm:cxn modelId="{49426DD3-90B4-4D6E-B448-AE4BEB62F376}" type="presParOf" srcId="{131CEF2C-8C4E-4CB4-A415-8FE9F0A2803C}" destId="{02804B68-0CBA-4F9E-A0C7-6BBD0FF7C038}" srcOrd="1" destOrd="0" presId="urn:microsoft.com/office/officeart/2005/8/layout/hList7"/>
    <dgm:cxn modelId="{7BCC592E-BECF-49E8-B05D-1A7EEB756CC9}" type="presParOf" srcId="{131CEF2C-8C4E-4CB4-A415-8FE9F0A2803C}" destId="{BE84E751-3C99-4A57-885E-8F4F8F0ACD09}" srcOrd="2" destOrd="0" presId="urn:microsoft.com/office/officeart/2005/8/layout/hList7"/>
    <dgm:cxn modelId="{6011EF3C-9FDC-4E29-A0DB-09C2B29814A7}" type="presParOf" srcId="{131CEF2C-8C4E-4CB4-A415-8FE9F0A2803C}" destId="{2EBEDB49-832C-460A-900C-92041DD68EC9}"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069E84-B30C-4135-AC0B-E03727492E35}">
      <dsp:nvSpPr>
        <dsp:cNvPr id="0" name=""/>
        <dsp:cNvSpPr/>
      </dsp:nvSpPr>
      <dsp:spPr>
        <a:xfrm>
          <a:off x="0" y="1838688"/>
          <a:ext cx="11070778" cy="248976"/>
        </a:xfrm>
        <a:prstGeom prst="notchedRightArrow">
          <a:avLst/>
        </a:prstGeom>
        <a:solidFill>
          <a:schemeClr val="dk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F530F2-08A0-4218-ACD7-5C222162BBA4}">
      <dsp:nvSpPr>
        <dsp:cNvPr id="0" name=""/>
        <dsp:cNvSpPr/>
      </dsp:nvSpPr>
      <dsp:spPr>
        <a:xfrm>
          <a:off x="4378" y="0"/>
          <a:ext cx="1914412" cy="158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100000"/>
            </a:lnSpc>
            <a:spcBef>
              <a:spcPct val="0"/>
            </a:spcBef>
            <a:spcAft>
              <a:spcPts val="600"/>
            </a:spcAft>
            <a:buNone/>
          </a:pPr>
          <a:r>
            <a:rPr lang="en-US" sz="2000" b="1" kern="1200" dirty="0">
              <a:solidFill>
                <a:schemeClr val="accent1"/>
              </a:solidFill>
              <a:latin typeface="Europea" pitchFamily="2" charset="0"/>
              <a:ea typeface="Europea" pitchFamily="2" charset="0"/>
            </a:rPr>
            <a:t>May 2021</a:t>
          </a:r>
          <a:br>
            <a:rPr lang="en-US" sz="2000" b="1" kern="1200" dirty="0">
              <a:solidFill>
                <a:schemeClr val="accent1"/>
              </a:solidFill>
              <a:latin typeface="Europea" pitchFamily="2" charset="0"/>
              <a:ea typeface="Europea" pitchFamily="2" charset="0"/>
            </a:rPr>
          </a:br>
          <a:r>
            <a:rPr lang="en-US" sz="1600" kern="1200" dirty="0">
              <a:latin typeface="Europea" pitchFamily="2" charset="0"/>
              <a:ea typeface="Europea" pitchFamily="2" charset="0"/>
            </a:rPr>
            <a:t>Strategic dependencies mapping (137 products)</a:t>
          </a:r>
        </a:p>
      </dsp:txBody>
      <dsp:txXfrm>
        <a:off x="4378" y="0"/>
        <a:ext cx="1914412" cy="1587354"/>
      </dsp:txXfrm>
    </dsp:sp>
    <dsp:sp modelId="{59664A60-3A37-4DC0-8921-58D5D6343AE8}">
      <dsp:nvSpPr>
        <dsp:cNvPr id="0" name=""/>
        <dsp:cNvSpPr/>
      </dsp:nvSpPr>
      <dsp:spPr>
        <a:xfrm>
          <a:off x="763165" y="1785773"/>
          <a:ext cx="396838" cy="39683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F7AEE4-EA55-4C4D-98C1-5B671D560298}">
      <dsp:nvSpPr>
        <dsp:cNvPr id="0" name=""/>
        <dsp:cNvSpPr/>
      </dsp:nvSpPr>
      <dsp:spPr>
        <a:xfrm>
          <a:off x="2014511" y="2381031"/>
          <a:ext cx="1914412" cy="158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100000"/>
            </a:lnSpc>
            <a:spcBef>
              <a:spcPct val="0"/>
            </a:spcBef>
            <a:spcAft>
              <a:spcPts val="600"/>
            </a:spcAft>
            <a:buNone/>
          </a:pPr>
          <a:r>
            <a:rPr lang="en-US" sz="2000" b="1" kern="1200" dirty="0">
              <a:solidFill>
                <a:schemeClr val="accent1"/>
              </a:solidFill>
              <a:latin typeface="Europea" pitchFamily="2" charset="0"/>
              <a:ea typeface="Europea" pitchFamily="2" charset="0"/>
            </a:rPr>
            <a:t>Sept 2022</a:t>
          </a:r>
          <a:br>
            <a:rPr lang="en-US" sz="2000" b="1" kern="1200" dirty="0">
              <a:solidFill>
                <a:schemeClr val="accent1"/>
              </a:solidFill>
              <a:latin typeface="Europea" pitchFamily="2" charset="0"/>
              <a:ea typeface="Europea" pitchFamily="2" charset="0"/>
            </a:rPr>
          </a:br>
          <a:r>
            <a:rPr lang="en-US" sz="1600" kern="1200" dirty="0">
              <a:latin typeface="Europea" pitchFamily="2" charset="0"/>
              <a:ea typeface="Europea" pitchFamily="2" charset="0"/>
            </a:rPr>
            <a:t>Sovereignty Fund announced (SOTEU)</a:t>
          </a:r>
        </a:p>
      </dsp:txBody>
      <dsp:txXfrm>
        <a:off x="2014511" y="2381031"/>
        <a:ext cx="1914412" cy="1587354"/>
      </dsp:txXfrm>
    </dsp:sp>
    <dsp:sp modelId="{7CB9A351-CAD7-41BA-A566-E480463B0AF7}">
      <dsp:nvSpPr>
        <dsp:cNvPr id="0" name=""/>
        <dsp:cNvSpPr/>
      </dsp:nvSpPr>
      <dsp:spPr>
        <a:xfrm>
          <a:off x="2773298" y="1785773"/>
          <a:ext cx="396838" cy="39683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1DA494-7625-46AF-A5F2-2EF8BA2B68A7}">
      <dsp:nvSpPr>
        <dsp:cNvPr id="0" name=""/>
        <dsp:cNvSpPr/>
      </dsp:nvSpPr>
      <dsp:spPr>
        <a:xfrm>
          <a:off x="4024644" y="0"/>
          <a:ext cx="1914412" cy="158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100000"/>
            </a:lnSpc>
            <a:spcBef>
              <a:spcPct val="0"/>
            </a:spcBef>
            <a:spcAft>
              <a:spcPts val="600"/>
            </a:spcAft>
            <a:buNone/>
          </a:pPr>
          <a:r>
            <a:rPr lang="en-US" sz="2000" b="1" kern="1200" dirty="0">
              <a:solidFill>
                <a:schemeClr val="accent1"/>
              </a:solidFill>
              <a:latin typeface="Europea" pitchFamily="2" charset="0"/>
              <a:ea typeface="Europea" pitchFamily="2" charset="0"/>
            </a:rPr>
            <a:t>June 2023</a:t>
          </a:r>
          <a:br>
            <a:rPr lang="en-US" sz="2800" kern="1200" dirty="0"/>
          </a:br>
          <a:r>
            <a:rPr lang="en-US" sz="1600" kern="1200" dirty="0">
              <a:latin typeface="Europea" pitchFamily="2" charset="0"/>
              <a:ea typeface="Europea" pitchFamily="2" charset="0"/>
            </a:rPr>
            <a:t>EU Economic Security Strategy</a:t>
          </a:r>
        </a:p>
      </dsp:txBody>
      <dsp:txXfrm>
        <a:off x="4024644" y="0"/>
        <a:ext cx="1914412" cy="1587354"/>
      </dsp:txXfrm>
    </dsp:sp>
    <dsp:sp modelId="{430EE849-5718-4D13-9287-AFFD9F2720D0}">
      <dsp:nvSpPr>
        <dsp:cNvPr id="0" name=""/>
        <dsp:cNvSpPr/>
      </dsp:nvSpPr>
      <dsp:spPr>
        <a:xfrm>
          <a:off x="4783430" y="1785773"/>
          <a:ext cx="396838" cy="39683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B8678E-54E4-42C7-94DF-4B420577C57C}">
      <dsp:nvSpPr>
        <dsp:cNvPr id="0" name=""/>
        <dsp:cNvSpPr/>
      </dsp:nvSpPr>
      <dsp:spPr>
        <a:xfrm>
          <a:off x="6034776" y="2381031"/>
          <a:ext cx="1914412" cy="158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0" lvl="0" indent="0" algn="ctr" defTabSz="889000">
            <a:lnSpc>
              <a:spcPct val="100000"/>
            </a:lnSpc>
            <a:spcBef>
              <a:spcPct val="0"/>
            </a:spcBef>
            <a:spcAft>
              <a:spcPts val="600"/>
            </a:spcAft>
            <a:buNone/>
          </a:pPr>
          <a:r>
            <a:rPr lang="en-US" sz="2000" b="1" kern="1200" dirty="0">
              <a:solidFill>
                <a:schemeClr val="accent1"/>
              </a:solidFill>
              <a:latin typeface="Europea" pitchFamily="2" charset="0"/>
              <a:ea typeface="Europea" pitchFamily="2" charset="0"/>
            </a:rPr>
            <a:t>Oct 2023</a:t>
          </a:r>
          <a:br>
            <a:rPr lang="en-US" sz="2000" kern="1200" dirty="0">
              <a:latin typeface="Europea" pitchFamily="2" charset="0"/>
              <a:ea typeface="Europea" pitchFamily="2" charset="0"/>
            </a:rPr>
          </a:br>
          <a:r>
            <a:rPr lang="en-GB" sz="1600" kern="1200" dirty="0">
              <a:latin typeface="Europea" pitchFamily="2" charset="0"/>
              <a:ea typeface="Europea" pitchFamily="2" charset="0"/>
            </a:rPr>
            <a:t>10 Critical Technology Areas defined</a:t>
          </a:r>
          <a:endParaRPr lang="en-US" sz="1600" kern="1200" dirty="0">
            <a:latin typeface="Europea" pitchFamily="2" charset="0"/>
            <a:ea typeface="Europea" pitchFamily="2" charset="0"/>
          </a:endParaRPr>
        </a:p>
      </dsp:txBody>
      <dsp:txXfrm>
        <a:off x="6034776" y="2381031"/>
        <a:ext cx="1914412" cy="1587354"/>
      </dsp:txXfrm>
    </dsp:sp>
    <dsp:sp modelId="{46CA1A2F-69C7-4FAF-A707-3D316538D4EC}">
      <dsp:nvSpPr>
        <dsp:cNvPr id="0" name=""/>
        <dsp:cNvSpPr/>
      </dsp:nvSpPr>
      <dsp:spPr>
        <a:xfrm>
          <a:off x="6793563" y="1785773"/>
          <a:ext cx="396838" cy="39683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5439E6-B6B9-4EB6-B6F9-8656F8305FE8}">
      <dsp:nvSpPr>
        <dsp:cNvPr id="0" name=""/>
        <dsp:cNvSpPr/>
      </dsp:nvSpPr>
      <dsp:spPr>
        <a:xfrm>
          <a:off x="8044909" y="0"/>
          <a:ext cx="1914412" cy="15873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b" anchorCtr="0">
          <a:noAutofit/>
        </a:bodyPr>
        <a:lstStyle/>
        <a:p>
          <a:pPr marL="0" lvl="0" indent="0" algn="ctr" defTabSz="889000">
            <a:lnSpc>
              <a:spcPct val="100000"/>
            </a:lnSpc>
            <a:spcBef>
              <a:spcPct val="0"/>
            </a:spcBef>
            <a:spcAft>
              <a:spcPts val="600"/>
            </a:spcAft>
            <a:buNone/>
          </a:pPr>
          <a:r>
            <a:rPr lang="en-US" sz="2000" b="1" kern="1200" dirty="0">
              <a:solidFill>
                <a:schemeClr val="accent1"/>
              </a:solidFill>
              <a:latin typeface="Europea" pitchFamily="2" charset="0"/>
              <a:ea typeface="Europea" pitchFamily="2" charset="0"/>
            </a:rPr>
            <a:t>2024-25</a:t>
          </a:r>
          <a:br>
            <a:rPr lang="en-US" sz="2000" kern="1200" dirty="0">
              <a:latin typeface="Europea" pitchFamily="2" charset="0"/>
              <a:ea typeface="Europea" pitchFamily="2" charset="0"/>
            </a:rPr>
          </a:br>
          <a:r>
            <a:rPr lang="en-GB" sz="1600" kern="1200" dirty="0">
              <a:latin typeface="Europea" pitchFamily="2" charset="0"/>
              <a:ea typeface="Europea" pitchFamily="2" charset="0"/>
            </a:rPr>
            <a:t>STEP operational; defence window added</a:t>
          </a:r>
          <a:endParaRPr lang="en-US" sz="1600" kern="1200" dirty="0">
            <a:latin typeface="Europea" pitchFamily="2" charset="0"/>
            <a:ea typeface="Europea" pitchFamily="2" charset="0"/>
          </a:endParaRPr>
        </a:p>
      </dsp:txBody>
      <dsp:txXfrm>
        <a:off x="8044909" y="0"/>
        <a:ext cx="1914412" cy="1587354"/>
      </dsp:txXfrm>
    </dsp:sp>
    <dsp:sp modelId="{8255662B-972B-4D1B-8D3E-E81723074C03}">
      <dsp:nvSpPr>
        <dsp:cNvPr id="0" name=""/>
        <dsp:cNvSpPr/>
      </dsp:nvSpPr>
      <dsp:spPr>
        <a:xfrm>
          <a:off x="8803696" y="1785773"/>
          <a:ext cx="396838" cy="396838"/>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36EF0A-7DE5-42EB-991E-FCF6CDCAD937}">
      <dsp:nvSpPr>
        <dsp:cNvPr id="0" name=""/>
        <dsp:cNvSpPr/>
      </dsp:nvSpPr>
      <dsp:spPr>
        <a:xfrm>
          <a:off x="1830" y="0"/>
          <a:ext cx="2847439" cy="3489243"/>
        </a:xfrm>
        <a:prstGeom prst="roundRect">
          <a:avLst>
            <a:gd name="adj" fmla="val 10000"/>
          </a:avLst>
        </a:prstGeom>
        <a:solidFill>
          <a:srgbClr val="0C4D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GB" sz="2400" kern="1200" dirty="0">
            <a:solidFill>
              <a:schemeClr val="bg1"/>
            </a:solidFill>
          </a:endParaRPr>
        </a:p>
        <a:p>
          <a:pPr marL="0" lvl="0" indent="0" algn="ctr" defTabSz="1066800">
            <a:lnSpc>
              <a:spcPct val="90000"/>
            </a:lnSpc>
            <a:spcBef>
              <a:spcPct val="0"/>
            </a:spcBef>
            <a:spcAft>
              <a:spcPct val="35000"/>
            </a:spcAft>
            <a:buNone/>
          </a:pPr>
          <a:r>
            <a:rPr lang="en-GB" sz="2400" kern="1200" dirty="0">
              <a:solidFill>
                <a:schemeClr val="bg1"/>
              </a:solidFill>
            </a:rPr>
            <a:t>Strong at early stages, weak at scale-up &amp; deployment</a:t>
          </a:r>
        </a:p>
      </dsp:txBody>
      <dsp:txXfrm>
        <a:off x="1830" y="1395697"/>
        <a:ext cx="2847439" cy="1395697"/>
      </dsp:txXfrm>
    </dsp:sp>
    <dsp:sp modelId="{878AFCCE-75F3-491C-A59D-28C9B76FE1E9}">
      <dsp:nvSpPr>
        <dsp:cNvPr id="0" name=""/>
        <dsp:cNvSpPr/>
      </dsp:nvSpPr>
      <dsp:spPr>
        <a:xfrm>
          <a:off x="844591" y="209354"/>
          <a:ext cx="1161917" cy="1161917"/>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56AFE4-DFE2-41F3-BAC0-ABCB48A2B9BF}">
      <dsp:nvSpPr>
        <dsp:cNvPr id="0" name=""/>
        <dsp:cNvSpPr/>
      </dsp:nvSpPr>
      <dsp:spPr>
        <a:xfrm>
          <a:off x="2934693" y="0"/>
          <a:ext cx="2847439" cy="34892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GB" sz="2400" kern="1200" dirty="0"/>
            <a:t>Administrative &amp; financing barriers limit effectiveness</a:t>
          </a:r>
        </a:p>
      </dsp:txBody>
      <dsp:txXfrm>
        <a:off x="2934693" y="1395697"/>
        <a:ext cx="2847439" cy="1395697"/>
      </dsp:txXfrm>
    </dsp:sp>
    <dsp:sp modelId="{C601899E-C39D-4E2D-8BDF-F6BEA677BE45}">
      <dsp:nvSpPr>
        <dsp:cNvPr id="0" name=""/>
        <dsp:cNvSpPr/>
      </dsp:nvSpPr>
      <dsp:spPr>
        <a:xfrm>
          <a:off x="3777454" y="209354"/>
          <a:ext cx="1161917" cy="1161917"/>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A0D476-5289-4215-BC43-2A4B331C764F}">
      <dsp:nvSpPr>
        <dsp:cNvPr id="0" name=""/>
        <dsp:cNvSpPr/>
      </dsp:nvSpPr>
      <dsp:spPr>
        <a:xfrm>
          <a:off x="5867556" y="0"/>
          <a:ext cx="2847439" cy="34892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endParaRPr lang="en-GB" sz="2400" kern="1200" dirty="0"/>
        </a:p>
        <a:p>
          <a:pPr marL="0" lvl="0" indent="0" algn="ctr" defTabSz="1066800">
            <a:lnSpc>
              <a:spcPct val="90000"/>
            </a:lnSpc>
            <a:spcBef>
              <a:spcPct val="0"/>
            </a:spcBef>
            <a:spcAft>
              <a:spcPct val="35000"/>
            </a:spcAft>
            <a:buNone/>
          </a:pPr>
          <a:r>
            <a:rPr lang="en-GB" sz="2400" kern="1200" dirty="0"/>
            <a:t>STEP improves strategic alignment, but scale matters</a:t>
          </a:r>
        </a:p>
      </dsp:txBody>
      <dsp:txXfrm>
        <a:off x="5867556" y="1395697"/>
        <a:ext cx="2847439" cy="1395697"/>
      </dsp:txXfrm>
    </dsp:sp>
    <dsp:sp modelId="{2EBEDB49-832C-460A-900C-92041DD68EC9}">
      <dsp:nvSpPr>
        <dsp:cNvPr id="0" name=""/>
        <dsp:cNvSpPr/>
      </dsp:nvSpPr>
      <dsp:spPr>
        <a:xfrm>
          <a:off x="6710316" y="209354"/>
          <a:ext cx="1161917" cy="1161917"/>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CE8B42-91CC-4CDC-BDC0-E352BE8EC1C4}">
      <dsp:nvSpPr>
        <dsp:cNvPr id="0" name=""/>
        <dsp:cNvSpPr/>
      </dsp:nvSpPr>
      <dsp:spPr>
        <a:xfrm>
          <a:off x="94696" y="2876957"/>
          <a:ext cx="8019479" cy="523386"/>
        </a:xfrm>
        <a:prstGeom prst="leftRightArrow">
          <a:avLst/>
        </a:prstGeom>
        <a:solidFill>
          <a:srgbClr val="0C4DA2"/>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E619463-96A1-0736-7091-8F809C4C37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dirty="0"/>
          </a:p>
        </p:txBody>
      </p:sp>
      <p:sp>
        <p:nvSpPr>
          <p:cNvPr id="3" name="Date Placeholder 2">
            <a:extLst>
              <a:ext uri="{FF2B5EF4-FFF2-40B4-BE49-F238E27FC236}">
                <a16:creationId xmlns:a16="http://schemas.microsoft.com/office/drawing/2014/main" id="{A026980A-73C8-0F33-EC13-278E1B6F558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8A12058-1059-46DE-B411-2C7AEA427E02}" type="datetimeFigureOut">
              <a:rPr lang="en-BE" smtClean="0"/>
              <a:t>09/25/2026</a:t>
            </a:fld>
            <a:endParaRPr lang="en-BE"/>
          </a:p>
        </p:txBody>
      </p:sp>
      <p:sp>
        <p:nvSpPr>
          <p:cNvPr id="4" name="Footer Placeholder 3">
            <a:extLst>
              <a:ext uri="{FF2B5EF4-FFF2-40B4-BE49-F238E27FC236}">
                <a16:creationId xmlns:a16="http://schemas.microsoft.com/office/drawing/2014/main" id="{9CF114C1-C1FB-231A-D402-AF9176E4E0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5" name="Slide Number Placeholder 4">
            <a:extLst>
              <a:ext uri="{FF2B5EF4-FFF2-40B4-BE49-F238E27FC236}">
                <a16:creationId xmlns:a16="http://schemas.microsoft.com/office/drawing/2014/main" id="{7663AA90-DB39-7C86-DFAA-3F1B76CFA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9E92FD-BA49-423D-A161-620409B54C04}" type="slidenum">
              <a:rPr lang="en-BE" smtClean="0"/>
              <a:t>‹#›</a:t>
            </a:fld>
            <a:endParaRPr lang="en-BE"/>
          </a:p>
        </p:txBody>
      </p:sp>
    </p:spTree>
    <p:extLst>
      <p:ext uri="{BB962C8B-B14F-4D97-AF65-F5344CB8AC3E}">
        <p14:creationId xmlns:p14="http://schemas.microsoft.com/office/powerpoint/2010/main" val="13055651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597E50-07F5-4FA4-9EB4-A5240EDA7FFD}" type="datetimeFigureOut">
              <a:rPr lang="en-GB" smtClean="0"/>
              <a:t>25/09/2026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1536A7-E858-4490-8AF5-6B4E613D338C}" type="slidenum">
              <a:rPr lang="en-GB" smtClean="0"/>
              <a:t>‹#›</a:t>
            </a:fld>
            <a:endParaRPr lang="en-GB" dirty="0"/>
          </a:p>
        </p:txBody>
      </p:sp>
    </p:spTree>
    <p:extLst>
      <p:ext uri="{BB962C8B-B14F-4D97-AF65-F5344CB8AC3E}">
        <p14:creationId xmlns:p14="http://schemas.microsoft.com/office/powerpoint/2010/main" val="400890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Opening (30–40 seconds)</a:t>
            </a:r>
            <a:br>
              <a:rPr lang="en-GB" dirty="0"/>
            </a:br>
            <a:r>
              <a:rPr lang="en-GB" dirty="0"/>
              <a:t>This study was requested by the REGI Committee to examine how EU Cohesion Policy supports SMEs operating in critical technologies. The focus is on competitiveness, scale-up, and territorial implications, particularly in the context of STEP and the upcoming 2028–2034 Multiannual Financial Framework. The analysis combines quantitative evidence with firm-level data and qualitative case studies.</a:t>
            </a:r>
          </a:p>
        </p:txBody>
      </p:sp>
      <p:sp>
        <p:nvSpPr>
          <p:cNvPr id="4" name="Slide Number Placeholder 3"/>
          <p:cNvSpPr>
            <a:spLocks noGrp="1"/>
          </p:cNvSpPr>
          <p:nvPr>
            <p:ph type="sldNum" sz="quarter" idx="10"/>
          </p:nvPr>
        </p:nvSpPr>
        <p:spPr/>
        <p:txBody>
          <a:bodyPr/>
          <a:lstStyle/>
          <a:p>
            <a:fld id="{441536A7-E858-4490-8AF5-6B4E613D338C}" type="slidenum">
              <a:rPr lang="en-GB" smtClean="0"/>
              <a:t>1</a:t>
            </a:fld>
            <a:endParaRPr lang="en-GB" dirty="0"/>
          </a:p>
        </p:txBody>
      </p:sp>
    </p:spTree>
    <p:extLst>
      <p:ext uri="{BB962C8B-B14F-4D97-AF65-F5344CB8AC3E}">
        <p14:creationId xmlns:p14="http://schemas.microsoft.com/office/powerpoint/2010/main" val="3748789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41536A7-E858-4490-8AF5-6B4E613D338C}" type="slidenum">
              <a:rPr lang="en-GB" smtClean="0"/>
              <a:t>3</a:t>
            </a:fld>
            <a:endParaRPr lang="en-GB" dirty="0"/>
          </a:p>
        </p:txBody>
      </p:sp>
    </p:spTree>
    <p:extLst>
      <p:ext uri="{BB962C8B-B14F-4D97-AF65-F5344CB8AC3E}">
        <p14:creationId xmlns:p14="http://schemas.microsoft.com/office/powerpoint/2010/main" val="132644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timeline illustrates how the concept of critical technologies evolved from strategic reflection to operational investment.</a:t>
            </a:r>
          </a:p>
          <a:p>
            <a:r>
              <a:rPr lang="en-GB" b="1" dirty="0"/>
              <a:t>May 2021 – Strategic Dependencies Mapping.</a:t>
            </a:r>
            <a:br>
              <a:rPr lang="en-GB" dirty="0"/>
            </a:br>
            <a:r>
              <a:rPr lang="en-GB" dirty="0"/>
              <a:t>Following the COVID-19 shock, the Commission conducted a systematic review of strategic dependencies. It identified 137 products where the EU was highly import-dependent. Importantly, this exercise extended beyond goods to technologies, highlighting risks in areas such as microelectronics and cloud infrastructure. This marked the beginning of a more structured approach to economic security.</a:t>
            </a:r>
          </a:p>
          <a:p>
            <a:r>
              <a:rPr lang="en-GB" b="1" dirty="0"/>
              <a:t>September 2022 – Sovereignty Fund announced.</a:t>
            </a:r>
            <a:br>
              <a:rPr lang="en-GB" dirty="0"/>
            </a:br>
            <a:r>
              <a:rPr lang="en-GB" dirty="0"/>
              <a:t>In the State of the Union address, the idea of a European Sovereignty Fund was introduced. This reflected growing recognition that reducing dependencies requires not only regulation, but large-scale investment capacity at EU level.</a:t>
            </a:r>
          </a:p>
          <a:p>
            <a:r>
              <a:rPr lang="en-GB" b="1" dirty="0"/>
              <a:t>June 2023 – Economic Security Strategy.</a:t>
            </a:r>
            <a:br>
              <a:rPr lang="en-GB" dirty="0"/>
            </a:br>
            <a:r>
              <a:rPr lang="en-GB" dirty="0"/>
              <a:t>The EU formalised a comprehensive economic security framework. It identified risks related to supply chains, infrastructure security, technology leakage and economic coercion. This created the policy basis for defining which technologies are considered “critical”.</a:t>
            </a:r>
          </a:p>
          <a:p>
            <a:r>
              <a:rPr lang="en-GB" b="1" dirty="0"/>
              <a:t>October 2023 – Ten Critical Technology Areas defined.</a:t>
            </a:r>
            <a:br>
              <a:rPr lang="en-GB" dirty="0"/>
            </a:br>
            <a:r>
              <a:rPr lang="en-GB" dirty="0"/>
              <a:t>The Commission adopted a Recommendation identifying ten strategic technology domains, with particular sensitivity attached to semiconductors, AI, quantum and biotechnology. This moved the concept from principle to operational definition.</a:t>
            </a:r>
          </a:p>
          <a:p>
            <a:r>
              <a:rPr lang="en-GB" b="1" dirty="0"/>
              <a:t>2024–2025 – STEP operational; defence window added.</a:t>
            </a:r>
            <a:br>
              <a:rPr lang="en-GB" dirty="0"/>
            </a:br>
            <a:r>
              <a:rPr lang="en-GB" dirty="0"/>
              <a:t>Finally, STEP translated strategy into coordinated investment. Rather than creating a new standalone fund, it pooled resources across 11 EU programmes, including Cohesion Policy. By late 2025, a defence window was added, reflecting the growing dual-use dimension of critical technologies.</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4</a:t>
            </a:fld>
            <a:endParaRPr lang="en-GB" dirty="0"/>
          </a:p>
        </p:txBody>
      </p:sp>
    </p:spTree>
    <p:extLst>
      <p:ext uri="{BB962C8B-B14F-4D97-AF65-F5344CB8AC3E}">
        <p14:creationId xmlns:p14="http://schemas.microsoft.com/office/powerpoint/2010/main" val="753326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Why this study matters</a:t>
            </a:r>
          </a:p>
          <a:p>
            <a:r>
              <a:rPr lang="en-GB" i="1" dirty="0"/>
              <a:t>Context setting (1–1.5 minutes)</a:t>
            </a:r>
            <a:br>
              <a:rPr lang="en-GB" dirty="0"/>
            </a:br>
            <a:r>
              <a:rPr lang="en-GB" dirty="0"/>
              <a:t>Critical technologies have moved to the centre of EU policy debates because they underpin competitiveness, economic security, and the green and digital transitions. SMEs are key actors in these technologies. They generate innovation, supply specialised components, and anchor value chains locally.</a:t>
            </a:r>
            <a:br>
              <a:rPr lang="en-GB" dirty="0"/>
            </a:br>
            <a:r>
              <a:rPr lang="en-GB" dirty="0"/>
              <a:t>At the same time, SMEs face persistent barriers in scaling and commercialising innovations, especially in capital-intensive and regulated sectors. While the EU performs relatively well in research-driven areas such as artificial intelligence and biotechnology, it lags behind global competitors in scaling and industrial deployment.</a:t>
            </a:r>
            <a:br>
              <a:rPr lang="en-GB" dirty="0"/>
            </a:br>
            <a:r>
              <a:rPr lang="en-GB" dirty="0"/>
              <a:t>Cohesion Policy is one of the EU’s largest investment instruments, yet its role in supporting SMEs in critical technologies has not been systematically assessed. This study addresses that gap.</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5</a:t>
            </a:fld>
            <a:endParaRPr lang="en-GB" dirty="0"/>
          </a:p>
        </p:txBody>
      </p:sp>
    </p:spTree>
    <p:extLst>
      <p:ext uri="{BB962C8B-B14F-4D97-AF65-F5344CB8AC3E}">
        <p14:creationId xmlns:p14="http://schemas.microsoft.com/office/powerpoint/2010/main" val="889892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Barriers faced by SMEs</a:t>
            </a:r>
          </a:p>
          <a:p>
            <a:r>
              <a:rPr lang="en-GB" i="1" dirty="0"/>
              <a:t>Structural constraints (1.5 minutes)</a:t>
            </a:r>
            <a:br>
              <a:rPr lang="en-GB" dirty="0"/>
            </a:br>
            <a:r>
              <a:rPr lang="en-GB" dirty="0"/>
              <a:t>Across all technologies, SMEs face a combination of structural barriers. These go well beyond access to finance.</a:t>
            </a:r>
            <a:br>
              <a:rPr lang="en-GB" dirty="0"/>
            </a:br>
            <a:r>
              <a:rPr lang="en-GB" dirty="0"/>
              <a:t>First, scale-up finance gaps remain significant, particularly for late-stage and high-risk investments. Second, regulatory and administrative complexity imposes high fixed costs on SMEs, especially in biotechnology and AI. Third, skills shortages and uneven access to specialised infrastructure—such as pilot lines, testing facilities, or computing capacity—constrain growth.</a:t>
            </a:r>
            <a:br>
              <a:rPr lang="en-GB" dirty="0"/>
            </a:br>
            <a:r>
              <a:rPr lang="en-GB" dirty="0"/>
              <a:t>These barriers are cumulative and particularly acute in capital-intensive and highly regulated technologies.</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7</a:t>
            </a:fld>
            <a:endParaRPr lang="en-GB" dirty="0"/>
          </a:p>
        </p:txBody>
      </p:sp>
    </p:spTree>
    <p:extLst>
      <p:ext uri="{BB962C8B-B14F-4D97-AF65-F5344CB8AC3E}">
        <p14:creationId xmlns:p14="http://schemas.microsoft.com/office/powerpoint/2010/main" val="3414821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F224E-C214-FB8B-EE0B-9BC67B8BC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B0F94-ED55-1F19-09C3-51DC33B04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A61D61-6112-CEF5-418D-549B65FC9D8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BFD43B3-3D08-6E2F-DAA4-325196B7C650}"/>
              </a:ext>
            </a:extLst>
          </p:cNvPr>
          <p:cNvSpPr>
            <a:spLocks noGrp="1"/>
          </p:cNvSpPr>
          <p:nvPr>
            <p:ph type="sldNum" sz="quarter" idx="10"/>
          </p:nvPr>
        </p:nvSpPr>
        <p:spPr/>
        <p:txBody>
          <a:bodyPr/>
          <a:lstStyle/>
          <a:p>
            <a:fld id="{441536A7-E858-4490-8AF5-6B4E613D338C}" type="slidenum">
              <a:rPr lang="en-GB" smtClean="0"/>
              <a:t>8</a:t>
            </a:fld>
            <a:endParaRPr lang="en-GB" dirty="0"/>
          </a:p>
        </p:txBody>
      </p:sp>
    </p:spTree>
    <p:extLst>
      <p:ext uri="{BB962C8B-B14F-4D97-AF65-F5344CB8AC3E}">
        <p14:creationId xmlns:p14="http://schemas.microsoft.com/office/powerpoint/2010/main" val="4226343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Where funding goes</a:t>
            </a:r>
          </a:p>
          <a:p>
            <a:r>
              <a:rPr lang="en-GB" i="1" dirty="0"/>
              <a:t>Funding patterns (1–1.5 minutes)</a:t>
            </a:r>
            <a:br>
              <a:rPr lang="en-GB" dirty="0"/>
            </a:br>
            <a:r>
              <a:rPr lang="en-GB" dirty="0"/>
              <a:t>The analysis shows a strong concentration of Cohesion Policy support in digital technologies. Artificial intelligence and advanced connectivity account for the largest share of projects and funding.</a:t>
            </a:r>
            <a:br>
              <a:rPr lang="en-GB" dirty="0"/>
            </a:br>
            <a:r>
              <a:rPr lang="en-GB" dirty="0"/>
              <a:t>By contrast, biotechnology and energy technologies receive significantly lower allocations, despite their strategic relevance for health, resilience, and decarbonisation.</a:t>
            </a:r>
            <a:br>
              <a:rPr lang="en-GB" dirty="0"/>
            </a:br>
            <a:r>
              <a:rPr lang="en-GB" dirty="0"/>
              <a:t>Across all technologies, support is predominantly oriented towards R&amp;D, innovation, and technology transfer, with comparatively limited funding for market deployment and scale-up.</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9</a:t>
            </a:fld>
            <a:endParaRPr lang="en-GB" dirty="0"/>
          </a:p>
        </p:txBody>
      </p:sp>
    </p:spTree>
    <p:extLst>
      <p:ext uri="{BB962C8B-B14F-4D97-AF65-F5344CB8AC3E}">
        <p14:creationId xmlns:p14="http://schemas.microsoft.com/office/powerpoint/2010/main" val="22166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31A70-16FE-48E0-E11E-BDE5533361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D17BB9-7E75-935B-291C-3674B47A14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20E8B-59DD-B971-7365-541E354F91E8}"/>
              </a:ext>
            </a:extLst>
          </p:cNvPr>
          <p:cNvSpPr>
            <a:spLocks noGrp="1"/>
          </p:cNvSpPr>
          <p:nvPr>
            <p:ph type="body" idx="1"/>
          </p:nvPr>
        </p:nvSpPr>
        <p:spPr/>
        <p:txBody>
          <a:bodyPr/>
          <a:lstStyle/>
          <a:p>
            <a:r>
              <a:rPr lang="en-GB" b="1" dirty="0"/>
              <a:t>Where funding goes</a:t>
            </a:r>
          </a:p>
          <a:p>
            <a:r>
              <a:rPr lang="en-GB" i="1" dirty="0"/>
              <a:t>Funding patterns (1–1.5 minutes)</a:t>
            </a:r>
            <a:br>
              <a:rPr lang="en-GB" dirty="0"/>
            </a:br>
            <a:r>
              <a:rPr lang="en-GB" dirty="0"/>
              <a:t>The analysis shows a strong concentration of Cohesion Policy support in digital technologies. Artificial intelligence and advanced connectivity account for the largest share of projects and funding.</a:t>
            </a:r>
            <a:br>
              <a:rPr lang="en-GB" dirty="0"/>
            </a:br>
            <a:r>
              <a:rPr lang="en-GB" dirty="0"/>
              <a:t>By contrast, biotechnology and energy technologies receive significantly lower allocations, despite their strategic relevance for health, resilience, and decarbonisation.</a:t>
            </a:r>
            <a:br>
              <a:rPr lang="en-GB" dirty="0"/>
            </a:br>
            <a:r>
              <a:rPr lang="en-GB" dirty="0"/>
              <a:t>Across all technologies, support is predominantly oriented towards R&amp;D, innovation, and technology transfer, with comparatively limited funding for market deployment and scale-up.</a:t>
            </a:r>
          </a:p>
          <a:p>
            <a:endParaRPr lang="en-GB" dirty="0"/>
          </a:p>
        </p:txBody>
      </p:sp>
      <p:sp>
        <p:nvSpPr>
          <p:cNvPr id="4" name="Slide Number Placeholder 3">
            <a:extLst>
              <a:ext uri="{FF2B5EF4-FFF2-40B4-BE49-F238E27FC236}">
                <a16:creationId xmlns:a16="http://schemas.microsoft.com/office/drawing/2014/main" id="{BF2C2802-FB04-FBF9-9C2F-7A209E556E20}"/>
              </a:ext>
            </a:extLst>
          </p:cNvPr>
          <p:cNvSpPr>
            <a:spLocks noGrp="1"/>
          </p:cNvSpPr>
          <p:nvPr>
            <p:ph type="sldNum" sz="quarter" idx="5"/>
          </p:nvPr>
        </p:nvSpPr>
        <p:spPr/>
        <p:txBody>
          <a:bodyPr/>
          <a:lstStyle/>
          <a:p>
            <a:fld id="{441536A7-E858-4490-8AF5-6B4E613D338C}" type="slidenum">
              <a:rPr lang="en-GB" smtClean="0"/>
              <a:t>10</a:t>
            </a:fld>
            <a:endParaRPr lang="en-GB" dirty="0"/>
          </a:p>
        </p:txBody>
      </p:sp>
    </p:spTree>
    <p:extLst>
      <p:ext uri="{BB962C8B-B14F-4D97-AF65-F5344CB8AC3E}">
        <p14:creationId xmlns:p14="http://schemas.microsoft.com/office/powerpoint/2010/main" val="9956702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6A1AC-B631-680A-2217-6B5527D0F6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3878B1-E2E2-8D29-82B2-8C907E86F5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4E5A78-CE98-9C97-F7BC-89F5353B3101}"/>
              </a:ext>
            </a:extLst>
          </p:cNvPr>
          <p:cNvSpPr>
            <a:spLocks noGrp="1"/>
          </p:cNvSpPr>
          <p:nvPr>
            <p:ph type="body" idx="1"/>
          </p:nvPr>
        </p:nvSpPr>
        <p:spPr/>
        <p:txBody>
          <a:bodyPr/>
          <a:lstStyle/>
          <a:p>
            <a:r>
              <a:rPr lang="en-GB" b="1" dirty="0"/>
              <a:t>Territorial patterns</a:t>
            </a:r>
          </a:p>
          <a:p>
            <a:r>
              <a:rPr lang="en-GB" i="1" dirty="0"/>
              <a:t>Regional dimension (1 minute)</a:t>
            </a:r>
            <a:br>
              <a:rPr lang="en-GB" dirty="0"/>
            </a:br>
            <a:r>
              <a:rPr lang="en-GB" dirty="0"/>
              <a:t>Cohesion Policy funding to SMEs in critical technologies is geographically concentrated in Southern, Central and Eastern Europe. This reflects cohesion objectives and smart specialisation priorities.</a:t>
            </a:r>
            <a:br>
              <a:rPr lang="en-GB" dirty="0"/>
            </a:br>
            <a:r>
              <a:rPr lang="en-GB" dirty="0"/>
              <a:t>Digital technologies show the widest territorial spread, indicating successful diffusion. Energy technologies also display broad regional coverage.</a:t>
            </a:r>
            <a:br>
              <a:rPr lang="en-GB" dirty="0"/>
            </a:br>
            <a:r>
              <a:rPr lang="en-GB" dirty="0"/>
              <a:t>Biotechnology, however, remains geographically concentrated in a limited number of regions, reflecting high capital intensity, regulatory barriers, and infrastructure needs.</a:t>
            </a:r>
          </a:p>
          <a:p>
            <a:endParaRPr lang="en-GB" dirty="0"/>
          </a:p>
        </p:txBody>
      </p:sp>
      <p:sp>
        <p:nvSpPr>
          <p:cNvPr id="4" name="Slide Number Placeholder 3">
            <a:extLst>
              <a:ext uri="{FF2B5EF4-FFF2-40B4-BE49-F238E27FC236}">
                <a16:creationId xmlns:a16="http://schemas.microsoft.com/office/drawing/2014/main" id="{EBA5E3E3-6637-BB50-2206-2E9CD8E19B84}"/>
              </a:ext>
            </a:extLst>
          </p:cNvPr>
          <p:cNvSpPr>
            <a:spLocks noGrp="1"/>
          </p:cNvSpPr>
          <p:nvPr>
            <p:ph type="sldNum" sz="quarter" idx="5"/>
          </p:nvPr>
        </p:nvSpPr>
        <p:spPr/>
        <p:txBody>
          <a:bodyPr/>
          <a:lstStyle/>
          <a:p>
            <a:fld id="{441536A7-E858-4490-8AF5-6B4E613D338C}" type="slidenum">
              <a:rPr lang="en-GB" smtClean="0"/>
              <a:t>11</a:t>
            </a:fld>
            <a:endParaRPr lang="en-GB" dirty="0"/>
          </a:p>
        </p:txBody>
      </p:sp>
    </p:spTree>
    <p:extLst>
      <p:ext uri="{BB962C8B-B14F-4D97-AF65-F5344CB8AC3E}">
        <p14:creationId xmlns:p14="http://schemas.microsoft.com/office/powerpoint/2010/main" val="3091260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0E4AD-5CF5-82E8-8702-FF3BC2B599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4793A-A70A-5676-2180-2683E9C817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89B971-7EB4-2959-D126-746FEE63B20F}"/>
              </a:ext>
            </a:extLst>
          </p:cNvPr>
          <p:cNvSpPr>
            <a:spLocks noGrp="1"/>
          </p:cNvSpPr>
          <p:nvPr>
            <p:ph type="body" idx="1"/>
          </p:nvPr>
        </p:nvSpPr>
        <p:spPr/>
        <p:txBody>
          <a:bodyPr/>
          <a:lstStyle/>
          <a:p>
            <a:r>
              <a:rPr lang="en-GB" b="1" dirty="0"/>
              <a:t>Firm-level effects</a:t>
            </a:r>
          </a:p>
          <a:p>
            <a:r>
              <a:rPr lang="en-GB" i="1" dirty="0"/>
              <a:t>What changes for SMEs (1.5–2 minutes)</a:t>
            </a:r>
            <a:br>
              <a:rPr lang="en-GB" dirty="0"/>
            </a:br>
            <a:r>
              <a:rPr lang="en-GB" dirty="0"/>
              <a:t>Firm-level econometric analysis shows that short-term effects are generally limited. Clear productivity gains are observed mainly among energy-related SMEs, where projects are closer to deployment and process optimisation.</a:t>
            </a:r>
            <a:br>
              <a:rPr lang="en-GB" dirty="0"/>
            </a:br>
            <a:r>
              <a:rPr lang="en-GB" dirty="0"/>
              <a:t>For AI and biotechnology, impacts on productivity, turnover, and employment are weak or delayed within the observed period. This reflects long innovation cycles, regulatory requirements, and the early-stage nature of many supported projects.</a:t>
            </a:r>
            <a:br>
              <a:rPr lang="en-GB" dirty="0"/>
            </a:br>
            <a:r>
              <a:rPr lang="en-GB" dirty="0"/>
              <a:t>Overall, Cohesion Policy should be understood primarily as an enabling investment, with impacts materialising over longer horizons and in combination with complementary support.</a:t>
            </a:r>
          </a:p>
          <a:p>
            <a:endParaRPr lang="en-GB" dirty="0"/>
          </a:p>
        </p:txBody>
      </p:sp>
      <p:sp>
        <p:nvSpPr>
          <p:cNvPr id="4" name="Slide Number Placeholder 3">
            <a:extLst>
              <a:ext uri="{FF2B5EF4-FFF2-40B4-BE49-F238E27FC236}">
                <a16:creationId xmlns:a16="http://schemas.microsoft.com/office/drawing/2014/main" id="{D78A424E-3C68-19B6-7801-B408D3C16713}"/>
              </a:ext>
            </a:extLst>
          </p:cNvPr>
          <p:cNvSpPr>
            <a:spLocks noGrp="1"/>
          </p:cNvSpPr>
          <p:nvPr>
            <p:ph type="sldNum" sz="quarter" idx="5"/>
          </p:nvPr>
        </p:nvSpPr>
        <p:spPr/>
        <p:txBody>
          <a:bodyPr/>
          <a:lstStyle/>
          <a:p>
            <a:fld id="{441536A7-E858-4490-8AF5-6B4E613D338C}" type="slidenum">
              <a:rPr lang="en-GB" smtClean="0"/>
              <a:t>12</a:t>
            </a:fld>
            <a:endParaRPr lang="en-GB" dirty="0"/>
          </a:p>
        </p:txBody>
      </p:sp>
    </p:spTree>
    <p:extLst>
      <p:ext uri="{BB962C8B-B14F-4D97-AF65-F5344CB8AC3E}">
        <p14:creationId xmlns:p14="http://schemas.microsoft.com/office/powerpoint/2010/main" val="2184660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1FA7B-63E6-35D5-92E7-8CD91099E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EA656B-70DF-634A-0B04-70F5A1612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CC2E5C-26D5-CB17-CD99-05C797854546}"/>
              </a:ext>
            </a:extLst>
          </p:cNvPr>
          <p:cNvSpPr>
            <a:spLocks noGrp="1"/>
          </p:cNvSpPr>
          <p:nvPr>
            <p:ph type="body" idx="1"/>
          </p:nvPr>
        </p:nvSpPr>
        <p:spPr/>
        <p:txBody>
          <a:bodyPr/>
          <a:lstStyle/>
          <a:p>
            <a:r>
              <a:rPr lang="en-GB" b="1" dirty="0"/>
              <a:t>Cohesion Policy works best as an enabler – case study insight (45-60 secs)</a:t>
            </a:r>
            <a:endParaRPr lang="en-GB" dirty="0"/>
          </a:p>
          <a:p>
            <a:r>
              <a:rPr lang="en-GB" dirty="0"/>
              <a:t>The case studies show very clearly that Cohesion Policy works best as an </a:t>
            </a:r>
            <a:r>
              <a:rPr lang="en-GB" b="1" dirty="0"/>
              <a:t>enabling instrument</a:t>
            </a:r>
            <a:r>
              <a:rPr lang="en-GB" dirty="0"/>
              <a:t>, rather than as a source of immediate firm-level performance gains.</a:t>
            </a:r>
          </a:p>
          <a:p>
            <a:r>
              <a:rPr lang="en-GB" dirty="0"/>
              <a:t>Across AI, biotechnology and energy technologies, SMEs consistently reported that Cohesion Policy funding was decisive in allowing them to start or continue high-risk innovation activities that would not have been financed by the market alone. In AI and biotechnology, support mainly enabled early-stage research, validation and proof of concept, where uncertainty and regulatory barriers are high.</a:t>
            </a:r>
          </a:p>
          <a:p>
            <a:r>
              <a:rPr lang="en-GB" dirty="0"/>
              <a:t>In energy technologies, projects are closer to deployment, and Cohesion Policy funding helped SMEs move from demonstration towards commercial maturity, which helps explain the stronger productivity effects observed in this sector.</a:t>
            </a:r>
          </a:p>
          <a:p>
            <a:r>
              <a:rPr lang="en-GB" dirty="0"/>
              <a:t>Beyond individual firms, Cohesion Policy strengthened regional ecosystems through shared infrastructure, pilot facilities and collaboration with research organisations. At the same time, the case studies confirm limits: administrative complexity and weak follow-on support mean that many SMEs reach validation without a clear scale-up pathway.</a:t>
            </a:r>
          </a:p>
          <a:p>
            <a:endParaRPr lang="en-GB" dirty="0"/>
          </a:p>
        </p:txBody>
      </p:sp>
      <p:sp>
        <p:nvSpPr>
          <p:cNvPr id="4" name="Slide Number Placeholder 3">
            <a:extLst>
              <a:ext uri="{FF2B5EF4-FFF2-40B4-BE49-F238E27FC236}">
                <a16:creationId xmlns:a16="http://schemas.microsoft.com/office/drawing/2014/main" id="{690A7AFD-5503-3560-5FB6-FD6D265DF818}"/>
              </a:ext>
            </a:extLst>
          </p:cNvPr>
          <p:cNvSpPr>
            <a:spLocks noGrp="1"/>
          </p:cNvSpPr>
          <p:nvPr>
            <p:ph type="sldNum" sz="quarter" idx="5"/>
          </p:nvPr>
        </p:nvSpPr>
        <p:spPr/>
        <p:txBody>
          <a:bodyPr/>
          <a:lstStyle/>
          <a:p>
            <a:fld id="{441536A7-E858-4490-8AF5-6B4E613D338C}" type="slidenum">
              <a:rPr lang="en-GB" smtClean="0"/>
              <a:t>13</a:t>
            </a:fld>
            <a:endParaRPr lang="en-GB" dirty="0"/>
          </a:p>
        </p:txBody>
      </p:sp>
    </p:spTree>
    <p:extLst>
      <p:ext uri="{BB962C8B-B14F-4D97-AF65-F5344CB8AC3E}">
        <p14:creationId xmlns:p14="http://schemas.microsoft.com/office/powerpoint/2010/main" val="3360152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20E63-AAAF-745D-21B2-63BEC8B8A6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B7ADB-23F8-515C-E94D-D139915FCC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31346-B5DC-C5D7-DC14-D35100DFD8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4327BBA-7BA1-2266-0B41-F073F8F94799}"/>
              </a:ext>
            </a:extLst>
          </p:cNvPr>
          <p:cNvSpPr>
            <a:spLocks noGrp="1"/>
          </p:cNvSpPr>
          <p:nvPr>
            <p:ph type="sldNum" sz="quarter" idx="10"/>
          </p:nvPr>
        </p:nvSpPr>
        <p:spPr/>
        <p:txBody>
          <a:bodyPr/>
          <a:lstStyle/>
          <a:p>
            <a:fld id="{441536A7-E858-4490-8AF5-6B4E613D338C}" type="slidenum">
              <a:rPr lang="en-GB" smtClean="0"/>
              <a:t>14</a:t>
            </a:fld>
            <a:endParaRPr lang="en-GB" dirty="0"/>
          </a:p>
        </p:txBody>
      </p:sp>
    </p:spTree>
    <p:extLst>
      <p:ext uri="{BB962C8B-B14F-4D97-AF65-F5344CB8AC3E}">
        <p14:creationId xmlns:p14="http://schemas.microsoft.com/office/powerpoint/2010/main" val="4232655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Key conclusions</a:t>
            </a:r>
          </a:p>
          <a:p>
            <a:r>
              <a:rPr lang="en-GB" i="1" dirty="0"/>
              <a:t>Synthesis (1 minute)</a:t>
            </a:r>
            <a:br>
              <a:rPr lang="en-GB" dirty="0"/>
            </a:br>
            <a:r>
              <a:rPr lang="en-GB" dirty="0"/>
              <a:t>Three conclusions stand out.</a:t>
            </a:r>
            <a:br>
              <a:rPr lang="en-GB" dirty="0"/>
            </a:br>
            <a:r>
              <a:rPr lang="en-GB" dirty="0"/>
              <a:t>First, Cohesion Policy is effective in supporting early-stage innovation and regional ecosystems.</a:t>
            </a:r>
            <a:br>
              <a:rPr lang="en-GB" dirty="0"/>
            </a:br>
            <a:r>
              <a:rPr lang="en-GB" dirty="0"/>
              <a:t>Second, it is less effective in supporting scale-up, market deployment, and industrial integration of SMEs in critical technologies.</a:t>
            </a:r>
            <a:br>
              <a:rPr lang="en-GB" dirty="0"/>
            </a:br>
            <a:r>
              <a:rPr lang="en-GB" dirty="0"/>
              <a:t>Third, administrative complexity and financing constraints limit participation by some high-potential SMEs.</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15</a:t>
            </a:fld>
            <a:endParaRPr lang="en-GB" dirty="0"/>
          </a:p>
        </p:txBody>
      </p:sp>
    </p:spTree>
    <p:extLst>
      <p:ext uri="{BB962C8B-B14F-4D97-AF65-F5344CB8AC3E}">
        <p14:creationId xmlns:p14="http://schemas.microsoft.com/office/powerpoint/2010/main" val="2510485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E3C30-2745-2D5E-DD82-F1CEA2229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4C9D3-3BF0-20D2-0C9F-EB42A3D714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6D660-222D-5876-83F6-9950C9B77FB5}"/>
              </a:ext>
            </a:extLst>
          </p:cNvPr>
          <p:cNvSpPr>
            <a:spLocks noGrp="1"/>
          </p:cNvSpPr>
          <p:nvPr>
            <p:ph type="body" idx="1"/>
          </p:nvPr>
        </p:nvSpPr>
        <p:spPr/>
        <p:txBody>
          <a:bodyPr/>
          <a:lstStyle/>
          <a:p>
            <a:r>
              <a:rPr lang="en-GB" b="1" dirty="0"/>
              <a:t>Policy recommendations</a:t>
            </a:r>
          </a:p>
          <a:p>
            <a:r>
              <a:rPr lang="en-GB" i="1" dirty="0"/>
              <a:t>Forward-looking (2 minutes)</a:t>
            </a:r>
            <a:br>
              <a:rPr lang="en-GB" dirty="0"/>
            </a:br>
            <a:r>
              <a:rPr lang="en-GB" dirty="0"/>
              <a:t>The study proposes five priorities for the 2028–2034 MFF.</a:t>
            </a:r>
            <a:br>
              <a:rPr lang="en-GB" dirty="0"/>
            </a:br>
            <a:r>
              <a:rPr lang="en-GB" dirty="0"/>
              <a:t>These include greater strategic concentration on fewer, more mature projects in capital-intensive technologies; sector-sensitive programme design, particularly for energy and biotechnology; and more systematic coordination with EU-level instruments through sequencing and cumulative funding.</a:t>
            </a:r>
            <a:br>
              <a:rPr lang="en-GB" dirty="0"/>
            </a:br>
            <a:r>
              <a:rPr lang="en-GB" dirty="0"/>
              <a:t>Further priorities are reducing administrative and financing barriers for high-risk SMEs and strengthening the strategic use of ESF+ to address critical technology skills shortages.</a:t>
            </a:r>
          </a:p>
        </p:txBody>
      </p:sp>
      <p:sp>
        <p:nvSpPr>
          <p:cNvPr id="4" name="Slide Number Placeholder 3">
            <a:extLst>
              <a:ext uri="{FF2B5EF4-FFF2-40B4-BE49-F238E27FC236}">
                <a16:creationId xmlns:a16="http://schemas.microsoft.com/office/drawing/2014/main" id="{866A9552-CA14-C483-5C61-F35A9938EDED}"/>
              </a:ext>
            </a:extLst>
          </p:cNvPr>
          <p:cNvSpPr>
            <a:spLocks noGrp="1"/>
          </p:cNvSpPr>
          <p:nvPr>
            <p:ph type="sldNum" sz="quarter" idx="10"/>
          </p:nvPr>
        </p:nvSpPr>
        <p:spPr/>
        <p:txBody>
          <a:bodyPr/>
          <a:lstStyle/>
          <a:p>
            <a:fld id="{441536A7-E858-4490-8AF5-6B4E613D338C}" type="slidenum">
              <a:rPr lang="en-GB" smtClean="0"/>
              <a:t>16</a:t>
            </a:fld>
            <a:endParaRPr lang="en-GB" dirty="0"/>
          </a:p>
        </p:txBody>
      </p:sp>
    </p:spTree>
    <p:extLst>
      <p:ext uri="{BB962C8B-B14F-4D97-AF65-F5344CB8AC3E}">
        <p14:creationId xmlns:p14="http://schemas.microsoft.com/office/powerpoint/2010/main" val="3238836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Take-away for REGI</a:t>
            </a:r>
          </a:p>
          <a:p>
            <a:r>
              <a:rPr lang="en-GB" i="1" dirty="0"/>
              <a:t>Closing (30–45 seconds)</a:t>
            </a:r>
            <a:br>
              <a:rPr lang="en-GB" dirty="0"/>
            </a:br>
            <a:r>
              <a:rPr lang="en-GB" dirty="0"/>
              <a:t>In conclusion, Cohesion Policy remains central to EU competitiveness and territorial inclusion. However, its effectiveness in critical technologies will depend increasingly on strategic focus, scale, and coordination with EU-level instruments.</a:t>
            </a:r>
            <a:br>
              <a:rPr lang="en-GB" dirty="0"/>
            </a:br>
            <a:r>
              <a:rPr lang="en-GB" dirty="0"/>
              <a:t>STEP provides a workable blueprint for this alignment in the next programming period.</a:t>
            </a:r>
            <a:br>
              <a:rPr lang="en-GB" dirty="0"/>
            </a:br>
            <a:r>
              <a:rPr lang="en-GB" dirty="0"/>
              <a:t>Thank you, and I look forward to your questions.</a:t>
            </a:r>
          </a:p>
          <a:p>
            <a:endParaRPr lang="en-GB" dirty="0"/>
          </a:p>
        </p:txBody>
      </p:sp>
      <p:sp>
        <p:nvSpPr>
          <p:cNvPr id="4" name="Slide Number Placeholder 3"/>
          <p:cNvSpPr>
            <a:spLocks noGrp="1"/>
          </p:cNvSpPr>
          <p:nvPr>
            <p:ph type="sldNum" sz="quarter" idx="5"/>
          </p:nvPr>
        </p:nvSpPr>
        <p:spPr/>
        <p:txBody>
          <a:bodyPr/>
          <a:lstStyle/>
          <a:p>
            <a:fld id="{441536A7-E858-4490-8AF5-6B4E613D338C}" type="slidenum">
              <a:rPr lang="en-GB" smtClean="0"/>
              <a:t>17</a:t>
            </a:fld>
            <a:endParaRPr lang="en-GB" dirty="0"/>
          </a:p>
        </p:txBody>
      </p:sp>
    </p:spTree>
    <p:extLst>
      <p:ext uri="{BB962C8B-B14F-4D97-AF65-F5344CB8AC3E}">
        <p14:creationId xmlns:p14="http://schemas.microsoft.com/office/powerpoint/2010/main" val="946814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7AB52-AD22-CB3A-0BF6-77B118EF2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C7069-A69C-2CE3-66A4-7349B4885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8CEC1-96FE-152E-CBD1-CBF356778E9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DB1B09-9904-295E-7762-9AC3A77AF682}"/>
              </a:ext>
            </a:extLst>
          </p:cNvPr>
          <p:cNvSpPr>
            <a:spLocks noGrp="1"/>
          </p:cNvSpPr>
          <p:nvPr>
            <p:ph type="sldNum" sz="quarter" idx="10"/>
          </p:nvPr>
        </p:nvSpPr>
        <p:spPr/>
        <p:txBody>
          <a:bodyPr/>
          <a:lstStyle/>
          <a:p>
            <a:fld id="{441536A7-E858-4490-8AF5-6B4E613D338C}" type="slidenum">
              <a:rPr lang="en-GB" smtClean="0"/>
              <a:t>18</a:t>
            </a:fld>
            <a:endParaRPr lang="en-GB" dirty="0"/>
          </a:p>
        </p:txBody>
      </p:sp>
    </p:spTree>
    <p:extLst>
      <p:ext uri="{BB962C8B-B14F-4D97-AF65-F5344CB8AC3E}">
        <p14:creationId xmlns:p14="http://schemas.microsoft.com/office/powerpoint/2010/main" val="24195253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lvl1pPr>
          </a:lstStyle>
          <a:p>
            <a:r>
              <a:rPr lang="en-GB" noProof="0"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_Add presentation subtitle</a:t>
            </a:r>
          </a:p>
        </p:txBody>
      </p:sp>
      <p:pic>
        <p:nvPicPr>
          <p:cNvPr id="6" name="Picture 5">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586557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3     ">
    <p:bg>
      <p:bgPr>
        <a:solidFill>
          <a:srgbClr val="0C4DA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5" name="Picture 4">
            <a:extLst>
              <a:ext uri="{FF2B5EF4-FFF2-40B4-BE49-F238E27FC236}">
                <a16:creationId xmlns:a16="http://schemas.microsoft.com/office/drawing/2014/main" id="{60E657FC-7AC8-DC4E-8052-E0926F8DD0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480355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6" name="Picture 5">
            <a:extLst>
              <a:ext uri="{FF2B5EF4-FFF2-40B4-BE49-F238E27FC236}">
                <a16:creationId xmlns:a16="http://schemas.microsoft.com/office/drawing/2014/main" id="{A47C6E79-71DF-8B41-8BA1-22158FC87B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4033896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2200021"/>
            <a:ext cx="6462713" cy="1655762"/>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p:ph type="subTitle" idx="1" hasCustomPrompt="1"/>
          </p:nvPr>
        </p:nvSpPr>
        <p:spPr>
          <a:xfrm>
            <a:off x="479425" y="4096242"/>
            <a:ext cx="6462713"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5" name="Picture 4">
            <a:extLst>
              <a:ext uri="{FF2B5EF4-FFF2-40B4-BE49-F238E27FC236}">
                <a16:creationId xmlns:a16="http://schemas.microsoft.com/office/drawing/2014/main" id="{60E657FC-7AC8-DC4E-8052-E0926F8DD0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793170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5">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5045D46D-95DE-A140-8D9B-AC9C30146C09}"/>
              </a:ext>
            </a:extLst>
          </p:cNvPr>
          <p:cNvSpPr>
            <a:spLocks noGrp="1"/>
          </p:cNvSpPr>
          <p:nvPr>
            <p:ph type="pic" sz="quarter" idx="13" hasCustomPrompt="1"/>
          </p:nvPr>
        </p:nvSpPr>
        <p:spPr>
          <a:xfrm>
            <a:off x="0" y="0"/>
            <a:ext cx="12191999"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sp>
        <p:nvSpPr>
          <p:cNvPr id="2" name="Title 1">
            <a:extLst>
              <a:ext uri="{FF2B5EF4-FFF2-40B4-BE49-F238E27FC236}">
                <a16:creationId xmlns:a16="http://schemas.microsoft.com/office/drawing/2014/main" id="{B209EC87-A812-1191-B3D9-E7BF8191A0C8}"/>
              </a:ext>
            </a:extLst>
          </p:cNvPr>
          <p:cNvSpPr>
            <a:spLocks noGrp="1"/>
          </p:cNvSpPr>
          <p:nvPr userDrawn="1">
            <p:ph type="ctrTitle" hasCustomPrompt="1"/>
          </p:nvPr>
        </p:nvSpPr>
        <p:spPr>
          <a:xfrm>
            <a:off x="479425" y="1412875"/>
            <a:ext cx="5508625" cy="2442908"/>
          </a:xfrm>
        </p:spPr>
        <p:txBody>
          <a:bodyPr anchor="b"/>
          <a:lstStyle>
            <a:lvl1pPr algn="l">
              <a:defRPr sz="5000">
                <a:solidFill>
                  <a:schemeClr val="bg1"/>
                </a:solidFill>
              </a:defRPr>
            </a:lvl1pPr>
          </a:lstStyle>
          <a:p>
            <a:r>
              <a:rPr lang="en-GB" dirty="0"/>
              <a:t>Add presentation title_</a:t>
            </a:r>
          </a:p>
        </p:txBody>
      </p:sp>
      <p:sp>
        <p:nvSpPr>
          <p:cNvPr id="3" name="Subtitle 2">
            <a:extLst>
              <a:ext uri="{FF2B5EF4-FFF2-40B4-BE49-F238E27FC236}">
                <a16:creationId xmlns:a16="http://schemas.microsoft.com/office/drawing/2014/main" id="{774B20D8-4185-BBFD-2847-455870BDA13D}"/>
              </a:ext>
            </a:extLst>
          </p:cNvPr>
          <p:cNvSpPr>
            <a:spLocks noGrp="1"/>
          </p:cNvSpPr>
          <p:nvPr userDrawn="1">
            <p:ph type="subTitle" idx="1" hasCustomPrompt="1"/>
          </p:nvPr>
        </p:nvSpPr>
        <p:spPr>
          <a:xfrm>
            <a:off x="479425" y="4096242"/>
            <a:ext cx="5508625" cy="151580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_Add presentation subtitle</a:t>
            </a:r>
          </a:p>
        </p:txBody>
      </p:sp>
      <p:pic>
        <p:nvPicPr>
          <p:cNvPr id="6" name="Picture 5">
            <a:extLst>
              <a:ext uri="{FF2B5EF4-FFF2-40B4-BE49-F238E27FC236}">
                <a16:creationId xmlns:a16="http://schemas.microsoft.com/office/drawing/2014/main" id="{BA855749-7457-CA48-9389-8CF4608D31A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199184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1E9E9BD-7D58-C628-8CC6-D319F2BD03C7}"/>
              </a:ext>
            </a:extLst>
          </p:cNvPr>
          <p:cNvSpPr>
            <a:spLocks noGrp="1"/>
          </p:cNvSpPr>
          <p:nvPr>
            <p:ph type="body" sz="quarter" idx="10" hasCustomPrompt="1"/>
          </p:nvPr>
        </p:nvSpPr>
        <p:spPr>
          <a:xfrm>
            <a:off x="479425" y="461963"/>
            <a:ext cx="5616575" cy="914400"/>
          </a:xfrm>
        </p:spPr>
        <p:txBody>
          <a:bodyPr/>
          <a:lstStyle>
            <a:lvl1pPr>
              <a:lnSpc>
                <a:spcPts val="6000"/>
              </a:lnSpc>
              <a:defRPr sz="6000" b="1">
                <a:solidFill>
                  <a:schemeClr val="accent1"/>
                </a:solidFill>
              </a:defRPr>
            </a:lvl1pPr>
          </a:lstStyle>
          <a:p>
            <a:pPr lvl="0"/>
            <a:r>
              <a:rPr lang="en-GB" dirty="0"/>
              <a:t>Agenda</a:t>
            </a:r>
          </a:p>
        </p:txBody>
      </p:sp>
      <p:sp>
        <p:nvSpPr>
          <p:cNvPr id="9" name="Text Placeholder 8">
            <a:extLst>
              <a:ext uri="{FF2B5EF4-FFF2-40B4-BE49-F238E27FC236}">
                <a16:creationId xmlns:a16="http://schemas.microsoft.com/office/drawing/2014/main" id="{A089A252-47A3-724D-6B27-33294128F53B}"/>
              </a:ext>
            </a:extLst>
          </p:cNvPr>
          <p:cNvSpPr>
            <a:spLocks noGrp="1"/>
          </p:cNvSpPr>
          <p:nvPr>
            <p:ph type="body" sz="quarter" idx="11" hasCustomPrompt="1"/>
          </p:nvPr>
        </p:nvSpPr>
        <p:spPr>
          <a:xfrm>
            <a:off x="479424" y="1892300"/>
            <a:ext cx="5722939" cy="3597158"/>
          </a:xfrm>
        </p:spPr>
        <p:txBody>
          <a:bodyPr vert="horz" lIns="0" tIns="0" rIns="0" bIns="0" numCol="2" spcCol="182880" rtlCol="0">
            <a:noAutofit/>
          </a:bodyPr>
          <a:lstStyle>
            <a:lvl1pPr>
              <a:spcBef>
                <a:spcPts val="1200"/>
              </a:spcBef>
              <a:defRPr lang="en-US" b="1" smtClean="0">
                <a:solidFill>
                  <a:schemeClr val="accent1"/>
                </a:solidFill>
              </a:defRPr>
            </a:lvl1pPr>
            <a:lvl2pPr>
              <a:defRPr lang="en-US" sz="2000" smtClean="0"/>
            </a:lvl2pPr>
            <a:lvl3pPr>
              <a:defRPr lang="en-US" smtClean="0"/>
            </a:lvl3pPr>
            <a:lvl4pPr>
              <a:defRPr lang="en-US" sz="1600" smtClean="0"/>
            </a:lvl4pPr>
            <a:lvl5pPr>
              <a:defRPr lang="en-GB" sz="1600"/>
            </a:lvl5pPr>
          </a:lstStyle>
          <a:p>
            <a:pPr lvl="0">
              <a:spcAft>
                <a:spcPts val="1200"/>
              </a:spcAft>
              <a:buFont typeface="+mj-lt"/>
              <a:tabLst/>
            </a:pPr>
            <a:r>
              <a:rPr lang="en-US" dirty="0"/>
              <a:t>Agenda item goes here</a:t>
            </a:r>
            <a:endParaRPr lang="en-GB" dirty="0"/>
          </a:p>
        </p:txBody>
      </p:sp>
      <p:sp>
        <p:nvSpPr>
          <p:cNvPr id="25" name="Text Placeholder 8">
            <a:extLst>
              <a:ext uri="{FF2B5EF4-FFF2-40B4-BE49-F238E27FC236}">
                <a16:creationId xmlns:a16="http://schemas.microsoft.com/office/drawing/2014/main" id="{E400F3DC-4379-0FE8-22CC-750DAF4C7655}"/>
              </a:ext>
            </a:extLst>
          </p:cNvPr>
          <p:cNvSpPr>
            <a:spLocks noGrp="1"/>
          </p:cNvSpPr>
          <p:nvPr>
            <p:ph type="body" sz="quarter" idx="12" hasCustomPrompt="1"/>
          </p:nvPr>
        </p:nvSpPr>
        <p:spPr>
          <a:xfrm>
            <a:off x="6788150" y="1927808"/>
            <a:ext cx="2644775" cy="3597158"/>
          </a:xfrm>
        </p:spPr>
        <p:txBody>
          <a:bodyPr vert="horz" lIns="0" tIns="0" rIns="0" bIns="0" rtlCol="0">
            <a:noAutofit/>
          </a:bodyPr>
          <a:lstStyle>
            <a:lvl1pPr>
              <a:spcBef>
                <a:spcPts val="1200"/>
              </a:spcBef>
              <a:defRPr lang="en-US" b="1" smtClean="0">
                <a:solidFill>
                  <a:schemeClr val="accent1"/>
                </a:solidFill>
              </a:defRPr>
            </a:lvl1pPr>
            <a:lvl2pPr>
              <a:defRPr lang="en-US" sz="2000" smtClean="0"/>
            </a:lvl2pPr>
            <a:lvl3pPr>
              <a:defRPr lang="en-US" smtClean="0"/>
            </a:lvl3pPr>
            <a:lvl4pPr>
              <a:defRPr lang="en-US" sz="1600" smtClean="0"/>
            </a:lvl4pPr>
            <a:lvl5pPr>
              <a:defRPr lang="en-GB" sz="1600"/>
            </a:lvl5pPr>
          </a:lstStyle>
          <a:p>
            <a:pPr lvl="0">
              <a:spcAft>
                <a:spcPts val="1200"/>
              </a:spcAft>
              <a:buFont typeface="+mj-lt"/>
              <a:tabLst/>
            </a:pPr>
            <a:r>
              <a:rPr lang="en-US" dirty="0"/>
              <a:t>Agenda item goes here</a:t>
            </a:r>
            <a:endParaRPr lang="en-GB" dirty="0"/>
          </a:p>
        </p:txBody>
      </p:sp>
    </p:spTree>
    <p:extLst>
      <p:ext uri="{BB962C8B-B14F-4D97-AF65-F5344CB8AC3E}">
        <p14:creationId xmlns:p14="http://schemas.microsoft.com/office/powerpoint/2010/main" val="2151927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lvl1pPr>
          </a:lstStyle>
          <a:p>
            <a:r>
              <a:rPr lang="en-GB" dirty="0"/>
              <a:t>Add section title</a:t>
            </a:r>
          </a:p>
        </p:txBody>
      </p:sp>
      <p:sp>
        <p:nvSpPr>
          <p:cNvPr id="4" name="Subtitle 2">
            <a:extLst>
              <a:ext uri="{FF2B5EF4-FFF2-40B4-BE49-F238E27FC236}">
                <a16:creationId xmlns:a16="http://schemas.microsoft.com/office/drawing/2014/main" id="{15417BE0-75EB-8649-EE05-433EDE8B6A46}"/>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rgbClr val="004EA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01</a:t>
            </a:r>
          </a:p>
        </p:txBody>
      </p:sp>
      <p:pic>
        <p:nvPicPr>
          <p:cNvPr id="5" name="Picture 4">
            <a:extLst>
              <a:ext uri="{FF2B5EF4-FFF2-40B4-BE49-F238E27FC236}">
                <a16:creationId xmlns:a16="http://schemas.microsoft.com/office/drawing/2014/main" id="{D7980675-EB31-DA43-B57A-7AA8122DED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3473116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0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2D375183-62B2-4ED8-B8B4-FC29F065FC5C}"/>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02</a:t>
            </a:r>
          </a:p>
        </p:txBody>
      </p:sp>
      <p:pic>
        <p:nvPicPr>
          <p:cNvPr id="6" name="Picture 5">
            <a:extLst>
              <a:ext uri="{FF2B5EF4-FFF2-40B4-BE49-F238E27FC236}">
                <a16:creationId xmlns:a16="http://schemas.microsoft.com/office/drawing/2014/main" id="{A80B3388-D73D-7A43-B376-BB9AF9A473D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618489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0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C41E24FF-EDF3-2272-4975-AD69422A8312}"/>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03</a:t>
            </a:r>
          </a:p>
        </p:txBody>
      </p:sp>
      <p:pic>
        <p:nvPicPr>
          <p:cNvPr id="6" name="Picture 5">
            <a:extLst>
              <a:ext uri="{FF2B5EF4-FFF2-40B4-BE49-F238E27FC236}">
                <a16:creationId xmlns:a16="http://schemas.microsoft.com/office/drawing/2014/main" id="{605B4571-2EC5-A449-9E5C-A5AAC97AA2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9303349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_04">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1030544"/>
            <a:ext cx="4562475" cy="3114894"/>
          </a:xfrm>
        </p:spPr>
        <p:txBody>
          <a:bodyPr anchor="b"/>
          <a:lstStyle>
            <a:lvl1pPr algn="l">
              <a:defRPr sz="6000">
                <a:solidFill>
                  <a:schemeClr val="bg1"/>
                </a:solidFill>
              </a:defRPr>
            </a:lvl1pPr>
          </a:lstStyle>
          <a:p>
            <a:r>
              <a:rPr lang="en-GB" dirty="0"/>
              <a:t>Add section title</a:t>
            </a:r>
          </a:p>
        </p:txBody>
      </p:sp>
      <p:sp>
        <p:nvSpPr>
          <p:cNvPr id="3" name="Subtitle 2">
            <a:extLst>
              <a:ext uri="{FF2B5EF4-FFF2-40B4-BE49-F238E27FC236}">
                <a16:creationId xmlns:a16="http://schemas.microsoft.com/office/drawing/2014/main" id="{C41E24FF-EDF3-2272-4975-AD69422A8312}"/>
              </a:ext>
            </a:extLst>
          </p:cNvPr>
          <p:cNvSpPr>
            <a:spLocks noGrp="1"/>
          </p:cNvSpPr>
          <p:nvPr>
            <p:ph type="subTitle" idx="1" hasCustomPrompt="1"/>
          </p:nvPr>
        </p:nvSpPr>
        <p:spPr>
          <a:xfrm>
            <a:off x="7662691" y="2257063"/>
            <a:ext cx="4098206" cy="2135278"/>
          </a:xfrm>
        </p:spPr>
        <p:txBody>
          <a:bodyPr anchor="b"/>
          <a:lstStyle>
            <a:lvl1pPr marL="0" indent="0" algn="r">
              <a:buNone/>
              <a:defRPr sz="15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04</a:t>
            </a:r>
          </a:p>
        </p:txBody>
      </p:sp>
      <p:pic>
        <p:nvPicPr>
          <p:cNvPr id="6" name="Picture 5">
            <a:extLst>
              <a:ext uri="{FF2B5EF4-FFF2-40B4-BE49-F238E27FC236}">
                <a16:creationId xmlns:a16="http://schemas.microsoft.com/office/drawing/2014/main" id="{605B4571-2EC5-A449-9E5C-A5AAC97AA27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161523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_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11135722" cy="1567801"/>
          </a:xfrm>
        </p:spPr>
        <p:txBody>
          <a:bodyPr anchor="t" anchorCtr="0"/>
          <a:lstStyle>
            <a:lvl1pPr algn="l">
              <a:defRPr sz="6000">
                <a:solidFill>
                  <a:schemeClr val="accent1"/>
                </a:solidFill>
              </a:defRPr>
            </a:lvl1pPr>
          </a:lstStyle>
          <a:p>
            <a:r>
              <a:rPr lang="en-GB" dirty="0"/>
              <a:t>Add section title</a:t>
            </a:r>
          </a:p>
        </p:txBody>
      </p:sp>
      <p:pic>
        <p:nvPicPr>
          <p:cNvPr id="5" name="Picture 4">
            <a:extLst>
              <a:ext uri="{FF2B5EF4-FFF2-40B4-BE49-F238E27FC236}">
                <a16:creationId xmlns:a16="http://schemas.microsoft.com/office/drawing/2014/main" id="{75ED5856-8EED-664E-86A6-1F6D0C4D6FD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363666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_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11135722" cy="1567801"/>
          </a:xfrm>
        </p:spPr>
        <p:txBody>
          <a:bodyPr anchor="t" anchorCtr="0"/>
          <a:lstStyle>
            <a:lvl1pPr algn="l">
              <a:defRPr sz="6000">
                <a:solidFill>
                  <a:schemeClr val="bg1"/>
                </a:solidFill>
              </a:defRPr>
            </a:lvl1pPr>
          </a:lstStyle>
          <a:p>
            <a:r>
              <a:rPr lang="en-GB" dirty="0"/>
              <a:t>Add section title</a:t>
            </a:r>
          </a:p>
        </p:txBody>
      </p:sp>
      <p:pic>
        <p:nvPicPr>
          <p:cNvPr id="4" name="Picture 3">
            <a:extLst>
              <a:ext uri="{FF2B5EF4-FFF2-40B4-BE49-F238E27FC236}">
                <a16:creationId xmlns:a16="http://schemas.microsoft.com/office/drawing/2014/main" id="{FC3480C0-1EA9-2543-A97E-FC761BE123A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9449894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Section_Gre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7095906" cy="1567801"/>
          </a:xfrm>
        </p:spPr>
        <p:txBody>
          <a:bodyPr anchor="t" anchorCtr="0"/>
          <a:lstStyle>
            <a:lvl1pPr algn="l">
              <a:defRPr sz="6000">
                <a:solidFill>
                  <a:schemeClr val="bg1"/>
                </a:solidFill>
              </a:defRPr>
            </a:lvl1pPr>
          </a:lstStyle>
          <a:p>
            <a:r>
              <a:rPr lang="en-GB" dirty="0"/>
              <a:t>Add section title</a:t>
            </a:r>
          </a:p>
        </p:txBody>
      </p:sp>
      <p:pic>
        <p:nvPicPr>
          <p:cNvPr id="4" name="Picture 3">
            <a:extLst>
              <a:ext uri="{FF2B5EF4-FFF2-40B4-BE49-F238E27FC236}">
                <a16:creationId xmlns:a16="http://schemas.microsoft.com/office/drawing/2014/main" id="{8E86FDB4-8415-5B41-8C06-5328E17F0D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1372474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_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9EC87-A812-1191-B3D9-E7BF8191A0C8}"/>
              </a:ext>
            </a:extLst>
          </p:cNvPr>
          <p:cNvSpPr>
            <a:spLocks noGrp="1"/>
          </p:cNvSpPr>
          <p:nvPr>
            <p:ph type="ctrTitle" hasCustomPrompt="1"/>
          </p:nvPr>
        </p:nvSpPr>
        <p:spPr>
          <a:xfrm>
            <a:off x="479425" y="849475"/>
            <a:ext cx="7095906" cy="1567801"/>
          </a:xfrm>
        </p:spPr>
        <p:txBody>
          <a:bodyPr anchor="t" anchorCtr="0"/>
          <a:lstStyle>
            <a:lvl1pPr algn="l">
              <a:defRPr sz="6000">
                <a:solidFill>
                  <a:schemeClr val="accent1"/>
                </a:solidFill>
              </a:defRPr>
            </a:lvl1pPr>
          </a:lstStyle>
          <a:p>
            <a:r>
              <a:rPr lang="en-GB" dirty="0"/>
              <a:t>Add section title</a:t>
            </a:r>
          </a:p>
        </p:txBody>
      </p:sp>
      <p:pic>
        <p:nvPicPr>
          <p:cNvPr id="7" name="Picture 6">
            <a:extLst>
              <a:ext uri="{FF2B5EF4-FFF2-40B4-BE49-F238E27FC236}">
                <a16:creationId xmlns:a16="http://schemas.microsoft.com/office/drawing/2014/main" id="{7B720693-A609-1345-A090-B43D149047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824912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CC1E-AA2F-6908-3D81-2D268B9B6217}"/>
              </a:ext>
            </a:extLst>
          </p:cNvPr>
          <p:cNvSpPr>
            <a:spLocks noGrp="1"/>
          </p:cNvSpPr>
          <p:nvPr>
            <p:ph type="title" hasCustomPrompt="1"/>
          </p:nvPr>
        </p:nvSpPr>
        <p:spPr/>
        <p:txBody>
          <a:bodyPr/>
          <a:lstStyle/>
          <a:p>
            <a:r>
              <a:rPr lang="en-GB" dirty="0"/>
              <a:t>Add section title on one line</a:t>
            </a:r>
          </a:p>
        </p:txBody>
      </p:sp>
    </p:spTree>
    <p:extLst>
      <p:ext uri="{BB962C8B-B14F-4D97-AF65-F5344CB8AC3E}">
        <p14:creationId xmlns:p14="http://schemas.microsoft.com/office/powerpoint/2010/main" val="3256477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5CC1E-AA2F-6908-3D81-2D268B9B6217}"/>
              </a:ext>
            </a:extLst>
          </p:cNvPr>
          <p:cNvSpPr>
            <a:spLocks noGrp="1"/>
          </p:cNvSpPr>
          <p:nvPr>
            <p:ph type="title" hasCustomPrompt="1"/>
          </p:nvPr>
        </p:nvSpPr>
        <p:spPr/>
        <p:txBody>
          <a:bodyPr/>
          <a:lstStyle>
            <a:lvl1pPr>
              <a:defRPr>
                <a:solidFill>
                  <a:schemeClr val="accent1"/>
                </a:solidFill>
              </a:defRPr>
            </a:lvl1pPr>
          </a:lstStyle>
          <a:p>
            <a:r>
              <a:rPr lang="en-GB" noProof="0" dirty="0"/>
              <a:t>Add section title on one line</a:t>
            </a:r>
          </a:p>
        </p:txBody>
      </p:sp>
      <p:sp>
        <p:nvSpPr>
          <p:cNvPr id="4" name="Text Placeholder 3">
            <a:extLst>
              <a:ext uri="{FF2B5EF4-FFF2-40B4-BE49-F238E27FC236}">
                <a16:creationId xmlns:a16="http://schemas.microsoft.com/office/drawing/2014/main" id="{11E9E9BD-7D58-C628-8CC6-D319F2BD03C7}"/>
              </a:ext>
            </a:extLst>
          </p:cNvPr>
          <p:cNvSpPr>
            <a:spLocks noGrp="1"/>
          </p:cNvSpPr>
          <p:nvPr>
            <p:ph type="body" sz="quarter" idx="10" hasCustomPrompt="1"/>
          </p:nvPr>
        </p:nvSpPr>
        <p:spPr>
          <a:xfrm>
            <a:off x="479425" y="1415189"/>
            <a:ext cx="8370888" cy="3050794"/>
          </a:xfrm>
        </p:spPr>
        <p:txBody>
          <a:bodyPr/>
          <a:lstStyle>
            <a:lvl1pPr>
              <a:lnSpc>
                <a:spcPts val="5000"/>
              </a:lnSpc>
              <a:defRPr sz="5000" b="1">
                <a:solidFill>
                  <a:schemeClr val="accent1"/>
                </a:solidFill>
              </a:defRPr>
            </a:lvl1pPr>
          </a:lstStyle>
          <a:p>
            <a:pPr lvl="0"/>
            <a:r>
              <a:rPr lang="en-GB" noProof="0" dirty="0"/>
              <a:t>Add slide title across one </a:t>
            </a:r>
            <a:br>
              <a:rPr lang="en-GB" noProof="0" dirty="0"/>
            </a:br>
            <a:r>
              <a:rPr lang="en-GB" noProof="0" dirty="0"/>
              <a:t>or two lines</a:t>
            </a:r>
          </a:p>
        </p:txBody>
      </p:sp>
    </p:spTree>
    <p:extLst>
      <p:ext uri="{BB962C8B-B14F-4D97-AF65-F5344CB8AC3E}">
        <p14:creationId xmlns:p14="http://schemas.microsoft.com/office/powerpoint/2010/main" val="4245481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ain title &amp; Body in bullets">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12" name="Text Placeholder 3">
            <a:extLst>
              <a:ext uri="{FF2B5EF4-FFF2-40B4-BE49-F238E27FC236}">
                <a16:creationId xmlns:a16="http://schemas.microsoft.com/office/drawing/2014/main" id="{5E6C450B-E31C-5874-0734-6B202ABA12C5}"/>
              </a:ext>
            </a:extLst>
          </p:cNvPr>
          <p:cNvSpPr>
            <a:spLocks noGrp="1"/>
          </p:cNvSpPr>
          <p:nvPr>
            <p:ph type="body" sz="quarter" idx="10" hasCustomPrompt="1"/>
          </p:nvPr>
        </p:nvSpPr>
        <p:spPr>
          <a:xfrm>
            <a:off x="479425" y="1415189"/>
            <a:ext cx="8370888" cy="1778585"/>
          </a:xfrm>
        </p:spPr>
        <p:txBody>
          <a:bodyPr/>
          <a:lstStyle>
            <a:lvl1pPr>
              <a:lnSpc>
                <a:spcPts val="5000"/>
              </a:lnSpc>
              <a:defRPr sz="5000" b="1">
                <a:solidFill>
                  <a:schemeClr val="accent1"/>
                </a:solidFill>
              </a:defRPr>
            </a:lvl1pPr>
          </a:lstStyle>
          <a:p>
            <a:pPr lvl="0"/>
            <a:r>
              <a:rPr lang="en-GB" dirty="0"/>
              <a:t>Add slide title across one or two lines</a:t>
            </a:r>
          </a:p>
        </p:txBody>
      </p:sp>
      <p:sp>
        <p:nvSpPr>
          <p:cNvPr id="4" name="Text Placeholder 3">
            <a:extLst>
              <a:ext uri="{FF2B5EF4-FFF2-40B4-BE49-F238E27FC236}">
                <a16:creationId xmlns:a16="http://schemas.microsoft.com/office/drawing/2014/main" id="{A589B116-B0EC-05C4-98DE-27FC68A38FFB}"/>
              </a:ext>
            </a:extLst>
          </p:cNvPr>
          <p:cNvSpPr>
            <a:spLocks noGrp="1"/>
          </p:cNvSpPr>
          <p:nvPr>
            <p:ph type="body" sz="quarter" idx="11"/>
          </p:nvPr>
        </p:nvSpPr>
        <p:spPr>
          <a:xfrm>
            <a:off x="479425" y="3429000"/>
            <a:ext cx="8370888" cy="2388704"/>
          </a:xfrm>
        </p:spPr>
        <p:txBody>
          <a:bodyPr/>
          <a:lstStyle>
            <a:lvl1pPr>
              <a:defRPr sz="2800"/>
            </a:lvl1pPr>
            <a:lvl2pPr>
              <a:defRPr sz="2400"/>
            </a:lvl2pPr>
            <a:lvl3pPr marL="357188" indent="-177800">
              <a:buFont typeface="EuropeaEco" pitchFamily="2" charset="0"/>
              <a:buChar char="–"/>
              <a:defRPr sz="2000"/>
            </a:lvl3pPr>
            <a:lvl4pPr marL="642937" indent="-285750">
              <a:buFont typeface="Arial" panose="020B0604020202020204" pitchFamily="34" charset="0"/>
              <a:buChar char="•"/>
              <a:defRPr sz="1800"/>
            </a:lvl4pPr>
            <a:lvl5pPr>
              <a:defRPr sz="16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819743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age picture">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C80993B1-BE20-6B4C-9F83-3EDBADA9144B}"/>
              </a:ext>
            </a:extLst>
          </p:cNvPr>
          <p:cNvSpPr>
            <a:spLocks noGrp="1"/>
          </p:cNvSpPr>
          <p:nvPr>
            <p:ph type="pic" sz="quarter" idx="13" hasCustomPrompt="1"/>
          </p:nvPr>
        </p:nvSpPr>
        <p:spPr>
          <a:xfrm>
            <a:off x="0" y="0"/>
            <a:ext cx="12191999"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sp>
        <p:nvSpPr>
          <p:cNvPr id="11" name="Title 1">
            <a:extLst>
              <a:ext uri="{FF2B5EF4-FFF2-40B4-BE49-F238E27FC236}">
                <a16:creationId xmlns:a16="http://schemas.microsoft.com/office/drawing/2014/main" id="{B29D3040-770A-9F76-3241-6E317B92FE04}"/>
              </a:ext>
            </a:extLst>
          </p:cNvPr>
          <p:cNvSpPr>
            <a:spLocks noGrp="1"/>
          </p:cNvSpPr>
          <p:nvPr>
            <p:ph type="title" hasCustomPrompt="1"/>
          </p:nvPr>
        </p:nvSpPr>
        <p:spPr>
          <a:xfrm>
            <a:off x="479425" y="470187"/>
            <a:ext cx="5735843" cy="303883"/>
          </a:xfrm>
        </p:spPr>
        <p:txBody>
          <a:bodyPr/>
          <a:lstStyle>
            <a:lvl1pPr>
              <a:defRPr>
                <a:solidFill>
                  <a:schemeClr val="bg1"/>
                </a:solidFill>
              </a:defRPr>
            </a:lvl1pPr>
          </a:lstStyle>
          <a:p>
            <a:r>
              <a:rPr lang="en-GB" dirty="0"/>
              <a:t>Add section title on one line</a:t>
            </a:r>
          </a:p>
        </p:txBody>
      </p:sp>
      <p:sp>
        <p:nvSpPr>
          <p:cNvPr id="98" name="Text Placeholder 3">
            <a:extLst>
              <a:ext uri="{FF2B5EF4-FFF2-40B4-BE49-F238E27FC236}">
                <a16:creationId xmlns:a16="http://schemas.microsoft.com/office/drawing/2014/main" id="{F49FC4E7-E557-A809-1015-73531F085EBB}"/>
              </a:ext>
            </a:extLst>
          </p:cNvPr>
          <p:cNvSpPr>
            <a:spLocks noGrp="1"/>
          </p:cNvSpPr>
          <p:nvPr>
            <p:ph type="body" sz="quarter" idx="10"/>
          </p:nvPr>
        </p:nvSpPr>
        <p:spPr>
          <a:xfrm>
            <a:off x="479425" y="1415189"/>
            <a:ext cx="5616575" cy="4411747"/>
          </a:xfrm>
        </p:spPr>
        <p:txBody>
          <a:bodyPr/>
          <a:lstStyle>
            <a:lvl1pPr>
              <a:lnSpc>
                <a:spcPts val="5000"/>
              </a:lnSpc>
              <a:defRPr sz="5000" b="1">
                <a:solidFill>
                  <a:schemeClr val="bg1"/>
                </a:solidFill>
              </a:defRPr>
            </a:lvl1pPr>
          </a:lstStyle>
          <a:p>
            <a:pPr lvl="0"/>
            <a:r>
              <a:rPr lang="en-US"/>
              <a:t>Edit Master text styles</a:t>
            </a:r>
          </a:p>
        </p:txBody>
      </p:sp>
      <p:pic>
        <p:nvPicPr>
          <p:cNvPr id="8" name="Picture 7">
            <a:extLst>
              <a:ext uri="{FF2B5EF4-FFF2-40B4-BE49-F238E27FC236}">
                <a16:creationId xmlns:a16="http://schemas.microsoft.com/office/drawing/2014/main" id="{140B3A14-A570-DF45-93C4-3342F2B7F6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Tree>
    <p:extLst>
      <p:ext uri="{BB962C8B-B14F-4D97-AF65-F5344CB8AC3E}">
        <p14:creationId xmlns:p14="http://schemas.microsoft.com/office/powerpoint/2010/main" val="2051741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RHS">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8577482-9C6F-B87F-3555-E0E7EB8DD40B}"/>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24" name="Text Placeholder 3">
            <a:extLst>
              <a:ext uri="{FF2B5EF4-FFF2-40B4-BE49-F238E27FC236}">
                <a16:creationId xmlns:a16="http://schemas.microsoft.com/office/drawing/2014/main" id="{D7B4FC63-FEDA-D66F-44F3-AE66B1236D32}"/>
              </a:ext>
            </a:extLst>
          </p:cNvPr>
          <p:cNvSpPr>
            <a:spLocks noGrp="1"/>
          </p:cNvSpPr>
          <p:nvPr>
            <p:ph type="body" sz="quarter" idx="10" hasCustomPrompt="1"/>
          </p:nvPr>
        </p:nvSpPr>
        <p:spPr>
          <a:xfrm>
            <a:off x="479425" y="1415189"/>
            <a:ext cx="6169569" cy="2454446"/>
          </a:xfrm>
        </p:spPr>
        <p:txBody>
          <a:bodyPr/>
          <a:lstStyle>
            <a:lvl1pPr>
              <a:lnSpc>
                <a:spcPts val="5000"/>
              </a:lnSpc>
              <a:defRPr sz="5000" b="1">
                <a:solidFill>
                  <a:schemeClr val="accent1"/>
                </a:solidFill>
              </a:defRPr>
            </a:lvl1pPr>
          </a:lstStyle>
          <a:p>
            <a:pPr lvl="0"/>
            <a:r>
              <a:rPr lang="en-GB" dirty="0"/>
              <a:t>Add slide title </a:t>
            </a:r>
            <a:br>
              <a:rPr lang="en-GB" dirty="0"/>
            </a:br>
            <a:r>
              <a:rPr lang="en-GB" dirty="0"/>
              <a:t>across one to </a:t>
            </a:r>
            <a:br>
              <a:rPr lang="en-GB" dirty="0"/>
            </a:br>
            <a:r>
              <a:rPr lang="en-GB" dirty="0"/>
              <a:t>three lines</a:t>
            </a:r>
          </a:p>
        </p:txBody>
      </p:sp>
      <p:sp>
        <p:nvSpPr>
          <p:cNvPr id="7" name="Picture Placeholder 11">
            <a:extLst>
              <a:ext uri="{FF2B5EF4-FFF2-40B4-BE49-F238E27FC236}">
                <a16:creationId xmlns:a16="http://schemas.microsoft.com/office/drawing/2014/main" id="{D7A5E9AB-FE7C-9C4E-B3B0-0656C71EEB6D}"/>
              </a:ext>
            </a:extLst>
          </p:cNvPr>
          <p:cNvSpPr>
            <a:spLocks noGrp="1"/>
          </p:cNvSpPr>
          <p:nvPr>
            <p:ph type="pic" sz="quarter" idx="13" hasCustomPrompt="1"/>
          </p:nvPr>
        </p:nvSpPr>
        <p:spPr>
          <a:xfrm>
            <a:off x="7148512" y="0"/>
            <a:ext cx="5043487"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a:defRPr sz="1400"/>
            </a:lvl1pPr>
          </a:lstStyle>
          <a:p>
            <a:r>
              <a:rPr lang="en-US" dirty="0"/>
              <a:t>click on the icon to add picture</a:t>
            </a:r>
            <a:endParaRPr lang="en-GB" dirty="0"/>
          </a:p>
        </p:txBody>
      </p:sp>
      <p:pic>
        <p:nvPicPr>
          <p:cNvPr id="9" name="Picture 8">
            <a:extLst>
              <a:ext uri="{FF2B5EF4-FFF2-40B4-BE49-F238E27FC236}">
                <a16:creationId xmlns:a16="http://schemas.microsoft.com/office/drawing/2014/main" id="{9E9CDD18-E3FA-AF41-9E61-53116426D4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
        <p:nvSpPr>
          <p:cNvPr id="8" name="Text Placeholder 3">
            <a:extLst>
              <a:ext uri="{FF2B5EF4-FFF2-40B4-BE49-F238E27FC236}">
                <a16:creationId xmlns:a16="http://schemas.microsoft.com/office/drawing/2014/main" id="{693A24A3-7A31-374E-904F-B92BAF6C8E24}"/>
              </a:ext>
            </a:extLst>
          </p:cNvPr>
          <p:cNvSpPr>
            <a:spLocks noGrp="1"/>
          </p:cNvSpPr>
          <p:nvPr>
            <p:ph type="body" sz="quarter" idx="11" hasCustomPrompt="1"/>
          </p:nvPr>
        </p:nvSpPr>
        <p:spPr>
          <a:xfrm>
            <a:off x="466362" y="4003766"/>
            <a:ext cx="6169569" cy="2388704"/>
          </a:xfrm>
        </p:spPr>
        <p:txBody>
          <a:bodyPr/>
          <a:lstStyle>
            <a:lvl1pPr>
              <a:defRPr sz="1800"/>
            </a:lvl1pPr>
            <a:lvl2pPr>
              <a:defRPr sz="1800"/>
            </a:lvl2pPr>
            <a:lvl3pPr marL="357188" indent="-177800">
              <a:buFont typeface="EuropeaEco" pitchFamily="2" charset="0"/>
              <a:buChar char="–"/>
              <a:defRPr sz="1800"/>
            </a:lvl3pPr>
            <a:lvl4pPr marL="642937" indent="-285750">
              <a:buFont typeface="Arial" panose="020B0604020202020204" pitchFamily="34" charset="0"/>
              <a:buChar char="•"/>
              <a:defRPr sz="1800"/>
            </a:lvl4pPr>
            <a:lvl5pPr>
              <a:defRPr sz="1800"/>
            </a:lvl5pPr>
          </a:lstStyle>
          <a:p>
            <a:pPr lvl="0"/>
            <a:r>
              <a:rPr lang="en-US" dirty="0"/>
              <a:t>Add text </a:t>
            </a:r>
          </a:p>
        </p:txBody>
      </p:sp>
    </p:spTree>
    <p:extLst>
      <p:ext uri="{BB962C8B-B14F-4D97-AF65-F5344CB8AC3E}">
        <p14:creationId xmlns:p14="http://schemas.microsoft.com/office/powerpoint/2010/main" val="25787270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 subtitl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8" name="Text Placeholder 3">
            <a:extLst>
              <a:ext uri="{FF2B5EF4-FFF2-40B4-BE49-F238E27FC236}">
                <a16:creationId xmlns:a16="http://schemas.microsoft.com/office/drawing/2014/main" id="{F9271A86-A20F-DD40-AEB5-CAD732766B70}"/>
              </a:ext>
            </a:extLst>
          </p:cNvPr>
          <p:cNvSpPr>
            <a:spLocks noGrp="1"/>
          </p:cNvSpPr>
          <p:nvPr>
            <p:ph type="body" sz="quarter" idx="10" hasCustomPrompt="1"/>
          </p:nvPr>
        </p:nvSpPr>
        <p:spPr>
          <a:xfrm>
            <a:off x="479425" y="1415189"/>
            <a:ext cx="5508625" cy="758168"/>
          </a:xfrm>
        </p:spPr>
        <p:txBody>
          <a:bodyPr/>
          <a:lstStyle>
            <a:lvl1pPr>
              <a:lnSpc>
                <a:spcPct val="100000"/>
              </a:lnSpc>
              <a:defRPr sz="2800" b="1">
                <a:solidFill>
                  <a:schemeClr val="accent1"/>
                </a:solidFill>
              </a:defRPr>
            </a:lvl1pPr>
          </a:lstStyle>
          <a:p>
            <a:pPr lvl="0"/>
            <a:r>
              <a:rPr lang="en-GB" dirty="0"/>
              <a:t>Add slide title across one or two lines</a:t>
            </a:r>
          </a:p>
        </p:txBody>
      </p:sp>
      <p:sp>
        <p:nvSpPr>
          <p:cNvPr id="11" name="Text Placeholder 3">
            <a:extLst>
              <a:ext uri="{FF2B5EF4-FFF2-40B4-BE49-F238E27FC236}">
                <a16:creationId xmlns:a16="http://schemas.microsoft.com/office/drawing/2014/main" id="{2A9DECE6-83B2-0602-81D7-496A6166A243}"/>
              </a:ext>
            </a:extLst>
          </p:cNvPr>
          <p:cNvSpPr>
            <a:spLocks noGrp="1"/>
          </p:cNvSpPr>
          <p:nvPr>
            <p:ph type="body" sz="quarter" idx="11" hasCustomPrompt="1"/>
          </p:nvPr>
        </p:nvSpPr>
        <p:spPr>
          <a:xfrm>
            <a:off x="479425" y="2455482"/>
            <a:ext cx="5508625" cy="1133063"/>
          </a:xfrm>
        </p:spPr>
        <p:txBody>
          <a:bodyPr/>
          <a:lstStyle>
            <a:lvl1pPr>
              <a:lnSpc>
                <a:spcPct val="100000"/>
              </a:lnSpc>
              <a:defRPr sz="2000" b="0">
                <a:solidFill>
                  <a:schemeClr val="tx1"/>
                </a:solidFill>
              </a:defRPr>
            </a:lvl1pPr>
          </a:lstStyle>
          <a:p>
            <a:pPr lvl="0"/>
            <a:r>
              <a:rPr lang="en-GB" dirty="0"/>
              <a:t>Add optional subtitle</a:t>
            </a:r>
          </a:p>
        </p:txBody>
      </p:sp>
    </p:spTree>
    <p:extLst>
      <p:ext uri="{BB962C8B-B14F-4D97-AF65-F5344CB8AC3E}">
        <p14:creationId xmlns:p14="http://schemas.microsoft.com/office/powerpoint/2010/main" val="3896512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bod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E6A353E-A8A7-1ACE-93C8-7406D9F41E56}"/>
              </a:ext>
            </a:extLst>
          </p:cNvPr>
          <p:cNvSpPr>
            <a:spLocks noGrp="1"/>
          </p:cNvSpPr>
          <p:nvPr>
            <p:ph type="title" hasCustomPrompt="1"/>
          </p:nvPr>
        </p:nvSpPr>
        <p:spPr>
          <a:xfrm>
            <a:off x="479425" y="470187"/>
            <a:ext cx="5735843" cy="303883"/>
          </a:xfrm>
        </p:spPr>
        <p:txBody>
          <a:bodyPr/>
          <a:lstStyle>
            <a:lvl1pPr>
              <a:defRPr>
                <a:solidFill>
                  <a:schemeClr val="accent1"/>
                </a:solidFill>
              </a:defRPr>
            </a:lvl1pPr>
          </a:lstStyle>
          <a:p>
            <a:r>
              <a:rPr lang="en-GB" dirty="0"/>
              <a:t>Add section title on one line</a:t>
            </a:r>
          </a:p>
        </p:txBody>
      </p:sp>
      <p:sp>
        <p:nvSpPr>
          <p:cNvPr id="8" name="Text Placeholder 3">
            <a:extLst>
              <a:ext uri="{FF2B5EF4-FFF2-40B4-BE49-F238E27FC236}">
                <a16:creationId xmlns:a16="http://schemas.microsoft.com/office/drawing/2014/main" id="{F9271A86-A20F-DD40-AEB5-CAD732766B70}"/>
              </a:ext>
            </a:extLst>
          </p:cNvPr>
          <p:cNvSpPr>
            <a:spLocks noGrp="1"/>
          </p:cNvSpPr>
          <p:nvPr>
            <p:ph type="body" sz="quarter" idx="10" hasCustomPrompt="1"/>
          </p:nvPr>
        </p:nvSpPr>
        <p:spPr>
          <a:xfrm>
            <a:off x="479425" y="1415189"/>
            <a:ext cx="5508625" cy="758168"/>
          </a:xfrm>
        </p:spPr>
        <p:txBody>
          <a:bodyPr/>
          <a:lstStyle>
            <a:lvl1pPr>
              <a:lnSpc>
                <a:spcPct val="100000"/>
              </a:lnSpc>
              <a:defRPr sz="2800" b="1">
                <a:solidFill>
                  <a:schemeClr val="accent1"/>
                </a:solidFill>
              </a:defRPr>
            </a:lvl1pPr>
          </a:lstStyle>
          <a:p>
            <a:pPr lvl="0"/>
            <a:r>
              <a:rPr lang="en-GB" dirty="0"/>
              <a:t>Add slide title across one </a:t>
            </a:r>
            <a:br>
              <a:rPr lang="en-GB" dirty="0"/>
            </a:br>
            <a:r>
              <a:rPr lang="en-GB" dirty="0"/>
              <a:t>or two lines</a:t>
            </a:r>
          </a:p>
        </p:txBody>
      </p:sp>
      <p:sp>
        <p:nvSpPr>
          <p:cNvPr id="7" name="Text Placeholder 3">
            <a:extLst>
              <a:ext uri="{FF2B5EF4-FFF2-40B4-BE49-F238E27FC236}">
                <a16:creationId xmlns:a16="http://schemas.microsoft.com/office/drawing/2014/main" id="{8A5D6D0C-7D5B-CD4B-8058-DF768A2ED492}"/>
              </a:ext>
            </a:extLst>
          </p:cNvPr>
          <p:cNvSpPr>
            <a:spLocks noGrp="1"/>
          </p:cNvSpPr>
          <p:nvPr>
            <p:ph type="body" sz="quarter" idx="12" hasCustomPrompt="1"/>
          </p:nvPr>
        </p:nvSpPr>
        <p:spPr>
          <a:xfrm>
            <a:off x="479425" y="2455482"/>
            <a:ext cx="5508625" cy="1133063"/>
          </a:xfrm>
        </p:spPr>
        <p:txBody>
          <a:bodyPr/>
          <a:lstStyle>
            <a:lvl1pPr>
              <a:lnSpc>
                <a:spcPct val="110000"/>
              </a:lnSpc>
              <a:defRPr sz="1400" b="0">
                <a:solidFill>
                  <a:schemeClr val="tx1"/>
                </a:solidFill>
              </a:defRPr>
            </a:lvl1pPr>
          </a:lstStyle>
          <a:p>
            <a:pPr lvl="0"/>
            <a:r>
              <a:rPr lang="en-GB" dirty="0"/>
              <a:t>Add body copy</a:t>
            </a:r>
          </a:p>
        </p:txBody>
      </p:sp>
    </p:spTree>
    <p:extLst>
      <p:ext uri="{BB962C8B-B14F-4D97-AF65-F5344CB8AC3E}">
        <p14:creationId xmlns:p14="http://schemas.microsoft.com/office/powerpoint/2010/main" val="2836952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Route+Title+Body+Side image">
    <p:spTree>
      <p:nvGrpSpPr>
        <p:cNvPr id="1" name=""/>
        <p:cNvGrpSpPr/>
        <p:nvPr/>
      </p:nvGrpSpPr>
      <p:grpSpPr>
        <a:xfrm>
          <a:off x="0" y="0"/>
          <a:ext cx="0" cy="0"/>
          <a:chOff x="0" y="0"/>
          <a:chExt cx="0" cy="0"/>
        </a:xfrm>
      </p:grpSpPr>
      <p:sp>
        <p:nvSpPr>
          <p:cNvPr id="8"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sp>
        <p:nvSpPr>
          <p:cNvPr id="10" name="Picture Placeholder 11">
            <a:extLst>
              <a:ext uri="{FF2B5EF4-FFF2-40B4-BE49-F238E27FC236}">
                <a16:creationId xmlns:a16="http://schemas.microsoft.com/office/drawing/2014/main" id="{D7A5E9AB-FE7C-9C4E-B3B0-0656C71EEB6D}"/>
              </a:ext>
            </a:extLst>
          </p:cNvPr>
          <p:cNvSpPr>
            <a:spLocks noGrp="1"/>
          </p:cNvSpPr>
          <p:nvPr>
            <p:ph type="pic" sz="quarter" idx="13" hasCustomPrompt="1"/>
          </p:nvPr>
        </p:nvSpPr>
        <p:spPr>
          <a:xfrm>
            <a:off x="7148512" y="0"/>
            <a:ext cx="5043487" cy="6858000"/>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pic>
        <p:nvPicPr>
          <p:cNvPr id="11" name="Picture 10">
            <a:extLst>
              <a:ext uri="{FF2B5EF4-FFF2-40B4-BE49-F238E27FC236}">
                <a16:creationId xmlns:a16="http://schemas.microsoft.com/office/drawing/2014/main" id="{9E9CDD18-E3FA-AF41-9E61-53116426D4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2" y="5851462"/>
            <a:ext cx="2320665" cy="821558"/>
          </a:xfrm>
          <a:prstGeom prst="rect">
            <a:avLst/>
          </a:prstGeom>
        </p:spPr>
      </p:pic>
      <p:sp>
        <p:nvSpPr>
          <p:cNvPr id="12"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17" name="Title 1"/>
          <p:cNvSpPr>
            <a:spLocks noGrp="1"/>
          </p:cNvSpPr>
          <p:nvPr>
            <p:ph type="ctrTitle" hasCustomPrompt="1"/>
          </p:nvPr>
        </p:nvSpPr>
        <p:spPr>
          <a:xfrm>
            <a:off x="394392" y="1125015"/>
            <a:ext cx="5981009" cy="1375075"/>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across one </a:t>
            </a:r>
            <a:br>
              <a:rPr lang="en-US" dirty="0"/>
            </a:br>
            <a:r>
              <a:rPr lang="en-US" dirty="0"/>
              <a:t>to two lines</a:t>
            </a:r>
            <a:endParaRPr lang="en-GB" dirty="0"/>
          </a:p>
        </p:txBody>
      </p:sp>
      <p:sp>
        <p:nvSpPr>
          <p:cNvPr id="9" name="Text Placeholder 3">
            <a:extLst>
              <a:ext uri="{FF2B5EF4-FFF2-40B4-BE49-F238E27FC236}">
                <a16:creationId xmlns:a16="http://schemas.microsoft.com/office/drawing/2014/main" id="{27AC71E2-45A1-9919-708A-BB969A20DD12}"/>
              </a:ext>
            </a:extLst>
          </p:cNvPr>
          <p:cNvSpPr>
            <a:spLocks noGrp="1"/>
          </p:cNvSpPr>
          <p:nvPr>
            <p:ph type="body" sz="quarter" idx="19" hasCustomPrompt="1"/>
          </p:nvPr>
        </p:nvSpPr>
        <p:spPr>
          <a:xfrm>
            <a:off x="394393" y="2801450"/>
            <a:ext cx="5981008" cy="2832302"/>
          </a:xfrm>
          <a:prstGeom prst="rect">
            <a:avLst/>
          </a:prstGeom>
        </p:spPr>
        <p:txBody>
          <a:bodyPr/>
          <a:lstStyle>
            <a:lvl1pPr marL="0" indent="0">
              <a:lnSpc>
                <a:spcPct val="110000"/>
              </a:lnSpc>
              <a:buNone/>
              <a:defRPr sz="2000" b="0">
                <a:solidFill>
                  <a:schemeClr val="tx1"/>
                </a:solidFill>
              </a:defRPr>
            </a:lvl1pPr>
          </a:lstStyle>
          <a:p>
            <a:pPr lvl="0"/>
            <a:r>
              <a:rPr lang="en-GB" dirty="0"/>
              <a:t>Add body copy</a:t>
            </a:r>
          </a:p>
        </p:txBody>
      </p:sp>
    </p:spTree>
    <p:extLst>
      <p:ext uri="{BB962C8B-B14F-4D97-AF65-F5344CB8AC3E}">
        <p14:creationId xmlns:p14="http://schemas.microsoft.com/office/powerpoint/2010/main" val="1366103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Route+Title+bullet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8"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sp>
        <p:nvSpPr>
          <p:cNvPr id="9"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13" name="Title 1"/>
          <p:cNvSpPr>
            <a:spLocks noGrp="1"/>
          </p:cNvSpPr>
          <p:nvPr>
            <p:ph type="ctrTitle" hasCustomPrompt="1"/>
          </p:nvPr>
        </p:nvSpPr>
        <p:spPr>
          <a:xfrm>
            <a:off x="394392" y="1125015"/>
            <a:ext cx="8336653" cy="1375075"/>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across one </a:t>
            </a:r>
            <a:br>
              <a:rPr lang="en-US" dirty="0"/>
            </a:br>
            <a:r>
              <a:rPr lang="en-US" dirty="0"/>
              <a:t>to two lines</a:t>
            </a:r>
            <a:endParaRPr lang="en-GB" dirty="0"/>
          </a:p>
        </p:txBody>
      </p:sp>
      <p:sp>
        <p:nvSpPr>
          <p:cNvPr id="14" name="Text Placeholder 2"/>
          <p:cNvSpPr>
            <a:spLocks noGrp="1"/>
          </p:cNvSpPr>
          <p:nvPr>
            <p:ph idx="1" hasCustomPrompt="1"/>
          </p:nvPr>
        </p:nvSpPr>
        <p:spPr>
          <a:xfrm>
            <a:off x="394392" y="2779490"/>
            <a:ext cx="8336653" cy="2607188"/>
          </a:xfrm>
          <a:prstGeom prst="rect">
            <a:avLst/>
          </a:prstGeom>
        </p:spPr>
        <p:txBody>
          <a:bodyPr vert="horz" lIns="91440" tIns="45720" rIns="91440" bIns="45720" rtlCol="0">
            <a:normAutofit/>
          </a:bodyPr>
          <a:lstStyle>
            <a:lvl1pPr marL="285750" indent="-285750">
              <a:buClr>
                <a:schemeClr val="accent1"/>
              </a:buClr>
              <a:buFont typeface="Arial" panose="020B0604020202020204" pitchFamily="34" charset="0"/>
              <a:buChar char="•"/>
              <a:defRPr sz="2000" b="0">
                <a:latin typeface="EuropeaEco" pitchFamily="2" charset="0"/>
                <a:ea typeface="EuropeaEco" pitchFamily="2" charset="0"/>
              </a:defRPr>
            </a:lvl1pPr>
            <a:lvl2pPr marL="742950" indent="-285750">
              <a:buClr>
                <a:schemeClr val="accent1"/>
              </a:buClr>
              <a:buFont typeface="Arial" panose="020B0604020202020204" pitchFamily="34" charset="0"/>
              <a:buChar char="•"/>
              <a:defRPr sz="2000"/>
            </a:lvl2pPr>
            <a:lvl3pPr marL="1200150" indent="-285750">
              <a:buClr>
                <a:schemeClr val="accent1"/>
              </a:buClr>
              <a:buFont typeface="Arial" panose="020B0604020202020204" pitchFamily="34" charset="0"/>
              <a:buChar char="•"/>
              <a:defRPr sz="2000"/>
            </a:lvl3pPr>
            <a:lvl4pPr marL="1657350" indent="-285750">
              <a:buClr>
                <a:schemeClr val="accent1"/>
              </a:buClr>
              <a:buFont typeface="Arial" panose="020B0604020202020204" pitchFamily="34" charset="0"/>
              <a:buChar char="•"/>
              <a:defRPr sz="2000"/>
            </a:lvl4pPr>
            <a:lvl5pPr marL="2114550" indent="-285750">
              <a:buClr>
                <a:schemeClr val="accent1"/>
              </a:buClr>
              <a:buFont typeface="Arial" panose="020B0604020202020204" pitchFamily="34" charset="0"/>
              <a:buChar cha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1104832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Route+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94392" y="1125015"/>
            <a:ext cx="8336653" cy="1375075"/>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across one </a:t>
            </a:r>
            <a:br>
              <a:rPr lang="en-US" dirty="0"/>
            </a:br>
            <a:r>
              <a:rPr lang="en-US" dirty="0"/>
              <a:t>to two lines</a:t>
            </a:r>
            <a:endParaRPr lang="en-GB" dirty="0"/>
          </a:p>
        </p:txBody>
      </p:sp>
      <p:pic>
        <p:nvPicPr>
          <p:cNvPr id="7" name="Picture 6">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10"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sp>
        <p:nvSpPr>
          <p:cNvPr id="6"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Tree>
    <p:extLst>
      <p:ext uri="{BB962C8B-B14F-4D97-AF65-F5344CB8AC3E}">
        <p14:creationId xmlns:p14="http://schemas.microsoft.com/office/powerpoint/2010/main" val="9117700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Route+Title+Body+Side image">
    <p:spTree>
      <p:nvGrpSpPr>
        <p:cNvPr id="1" name=""/>
        <p:cNvGrpSpPr/>
        <p:nvPr/>
      </p:nvGrpSpPr>
      <p:grpSpPr>
        <a:xfrm>
          <a:off x="0" y="0"/>
          <a:ext cx="0" cy="0"/>
          <a:chOff x="0" y="0"/>
          <a:chExt cx="0" cy="0"/>
        </a:xfrm>
      </p:grpSpPr>
      <p:sp>
        <p:nvSpPr>
          <p:cNvPr id="8"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dirty="0"/>
          </a:p>
        </p:txBody>
      </p:sp>
      <p:sp>
        <p:nvSpPr>
          <p:cNvPr id="12"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17" name="Title 1"/>
          <p:cNvSpPr>
            <a:spLocks noGrp="1"/>
          </p:cNvSpPr>
          <p:nvPr>
            <p:ph type="ctrTitle" hasCustomPrompt="1"/>
          </p:nvPr>
        </p:nvSpPr>
        <p:spPr>
          <a:xfrm>
            <a:off x="394392" y="1125015"/>
            <a:ext cx="5981009" cy="1375075"/>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across one </a:t>
            </a:r>
            <a:br>
              <a:rPr lang="en-US" dirty="0"/>
            </a:br>
            <a:r>
              <a:rPr lang="en-US" dirty="0"/>
              <a:t>to two lines</a:t>
            </a:r>
            <a:endParaRPr lang="en-GB" dirty="0"/>
          </a:p>
        </p:txBody>
      </p:sp>
      <p:sp>
        <p:nvSpPr>
          <p:cNvPr id="9" name="Picture Placeholder 11">
            <a:extLst>
              <a:ext uri="{FF2B5EF4-FFF2-40B4-BE49-F238E27FC236}">
                <a16:creationId xmlns:a16="http://schemas.microsoft.com/office/drawing/2014/main" id="{1F036442-9EF4-9278-24FF-E3C74D159E36}"/>
              </a:ext>
            </a:extLst>
          </p:cNvPr>
          <p:cNvSpPr>
            <a:spLocks noGrp="1"/>
          </p:cNvSpPr>
          <p:nvPr>
            <p:ph type="pic" sz="quarter" idx="13" hasCustomPrompt="1"/>
          </p:nvPr>
        </p:nvSpPr>
        <p:spPr>
          <a:xfrm>
            <a:off x="7148513" y="1133253"/>
            <a:ext cx="4564062" cy="1949933"/>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sp>
        <p:nvSpPr>
          <p:cNvPr id="13" name="Picture Placeholder 12">
            <a:extLst>
              <a:ext uri="{FF2B5EF4-FFF2-40B4-BE49-F238E27FC236}">
                <a16:creationId xmlns:a16="http://schemas.microsoft.com/office/drawing/2014/main" id="{91A6CC6B-FD78-954B-5BE4-82A40C096EFB}"/>
              </a:ext>
            </a:extLst>
          </p:cNvPr>
          <p:cNvSpPr>
            <a:spLocks noGrp="1"/>
          </p:cNvSpPr>
          <p:nvPr>
            <p:ph type="pic" sz="quarter" idx="15" hasCustomPrompt="1"/>
          </p:nvPr>
        </p:nvSpPr>
        <p:spPr>
          <a:xfrm>
            <a:off x="7148513" y="3308576"/>
            <a:ext cx="4564062" cy="1949933"/>
          </a:xfrm>
          <a:custGeom>
            <a:avLst/>
            <a:gdLst>
              <a:gd name="connsiteX0" fmla="*/ 0 w 9752628"/>
              <a:gd name="connsiteY0" fmla="*/ 0 h 6857994"/>
              <a:gd name="connsiteX1" fmla="*/ 9752628 w 9752628"/>
              <a:gd name="connsiteY1" fmla="*/ 0 h 6857994"/>
              <a:gd name="connsiteX2" fmla="*/ 9752628 w 9752628"/>
              <a:gd name="connsiteY2" fmla="*/ 6857994 h 6857994"/>
              <a:gd name="connsiteX3" fmla="*/ 0 w 9752628"/>
              <a:gd name="connsiteY3" fmla="*/ 6857994 h 6857994"/>
            </a:gdLst>
            <a:ahLst/>
            <a:cxnLst>
              <a:cxn ang="0">
                <a:pos x="connsiteX0" y="connsiteY0"/>
              </a:cxn>
              <a:cxn ang="0">
                <a:pos x="connsiteX1" y="connsiteY1"/>
              </a:cxn>
              <a:cxn ang="0">
                <a:pos x="connsiteX2" y="connsiteY2"/>
              </a:cxn>
              <a:cxn ang="0">
                <a:pos x="connsiteX3" y="connsiteY3"/>
              </a:cxn>
            </a:cxnLst>
            <a:rect l="l" t="t" r="r" b="b"/>
            <a:pathLst>
              <a:path w="9752628" h="6857994">
                <a:moveTo>
                  <a:pt x="0" y="0"/>
                </a:moveTo>
                <a:lnTo>
                  <a:pt x="9752628" y="0"/>
                </a:lnTo>
                <a:lnTo>
                  <a:pt x="9752628" y="6857994"/>
                </a:lnTo>
                <a:lnTo>
                  <a:pt x="0" y="6857994"/>
                </a:lnTo>
                <a:close/>
              </a:path>
            </a:pathLst>
          </a:custGeom>
          <a:solidFill>
            <a:schemeClr val="bg2">
              <a:lumMod val="40000"/>
              <a:lumOff val="60000"/>
            </a:schemeClr>
          </a:solidFill>
        </p:spPr>
        <p:txBody>
          <a:bodyPr wrap="square">
            <a:noAutofit/>
          </a:bodyPr>
          <a:lstStyle>
            <a:lvl1pPr marL="0" indent="0">
              <a:buNone/>
              <a:defRPr sz="1400"/>
            </a:lvl1pPr>
          </a:lstStyle>
          <a:p>
            <a:r>
              <a:rPr lang="en-US" dirty="0"/>
              <a:t>click on the icon to add picture</a:t>
            </a:r>
            <a:endParaRPr lang="en-GB" dirty="0"/>
          </a:p>
        </p:txBody>
      </p:sp>
      <p:pic>
        <p:nvPicPr>
          <p:cNvPr id="15" name="Picture 14">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10" name="Text Placeholder 3">
            <a:extLst>
              <a:ext uri="{FF2B5EF4-FFF2-40B4-BE49-F238E27FC236}">
                <a16:creationId xmlns:a16="http://schemas.microsoft.com/office/drawing/2014/main" id="{27AC71E2-45A1-9919-708A-BB969A20DD12}"/>
              </a:ext>
            </a:extLst>
          </p:cNvPr>
          <p:cNvSpPr>
            <a:spLocks noGrp="1"/>
          </p:cNvSpPr>
          <p:nvPr>
            <p:ph type="body" sz="quarter" idx="19" hasCustomPrompt="1"/>
          </p:nvPr>
        </p:nvSpPr>
        <p:spPr>
          <a:xfrm>
            <a:off x="394393" y="2801450"/>
            <a:ext cx="5981008" cy="2832302"/>
          </a:xfrm>
          <a:prstGeom prst="rect">
            <a:avLst/>
          </a:prstGeom>
        </p:spPr>
        <p:txBody>
          <a:bodyPr/>
          <a:lstStyle>
            <a:lvl1pPr marL="0" indent="0">
              <a:lnSpc>
                <a:spcPct val="110000"/>
              </a:lnSpc>
              <a:buNone/>
              <a:defRPr sz="2000" b="0">
                <a:solidFill>
                  <a:schemeClr val="tx1"/>
                </a:solidFill>
              </a:defRPr>
            </a:lvl1pPr>
          </a:lstStyle>
          <a:p>
            <a:pPr lvl="0"/>
            <a:r>
              <a:rPr lang="en-GB" dirty="0"/>
              <a:t>Add body copy</a:t>
            </a:r>
          </a:p>
        </p:txBody>
      </p:sp>
    </p:spTree>
    <p:extLst>
      <p:ext uri="{BB962C8B-B14F-4D97-AF65-F5344CB8AC3E}">
        <p14:creationId xmlns:p14="http://schemas.microsoft.com/office/powerpoint/2010/main" val="1347935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Title Placeholder 1">
            <a:extLst>
              <a:ext uri="{FF2B5EF4-FFF2-40B4-BE49-F238E27FC236}">
                <a16:creationId xmlns:a16="http://schemas.microsoft.com/office/drawing/2014/main" id="{152E6E88-EBCA-D0EC-2E27-BCC1166DA6C1}"/>
              </a:ext>
            </a:extLst>
          </p:cNvPr>
          <p:cNvSpPr>
            <a:spLocks noGrp="1"/>
          </p:cNvSpPr>
          <p:nvPr>
            <p:ph type="title"/>
          </p:nvPr>
        </p:nvSpPr>
        <p:spPr>
          <a:xfrm>
            <a:off x="479425" y="470187"/>
            <a:ext cx="5735843" cy="303883"/>
          </a:xfrm>
          <a:prstGeom prst="rect">
            <a:avLst/>
          </a:prstGeom>
        </p:spPr>
        <p:txBody>
          <a:bodyPr vert="horz" lIns="0" tIns="0" rIns="0" bIns="0" rtlCol="0" anchor="t">
            <a:noAutofit/>
          </a:bodyPr>
          <a:lstStyle/>
          <a:p>
            <a:r>
              <a:rPr lang="en-US" dirty="0"/>
              <a:t>Add section title on one line</a:t>
            </a:r>
            <a:endParaRPr lang="en-GB" dirty="0"/>
          </a:p>
        </p:txBody>
      </p:sp>
      <p:sp>
        <p:nvSpPr>
          <p:cNvPr id="51" name="Text Placeholder 2">
            <a:extLst>
              <a:ext uri="{FF2B5EF4-FFF2-40B4-BE49-F238E27FC236}">
                <a16:creationId xmlns:a16="http://schemas.microsoft.com/office/drawing/2014/main" id="{862E5C15-D43D-1166-5DA2-50569688F430}"/>
              </a:ext>
            </a:extLst>
          </p:cNvPr>
          <p:cNvSpPr>
            <a:spLocks noGrp="1"/>
          </p:cNvSpPr>
          <p:nvPr>
            <p:ph type="body" idx="1"/>
          </p:nvPr>
        </p:nvSpPr>
        <p:spPr>
          <a:xfrm>
            <a:off x="479425" y="2560320"/>
            <a:ext cx="5735843" cy="3281680"/>
          </a:xfrm>
          <a:prstGeom prst="rect">
            <a:avLst/>
          </a:prstGeom>
        </p:spPr>
        <p:txBody>
          <a:bodyPr vert="horz" lIns="0" tIns="0" rIns="0" bIns="0" rtlCol="0">
            <a:noAutofit/>
          </a:bodyPr>
          <a:lstStyle/>
          <a:p>
            <a:pPr lvl="0"/>
            <a:r>
              <a:rPr lang="en-US" dirty="0"/>
              <a:t>Add first level body copy</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Rectangle 7">
            <a:extLst>
              <a:ext uri="{FF2B5EF4-FFF2-40B4-BE49-F238E27FC236}">
                <a16:creationId xmlns:a16="http://schemas.microsoft.com/office/drawing/2014/main" id="{725D5839-15DF-8D73-AF8D-A4FC1E1B10D1}"/>
              </a:ext>
            </a:extLst>
          </p:cNvPr>
          <p:cNvSpPr/>
          <p:nvPr userDrawn="1"/>
        </p:nvSpPr>
        <p:spPr>
          <a:xfrm>
            <a:off x="12433738" y="0"/>
            <a:ext cx="2049518" cy="2942898"/>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GB" sz="1200" b="1" dirty="0">
                <a:latin typeface="+mn-lt"/>
              </a:rPr>
              <a:t>HOW TO UPDATE THE FOOTER</a:t>
            </a:r>
          </a:p>
          <a:p>
            <a:pPr algn="l"/>
            <a:endParaRPr lang="en-GB" sz="1200" b="1" dirty="0">
              <a:latin typeface="+mn-lt"/>
            </a:endParaRPr>
          </a:p>
          <a:p>
            <a:pPr marL="228600" indent="-228600" algn="l">
              <a:buFont typeface="+mj-lt"/>
              <a:buAutoNum type="arabicPeriod"/>
            </a:pPr>
            <a:r>
              <a:rPr lang="en-GB" sz="1200" b="0" dirty="0">
                <a:latin typeface="+mn-lt"/>
              </a:rPr>
              <a:t>View </a:t>
            </a:r>
          </a:p>
          <a:p>
            <a:pPr marL="228600" indent="-228600" algn="l">
              <a:buFont typeface="+mj-lt"/>
              <a:buAutoNum type="arabicPeriod"/>
            </a:pPr>
            <a:r>
              <a:rPr lang="en-GB" sz="1200" b="0" dirty="0">
                <a:latin typeface="+mn-lt"/>
              </a:rPr>
              <a:t>Slide Master</a:t>
            </a:r>
          </a:p>
          <a:p>
            <a:pPr marL="228600" indent="-228600" algn="l">
              <a:buFont typeface="+mj-lt"/>
              <a:buAutoNum type="arabicPeriod"/>
            </a:pPr>
            <a:r>
              <a:rPr lang="en-GB" sz="1200" b="0" dirty="0">
                <a:latin typeface="+mn-lt"/>
              </a:rPr>
              <a:t>Scroll to very first page that is numbered (1)</a:t>
            </a:r>
          </a:p>
          <a:p>
            <a:pPr marL="228600" indent="-228600" algn="l">
              <a:buFont typeface="+mj-lt"/>
              <a:buAutoNum type="arabicPeriod"/>
            </a:pPr>
            <a:r>
              <a:rPr lang="en-GB" sz="1200" b="0" dirty="0">
                <a:latin typeface="+mn-lt"/>
              </a:rPr>
              <a:t>Update the Presentation Title and date (be careful not to delete the page number)</a:t>
            </a:r>
          </a:p>
          <a:p>
            <a:pPr marL="228600" indent="-228600" algn="l">
              <a:buFont typeface="+mj-lt"/>
              <a:buAutoNum type="arabicPeriod"/>
            </a:pPr>
            <a:r>
              <a:rPr lang="en-GB" sz="1200" b="0" dirty="0">
                <a:latin typeface="+mn-lt"/>
              </a:rPr>
              <a:t>Close master view / view normal</a:t>
            </a:r>
          </a:p>
        </p:txBody>
      </p:sp>
      <p:sp>
        <p:nvSpPr>
          <p:cNvPr id="3" name="TextBox 2">
            <a:extLst>
              <a:ext uri="{FF2B5EF4-FFF2-40B4-BE49-F238E27FC236}">
                <a16:creationId xmlns:a16="http://schemas.microsoft.com/office/drawing/2014/main" id="{E3A123F2-A3B2-9A03-13BD-2169F504824E}"/>
              </a:ext>
            </a:extLst>
          </p:cNvPr>
          <p:cNvSpPr txBox="1"/>
          <p:nvPr userDrawn="1"/>
        </p:nvSpPr>
        <p:spPr>
          <a:xfrm>
            <a:off x="479425" y="6162558"/>
            <a:ext cx="736600" cy="367517"/>
          </a:xfrm>
          <a:prstGeom prst="rect">
            <a:avLst/>
          </a:prstGeom>
          <a:noFill/>
        </p:spPr>
        <p:txBody>
          <a:bodyPr wrap="square" lIns="0" tIns="0" rIns="0" bIns="0" rtlCol="0" anchor="ctr">
            <a:noAutofit/>
          </a:bodyPr>
          <a:lstStyle/>
          <a:p>
            <a:pPr algn="l">
              <a:lnSpc>
                <a:spcPct val="100000"/>
              </a:lnSpc>
              <a:spcBef>
                <a:spcPts val="0"/>
              </a:spcBef>
            </a:pPr>
            <a:fld id="{B35DF284-1727-4595-8F5D-103E8F8818A3}" type="slidenum">
              <a:rPr lang="en-US" sz="1050" baseline="0" smtClean="0">
                <a:solidFill>
                  <a:schemeClr val="accent1"/>
                </a:solidFill>
                <a:latin typeface="+mj-lt"/>
              </a:rPr>
              <a:pPr algn="l">
                <a:lnSpc>
                  <a:spcPct val="100000"/>
                </a:lnSpc>
                <a:spcBef>
                  <a:spcPts val="0"/>
                </a:spcBef>
              </a:pPr>
              <a:t>‹#›</a:t>
            </a:fld>
            <a:r>
              <a:rPr lang="en-US" sz="1050" b="0" baseline="0" dirty="0">
                <a:solidFill>
                  <a:schemeClr val="accent1"/>
                </a:solidFill>
                <a:latin typeface="+mj-lt"/>
              </a:rPr>
              <a:t> </a:t>
            </a:r>
            <a:endParaRPr lang="en-GB" sz="1050" b="0" baseline="0" dirty="0">
              <a:solidFill>
                <a:schemeClr val="accent1"/>
              </a:solidFill>
              <a:latin typeface="+mj-lt"/>
            </a:endParaRPr>
          </a:p>
        </p:txBody>
      </p:sp>
      <p:pic>
        <p:nvPicPr>
          <p:cNvPr id="12" name="Picture 11">
            <a:extLst>
              <a:ext uri="{FF2B5EF4-FFF2-40B4-BE49-F238E27FC236}">
                <a16:creationId xmlns:a16="http://schemas.microsoft.com/office/drawing/2014/main" id="{BD261B20-908C-FA47-B007-6F210C8455CE}"/>
              </a:ext>
            </a:extLst>
          </p:cNvPr>
          <p:cNvPicPr>
            <a:picLocks noChangeAspect="1"/>
          </p:cNvPicPr>
          <p:nvPr userDrawn="1"/>
        </p:nvPicPr>
        <p:blipFill>
          <a:blip r:embed="rId27"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Tree>
    <p:extLst>
      <p:ext uri="{BB962C8B-B14F-4D97-AF65-F5344CB8AC3E}">
        <p14:creationId xmlns:p14="http://schemas.microsoft.com/office/powerpoint/2010/main" val="2819450292"/>
      </p:ext>
    </p:extLst>
  </p:cSld>
  <p:clrMap bg1="lt1" tx1="dk1" bg2="lt2" tx2="dk2" accent1="accent1" accent2="accent2" accent3="accent3" accent4="accent4" accent5="accent5" accent6="accent6" hlink="hlink" folHlink="folHlink"/>
  <p:sldLayoutIdLst>
    <p:sldLayoutId id="2147484196" r:id="rId1"/>
    <p:sldLayoutId id="2147484132" r:id="rId2"/>
    <p:sldLayoutId id="2147484131" r:id="rId3"/>
    <p:sldLayoutId id="2147484209" r:id="rId4"/>
    <p:sldLayoutId id="2147484133" r:id="rId5"/>
    <p:sldLayoutId id="2147484144" r:id="rId6"/>
    <p:sldLayoutId id="2147484138" r:id="rId7"/>
    <p:sldLayoutId id="2147484142" r:id="rId8"/>
    <p:sldLayoutId id="2147484140" r:id="rId9"/>
    <p:sldLayoutId id="2147484210" r:id="rId10"/>
    <p:sldLayoutId id="2147484197" r:id="rId11"/>
    <p:sldLayoutId id="2147484211" r:id="rId12"/>
    <p:sldLayoutId id="2147484214" r:id="rId13"/>
    <p:sldLayoutId id="2147484208" r:id="rId14"/>
    <p:sldLayoutId id="2147484106" r:id="rId15"/>
    <p:sldLayoutId id="2147484118" r:id="rId16"/>
    <p:sldLayoutId id="2147484109" r:id="rId17"/>
    <p:sldLayoutId id="2147484110" r:id="rId18"/>
    <p:sldLayoutId id="2147484212" r:id="rId19"/>
    <p:sldLayoutId id="2147484194" r:id="rId20"/>
    <p:sldLayoutId id="2147484213" r:id="rId21"/>
    <p:sldLayoutId id="2147484220" r:id="rId22"/>
    <p:sldLayoutId id="2147484222" r:id="rId23"/>
    <p:sldLayoutId id="2147484223" r:id="rId24"/>
    <p:sldLayoutId id="2147484224" r:id="rId25"/>
  </p:sldLayoutIdLst>
  <p:txStyles>
    <p:titleStyle>
      <a:lvl1pPr algn="l" defTabSz="914400" rtl="0" eaLnBrk="1" latinLnBrk="0" hangingPunct="1">
        <a:lnSpc>
          <a:spcPct val="90000"/>
        </a:lnSpc>
        <a:spcBef>
          <a:spcPts val="0"/>
        </a:spcBef>
        <a:buNone/>
        <a:defRPr sz="1600" b="1" kern="1200" cap="none" baseline="0">
          <a:solidFill>
            <a:schemeClr val="accent1"/>
          </a:solidFill>
          <a:latin typeface="+mj-lt"/>
          <a:ea typeface="EuropeaEco" pitchFamily="2" charset="0"/>
          <a:cs typeface="+mj-cs"/>
        </a:defRPr>
      </a:lvl1pPr>
    </p:titleStyle>
    <p:bodyStyle>
      <a:lvl1pPr marL="0" indent="0" algn="l" defTabSz="914400" rtl="0" eaLnBrk="1" latinLnBrk="0" hangingPunct="1">
        <a:lnSpc>
          <a:spcPct val="100000"/>
        </a:lnSpc>
        <a:spcBef>
          <a:spcPts val="0"/>
        </a:spcBef>
        <a:buFont typeface="Myriad Pro" panose="020B0604020202020204" pitchFamily="34" charset="0"/>
        <a:buNone/>
        <a:defRPr sz="1800" kern="1200" baseline="0">
          <a:solidFill>
            <a:schemeClr val="tx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7" orient="horz" pos="291">
          <p15:clr>
            <a:srgbClr val="F26B43"/>
          </p15:clr>
        </p15:guide>
        <p15:guide id="11" pos="7378">
          <p15:clr>
            <a:srgbClr val="F26B43"/>
          </p15:clr>
        </p15:guide>
        <p15:guide id="12" pos="302">
          <p15:clr>
            <a:srgbClr val="F26B43"/>
          </p15:clr>
        </p15:guide>
        <p15:guide id="16" pos="766">
          <p15:clr>
            <a:srgbClr val="5ACBF0"/>
          </p15:clr>
        </p15:guide>
        <p15:guide id="17" pos="2116">
          <p15:clr>
            <a:srgbClr val="5ACBF0"/>
          </p15:clr>
        </p15:guide>
        <p15:guide id="18" pos="4503">
          <p15:clr>
            <a:srgbClr val="5ACBF0"/>
          </p15:clr>
        </p15:guide>
        <p15:guide id="19" pos="4979">
          <p15:clr>
            <a:srgbClr val="5ACBF0"/>
          </p15:clr>
        </p15:guide>
        <p15:guide id="20" orient="horz" pos="890">
          <p15:clr>
            <a:srgbClr val="F26B43"/>
          </p15:clr>
        </p15:guide>
        <p15:guide id="21" pos="907">
          <p15:clr>
            <a:srgbClr val="5ACBF0"/>
          </p15:clr>
        </p15:guide>
        <p15:guide id="22" pos="1368">
          <p15:clr>
            <a:srgbClr val="5ACBF0"/>
          </p15:clr>
        </p15:guide>
        <p15:guide id="23" pos="1503">
          <p15:clr>
            <a:srgbClr val="5ACBF0"/>
          </p15:clr>
        </p15:guide>
        <p15:guide id="24" pos="1968">
          <p15:clr>
            <a:srgbClr val="5ACBF0"/>
          </p15:clr>
        </p15:guide>
        <p15:guide id="25" pos="2569">
          <p15:clr>
            <a:srgbClr val="5ACBF0"/>
          </p15:clr>
        </p15:guide>
        <p15:guide id="26" pos="2705">
          <p15:clr>
            <a:srgbClr val="5ACBF0"/>
          </p15:clr>
        </p15:guide>
        <p15:guide id="27" pos="3176">
          <p15:clr>
            <a:srgbClr val="5ACBF0"/>
          </p15:clr>
        </p15:guide>
        <p15:guide id="28" pos="3311">
          <p15:clr>
            <a:srgbClr val="5ACBF0"/>
          </p15:clr>
        </p15:guide>
        <p15:guide id="29" pos="3772">
          <p15:clr>
            <a:srgbClr val="5ACBF0"/>
          </p15:clr>
        </p15:guide>
        <p15:guide id="30" pos="3907">
          <p15:clr>
            <a:srgbClr val="5ACBF0"/>
          </p15:clr>
        </p15:guide>
        <p15:guide id="31" pos="4373">
          <p15:clr>
            <a:srgbClr val="5ACBF0"/>
          </p15:clr>
        </p15:guide>
        <p15:guide id="32" pos="5109">
          <p15:clr>
            <a:srgbClr val="5ACBF0"/>
          </p15:clr>
        </p15:guide>
        <p15:guide id="33" pos="5575">
          <p15:clr>
            <a:srgbClr val="5ACBF0"/>
          </p15:clr>
        </p15:guide>
        <p15:guide id="34" pos="5705">
          <p15:clr>
            <a:srgbClr val="5ACBF0"/>
          </p15:clr>
        </p15:guide>
        <p15:guide id="35" pos="6171">
          <p15:clr>
            <a:srgbClr val="5ACBF0"/>
          </p15:clr>
        </p15:guide>
        <p15:guide id="36" pos="6311">
          <p15:clr>
            <a:srgbClr val="5ACBF0"/>
          </p15:clr>
        </p15:guide>
        <p15:guide id="37" pos="6777">
          <p15:clr>
            <a:srgbClr val="5ACBF0"/>
          </p15:clr>
        </p15:guide>
        <p15:guide id="38" pos="6907">
          <p15:clr>
            <a:srgbClr val="5ACBF0"/>
          </p15:clr>
        </p15:guide>
        <p15:guide id="39" orient="horz" pos="402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EDD17-6DA0-EAC5-9036-64C09F04967B}"/>
              </a:ext>
            </a:extLst>
          </p:cNvPr>
          <p:cNvSpPr>
            <a:spLocks noGrp="1"/>
          </p:cNvSpPr>
          <p:nvPr>
            <p:ph type="ctrTitle"/>
          </p:nvPr>
        </p:nvSpPr>
        <p:spPr>
          <a:xfrm>
            <a:off x="479425" y="1615821"/>
            <a:ext cx="10188575" cy="1655762"/>
          </a:xfrm>
        </p:spPr>
        <p:txBody>
          <a:bodyPr/>
          <a:lstStyle/>
          <a:p>
            <a:r>
              <a:rPr lang="en-GB" sz="6000" dirty="0"/>
              <a:t>SMEs in Critical Technologies</a:t>
            </a:r>
            <a:endParaRPr lang="en-US" sz="6000" dirty="0"/>
          </a:p>
        </p:txBody>
      </p:sp>
      <p:sp>
        <p:nvSpPr>
          <p:cNvPr id="3" name="Subtitle 2">
            <a:extLst>
              <a:ext uri="{FF2B5EF4-FFF2-40B4-BE49-F238E27FC236}">
                <a16:creationId xmlns:a16="http://schemas.microsoft.com/office/drawing/2014/main" id="{EAD62CFA-4117-DC38-F29E-6A38815F7868}"/>
              </a:ext>
            </a:extLst>
          </p:cNvPr>
          <p:cNvSpPr>
            <a:spLocks noGrp="1"/>
          </p:cNvSpPr>
          <p:nvPr>
            <p:ph type="subTitle" idx="1"/>
          </p:nvPr>
        </p:nvSpPr>
        <p:spPr>
          <a:xfrm>
            <a:off x="479425" y="3410443"/>
            <a:ext cx="10188575" cy="887238"/>
          </a:xfrm>
        </p:spPr>
        <p:txBody>
          <a:bodyPr/>
          <a:lstStyle/>
          <a:p>
            <a:r>
              <a:rPr lang="en-GB" sz="3200" dirty="0"/>
              <a:t>Enhancing competitiveness through Cohesion Policy Funds</a:t>
            </a:r>
          </a:p>
        </p:txBody>
      </p:sp>
      <p:sp>
        <p:nvSpPr>
          <p:cNvPr id="4" name="Subtitle 2">
            <a:extLst>
              <a:ext uri="{FF2B5EF4-FFF2-40B4-BE49-F238E27FC236}">
                <a16:creationId xmlns:a16="http://schemas.microsoft.com/office/drawing/2014/main" id="{40210B23-2DA4-91CF-F460-2950AD32413A}"/>
              </a:ext>
            </a:extLst>
          </p:cNvPr>
          <p:cNvSpPr txBox="1">
            <a:spLocks/>
          </p:cNvSpPr>
          <p:nvPr/>
        </p:nvSpPr>
        <p:spPr>
          <a:xfrm>
            <a:off x="479424" y="5733289"/>
            <a:ext cx="6462713" cy="1515801"/>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Myriad Pro" panose="020B0604020202020204" pitchFamily="34" charset="0"/>
              <a:buNone/>
              <a:defRPr sz="2400" kern="1200" baseline="0">
                <a:solidFill>
                  <a:schemeClr val="bg1"/>
                </a:solidFill>
                <a:latin typeface="+mj-lt"/>
                <a:ea typeface="+mn-ea"/>
                <a:cs typeface="+mn-cs"/>
              </a:defRPr>
            </a:lvl1pPr>
            <a:lvl2pPr marL="457200" indent="0" algn="ctr" defTabSz="914400" rtl="0" eaLnBrk="1" latinLnBrk="0" hangingPunct="1">
              <a:lnSpc>
                <a:spcPct val="100000"/>
              </a:lnSpc>
              <a:spcBef>
                <a:spcPts val="0"/>
              </a:spcBef>
              <a:buClr>
                <a:schemeClr val="accent1"/>
              </a:buClr>
              <a:buFont typeface="EuropeaEco" pitchFamily="2" charset="0"/>
              <a:buNone/>
              <a:defRPr sz="2000" kern="1200" baseline="0">
                <a:solidFill>
                  <a:schemeClr val="tx1"/>
                </a:solidFill>
                <a:latin typeface="+mj-lt"/>
                <a:ea typeface="+mn-ea"/>
                <a:cs typeface="+mn-cs"/>
              </a:defRPr>
            </a:lvl2pPr>
            <a:lvl3pPr marL="914400" indent="0" algn="ctr" defTabSz="914400" rtl="0" eaLnBrk="1" latinLnBrk="0" hangingPunct="1">
              <a:lnSpc>
                <a:spcPct val="100000"/>
              </a:lnSpc>
              <a:spcBef>
                <a:spcPts val="0"/>
              </a:spcBef>
              <a:buClr>
                <a:schemeClr val="accent1"/>
              </a:buClr>
              <a:buFont typeface="EuropeaEco" pitchFamily="2" charset="0"/>
              <a:buNone/>
              <a:defRPr sz="1800" kern="1200" baseline="0">
                <a:solidFill>
                  <a:schemeClr val="tx1"/>
                </a:solidFill>
                <a:latin typeface="+mj-lt"/>
                <a:ea typeface="+mn-ea"/>
                <a:cs typeface="+mn-cs"/>
              </a:defRPr>
            </a:lvl3pPr>
            <a:lvl4pPr marL="1371600" indent="0" algn="ctr" defTabSz="914400" rtl="0" eaLnBrk="1" latinLnBrk="0" hangingPunct="1">
              <a:lnSpc>
                <a:spcPct val="100000"/>
              </a:lnSpc>
              <a:spcBef>
                <a:spcPts val="0"/>
              </a:spcBef>
              <a:buClr>
                <a:schemeClr val="accent1"/>
              </a:buClr>
              <a:buFont typeface="EuropeaEco" pitchFamily="2" charset="0"/>
              <a:buNone/>
              <a:defRPr sz="1600" kern="1200" baseline="0">
                <a:solidFill>
                  <a:schemeClr val="tx1"/>
                </a:solidFill>
                <a:latin typeface="+mj-lt"/>
                <a:ea typeface="+mn-ea"/>
                <a:cs typeface="+mn-cs"/>
              </a:defRPr>
            </a:lvl4pPr>
            <a:lvl5pPr marL="1828800" indent="0" algn="ctr" defTabSz="914400" rtl="0" eaLnBrk="1" latinLnBrk="0" hangingPunct="1">
              <a:lnSpc>
                <a:spcPct val="100000"/>
              </a:lnSpc>
              <a:spcBef>
                <a:spcPts val="0"/>
              </a:spcBef>
              <a:buClr>
                <a:schemeClr val="accent1"/>
              </a:buClr>
              <a:buFont typeface="EuropeaEco" pitchFamily="2" charset="0"/>
              <a:buNone/>
              <a:defRPr sz="1600" kern="1200" baseline="0">
                <a:solidFill>
                  <a:schemeClr val="tx1"/>
                </a:solidFill>
                <a:latin typeface="+mj-lt"/>
                <a:ea typeface="+mn-ea"/>
                <a:cs typeface="+mn-cs"/>
              </a:defRPr>
            </a:lvl5pPr>
            <a:lvl6pPr marL="22860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9pPr>
          </a:lstStyle>
          <a:p>
            <a:endParaRPr lang="lt-LT" sz="1600" dirty="0"/>
          </a:p>
          <a:p>
            <a:r>
              <a:rPr lang="lt-LT" sz="1600" i="1" dirty="0" err="1"/>
              <a:t>Authors</a:t>
            </a:r>
            <a:r>
              <a:rPr lang="lt-LT" sz="1600" i="1" dirty="0"/>
              <a:t>: PPMI, </a:t>
            </a:r>
            <a:r>
              <a:rPr lang="lt-LT" sz="1600" i="1" dirty="0" err="1"/>
              <a:t>part</a:t>
            </a:r>
            <a:r>
              <a:rPr lang="lt-LT" sz="1600" i="1" dirty="0"/>
              <a:t> </a:t>
            </a:r>
            <a:r>
              <a:rPr lang="lt-LT" sz="1600" i="1" dirty="0" err="1"/>
              <a:t>of</a:t>
            </a:r>
            <a:r>
              <a:rPr lang="lt-LT" sz="1600" i="1" dirty="0"/>
              <a:t> </a:t>
            </a:r>
            <a:r>
              <a:rPr lang="lt-LT" sz="1600" i="1" dirty="0" err="1"/>
              <a:t>the</a:t>
            </a:r>
            <a:r>
              <a:rPr lang="lt-LT" sz="1600" i="1" dirty="0"/>
              <a:t> </a:t>
            </a:r>
            <a:r>
              <a:rPr lang="lt-LT" sz="1600" i="1" dirty="0" err="1"/>
              <a:t>Verian</a:t>
            </a:r>
            <a:r>
              <a:rPr lang="lt-LT" sz="1600" i="1" dirty="0"/>
              <a:t> </a:t>
            </a:r>
            <a:r>
              <a:rPr lang="lt-LT" sz="1600" i="1" dirty="0" err="1"/>
              <a:t>group</a:t>
            </a:r>
            <a:endParaRPr lang="lt-LT" sz="1600" i="1" dirty="0"/>
          </a:p>
          <a:p>
            <a:r>
              <a:rPr lang="lt-LT" sz="1600" i="1" dirty="0" err="1"/>
              <a:t>Presenter</a:t>
            </a:r>
            <a:r>
              <a:rPr lang="lt-LT" sz="1600" i="1" dirty="0"/>
              <a:t>: Stefan Apostol, </a:t>
            </a:r>
            <a:r>
              <a:rPr lang="lt-LT" sz="1600" i="1" dirty="0" err="1"/>
              <a:t>Senior</a:t>
            </a:r>
            <a:r>
              <a:rPr lang="lt-LT" sz="1600" i="1" dirty="0"/>
              <a:t> </a:t>
            </a:r>
            <a:r>
              <a:rPr lang="lt-LT" sz="1600" i="1" dirty="0" err="1"/>
              <a:t>Researcher</a:t>
            </a:r>
            <a:endParaRPr lang="en-GB" sz="1600" i="1" dirty="0"/>
          </a:p>
        </p:txBody>
      </p:sp>
    </p:spTree>
    <p:extLst>
      <p:ext uri="{BB962C8B-B14F-4D97-AF65-F5344CB8AC3E}">
        <p14:creationId xmlns:p14="http://schemas.microsoft.com/office/powerpoint/2010/main" val="3994485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s-ES" sz="3600" dirty="0" err="1"/>
              <a:t>Objectives</a:t>
            </a:r>
            <a:r>
              <a:rPr lang="es-ES" sz="3600" dirty="0"/>
              <a:t> </a:t>
            </a:r>
            <a:r>
              <a:rPr lang="en-GB" sz="3600" dirty="0"/>
              <a:t>of the study</a:t>
            </a:r>
          </a:p>
        </p:txBody>
      </p:sp>
      <p:sp>
        <p:nvSpPr>
          <p:cNvPr id="12" name="Text Placeholder 11"/>
          <p:cNvSpPr>
            <a:spLocks noGrp="1"/>
          </p:cNvSpPr>
          <p:nvPr>
            <p:ph type="body" sz="quarter" idx="19"/>
          </p:nvPr>
        </p:nvSpPr>
        <p:spPr>
          <a:xfrm>
            <a:off x="394392" y="2280750"/>
            <a:ext cx="6157327" cy="3554900"/>
          </a:xfrm>
        </p:spPr>
        <p:txBody>
          <a:bodyPr/>
          <a:lstStyle/>
          <a:p>
            <a:pPr marL="457200" indent="-457200">
              <a:spcBef>
                <a:spcPts val="1200"/>
              </a:spcBef>
              <a:buAutoNum type="arabicPeriod"/>
            </a:pPr>
            <a:r>
              <a:rPr lang="en-US" sz="2400" dirty="0"/>
              <a:t>Examines how EU Cohesion Policy contributes to strengthening the competitiveness of SMEs operating in critical technology sectors</a:t>
            </a:r>
          </a:p>
          <a:p>
            <a:pPr marL="457200" indent="-457200">
              <a:spcBef>
                <a:spcPts val="1200"/>
              </a:spcBef>
              <a:buAutoNum type="arabicPeriod"/>
            </a:pPr>
            <a:r>
              <a:rPr lang="en-US" sz="2400" dirty="0"/>
              <a:t>Formulates policy recommendations for the 2028-2034 Cohesion Policy framework</a:t>
            </a:r>
          </a:p>
          <a:p>
            <a:endParaRPr lang="en-GB" dirty="0"/>
          </a:p>
        </p:txBody>
      </p:sp>
      <p:pic>
        <p:nvPicPr>
          <p:cNvPr id="18" name="Picture Placeholder 17">
            <a:extLst>
              <a:ext uri="{FF2B5EF4-FFF2-40B4-BE49-F238E27FC236}">
                <a16:creationId xmlns:a16="http://schemas.microsoft.com/office/drawing/2014/main" id="{5E59EF32-09AE-DF6C-4CE7-B794FCC6A8E0}"/>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val="0"/>
              </a:ext>
            </a:extLst>
          </a:blip>
          <a:srcRect/>
          <a:stretch>
            <a:fillRect/>
          </a:stretch>
        </p:blipFill>
        <p:spPr>
          <a:xfrm>
            <a:off x="7148513" y="1133475"/>
            <a:ext cx="4564062" cy="4573588"/>
          </a:xfrm>
        </p:spPr>
      </p:pic>
    </p:spTree>
    <p:extLst>
      <p:ext uri="{BB962C8B-B14F-4D97-AF65-F5344CB8AC3E}">
        <p14:creationId xmlns:p14="http://schemas.microsoft.com/office/powerpoint/2010/main" val="1794802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15B6-2806-0DCE-C1EB-2C8E4296F469}"/>
              </a:ext>
            </a:extLst>
          </p:cNvPr>
          <p:cNvSpPr>
            <a:spLocks noGrp="1"/>
          </p:cNvSpPr>
          <p:nvPr>
            <p:ph type="ctrTitle"/>
          </p:nvPr>
        </p:nvSpPr>
        <p:spPr>
          <a:xfrm>
            <a:off x="479425" y="1030544"/>
            <a:ext cx="8110393" cy="3114894"/>
          </a:xfrm>
        </p:spPr>
        <p:txBody>
          <a:bodyPr/>
          <a:lstStyle/>
          <a:p>
            <a:r>
              <a:rPr lang="de-DE" dirty="0"/>
              <a:t>Critical </a:t>
            </a:r>
            <a:r>
              <a:rPr lang="de-DE" dirty="0" err="1"/>
              <a:t>technologies</a:t>
            </a:r>
            <a:r>
              <a:rPr lang="de-DE" dirty="0"/>
              <a:t> and </a:t>
            </a:r>
            <a:r>
              <a:rPr lang="de-DE" dirty="0" err="1"/>
              <a:t>the</a:t>
            </a:r>
            <a:r>
              <a:rPr lang="de-DE" dirty="0"/>
              <a:t> </a:t>
            </a:r>
            <a:r>
              <a:rPr lang="de-DE" dirty="0" err="1"/>
              <a:t>role</a:t>
            </a:r>
            <a:r>
              <a:rPr lang="de-DE" dirty="0"/>
              <a:t> </a:t>
            </a:r>
            <a:r>
              <a:rPr lang="de-DE" dirty="0" err="1"/>
              <a:t>of</a:t>
            </a:r>
            <a:r>
              <a:rPr lang="de-DE" dirty="0"/>
              <a:t> SMEs</a:t>
            </a:r>
            <a:endParaRPr lang="en-GB" dirty="0"/>
          </a:p>
        </p:txBody>
      </p:sp>
      <p:sp>
        <p:nvSpPr>
          <p:cNvPr id="4" name="Subtitle 12">
            <a:extLst>
              <a:ext uri="{FF2B5EF4-FFF2-40B4-BE49-F238E27FC236}">
                <a16:creationId xmlns:a16="http://schemas.microsoft.com/office/drawing/2014/main" id="{FC4F54AC-2145-C6D0-F000-E950D1BF2554}"/>
              </a:ext>
            </a:extLst>
          </p:cNvPr>
          <p:cNvSpPr>
            <a:spLocks noGrp="1"/>
          </p:cNvSpPr>
          <p:nvPr>
            <p:ph type="subTitle" idx="1"/>
          </p:nvPr>
        </p:nvSpPr>
        <p:spPr/>
        <p:txBody>
          <a:bodyPr/>
          <a:lstStyle/>
          <a:p>
            <a:r>
              <a:rPr lang="en-GB" dirty="0">
                <a:solidFill>
                  <a:srgbClr val="0D4F9D"/>
                </a:solidFill>
              </a:rPr>
              <a:t>01</a:t>
            </a:r>
          </a:p>
        </p:txBody>
      </p:sp>
    </p:spTree>
    <p:extLst>
      <p:ext uri="{BB962C8B-B14F-4D97-AF65-F5344CB8AC3E}">
        <p14:creationId xmlns:p14="http://schemas.microsoft.com/office/powerpoint/2010/main" val="3422266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475" y="851088"/>
            <a:ext cx="11407748" cy="913510"/>
          </a:xfrm>
        </p:spPr>
        <p:txBody>
          <a:bodyPr>
            <a:normAutofit fontScale="90000"/>
          </a:bodyPr>
          <a:lstStyle/>
          <a:p>
            <a:r>
              <a:rPr lang="en-GB" dirty="0"/>
              <a:t>From crisis response to coordinated investment</a:t>
            </a:r>
          </a:p>
        </p:txBody>
      </p:sp>
      <p:sp>
        <p:nvSpPr>
          <p:cNvPr id="3" name="Text Placeholder 2"/>
          <p:cNvSpPr>
            <a:spLocks noGrp="1"/>
          </p:cNvSpPr>
          <p:nvPr>
            <p:ph type="body" sz="quarter" idx="20"/>
          </p:nvPr>
        </p:nvSpPr>
        <p:spPr>
          <a:xfrm>
            <a:off x="394392" y="360945"/>
            <a:ext cx="5542976" cy="362069"/>
          </a:xfrm>
        </p:spPr>
        <p:txBody>
          <a:bodyPr/>
          <a:lstStyle/>
          <a:p>
            <a:r>
              <a:rPr lang="en-GB" dirty="0"/>
              <a:t>Critical technologies and the role of SMEs</a:t>
            </a:r>
          </a:p>
        </p:txBody>
      </p:sp>
      <p:graphicFrame>
        <p:nvGraphicFramePr>
          <p:cNvPr id="4" name="Diagram 3"/>
          <p:cNvGraphicFramePr/>
          <p:nvPr>
            <p:extLst>
              <p:ext uri="{D42A27DB-BD31-4B8C-83A1-F6EECF244321}">
                <p14:modId xmlns:p14="http://schemas.microsoft.com/office/powerpoint/2010/main" val="4242346163"/>
              </p:ext>
            </p:extLst>
          </p:nvPr>
        </p:nvGraphicFramePr>
        <p:xfrm>
          <a:off x="581960" y="2038526"/>
          <a:ext cx="11070778" cy="39683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7890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DF1C-3683-D44F-F624-E8310E25F6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6AC3560-F770-AEF6-B50E-62D33B9739B7}"/>
              </a:ext>
            </a:extLst>
          </p:cNvPr>
          <p:cNvSpPr>
            <a:spLocks noGrp="1"/>
          </p:cNvSpPr>
          <p:nvPr>
            <p:ph type="body" sz="quarter" idx="20"/>
          </p:nvPr>
        </p:nvSpPr>
        <p:spPr/>
        <p:txBody>
          <a:bodyPr/>
          <a:lstStyle/>
          <a:p>
            <a:r>
              <a:rPr lang="en-GB" dirty="0"/>
              <a:t>Critical technologies and the role of SMEs</a:t>
            </a:r>
          </a:p>
          <a:p>
            <a:endParaRPr lang="en-GB" dirty="0"/>
          </a:p>
        </p:txBody>
      </p:sp>
      <p:sp>
        <p:nvSpPr>
          <p:cNvPr id="3" name="Title 2">
            <a:extLst>
              <a:ext uri="{FF2B5EF4-FFF2-40B4-BE49-F238E27FC236}">
                <a16:creationId xmlns:a16="http://schemas.microsoft.com/office/drawing/2014/main" id="{A1F10AAA-2BDD-7164-E950-F7D618EF8BE5}"/>
              </a:ext>
            </a:extLst>
          </p:cNvPr>
          <p:cNvSpPr>
            <a:spLocks noGrp="1"/>
          </p:cNvSpPr>
          <p:nvPr>
            <p:ph type="ctrTitle"/>
          </p:nvPr>
        </p:nvSpPr>
        <p:spPr>
          <a:xfrm>
            <a:off x="402684" y="856650"/>
            <a:ext cx="10988955" cy="1375075"/>
          </a:xfrm>
        </p:spPr>
        <p:txBody>
          <a:bodyPr>
            <a:normAutofit/>
          </a:bodyPr>
          <a:lstStyle/>
          <a:p>
            <a:r>
              <a:rPr lang="en-GB" sz="4100" dirty="0"/>
              <a:t>Critical technologies are central to EU competitiveness and economic security</a:t>
            </a:r>
          </a:p>
        </p:txBody>
      </p:sp>
      <p:sp>
        <p:nvSpPr>
          <p:cNvPr id="4" name="Content Placeholder 3">
            <a:extLst>
              <a:ext uri="{FF2B5EF4-FFF2-40B4-BE49-F238E27FC236}">
                <a16:creationId xmlns:a16="http://schemas.microsoft.com/office/drawing/2014/main" id="{374F3FCE-917A-5D11-1FDB-12822D97930F}"/>
              </a:ext>
            </a:extLst>
          </p:cNvPr>
          <p:cNvSpPr>
            <a:spLocks noGrp="1"/>
          </p:cNvSpPr>
          <p:nvPr>
            <p:ph idx="1"/>
          </p:nvPr>
        </p:nvSpPr>
        <p:spPr>
          <a:xfrm>
            <a:off x="394392" y="2850971"/>
            <a:ext cx="10349808" cy="2607188"/>
          </a:xfrm>
        </p:spPr>
        <p:txBody>
          <a:bodyPr>
            <a:noAutofit/>
          </a:bodyPr>
          <a:lstStyle/>
          <a:p>
            <a:pPr>
              <a:lnSpc>
                <a:spcPct val="150000"/>
              </a:lnSpc>
              <a:buFont typeface="Wingdings" panose="05000000000000000000" pitchFamily="2" charset="2"/>
              <a:buChar char="§"/>
            </a:pPr>
            <a:r>
              <a:rPr lang="en-GB" sz="2600" dirty="0"/>
              <a:t>SMEs are key innovators, but struggle to </a:t>
            </a:r>
            <a:r>
              <a:rPr lang="en-GB" sz="2600" b="1" dirty="0"/>
              <a:t>scale and commercialise</a:t>
            </a:r>
            <a:endParaRPr lang="lt-LT" sz="2600" b="1" dirty="0"/>
          </a:p>
          <a:p>
            <a:pPr>
              <a:lnSpc>
                <a:spcPct val="150000"/>
              </a:lnSpc>
              <a:buFont typeface="Wingdings" panose="05000000000000000000" pitchFamily="2" charset="2"/>
              <a:buChar char="§"/>
            </a:pPr>
            <a:r>
              <a:rPr lang="en-GB" sz="2600" dirty="0"/>
              <a:t>EU is strong in </a:t>
            </a:r>
            <a:r>
              <a:rPr lang="en-GB" sz="2600" b="1" dirty="0"/>
              <a:t>AI &amp; biotech research</a:t>
            </a:r>
            <a:r>
              <a:rPr lang="en-GB" sz="2600" dirty="0"/>
              <a:t>, weaker in </a:t>
            </a:r>
            <a:r>
              <a:rPr lang="en-GB" sz="2600" b="1" dirty="0"/>
              <a:t>scale-up and capital-intensive tech</a:t>
            </a:r>
            <a:endParaRPr lang="lt-LT" sz="2600" b="1" dirty="0"/>
          </a:p>
          <a:p>
            <a:pPr>
              <a:lnSpc>
                <a:spcPct val="150000"/>
              </a:lnSpc>
              <a:buFont typeface="Wingdings" panose="05000000000000000000" pitchFamily="2" charset="2"/>
              <a:buChar char="§"/>
            </a:pPr>
            <a:r>
              <a:rPr lang="en-GB" sz="2600" dirty="0"/>
              <a:t>Cohesion Policy is a major, but under-examined, lever</a:t>
            </a:r>
          </a:p>
        </p:txBody>
      </p:sp>
    </p:spTree>
    <p:extLst>
      <p:ext uri="{BB962C8B-B14F-4D97-AF65-F5344CB8AC3E}">
        <p14:creationId xmlns:p14="http://schemas.microsoft.com/office/powerpoint/2010/main" val="2981545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53E4C9-08DD-E32C-361F-4630E27B3848}"/>
              </a:ext>
            </a:extLst>
          </p:cNvPr>
          <p:cNvSpPr>
            <a:spLocks noGrp="1"/>
          </p:cNvSpPr>
          <p:nvPr>
            <p:ph type="body" sz="quarter" idx="20"/>
          </p:nvPr>
        </p:nvSpPr>
        <p:spPr/>
        <p:txBody>
          <a:bodyPr/>
          <a:lstStyle/>
          <a:p>
            <a:r>
              <a:rPr lang="en-GB" dirty="0"/>
              <a:t>Critical technologies and the role of SMEs</a:t>
            </a:r>
          </a:p>
          <a:p>
            <a:endParaRPr lang="en-GB" dirty="0"/>
          </a:p>
        </p:txBody>
      </p:sp>
      <p:sp>
        <p:nvSpPr>
          <p:cNvPr id="3" name="Title 2">
            <a:extLst>
              <a:ext uri="{FF2B5EF4-FFF2-40B4-BE49-F238E27FC236}">
                <a16:creationId xmlns:a16="http://schemas.microsoft.com/office/drawing/2014/main" id="{9B3ADD17-59B6-88D5-7F9A-F5BB88CD4ADB}"/>
              </a:ext>
            </a:extLst>
          </p:cNvPr>
          <p:cNvSpPr>
            <a:spLocks noGrp="1"/>
          </p:cNvSpPr>
          <p:nvPr>
            <p:ph type="ctrTitle"/>
          </p:nvPr>
        </p:nvSpPr>
        <p:spPr>
          <a:xfrm>
            <a:off x="394392" y="1125015"/>
            <a:ext cx="3472826" cy="1375075"/>
          </a:xfrm>
        </p:spPr>
        <p:txBody>
          <a:bodyPr>
            <a:noAutofit/>
          </a:bodyPr>
          <a:lstStyle/>
          <a:p>
            <a:pPr>
              <a:lnSpc>
                <a:spcPct val="100000"/>
              </a:lnSpc>
            </a:pPr>
            <a:r>
              <a:rPr lang="de-DE" sz="3600" dirty="0"/>
              <a:t>10 </a:t>
            </a:r>
            <a:r>
              <a:rPr lang="de-DE" sz="3600" dirty="0" err="1"/>
              <a:t>critical</a:t>
            </a:r>
            <a:r>
              <a:rPr lang="de-DE" sz="3600" dirty="0"/>
              <a:t> </a:t>
            </a:r>
            <a:r>
              <a:rPr lang="de-DE" sz="3600" dirty="0" err="1"/>
              <a:t>technologies</a:t>
            </a:r>
            <a:r>
              <a:rPr lang="de-DE" sz="3600" dirty="0"/>
              <a:t> </a:t>
            </a:r>
            <a:r>
              <a:rPr lang="de-DE" sz="3600" dirty="0" err="1"/>
              <a:t>identified</a:t>
            </a:r>
            <a:r>
              <a:rPr lang="de-DE" sz="3600" dirty="0"/>
              <a:t> </a:t>
            </a:r>
            <a:r>
              <a:rPr lang="de-DE" sz="3600" dirty="0" err="1"/>
              <a:t>by</a:t>
            </a:r>
            <a:r>
              <a:rPr lang="de-DE" sz="3600" dirty="0"/>
              <a:t> </a:t>
            </a:r>
            <a:r>
              <a:rPr lang="de-DE" sz="3600" dirty="0" err="1"/>
              <a:t>the</a:t>
            </a:r>
            <a:r>
              <a:rPr lang="de-DE" sz="3600" dirty="0"/>
              <a:t> European </a:t>
            </a:r>
            <a:r>
              <a:rPr lang="de-DE" sz="3600" dirty="0" err="1"/>
              <a:t>Commission</a:t>
            </a:r>
            <a:endParaRPr lang="en-GB" sz="3600" dirty="0"/>
          </a:p>
        </p:txBody>
      </p:sp>
      <p:sp>
        <p:nvSpPr>
          <p:cNvPr id="7" name="Text Box 2">
            <a:extLst>
              <a:ext uri="{FF2B5EF4-FFF2-40B4-BE49-F238E27FC236}">
                <a16:creationId xmlns:a16="http://schemas.microsoft.com/office/drawing/2014/main" id="{4C607E92-EACE-8AD7-689A-E343F8B6B1BF}"/>
              </a:ext>
            </a:extLst>
          </p:cNvPr>
          <p:cNvSpPr txBox="1">
            <a:spLocks noChangeArrowheads="1"/>
          </p:cNvSpPr>
          <p:nvPr/>
        </p:nvSpPr>
        <p:spPr bwMode="auto">
          <a:xfrm>
            <a:off x="3790765" y="5926999"/>
            <a:ext cx="5591329" cy="295275"/>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1000" dirty="0" err="1">
                <a:solidFill>
                  <a:srgbClr val="575756"/>
                </a:solidFill>
                <a:latin typeface="EuropeaEco"/>
                <a:ea typeface="Calibri" panose="020F0502020204030204" pitchFamily="34" charset="0"/>
                <a:cs typeface="Times New Roman" panose="02020603050405020304" pitchFamily="18" charset="0"/>
              </a:rPr>
              <a:t>Source</a:t>
            </a:r>
            <a:r>
              <a:rPr lang="lt-LT" sz="1000" dirty="0">
                <a:solidFill>
                  <a:srgbClr val="575756"/>
                </a:solidFill>
                <a:latin typeface="EuropeaEco"/>
                <a:ea typeface="Calibri" panose="020F0502020204030204" pitchFamily="34" charset="0"/>
                <a:cs typeface="Times New Roman" panose="02020603050405020304" pitchFamily="18" charset="0"/>
              </a:rPr>
              <a:t>: </a:t>
            </a:r>
            <a:r>
              <a:rPr lang="en-GB" sz="1000" dirty="0">
                <a:solidFill>
                  <a:srgbClr val="575756"/>
                </a:solidFill>
                <a:latin typeface="EuropeaEco"/>
                <a:ea typeface="Calibri" panose="020F0502020204030204" pitchFamily="34" charset="0"/>
                <a:cs typeface="Times New Roman" panose="02020603050405020304" pitchFamily="18" charset="0"/>
              </a:rPr>
              <a:t>The European Commission’s 2023 Recommendation on Critical Technology Areas</a:t>
            </a:r>
          </a:p>
        </p:txBody>
      </p:sp>
      <p:pic>
        <p:nvPicPr>
          <p:cNvPr id="11" name="Content Placeholder 10">
            <a:extLst>
              <a:ext uri="{FF2B5EF4-FFF2-40B4-BE49-F238E27FC236}">
                <a16:creationId xmlns:a16="http://schemas.microsoft.com/office/drawing/2014/main" id="{DC052915-0DEC-9E9A-A0F0-ACF0D926BABF}"/>
              </a:ext>
            </a:extLst>
          </p:cNvPr>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3867218" y="1125015"/>
            <a:ext cx="7687251" cy="4781567"/>
          </a:xfrm>
        </p:spPr>
      </p:pic>
    </p:spTree>
    <p:extLst>
      <p:ext uri="{BB962C8B-B14F-4D97-AF65-F5344CB8AC3E}">
        <p14:creationId xmlns:p14="http://schemas.microsoft.com/office/powerpoint/2010/main" val="2763171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448C-3395-3E48-B3F5-6C4730E858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A617A0F-773C-DA4B-A7D1-9DAE2C6853A4}"/>
              </a:ext>
            </a:extLst>
          </p:cNvPr>
          <p:cNvSpPr>
            <a:spLocks noGrp="1"/>
          </p:cNvSpPr>
          <p:nvPr>
            <p:ph type="body" sz="quarter" idx="20"/>
          </p:nvPr>
        </p:nvSpPr>
        <p:spPr/>
        <p:txBody>
          <a:bodyPr/>
          <a:lstStyle/>
          <a:p>
            <a:r>
              <a:rPr lang="en-GB" dirty="0"/>
              <a:t>Critical technologies and the role of SMEs</a:t>
            </a:r>
          </a:p>
          <a:p>
            <a:endParaRPr lang="en-GB" dirty="0"/>
          </a:p>
        </p:txBody>
      </p:sp>
      <p:sp>
        <p:nvSpPr>
          <p:cNvPr id="3" name="Title 2">
            <a:extLst>
              <a:ext uri="{FF2B5EF4-FFF2-40B4-BE49-F238E27FC236}">
                <a16:creationId xmlns:a16="http://schemas.microsoft.com/office/drawing/2014/main" id="{57A1DE79-36B0-A7C9-9170-2C43FF4E2F81}"/>
              </a:ext>
            </a:extLst>
          </p:cNvPr>
          <p:cNvSpPr>
            <a:spLocks noGrp="1"/>
          </p:cNvSpPr>
          <p:nvPr>
            <p:ph type="ctrTitle"/>
          </p:nvPr>
        </p:nvSpPr>
        <p:spPr>
          <a:xfrm>
            <a:off x="394392" y="919742"/>
            <a:ext cx="10988955" cy="1375075"/>
          </a:xfrm>
        </p:spPr>
        <p:txBody>
          <a:bodyPr>
            <a:normAutofit/>
          </a:bodyPr>
          <a:lstStyle/>
          <a:p>
            <a:r>
              <a:rPr lang="en-GB" dirty="0">
                <a:latin typeface="+mj-lt"/>
                <a:ea typeface="Calibri" panose="020F0502020204030204" pitchFamily="34" charset="0"/>
                <a:cs typeface="Arial" panose="020B0604020202020204" pitchFamily="34" charset="0"/>
              </a:rPr>
              <a:t>Structural barriers of SMEs</a:t>
            </a:r>
          </a:p>
        </p:txBody>
      </p:sp>
      <p:sp>
        <p:nvSpPr>
          <p:cNvPr id="4" name="AutoShape 2" descr="SME Critical Technologies Infographic">
            <a:extLst>
              <a:ext uri="{FF2B5EF4-FFF2-40B4-BE49-F238E27FC236}">
                <a16:creationId xmlns:a16="http://schemas.microsoft.com/office/drawing/2014/main" id="{0A4E14A0-7385-F3CB-7D58-CE3D0637A23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1B752281-B287-6E5E-4300-39178E5B921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94392" y="1701511"/>
            <a:ext cx="8696215" cy="4330979"/>
          </a:xfrm>
          <a:prstGeom prst="rect">
            <a:avLst/>
          </a:prstGeom>
        </p:spPr>
      </p:pic>
      <p:sp>
        <p:nvSpPr>
          <p:cNvPr id="7" name="TextBox 6">
            <a:extLst>
              <a:ext uri="{FF2B5EF4-FFF2-40B4-BE49-F238E27FC236}">
                <a16:creationId xmlns:a16="http://schemas.microsoft.com/office/drawing/2014/main" id="{50A935A9-AAA3-CB46-AD2A-1100E810C4A2}"/>
              </a:ext>
            </a:extLst>
          </p:cNvPr>
          <p:cNvSpPr txBox="1"/>
          <p:nvPr/>
        </p:nvSpPr>
        <p:spPr>
          <a:xfrm>
            <a:off x="6577013" y="4815185"/>
            <a:ext cx="4167187" cy="1477328"/>
          </a:xfrm>
          <a:prstGeom prst="rect">
            <a:avLst/>
          </a:prstGeom>
          <a:noFill/>
        </p:spPr>
        <p:txBody>
          <a:bodyPr wrap="square">
            <a:spAutoFit/>
          </a:bodyPr>
          <a:lstStyle/>
          <a:p>
            <a:r>
              <a:rPr lang="en-AT" dirty="0"/>
              <a:t>Many of these constraints affect SMEs more broadly, but capital intensity, regulatory complexity and specialised infrastructure make them particularly acute in critical technologies.</a:t>
            </a:r>
          </a:p>
        </p:txBody>
      </p:sp>
    </p:spTree>
    <p:extLst>
      <p:ext uri="{BB962C8B-B14F-4D97-AF65-F5344CB8AC3E}">
        <p14:creationId xmlns:p14="http://schemas.microsoft.com/office/powerpoint/2010/main" val="131140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FD3D3-B411-E026-A48A-2D1F343DFC6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5E75822-9BAF-A16B-F8DA-27AE59F02F50}"/>
              </a:ext>
            </a:extLst>
          </p:cNvPr>
          <p:cNvSpPr>
            <a:spLocks noGrp="1"/>
          </p:cNvSpPr>
          <p:nvPr>
            <p:ph type="ctrTitle"/>
          </p:nvPr>
        </p:nvSpPr>
        <p:spPr/>
        <p:txBody>
          <a:bodyPr/>
          <a:lstStyle/>
          <a:p>
            <a:r>
              <a:rPr lang="lt-LT" dirty="0" err="1"/>
              <a:t>From</a:t>
            </a:r>
            <a:r>
              <a:rPr lang="lt-LT" dirty="0"/>
              <a:t> </a:t>
            </a:r>
            <a:r>
              <a:rPr lang="lt-LT" dirty="0" err="1"/>
              <a:t>context</a:t>
            </a:r>
            <a:r>
              <a:rPr lang="lt-LT" dirty="0"/>
              <a:t> to </a:t>
            </a:r>
            <a:r>
              <a:rPr lang="lt-LT" dirty="0" err="1"/>
              <a:t>evidence</a:t>
            </a:r>
            <a:endParaRPr lang="en-GB" u="sng" dirty="0"/>
          </a:p>
        </p:txBody>
      </p:sp>
      <p:sp>
        <p:nvSpPr>
          <p:cNvPr id="2" name="Subtitle 12">
            <a:extLst>
              <a:ext uri="{FF2B5EF4-FFF2-40B4-BE49-F238E27FC236}">
                <a16:creationId xmlns:a16="http://schemas.microsoft.com/office/drawing/2014/main" id="{81C07EAC-4FAD-1D0B-5BE3-81BCDF0DFB47}"/>
              </a:ext>
            </a:extLst>
          </p:cNvPr>
          <p:cNvSpPr>
            <a:spLocks noGrp="1"/>
          </p:cNvSpPr>
          <p:nvPr>
            <p:ph type="subTitle" idx="1"/>
          </p:nvPr>
        </p:nvSpPr>
        <p:spPr/>
        <p:txBody>
          <a:bodyPr/>
          <a:lstStyle/>
          <a:p>
            <a:r>
              <a:rPr lang="en-GB" dirty="0"/>
              <a:t>02</a:t>
            </a:r>
          </a:p>
        </p:txBody>
      </p:sp>
    </p:spTree>
    <p:extLst>
      <p:ext uri="{BB962C8B-B14F-4D97-AF65-F5344CB8AC3E}">
        <p14:creationId xmlns:p14="http://schemas.microsoft.com/office/powerpoint/2010/main" val="11967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BE67F-28F0-655F-8973-5B2100EBC4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873619A-628C-575C-51C1-BF3BE9BA0803}"/>
              </a:ext>
            </a:extLst>
          </p:cNvPr>
          <p:cNvSpPr>
            <a:spLocks noGrp="1"/>
          </p:cNvSpPr>
          <p:nvPr>
            <p:ph type="body" sz="quarter" idx="20"/>
          </p:nvPr>
        </p:nvSpPr>
        <p:spPr/>
        <p:txBody>
          <a:bodyPr/>
          <a:lstStyle/>
          <a:p>
            <a:r>
              <a:rPr lang="en-GB" dirty="0"/>
              <a:t>From context to evidence</a:t>
            </a:r>
          </a:p>
          <a:p>
            <a:endParaRPr lang="en-GB" dirty="0"/>
          </a:p>
        </p:txBody>
      </p:sp>
      <p:sp>
        <p:nvSpPr>
          <p:cNvPr id="3" name="Title 2">
            <a:extLst>
              <a:ext uri="{FF2B5EF4-FFF2-40B4-BE49-F238E27FC236}">
                <a16:creationId xmlns:a16="http://schemas.microsoft.com/office/drawing/2014/main" id="{898528EA-2392-67A1-2BB0-72ED12111C08}"/>
              </a:ext>
            </a:extLst>
          </p:cNvPr>
          <p:cNvSpPr>
            <a:spLocks noGrp="1"/>
          </p:cNvSpPr>
          <p:nvPr>
            <p:ph type="ctrTitle"/>
          </p:nvPr>
        </p:nvSpPr>
        <p:spPr>
          <a:xfrm>
            <a:off x="394392" y="919742"/>
            <a:ext cx="11305772" cy="1375075"/>
          </a:xfrm>
        </p:spPr>
        <p:txBody>
          <a:bodyPr>
            <a:normAutofit/>
          </a:bodyPr>
          <a:lstStyle/>
          <a:p>
            <a:r>
              <a:rPr lang="en-GB" dirty="0"/>
              <a:t>Support is concentrated in digital technologies</a:t>
            </a:r>
          </a:p>
        </p:txBody>
      </p:sp>
      <p:graphicFrame>
        <p:nvGraphicFramePr>
          <p:cNvPr id="10" name="Chart 9">
            <a:extLst>
              <a:ext uri="{FF2B5EF4-FFF2-40B4-BE49-F238E27FC236}">
                <a16:creationId xmlns:a16="http://schemas.microsoft.com/office/drawing/2014/main" id="{D5B2F123-C878-68AC-5C97-BB7644BBFAA4}"/>
              </a:ext>
            </a:extLst>
          </p:cNvPr>
          <p:cNvGraphicFramePr/>
          <p:nvPr>
            <p:extLst>
              <p:ext uri="{D42A27DB-BD31-4B8C-83A1-F6EECF244321}">
                <p14:modId xmlns:p14="http://schemas.microsoft.com/office/powerpoint/2010/main" val="1982864045"/>
              </p:ext>
            </p:extLst>
          </p:nvPr>
        </p:nvGraphicFramePr>
        <p:xfrm>
          <a:off x="2409825" y="2762153"/>
          <a:ext cx="6762750" cy="3505297"/>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Box 2">
            <a:extLst>
              <a:ext uri="{FF2B5EF4-FFF2-40B4-BE49-F238E27FC236}">
                <a16:creationId xmlns:a16="http://schemas.microsoft.com/office/drawing/2014/main" id="{84E0DE66-208C-1BC2-6FC9-54AFBA1C7F7A}"/>
              </a:ext>
            </a:extLst>
          </p:cNvPr>
          <p:cNvSpPr txBox="1">
            <a:spLocks noChangeArrowheads="1"/>
          </p:cNvSpPr>
          <p:nvPr/>
        </p:nvSpPr>
        <p:spPr bwMode="auto">
          <a:xfrm>
            <a:off x="3019425" y="2294415"/>
            <a:ext cx="6153150"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2000" dirty="0"/>
              <a:t>EU </a:t>
            </a:r>
            <a:r>
              <a:rPr lang="lt-LT" sz="2000" dirty="0" err="1"/>
              <a:t>contribution</a:t>
            </a:r>
            <a:r>
              <a:rPr lang="lt-LT" sz="2000" dirty="0"/>
              <a:t> </a:t>
            </a:r>
            <a:r>
              <a:rPr lang="lt-LT" sz="2000" dirty="0" err="1"/>
              <a:t>by</a:t>
            </a:r>
            <a:r>
              <a:rPr lang="lt-LT" sz="2000" dirty="0"/>
              <a:t> </a:t>
            </a:r>
            <a:r>
              <a:rPr lang="lt-LT" sz="2000" dirty="0" err="1"/>
              <a:t>critical</a:t>
            </a:r>
            <a:r>
              <a:rPr lang="lt-LT" sz="2000" dirty="0"/>
              <a:t> </a:t>
            </a:r>
            <a:r>
              <a:rPr lang="lt-LT" sz="2000" dirty="0" err="1"/>
              <a:t>technology</a:t>
            </a:r>
            <a:r>
              <a:rPr lang="lt-LT" sz="2000" dirty="0"/>
              <a:t> (2014-2023)</a:t>
            </a:r>
            <a:endParaRPr lang="en-GB" sz="2000" dirty="0"/>
          </a:p>
        </p:txBody>
      </p:sp>
      <p:sp>
        <p:nvSpPr>
          <p:cNvPr id="13" name="Text Box 2">
            <a:extLst>
              <a:ext uri="{FF2B5EF4-FFF2-40B4-BE49-F238E27FC236}">
                <a16:creationId xmlns:a16="http://schemas.microsoft.com/office/drawing/2014/main" id="{9D3D1CCA-DADE-0CF0-27A7-B95D5D76FC6E}"/>
              </a:ext>
            </a:extLst>
          </p:cNvPr>
          <p:cNvSpPr txBox="1">
            <a:spLocks noChangeArrowheads="1"/>
          </p:cNvSpPr>
          <p:nvPr/>
        </p:nvSpPr>
        <p:spPr bwMode="auto">
          <a:xfrm>
            <a:off x="770659" y="6267450"/>
            <a:ext cx="6153150"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1200" dirty="0" err="1">
                <a:solidFill>
                  <a:srgbClr val="575756"/>
                </a:solidFill>
                <a:effectLst/>
                <a:latin typeface="EuropeaEco"/>
                <a:ea typeface="Calibri" panose="020F0502020204030204" pitchFamily="34" charset="0"/>
                <a:cs typeface="Times New Roman" panose="02020603050405020304" pitchFamily="18" charset="0"/>
              </a:rPr>
              <a:t>Source</a:t>
            </a:r>
            <a:r>
              <a:rPr lang="de-DE" sz="1200" dirty="0">
                <a:solidFill>
                  <a:srgbClr val="575756"/>
                </a:solidFill>
                <a:effectLst/>
                <a:latin typeface="EuropeaEco"/>
                <a:ea typeface="Calibri" panose="020F0502020204030204" pitchFamily="34" charset="0"/>
                <a:cs typeface="Times New Roman" panose="02020603050405020304" pitchFamily="18" charset="0"/>
              </a:rPr>
              <a:t>s</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Based</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on</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Kohesio</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and</a:t>
            </a:r>
            <a:r>
              <a:rPr lang="lt-LT" sz="1200" dirty="0">
                <a:solidFill>
                  <a:srgbClr val="575756"/>
                </a:solidFill>
                <a:effectLst/>
                <a:latin typeface="EuropeaEco"/>
                <a:ea typeface="Calibri" panose="020F0502020204030204" pitchFamily="34" charset="0"/>
                <a:cs typeface="Times New Roman" panose="02020603050405020304" pitchFamily="18" charset="0"/>
              </a:rPr>
              <a:t> ORBIS </a:t>
            </a:r>
            <a:r>
              <a:rPr lang="lt-LT" sz="1200" dirty="0" err="1">
                <a:solidFill>
                  <a:srgbClr val="575756"/>
                </a:solidFill>
                <a:effectLst/>
                <a:latin typeface="EuropeaEco"/>
                <a:ea typeface="Calibri" panose="020F0502020204030204" pitchFamily="34" charset="0"/>
                <a:cs typeface="Times New Roman" panose="02020603050405020304" pitchFamily="18" charset="0"/>
              </a:rPr>
              <a:t>datasets</a:t>
            </a:r>
            <a:r>
              <a:rPr lang="lt-LT" sz="1200" dirty="0">
                <a:solidFill>
                  <a:srgbClr val="575756"/>
                </a:solidFill>
                <a:effectLst/>
                <a:latin typeface="EuropeaEco"/>
                <a:ea typeface="Calibri" panose="020F0502020204030204" pitchFamily="34" charset="0"/>
                <a:cs typeface="Times New Roman" panose="02020603050405020304" pitchFamily="18" charset="0"/>
              </a:rPr>
              <a:t>.</a:t>
            </a:r>
            <a:endParaRPr lang="en-GB" sz="1100" dirty="0">
              <a:effectLst/>
              <a:latin typeface="EuropeaEco"/>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2150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CF4BC-8B8F-897A-D4F8-22D2A93942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7C2E21-FF76-8862-92BC-9F3DCCA30239}"/>
              </a:ext>
            </a:extLst>
          </p:cNvPr>
          <p:cNvSpPr>
            <a:spLocks noGrp="1"/>
          </p:cNvSpPr>
          <p:nvPr>
            <p:ph type="body" sz="quarter" idx="20"/>
          </p:nvPr>
        </p:nvSpPr>
        <p:spPr/>
        <p:txBody>
          <a:bodyPr/>
          <a:lstStyle/>
          <a:p>
            <a:r>
              <a:rPr lang="en-GB" dirty="0"/>
              <a:t>From context to evidence</a:t>
            </a:r>
          </a:p>
          <a:p>
            <a:endParaRPr lang="en-GB" dirty="0"/>
          </a:p>
        </p:txBody>
      </p:sp>
      <p:sp>
        <p:nvSpPr>
          <p:cNvPr id="3" name="Title 2">
            <a:extLst>
              <a:ext uri="{FF2B5EF4-FFF2-40B4-BE49-F238E27FC236}">
                <a16:creationId xmlns:a16="http://schemas.microsoft.com/office/drawing/2014/main" id="{1C259C18-F66D-BEC9-9C1E-B9652BC6C36E}"/>
              </a:ext>
            </a:extLst>
          </p:cNvPr>
          <p:cNvSpPr>
            <a:spLocks noGrp="1"/>
          </p:cNvSpPr>
          <p:nvPr>
            <p:ph type="ctrTitle"/>
          </p:nvPr>
        </p:nvSpPr>
        <p:spPr>
          <a:xfrm>
            <a:off x="394392" y="919742"/>
            <a:ext cx="11305772" cy="1375075"/>
          </a:xfrm>
        </p:spPr>
        <p:txBody>
          <a:bodyPr>
            <a:normAutofit/>
          </a:bodyPr>
          <a:lstStyle/>
          <a:p>
            <a:r>
              <a:rPr lang="en-US" dirty="0"/>
              <a:t>Support is weighted toward R&amp;D and technology transfer</a:t>
            </a:r>
            <a:endParaRPr lang="en-GB" dirty="0"/>
          </a:p>
        </p:txBody>
      </p:sp>
      <p:sp>
        <p:nvSpPr>
          <p:cNvPr id="6" name="Text Box 2">
            <a:extLst>
              <a:ext uri="{FF2B5EF4-FFF2-40B4-BE49-F238E27FC236}">
                <a16:creationId xmlns:a16="http://schemas.microsoft.com/office/drawing/2014/main" id="{64BBC5E4-E979-B125-1D36-C5F88CAC8783}"/>
              </a:ext>
            </a:extLst>
          </p:cNvPr>
          <p:cNvSpPr txBox="1">
            <a:spLocks noChangeArrowheads="1"/>
          </p:cNvSpPr>
          <p:nvPr/>
        </p:nvSpPr>
        <p:spPr bwMode="auto">
          <a:xfrm>
            <a:off x="2899942" y="2161310"/>
            <a:ext cx="5405004"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en-US" sz="2000" dirty="0"/>
              <a:t>Market deployment and scale-up receive comparatively less support</a:t>
            </a:r>
            <a:endParaRPr lang="en-GB" sz="2000" dirty="0"/>
          </a:p>
        </p:txBody>
      </p:sp>
      <p:sp>
        <p:nvSpPr>
          <p:cNvPr id="13" name="Text Box 2">
            <a:extLst>
              <a:ext uri="{FF2B5EF4-FFF2-40B4-BE49-F238E27FC236}">
                <a16:creationId xmlns:a16="http://schemas.microsoft.com/office/drawing/2014/main" id="{5D9EBF5A-0BC4-98B4-8EEA-BE60BE32A4C4}"/>
              </a:ext>
            </a:extLst>
          </p:cNvPr>
          <p:cNvSpPr txBox="1">
            <a:spLocks noChangeArrowheads="1"/>
          </p:cNvSpPr>
          <p:nvPr/>
        </p:nvSpPr>
        <p:spPr bwMode="auto">
          <a:xfrm>
            <a:off x="770659" y="6267450"/>
            <a:ext cx="6153150"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1200" dirty="0" err="1">
                <a:solidFill>
                  <a:srgbClr val="575756"/>
                </a:solidFill>
                <a:effectLst/>
                <a:latin typeface="EuropeaEco"/>
                <a:ea typeface="Calibri" panose="020F0502020204030204" pitchFamily="34" charset="0"/>
                <a:cs typeface="Times New Roman" panose="02020603050405020304" pitchFamily="18" charset="0"/>
              </a:rPr>
              <a:t>Source</a:t>
            </a:r>
            <a:r>
              <a:rPr lang="de-DE" sz="1200" dirty="0">
                <a:solidFill>
                  <a:srgbClr val="575756"/>
                </a:solidFill>
                <a:effectLst/>
                <a:latin typeface="EuropeaEco"/>
                <a:ea typeface="Calibri" panose="020F0502020204030204" pitchFamily="34" charset="0"/>
                <a:cs typeface="Times New Roman" panose="02020603050405020304" pitchFamily="18" charset="0"/>
              </a:rPr>
              <a:t>s</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Based</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on</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Kohesio</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and</a:t>
            </a:r>
            <a:r>
              <a:rPr lang="lt-LT" sz="1200" dirty="0">
                <a:solidFill>
                  <a:srgbClr val="575756"/>
                </a:solidFill>
                <a:effectLst/>
                <a:latin typeface="EuropeaEco"/>
                <a:ea typeface="Calibri" panose="020F0502020204030204" pitchFamily="34" charset="0"/>
                <a:cs typeface="Times New Roman" panose="02020603050405020304" pitchFamily="18" charset="0"/>
              </a:rPr>
              <a:t> ORBIS </a:t>
            </a:r>
            <a:r>
              <a:rPr lang="lt-LT" sz="1200" dirty="0" err="1">
                <a:solidFill>
                  <a:srgbClr val="575756"/>
                </a:solidFill>
                <a:effectLst/>
                <a:latin typeface="EuropeaEco"/>
                <a:ea typeface="Calibri" panose="020F0502020204030204" pitchFamily="34" charset="0"/>
                <a:cs typeface="Times New Roman" panose="02020603050405020304" pitchFamily="18" charset="0"/>
              </a:rPr>
              <a:t>datasets</a:t>
            </a:r>
            <a:r>
              <a:rPr lang="lt-LT" sz="1200" dirty="0">
                <a:solidFill>
                  <a:srgbClr val="575756"/>
                </a:solidFill>
                <a:effectLst/>
                <a:latin typeface="EuropeaEco"/>
                <a:ea typeface="Calibri" panose="020F0502020204030204" pitchFamily="34" charset="0"/>
                <a:cs typeface="Times New Roman" panose="02020603050405020304" pitchFamily="18" charset="0"/>
              </a:rPr>
              <a:t>.</a:t>
            </a:r>
            <a:endParaRPr lang="en-GB" sz="1100" dirty="0">
              <a:effectLst/>
              <a:latin typeface="EuropeaEco"/>
              <a:ea typeface="Times New Roman" panose="02020603050405020304" pitchFamily="18" charset="0"/>
              <a:cs typeface="Times New Roman" panose="02020603050405020304" pitchFamily="18" charset="0"/>
            </a:endParaRPr>
          </a:p>
        </p:txBody>
      </p:sp>
      <p:graphicFrame>
        <p:nvGraphicFramePr>
          <p:cNvPr id="14" name="Chart 13">
            <a:extLst>
              <a:ext uri="{FF2B5EF4-FFF2-40B4-BE49-F238E27FC236}">
                <a16:creationId xmlns:a16="http://schemas.microsoft.com/office/drawing/2014/main" id="{03B59827-B197-0537-1C19-96518F50BC90}"/>
              </a:ext>
            </a:extLst>
          </p:cNvPr>
          <p:cNvGraphicFramePr/>
          <p:nvPr>
            <p:extLst>
              <p:ext uri="{D42A27DB-BD31-4B8C-83A1-F6EECF244321}">
                <p14:modId xmlns:p14="http://schemas.microsoft.com/office/powerpoint/2010/main" val="1849558244"/>
              </p:ext>
            </p:extLst>
          </p:nvPr>
        </p:nvGraphicFramePr>
        <p:xfrm>
          <a:off x="2538412" y="3022180"/>
          <a:ext cx="7148513" cy="33405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47840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943B4-9C4F-ED8A-4ABF-2196DD90E4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700FAB-0D59-EDF8-B3A4-215C6DD63CDB}"/>
              </a:ext>
            </a:extLst>
          </p:cNvPr>
          <p:cNvSpPr>
            <a:spLocks noGrp="1"/>
          </p:cNvSpPr>
          <p:nvPr>
            <p:ph type="body" sz="quarter" idx="20"/>
          </p:nvPr>
        </p:nvSpPr>
        <p:spPr/>
        <p:txBody>
          <a:bodyPr/>
          <a:lstStyle/>
          <a:p>
            <a:r>
              <a:rPr lang="en-GB" dirty="0"/>
              <a:t>From context to evidence</a:t>
            </a:r>
          </a:p>
          <a:p>
            <a:endParaRPr lang="en-GB" dirty="0"/>
          </a:p>
        </p:txBody>
      </p:sp>
      <p:sp>
        <p:nvSpPr>
          <p:cNvPr id="3" name="Title 2">
            <a:extLst>
              <a:ext uri="{FF2B5EF4-FFF2-40B4-BE49-F238E27FC236}">
                <a16:creationId xmlns:a16="http://schemas.microsoft.com/office/drawing/2014/main" id="{F8B971EB-5555-FCED-77B0-361C03CECF57}"/>
              </a:ext>
            </a:extLst>
          </p:cNvPr>
          <p:cNvSpPr>
            <a:spLocks noGrp="1"/>
          </p:cNvSpPr>
          <p:nvPr>
            <p:ph type="ctrTitle"/>
          </p:nvPr>
        </p:nvSpPr>
        <p:spPr>
          <a:xfrm>
            <a:off x="394391" y="919742"/>
            <a:ext cx="4424826" cy="1375075"/>
          </a:xfrm>
        </p:spPr>
        <p:txBody>
          <a:bodyPr>
            <a:noAutofit/>
          </a:bodyPr>
          <a:lstStyle/>
          <a:p>
            <a:r>
              <a:rPr lang="en-GB" sz="4000" dirty="0"/>
              <a:t>Cohesion Policy spreads critical </a:t>
            </a:r>
            <a:r>
              <a:rPr lang="en-GB" sz="4000" dirty="0">
                <a:solidFill>
                  <a:srgbClr val="0C4DA2"/>
                </a:solidFill>
              </a:rPr>
              <a:t>technologies</a:t>
            </a:r>
            <a:r>
              <a:rPr lang="en-GB" sz="4000" dirty="0"/>
              <a:t> across regions</a:t>
            </a:r>
          </a:p>
        </p:txBody>
      </p:sp>
      <p:sp>
        <p:nvSpPr>
          <p:cNvPr id="12" name="Text Box 2">
            <a:extLst>
              <a:ext uri="{FF2B5EF4-FFF2-40B4-BE49-F238E27FC236}">
                <a16:creationId xmlns:a16="http://schemas.microsoft.com/office/drawing/2014/main" id="{04E4EF7D-669B-4BD5-2F2A-D9DFF6D25CFB}"/>
              </a:ext>
            </a:extLst>
          </p:cNvPr>
          <p:cNvSpPr txBox="1">
            <a:spLocks noChangeArrowheads="1"/>
          </p:cNvSpPr>
          <p:nvPr/>
        </p:nvSpPr>
        <p:spPr bwMode="auto">
          <a:xfrm>
            <a:off x="5279289" y="534093"/>
            <a:ext cx="6370958" cy="590550"/>
          </a:xfrm>
          <a:prstGeom prst="rect">
            <a:avLst/>
          </a:prstGeom>
          <a:noFill/>
          <a:ln w="9525">
            <a:noFill/>
            <a:miter lim="800000"/>
            <a:headEnd/>
            <a:tailEnd/>
          </a:ln>
        </p:spPr>
        <p:txBody>
          <a:bodyPr rot="0" vert="horz" wrap="square" lIns="91440" tIns="45720" rIns="91440" bIns="45720" anchor="t" anchorCtr="0">
            <a:noAutofit/>
          </a:bodyPr>
          <a:lstStyle/>
          <a:p>
            <a:pPr>
              <a:spcAft>
                <a:spcPts val="600"/>
              </a:spcAft>
              <a:buNone/>
            </a:pPr>
            <a:r>
              <a:rPr lang="en-GB" dirty="0">
                <a:solidFill>
                  <a:srgbClr val="575756"/>
                </a:solidFill>
              </a:rPr>
              <a:t>Regional distribution of EU contribution to SMEs (cumulative for the four critical technologies)</a:t>
            </a:r>
          </a:p>
        </p:txBody>
      </p:sp>
      <p:sp>
        <p:nvSpPr>
          <p:cNvPr id="13" name="Text Box 2">
            <a:extLst>
              <a:ext uri="{FF2B5EF4-FFF2-40B4-BE49-F238E27FC236}">
                <a16:creationId xmlns:a16="http://schemas.microsoft.com/office/drawing/2014/main" id="{C0FF654D-8A7A-02CD-6AB0-DA2116FD2870}"/>
              </a:ext>
            </a:extLst>
          </p:cNvPr>
          <p:cNvSpPr txBox="1">
            <a:spLocks noChangeArrowheads="1"/>
          </p:cNvSpPr>
          <p:nvPr/>
        </p:nvSpPr>
        <p:spPr bwMode="auto">
          <a:xfrm>
            <a:off x="5362262" y="6267450"/>
            <a:ext cx="6153150"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1200" dirty="0" err="1">
                <a:solidFill>
                  <a:srgbClr val="575756"/>
                </a:solidFill>
                <a:effectLst/>
                <a:latin typeface="EuropeaEco"/>
                <a:ea typeface="Calibri" panose="020F0502020204030204" pitchFamily="34" charset="0"/>
                <a:cs typeface="Times New Roman" panose="02020603050405020304" pitchFamily="18" charset="0"/>
              </a:rPr>
              <a:t>Source</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Based</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on</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Kohesio</a:t>
            </a:r>
            <a:r>
              <a:rPr lang="lt-LT" sz="1200" dirty="0">
                <a:solidFill>
                  <a:srgbClr val="575756"/>
                </a:solidFill>
                <a:effectLst/>
                <a:latin typeface="EuropeaEco"/>
                <a:ea typeface="Calibri" panose="020F0502020204030204" pitchFamily="34" charset="0"/>
                <a:cs typeface="Times New Roman" panose="02020603050405020304" pitchFamily="18" charset="0"/>
              </a:rPr>
              <a:t> </a:t>
            </a:r>
            <a:r>
              <a:rPr lang="lt-LT" sz="1200" dirty="0" err="1">
                <a:solidFill>
                  <a:srgbClr val="575756"/>
                </a:solidFill>
                <a:effectLst/>
                <a:latin typeface="EuropeaEco"/>
                <a:ea typeface="Calibri" panose="020F0502020204030204" pitchFamily="34" charset="0"/>
                <a:cs typeface="Times New Roman" panose="02020603050405020304" pitchFamily="18" charset="0"/>
              </a:rPr>
              <a:t>and</a:t>
            </a:r>
            <a:r>
              <a:rPr lang="lt-LT" sz="1200" dirty="0">
                <a:solidFill>
                  <a:srgbClr val="575756"/>
                </a:solidFill>
                <a:effectLst/>
                <a:latin typeface="EuropeaEco"/>
                <a:ea typeface="Calibri" panose="020F0502020204030204" pitchFamily="34" charset="0"/>
                <a:cs typeface="Times New Roman" panose="02020603050405020304" pitchFamily="18" charset="0"/>
              </a:rPr>
              <a:t> ORBIS </a:t>
            </a:r>
            <a:r>
              <a:rPr lang="lt-LT" sz="1200" dirty="0" err="1">
                <a:solidFill>
                  <a:srgbClr val="575756"/>
                </a:solidFill>
                <a:effectLst/>
                <a:latin typeface="EuropeaEco"/>
                <a:ea typeface="Calibri" panose="020F0502020204030204" pitchFamily="34" charset="0"/>
                <a:cs typeface="Times New Roman" panose="02020603050405020304" pitchFamily="18" charset="0"/>
              </a:rPr>
              <a:t>datasets</a:t>
            </a:r>
            <a:r>
              <a:rPr lang="lt-LT" sz="1200" dirty="0">
                <a:solidFill>
                  <a:srgbClr val="575756"/>
                </a:solidFill>
                <a:effectLst/>
                <a:latin typeface="EuropeaEco"/>
                <a:ea typeface="Calibri" panose="020F0502020204030204" pitchFamily="34" charset="0"/>
                <a:cs typeface="Times New Roman" panose="02020603050405020304" pitchFamily="18" charset="0"/>
              </a:rPr>
              <a:t>.</a:t>
            </a:r>
            <a:endParaRPr lang="en-GB" sz="1100" dirty="0">
              <a:effectLst/>
              <a:latin typeface="EuropeaEco"/>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11F42FD-8978-290F-09CF-4D62A2A56895}"/>
              </a:ext>
            </a:extLst>
          </p:cNvPr>
          <p:cNvPicPr>
            <a:picLocks noChangeAspect="1"/>
          </p:cNvPicPr>
          <p:nvPr/>
        </p:nvPicPr>
        <p:blipFill>
          <a:blip r:embed="rId3"/>
          <a:srcRect b="2024"/>
          <a:stretch>
            <a:fillRect/>
          </a:stretch>
        </p:blipFill>
        <p:spPr>
          <a:xfrm>
            <a:off x="5362262" y="1124643"/>
            <a:ext cx="6015492" cy="5142807"/>
          </a:xfrm>
          <a:prstGeom prst="rect">
            <a:avLst/>
          </a:prstGeom>
        </p:spPr>
      </p:pic>
      <p:sp>
        <p:nvSpPr>
          <p:cNvPr id="6" name="TextBox 5">
            <a:extLst>
              <a:ext uri="{FF2B5EF4-FFF2-40B4-BE49-F238E27FC236}">
                <a16:creationId xmlns:a16="http://schemas.microsoft.com/office/drawing/2014/main" id="{350F079E-0028-38D4-8B31-8441ADC4F1DB}"/>
              </a:ext>
            </a:extLst>
          </p:cNvPr>
          <p:cNvSpPr txBox="1"/>
          <p:nvPr/>
        </p:nvSpPr>
        <p:spPr>
          <a:xfrm>
            <a:off x="394391" y="3615863"/>
            <a:ext cx="4092578" cy="1569660"/>
          </a:xfrm>
          <a:prstGeom prst="rect">
            <a:avLst/>
          </a:prstGeom>
          <a:noFill/>
        </p:spPr>
        <p:txBody>
          <a:bodyPr wrap="square">
            <a:spAutoFit/>
          </a:bodyPr>
          <a:lstStyle/>
          <a:p>
            <a:pPr marL="285750" lvl="0" indent="-285750">
              <a:buClr>
                <a:srgbClr val="0C4DA2"/>
              </a:buClr>
              <a:buFont typeface="Wingdings" panose="05000000000000000000" pitchFamily="2" charset="2"/>
              <a:buChar char="§"/>
            </a:pPr>
            <a:r>
              <a:rPr lang="en-AT" sz="2400" dirty="0"/>
              <a:t>Strong territorial reach</a:t>
            </a:r>
          </a:p>
          <a:p>
            <a:pPr marL="285750" lvl="0" indent="-285750">
              <a:buClr>
                <a:srgbClr val="0C4DA2"/>
              </a:buClr>
              <a:buFont typeface="Wingdings" panose="05000000000000000000" pitchFamily="2" charset="2"/>
              <a:buChar char="§"/>
            </a:pPr>
            <a:r>
              <a:rPr lang="en-AT" sz="2400" dirty="0"/>
              <a:t>Supports convergence</a:t>
            </a:r>
            <a:endParaRPr lang="en-US" sz="2400" dirty="0"/>
          </a:p>
          <a:p>
            <a:pPr marL="285750" lvl="0" indent="-285750">
              <a:buClr>
                <a:srgbClr val="0C4DA2"/>
              </a:buClr>
              <a:buFont typeface="Wingdings" panose="05000000000000000000" pitchFamily="2" charset="2"/>
              <a:buChar char="§"/>
            </a:pPr>
            <a:r>
              <a:rPr lang="en-AT" sz="2400" dirty="0"/>
              <a:t>But diffusion remains uneven</a:t>
            </a:r>
          </a:p>
        </p:txBody>
      </p:sp>
    </p:spTree>
    <p:extLst>
      <p:ext uri="{BB962C8B-B14F-4D97-AF65-F5344CB8AC3E}">
        <p14:creationId xmlns:p14="http://schemas.microsoft.com/office/powerpoint/2010/main" val="1947483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33692-86FB-A8B5-2FFC-20A7045E8B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E67F81-195E-6291-15EE-FA6232ADBAAD}"/>
              </a:ext>
            </a:extLst>
          </p:cNvPr>
          <p:cNvSpPr>
            <a:spLocks noGrp="1"/>
          </p:cNvSpPr>
          <p:nvPr>
            <p:ph type="body" sz="quarter" idx="20"/>
          </p:nvPr>
        </p:nvSpPr>
        <p:spPr/>
        <p:txBody>
          <a:bodyPr/>
          <a:lstStyle/>
          <a:p>
            <a:r>
              <a:rPr lang="en-GB" dirty="0"/>
              <a:t>From context to evidence</a:t>
            </a:r>
          </a:p>
        </p:txBody>
      </p:sp>
      <p:sp>
        <p:nvSpPr>
          <p:cNvPr id="3" name="Title 2">
            <a:extLst>
              <a:ext uri="{FF2B5EF4-FFF2-40B4-BE49-F238E27FC236}">
                <a16:creationId xmlns:a16="http://schemas.microsoft.com/office/drawing/2014/main" id="{BBDFC759-8FA5-C3F3-E9A2-5FD6B5F03836}"/>
              </a:ext>
            </a:extLst>
          </p:cNvPr>
          <p:cNvSpPr>
            <a:spLocks noGrp="1"/>
          </p:cNvSpPr>
          <p:nvPr>
            <p:ph type="ctrTitle"/>
          </p:nvPr>
        </p:nvSpPr>
        <p:spPr>
          <a:xfrm>
            <a:off x="394391" y="919742"/>
            <a:ext cx="11696127" cy="1375075"/>
          </a:xfrm>
        </p:spPr>
        <p:txBody>
          <a:bodyPr>
            <a:normAutofit/>
          </a:bodyPr>
          <a:lstStyle/>
          <a:p>
            <a:r>
              <a:rPr lang="en-GB" dirty="0"/>
              <a:t>Firm-level effects are limited in the short term</a:t>
            </a:r>
          </a:p>
        </p:txBody>
      </p:sp>
      <p:sp>
        <p:nvSpPr>
          <p:cNvPr id="12" name="Text Box 2">
            <a:extLst>
              <a:ext uri="{FF2B5EF4-FFF2-40B4-BE49-F238E27FC236}">
                <a16:creationId xmlns:a16="http://schemas.microsoft.com/office/drawing/2014/main" id="{EF82C76E-9DA1-7B04-7F87-F33D557F38CC}"/>
              </a:ext>
            </a:extLst>
          </p:cNvPr>
          <p:cNvSpPr txBox="1">
            <a:spLocks noChangeArrowheads="1"/>
          </p:cNvSpPr>
          <p:nvPr/>
        </p:nvSpPr>
        <p:spPr bwMode="auto">
          <a:xfrm>
            <a:off x="394391" y="1993847"/>
            <a:ext cx="11403218"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en-GB" sz="2000" dirty="0"/>
              <a:t>Dynamic treatment effects (ATT) on outcomes of energy SMEs before and after Cohesion Policy support</a:t>
            </a:r>
          </a:p>
        </p:txBody>
      </p:sp>
      <p:sp>
        <p:nvSpPr>
          <p:cNvPr id="13" name="Text Box 2">
            <a:extLst>
              <a:ext uri="{FF2B5EF4-FFF2-40B4-BE49-F238E27FC236}">
                <a16:creationId xmlns:a16="http://schemas.microsoft.com/office/drawing/2014/main" id="{5DAB6A6C-66A3-EBC6-F016-161D9BF175E7}"/>
              </a:ext>
            </a:extLst>
          </p:cNvPr>
          <p:cNvSpPr txBox="1">
            <a:spLocks noChangeArrowheads="1"/>
          </p:cNvSpPr>
          <p:nvPr/>
        </p:nvSpPr>
        <p:spPr bwMode="auto">
          <a:xfrm>
            <a:off x="4434151" y="6054907"/>
            <a:ext cx="6153150" cy="590550"/>
          </a:xfrm>
          <a:prstGeom prst="rect">
            <a:avLst/>
          </a:prstGeom>
          <a:noFill/>
          <a:ln w="9525">
            <a:noFill/>
            <a:miter lim="800000"/>
            <a:headEnd/>
            <a:tailEnd/>
          </a:ln>
        </p:spPr>
        <p:txBody>
          <a:bodyPr rot="0" vert="horz" wrap="square" lIns="91440" tIns="45720" rIns="91440" bIns="45720" anchor="t" anchorCtr="0">
            <a:noAutofit/>
          </a:bodyPr>
          <a:lstStyle/>
          <a:p>
            <a:pPr>
              <a:lnSpc>
                <a:spcPct val="110000"/>
              </a:lnSpc>
              <a:spcAft>
                <a:spcPts val="600"/>
              </a:spcAft>
              <a:buNone/>
            </a:pPr>
            <a:r>
              <a:rPr lang="lt-LT" sz="1200">
                <a:solidFill>
                  <a:srgbClr val="575756"/>
                </a:solidFill>
                <a:effectLst/>
                <a:latin typeface="EuropeaEco"/>
                <a:ea typeface="Calibri" panose="020F0502020204030204" pitchFamily="34" charset="0"/>
                <a:cs typeface="Times New Roman" panose="02020603050405020304" pitchFamily="18" charset="0"/>
              </a:rPr>
              <a:t>Source: Based on Kohesio and ORBIS datasets.</a:t>
            </a:r>
            <a:endParaRPr lang="en-GB" sz="1100" dirty="0">
              <a:effectLst/>
              <a:latin typeface="EuropeaEco"/>
              <a:ea typeface="Times New Roman" panose="02020603050405020304" pitchFamily="18" charset="0"/>
              <a:cs typeface="Times New Roman" panose="02020603050405020304" pitchFamily="18" charset="0"/>
            </a:endParaRPr>
          </a:p>
        </p:txBody>
      </p:sp>
      <p:pic>
        <p:nvPicPr>
          <p:cNvPr id="5" name="Picture 4" descr="A graph with red and blue dots&#10;&#10;AI-generated content may be incorrect.">
            <a:extLst>
              <a:ext uri="{FF2B5EF4-FFF2-40B4-BE49-F238E27FC236}">
                <a16:creationId xmlns:a16="http://schemas.microsoft.com/office/drawing/2014/main" id="{62E677C5-B95C-82EC-DB8F-FFF8035150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776" y="2584397"/>
            <a:ext cx="10977345" cy="2613260"/>
          </a:xfrm>
          <a:prstGeom prst="rect">
            <a:avLst/>
          </a:prstGeom>
        </p:spPr>
      </p:pic>
      <p:sp>
        <p:nvSpPr>
          <p:cNvPr id="6" name="TextBox 5">
            <a:extLst>
              <a:ext uri="{FF2B5EF4-FFF2-40B4-BE49-F238E27FC236}">
                <a16:creationId xmlns:a16="http://schemas.microsoft.com/office/drawing/2014/main" id="{322C60B2-53F0-DC89-4FD9-B8F23C64BDF6}"/>
              </a:ext>
            </a:extLst>
          </p:cNvPr>
          <p:cNvSpPr txBox="1"/>
          <p:nvPr/>
        </p:nvSpPr>
        <p:spPr>
          <a:xfrm>
            <a:off x="2128838" y="5197657"/>
            <a:ext cx="319087" cy="369332"/>
          </a:xfrm>
          <a:prstGeom prst="rect">
            <a:avLst/>
          </a:prstGeom>
          <a:noFill/>
        </p:spPr>
        <p:txBody>
          <a:bodyPr wrap="square">
            <a:spAutoFit/>
          </a:bodyPr>
          <a:lstStyle/>
          <a:p>
            <a:r>
              <a:rPr lang="en-AT" dirty="0"/>
              <a:t>↗</a:t>
            </a:r>
          </a:p>
        </p:txBody>
      </p:sp>
      <p:sp>
        <p:nvSpPr>
          <p:cNvPr id="8" name="TextBox 7">
            <a:extLst>
              <a:ext uri="{FF2B5EF4-FFF2-40B4-BE49-F238E27FC236}">
                <a16:creationId xmlns:a16="http://schemas.microsoft.com/office/drawing/2014/main" id="{7D1051A6-2E36-FB2D-BC83-448395CFC320}"/>
              </a:ext>
            </a:extLst>
          </p:cNvPr>
          <p:cNvSpPr txBox="1"/>
          <p:nvPr/>
        </p:nvSpPr>
        <p:spPr>
          <a:xfrm>
            <a:off x="5776913" y="5197657"/>
            <a:ext cx="319087" cy="369332"/>
          </a:xfrm>
          <a:prstGeom prst="rect">
            <a:avLst/>
          </a:prstGeom>
          <a:noFill/>
        </p:spPr>
        <p:txBody>
          <a:bodyPr wrap="square">
            <a:spAutoFit/>
          </a:bodyPr>
          <a:lstStyle/>
          <a:p>
            <a:r>
              <a:rPr lang="en-AT" dirty="0"/>
              <a:t>≈</a:t>
            </a:r>
          </a:p>
        </p:txBody>
      </p:sp>
      <p:sp>
        <p:nvSpPr>
          <p:cNvPr id="10" name="TextBox 9">
            <a:extLst>
              <a:ext uri="{FF2B5EF4-FFF2-40B4-BE49-F238E27FC236}">
                <a16:creationId xmlns:a16="http://schemas.microsoft.com/office/drawing/2014/main" id="{AA7D4286-38F8-F62E-5A35-A1502BAB8872}"/>
              </a:ext>
            </a:extLst>
          </p:cNvPr>
          <p:cNvSpPr txBox="1"/>
          <p:nvPr/>
        </p:nvSpPr>
        <p:spPr>
          <a:xfrm>
            <a:off x="9424988" y="5197657"/>
            <a:ext cx="7248524" cy="369332"/>
          </a:xfrm>
          <a:prstGeom prst="rect">
            <a:avLst/>
          </a:prstGeom>
          <a:noFill/>
        </p:spPr>
        <p:txBody>
          <a:bodyPr wrap="square">
            <a:spAutoFit/>
          </a:bodyPr>
          <a:lstStyle/>
          <a:p>
            <a:r>
              <a:rPr lang="en-AT" dirty="0"/>
              <a:t>→ </a:t>
            </a:r>
          </a:p>
        </p:txBody>
      </p:sp>
      <p:sp>
        <p:nvSpPr>
          <p:cNvPr id="16" name="TextBox 15">
            <a:extLst>
              <a:ext uri="{FF2B5EF4-FFF2-40B4-BE49-F238E27FC236}">
                <a16:creationId xmlns:a16="http://schemas.microsoft.com/office/drawing/2014/main" id="{F55A7268-2C1B-B54A-2F51-39431CD7A80E}"/>
              </a:ext>
            </a:extLst>
          </p:cNvPr>
          <p:cNvSpPr txBox="1"/>
          <p:nvPr/>
        </p:nvSpPr>
        <p:spPr>
          <a:xfrm>
            <a:off x="1004888" y="5500909"/>
            <a:ext cx="2852737" cy="369332"/>
          </a:xfrm>
          <a:prstGeom prst="rect">
            <a:avLst/>
          </a:prstGeom>
          <a:noFill/>
        </p:spPr>
        <p:txBody>
          <a:bodyPr wrap="square">
            <a:spAutoFit/>
          </a:bodyPr>
          <a:lstStyle/>
          <a:p>
            <a:r>
              <a:rPr lang="en-AT" dirty="0"/>
              <a:t>Positive signal after support</a:t>
            </a:r>
          </a:p>
        </p:txBody>
      </p:sp>
      <p:sp>
        <p:nvSpPr>
          <p:cNvPr id="18" name="TextBox 17">
            <a:extLst>
              <a:ext uri="{FF2B5EF4-FFF2-40B4-BE49-F238E27FC236}">
                <a16:creationId xmlns:a16="http://schemas.microsoft.com/office/drawing/2014/main" id="{158EE301-1981-D07D-27F4-18A8460018E3}"/>
              </a:ext>
            </a:extLst>
          </p:cNvPr>
          <p:cNvSpPr txBox="1"/>
          <p:nvPr/>
        </p:nvSpPr>
        <p:spPr>
          <a:xfrm>
            <a:off x="4691063" y="5487237"/>
            <a:ext cx="2528887" cy="369332"/>
          </a:xfrm>
          <a:prstGeom prst="rect">
            <a:avLst/>
          </a:prstGeom>
          <a:noFill/>
        </p:spPr>
        <p:txBody>
          <a:bodyPr wrap="square">
            <a:spAutoFit/>
          </a:bodyPr>
          <a:lstStyle/>
          <a:p>
            <a:r>
              <a:rPr lang="en-AT" dirty="0"/>
              <a:t>No clear positive effect</a:t>
            </a:r>
          </a:p>
        </p:txBody>
      </p:sp>
      <p:sp>
        <p:nvSpPr>
          <p:cNvPr id="20" name="TextBox 19">
            <a:extLst>
              <a:ext uri="{FF2B5EF4-FFF2-40B4-BE49-F238E27FC236}">
                <a16:creationId xmlns:a16="http://schemas.microsoft.com/office/drawing/2014/main" id="{7C4A3D8C-6D2F-D043-2132-9F477AF11DA7}"/>
              </a:ext>
            </a:extLst>
          </p:cNvPr>
          <p:cNvSpPr txBox="1"/>
          <p:nvPr/>
        </p:nvSpPr>
        <p:spPr>
          <a:xfrm>
            <a:off x="8339138" y="5487237"/>
            <a:ext cx="8334374" cy="369332"/>
          </a:xfrm>
          <a:prstGeom prst="rect">
            <a:avLst/>
          </a:prstGeom>
          <a:noFill/>
        </p:spPr>
        <p:txBody>
          <a:bodyPr wrap="square">
            <a:spAutoFit/>
          </a:bodyPr>
          <a:lstStyle/>
          <a:p>
            <a:r>
              <a:rPr lang="en-AT" dirty="0"/>
              <a:t>Limited short-term response</a:t>
            </a:r>
          </a:p>
        </p:txBody>
      </p:sp>
    </p:spTree>
    <p:extLst>
      <p:ext uri="{BB962C8B-B14F-4D97-AF65-F5344CB8AC3E}">
        <p14:creationId xmlns:p14="http://schemas.microsoft.com/office/powerpoint/2010/main" val="1558393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14936-A451-93D3-9ADA-22135D81CF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3DF456-F6F2-46DA-D3FA-0EBF30137D15}"/>
              </a:ext>
            </a:extLst>
          </p:cNvPr>
          <p:cNvSpPr>
            <a:spLocks noGrp="1"/>
          </p:cNvSpPr>
          <p:nvPr>
            <p:ph type="body" sz="quarter" idx="20"/>
          </p:nvPr>
        </p:nvSpPr>
        <p:spPr/>
        <p:txBody>
          <a:bodyPr/>
          <a:lstStyle/>
          <a:p>
            <a:r>
              <a:rPr lang="en-GB" dirty="0"/>
              <a:t>From context to evidence</a:t>
            </a:r>
          </a:p>
        </p:txBody>
      </p:sp>
      <p:sp>
        <p:nvSpPr>
          <p:cNvPr id="3" name="Title 2">
            <a:extLst>
              <a:ext uri="{FF2B5EF4-FFF2-40B4-BE49-F238E27FC236}">
                <a16:creationId xmlns:a16="http://schemas.microsoft.com/office/drawing/2014/main" id="{BFF07FF5-4A0C-89AF-2A23-F18D834FA554}"/>
              </a:ext>
            </a:extLst>
          </p:cNvPr>
          <p:cNvSpPr>
            <a:spLocks noGrp="1"/>
          </p:cNvSpPr>
          <p:nvPr>
            <p:ph type="ctrTitle"/>
          </p:nvPr>
        </p:nvSpPr>
        <p:spPr>
          <a:xfrm>
            <a:off x="394391" y="919742"/>
            <a:ext cx="11696127" cy="1375075"/>
          </a:xfrm>
        </p:spPr>
        <p:txBody>
          <a:bodyPr>
            <a:normAutofit/>
          </a:bodyPr>
          <a:lstStyle/>
          <a:p>
            <a:r>
              <a:rPr lang="lt-LT" dirty="0" err="1"/>
              <a:t>Cohesion</a:t>
            </a:r>
            <a:r>
              <a:rPr lang="lt-LT" dirty="0"/>
              <a:t> </a:t>
            </a:r>
            <a:r>
              <a:rPr lang="lt-LT" dirty="0" err="1"/>
              <a:t>Policy</a:t>
            </a:r>
            <a:r>
              <a:rPr lang="lt-LT" dirty="0"/>
              <a:t> </a:t>
            </a:r>
            <a:r>
              <a:rPr lang="lt-LT" dirty="0" err="1"/>
              <a:t>works</a:t>
            </a:r>
            <a:r>
              <a:rPr lang="lt-LT" dirty="0"/>
              <a:t> best </a:t>
            </a:r>
            <a:r>
              <a:rPr lang="lt-LT" dirty="0" err="1"/>
              <a:t>as</a:t>
            </a:r>
            <a:r>
              <a:rPr lang="lt-LT" dirty="0"/>
              <a:t> </a:t>
            </a:r>
            <a:r>
              <a:rPr lang="lt-LT" dirty="0" err="1"/>
              <a:t>an</a:t>
            </a:r>
            <a:r>
              <a:rPr lang="lt-LT" dirty="0"/>
              <a:t> </a:t>
            </a:r>
            <a:r>
              <a:rPr lang="lt-LT" dirty="0" err="1"/>
              <a:t>enabler</a:t>
            </a:r>
            <a:endParaRPr lang="en-GB" dirty="0"/>
          </a:p>
        </p:txBody>
      </p:sp>
      <p:pic>
        <p:nvPicPr>
          <p:cNvPr id="6" name="Picture 5">
            <a:extLst>
              <a:ext uri="{FF2B5EF4-FFF2-40B4-BE49-F238E27FC236}">
                <a16:creationId xmlns:a16="http://schemas.microsoft.com/office/drawing/2014/main" id="{FF5070E5-58EC-FD3E-7B9E-2305D176FB3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882244" y="2911357"/>
            <a:ext cx="9972502" cy="2286300"/>
          </a:xfrm>
          <a:prstGeom prst="rect">
            <a:avLst/>
          </a:prstGeom>
        </p:spPr>
      </p:pic>
      <p:sp>
        <p:nvSpPr>
          <p:cNvPr id="7" name="TextBox 6">
            <a:extLst>
              <a:ext uri="{FF2B5EF4-FFF2-40B4-BE49-F238E27FC236}">
                <a16:creationId xmlns:a16="http://schemas.microsoft.com/office/drawing/2014/main" id="{CB46CEEE-6264-F134-1C95-49ACC32D8144}"/>
              </a:ext>
            </a:extLst>
          </p:cNvPr>
          <p:cNvSpPr txBox="1"/>
          <p:nvPr/>
        </p:nvSpPr>
        <p:spPr>
          <a:xfrm>
            <a:off x="2025535" y="2070520"/>
            <a:ext cx="1904689" cy="954107"/>
          </a:xfrm>
          <a:prstGeom prst="rect">
            <a:avLst/>
          </a:prstGeom>
          <a:noFill/>
        </p:spPr>
        <p:txBody>
          <a:bodyPr wrap="none" rtlCol="0">
            <a:spAutoFit/>
          </a:bodyPr>
          <a:lstStyle/>
          <a:p>
            <a:pPr algn="ctr"/>
            <a:r>
              <a:rPr lang="lt-LT" sz="2800" dirty="0" err="1"/>
              <a:t>Artificial</a:t>
            </a:r>
            <a:r>
              <a:rPr lang="lt-LT" sz="2800" dirty="0"/>
              <a:t> </a:t>
            </a:r>
            <a:endParaRPr lang="de-DE" sz="2800" dirty="0"/>
          </a:p>
          <a:p>
            <a:pPr algn="ctr"/>
            <a:r>
              <a:rPr lang="lt-LT" sz="2800" dirty="0" err="1"/>
              <a:t>intelligence</a:t>
            </a:r>
            <a:endParaRPr lang="en-GB" sz="2800" dirty="0"/>
          </a:p>
        </p:txBody>
      </p:sp>
      <p:sp>
        <p:nvSpPr>
          <p:cNvPr id="8" name="TextBox 7">
            <a:extLst>
              <a:ext uri="{FF2B5EF4-FFF2-40B4-BE49-F238E27FC236}">
                <a16:creationId xmlns:a16="http://schemas.microsoft.com/office/drawing/2014/main" id="{055542BD-9D7D-D898-0B67-5D454DB2C170}"/>
              </a:ext>
            </a:extLst>
          </p:cNvPr>
          <p:cNvSpPr txBox="1"/>
          <p:nvPr/>
        </p:nvSpPr>
        <p:spPr>
          <a:xfrm>
            <a:off x="4770222" y="2206129"/>
            <a:ext cx="2334293" cy="523220"/>
          </a:xfrm>
          <a:prstGeom prst="rect">
            <a:avLst/>
          </a:prstGeom>
          <a:noFill/>
        </p:spPr>
        <p:txBody>
          <a:bodyPr wrap="none" rtlCol="0">
            <a:spAutoFit/>
          </a:bodyPr>
          <a:lstStyle/>
          <a:p>
            <a:r>
              <a:rPr lang="lt-LT" sz="2800" dirty="0" err="1"/>
              <a:t>Biotechnology</a:t>
            </a:r>
            <a:endParaRPr lang="en-GB" sz="2000" dirty="0"/>
          </a:p>
        </p:txBody>
      </p:sp>
      <p:sp>
        <p:nvSpPr>
          <p:cNvPr id="9" name="TextBox 8">
            <a:extLst>
              <a:ext uri="{FF2B5EF4-FFF2-40B4-BE49-F238E27FC236}">
                <a16:creationId xmlns:a16="http://schemas.microsoft.com/office/drawing/2014/main" id="{34BA9D11-F49C-3D7D-A059-C02B366E4FB5}"/>
              </a:ext>
            </a:extLst>
          </p:cNvPr>
          <p:cNvSpPr txBox="1"/>
          <p:nvPr/>
        </p:nvSpPr>
        <p:spPr>
          <a:xfrm>
            <a:off x="7944513" y="2101424"/>
            <a:ext cx="1850186" cy="954107"/>
          </a:xfrm>
          <a:prstGeom prst="rect">
            <a:avLst/>
          </a:prstGeom>
          <a:noFill/>
        </p:spPr>
        <p:txBody>
          <a:bodyPr wrap="none" rtlCol="0">
            <a:spAutoFit/>
          </a:bodyPr>
          <a:lstStyle/>
          <a:p>
            <a:pPr algn="ctr"/>
            <a:r>
              <a:rPr lang="lt-LT" sz="2800" dirty="0" err="1"/>
              <a:t>Energy</a:t>
            </a:r>
            <a:r>
              <a:rPr lang="lt-LT" sz="2800" dirty="0"/>
              <a:t> </a:t>
            </a:r>
            <a:endParaRPr lang="de-DE" sz="2800" dirty="0"/>
          </a:p>
          <a:p>
            <a:pPr algn="ctr"/>
            <a:r>
              <a:rPr lang="lt-LT" sz="2800" dirty="0" err="1"/>
              <a:t>technology</a:t>
            </a:r>
            <a:endParaRPr lang="en-GB" sz="2800" dirty="0"/>
          </a:p>
        </p:txBody>
      </p:sp>
    </p:spTree>
    <p:extLst>
      <p:ext uri="{BB962C8B-B14F-4D97-AF65-F5344CB8AC3E}">
        <p14:creationId xmlns:p14="http://schemas.microsoft.com/office/powerpoint/2010/main" val="3665375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01305-7143-7A56-1241-A37FDDDB82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187978-B6C6-B1D5-A7FF-9385A12DA9D9}"/>
              </a:ext>
            </a:extLst>
          </p:cNvPr>
          <p:cNvSpPr>
            <a:spLocks noGrp="1"/>
          </p:cNvSpPr>
          <p:nvPr>
            <p:ph type="ctrTitle"/>
          </p:nvPr>
        </p:nvSpPr>
        <p:spPr>
          <a:xfrm>
            <a:off x="479425" y="1030544"/>
            <a:ext cx="7838310" cy="3114894"/>
          </a:xfrm>
        </p:spPr>
        <p:txBody>
          <a:bodyPr/>
          <a:lstStyle/>
          <a:p>
            <a:r>
              <a:rPr lang="de-DE" dirty="0"/>
              <a:t>P</a:t>
            </a:r>
            <a:r>
              <a:rPr lang="lt-LT" dirty="0" err="1"/>
              <a:t>olicy</a:t>
            </a:r>
            <a:r>
              <a:rPr lang="lt-LT" dirty="0"/>
              <a:t> </a:t>
            </a:r>
            <a:r>
              <a:rPr lang="de-DE" dirty="0" err="1"/>
              <a:t>recommendations</a:t>
            </a:r>
            <a:endParaRPr lang="en-GB" u="sng" dirty="0"/>
          </a:p>
        </p:txBody>
      </p:sp>
      <p:sp>
        <p:nvSpPr>
          <p:cNvPr id="4" name="Subtitle 12">
            <a:extLst>
              <a:ext uri="{FF2B5EF4-FFF2-40B4-BE49-F238E27FC236}">
                <a16:creationId xmlns:a16="http://schemas.microsoft.com/office/drawing/2014/main" id="{0EE32CB1-AEEE-BA41-7F9A-E135D8F94DCF}"/>
              </a:ext>
            </a:extLst>
          </p:cNvPr>
          <p:cNvSpPr>
            <a:spLocks noGrp="1"/>
          </p:cNvSpPr>
          <p:nvPr>
            <p:ph type="subTitle" idx="1"/>
          </p:nvPr>
        </p:nvSpPr>
        <p:spPr/>
        <p:txBody>
          <a:bodyPr/>
          <a:lstStyle/>
          <a:p>
            <a:r>
              <a:rPr lang="en-GB" dirty="0">
                <a:solidFill>
                  <a:srgbClr val="0D4F9D"/>
                </a:solidFill>
              </a:rPr>
              <a:t>0</a:t>
            </a:r>
            <a:r>
              <a:rPr lang="lt-LT" dirty="0">
                <a:solidFill>
                  <a:srgbClr val="0D4F9D"/>
                </a:solidFill>
              </a:rPr>
              <a:t>3</a:t>
            </a:r>
            <a:endParaRPr lang="en-GB" dirty="0">
              <a:solidFill>
                <a:srgbClr val="0D4F9D"/>
              </a:solidFill>
            </a:endParaRPr>
          </a:p>
        </p:txBody>
      </p:sp>
    </p:spTree>
    <p:extLst>
      <p:ext uri="{BB962C8B-B14F-4D97-AF65-F5344CB8AC3E}">
        <p14:creationId xmlns:p14="http://schemas.microsoft.com/office/powerpoint/2010/main" val="2202124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8A829-3D0B-6326-8933-372A99A9767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99D974-7BF4-E184-8569-3B71FC628392}"/>
              </a:ext>
            </a:extLst>
          </p:cNvPr>
          <p:cNvSpPr>
            <a:spLocks noGrp="1"/>
          </p:cNvSpPr>
          <p:nvPr>
            <p:ph type="body" sz="quarter" idx="20"/>
          </p:nvPr>
        </p:nvSpPr>
        <p:spPr/>
        <p:txBody>
          <a:bodyPr/>
          <a:lstStyle/>
          <a:p>
            <a:r>
              <a:rPr lang="en-GB" dirty="0"/>
              <a:t>Policy recommendations</a:t>
            </a:r>
          </a:p>
          <a:p>
            <a:endParaRPr lang="en-GB" dirty="0"/>
          </a:p>
        </p:txBody>
      </p:sp>
      <p:sp>
        <p:nvSpPr>
          <p:cNvPr id="3" name="Title 2">
            <a:extLst>
              <a:ext uri="{FF2B5EF4-FFF2-40B4-BE49-F238E27FC236}">
                <a16:creationId xmlns:a16="http://schemas.microsoft.com/office/drawing/2014/main" id="{CA2787AE-5944-FA8E-615A-4A655450D551}"/>
              </a:ext>
            </a:extLst>
          </p:cNvPr>
          <p:cNvSpPr>
            <a:spLocks noGrp="1"/>
          </p:cNvSpPr>
          <p:nvPr>
            <p:ph type="ctrTitle"/>
          </p:nvPr>
        </p:nvSpPr>
        <p:spPr>
          <a:xfrm>
            <a:off x="394392" y="919742"/>
            <a:ext cx="11327708" cy="1375075"/>
          </a:xfrm>
        </p:spPr>
        <p:txBody>
          <a:bodyPr>
            <a:normAutofit/>
          </a:bodyPr>
          <a:lstStyle/>
          <a:p>
            <a:r>
              <a:rPr lang="lt-LT" dirty="0" err="1"/>
              <a:t>Cohesion</a:t>
            </a:r>
            <a:r>
              <a:rPr lang="lt-LT" dirty="0"/>
              <a:t> </a:t>
            </a:r>
            <a:r>
              <a:rPr lang="lt-LT" dirty="0" err="1"/>
              <a:t>Policy</a:t>
            </a:r>
            <a:r>
              <a:rPr lang="lt-LT" dirty="0"/>
              <a:t> </a:t>
            </a:r>
            <a:r>
              <a:rPr lang="lt-LT" dirty="0" err="1"/>
              <a:t>is</a:t>
            </a:r>
            <a:r>
              <a:rPr lang="lt-LT" dirty="0"/>
              <a:t> </a:t>
            </a:r>
            <a:r>
              <a:rPr lang="lt-LT" dirty="0" err="1"/>
              <a:t>necessary</a:t>
            </a:r>
            <a:r>
              <a:rPr lang="lt-LT" dirty="0"/>
              <a:t> </a:t>
            </a:r>
            <a:r>
              <a:rPr lang="lt-LT" dirty="0" err="1"/>
              <a:t>but</a:t>
            </a:r>
            <a:r>
              <a:rPr lang="lt-LT" dirty="0"/>
              <a:t> </a:t>
            </a:r>
            <a:r>
              <a:rPr lang="lt-LT" dirty="0" err="1"/>
              <a:t>not</a:t>
            </a:r>
            <a:r>
              <a:rPr lang="lt-LT" dirty="0"/>
              <a:t> </a:t>
            </a:r>
            <a:r>
              <a:rPr lang="lt-LT" dirty="0" err="1"/>
              <a:t>sufficient</a:t>
            </a:r>
            <a:endParaRPr lang="en-GB" dirty="0"/>
          </a:p>
        </p:txBody>
      </p:sp>
      <p:graphicFrame>
        <p:nvGraphicFramePr>
          <p:cNvPr id="8" name="Diagram 7" descr="Diagram with four blocs. Each bloc has a portrait.">
            <a:extLst>
              <a:ext uri="{FF2B5EF4-FFF2-40B4-BE49-F238E27FC236}">
                <a16:creationId xmlns:a16="http://schemas.microsoft.com/office/drawing/2014/main" id="{256A1FE2-5D10-D8FE-E974-23CC20F84CA7}"/>
              </a:ext>
            </a:extLst>
          </p:cNvPr>
          <p:cNvGraphicFramePr/>
          <p:nvPr>
            <p:extLst>
              <p:ext uri="{D42A27DB-BD31-4B8C-83A1-F6EECF244321}">
                <p14:modId xmlns:p14="http://schemas.microsoft.com/office/powerpoint/2010/main" val="3498505054"/>
              </p:ext>
            </p:extLst>
          </p:nvPr>
        </p:nvGraphicFramePr>
        <p:xfrm>
          <a:off x="1578956" y="2449015"/>
          <a:ext cx="8716826" cy="3489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74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041EE-C17E-F2FA-1BBC-A941A57BDEC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47CF817-75F8-3E2E-4FD4-EB4904C23A03}"/>
              </a:ext>
            </a:extLst>
          </p:cNvPr>
          <p:cNvSpPr>
            <a:spLocks noGrp="1"/>
          </p:cNvSpPr>
          <p:nvPr>
            <p:ph type="title"/>
          </p:nvPr>
        </p:nvSpPr>
        <p:spPr/>
        <p:txBody>
          <a:bodyPr/>
          <a:lstStyle/>
          <a:p>
            <a:r>
              <a:rPr lang="en-GB" dirty="0"/>
              <a:t>Policy recommendations</a:t>
            </a:r>
          </a:p>
        </p:txBody>
      </p:sp>
      <p:sp>
        <p:nvSpPr>
          <p:cNvPr id="6" name="Text Placeholder 5">
            <a:extLst>
              <a:ext uri="{FF2B5EF4-FFF2-40B4-BE49-F238E27FC236}">
                <a16:creationId xmlns:a16="http://schemas.microsoft.com/office/drawing/2014/main" id="{477DF7DE-88E8-81D6-51F1-C17299BEE15B}"/>
              </a:ext>
            </a:extLst>
          </p:cNvPr>
          <p:cNvSpPr>
            <a:spLocks noGrp="1"/>
          </p:cNvSpPr>
          <p:nvPr>
            <p:ph type="body" sz="quarter" idx="10"/>
          </p:nvPr>
        </p:nvSpPr>
        <p:spPr>
          <a:xfrm>
            <a:off x="529788" y="862490"/>
            <a:ext cx="10048157" cy="758168"/>
          </a:xfrm>
        </p:spPr>
        <p:txBody>
          <a:bodyPr/>
          <a:lstStyle/>
          <a:p>
            <a:r>
              <a:rPr lang="en-GB" sz="4500" dirty="0"/>
              <a:t>Five priorities for the 2028-2034 MFF</a:t>
            </a:r>
          </a:p>
        </p:txBody>
      </p:sp>
      <p:sp>
        <p:nvSpPr>
          <p:cNvPr id="13" name="Rectangle 12" descr="Green bloc #1 with text">
            <a:extLst>
              <a:ext uri="{FF2B5EF4-FFF2-40B4-BE49-F238E27FC236}">
                <a16:creationId xmlns:a16="http://schemas.microsoft.com/office/drawing/2014/main" id="{255CB8E7-5943-8E97-7F91-0E84EDDA3716}"/>
              </a:ext>
            </a:extLst>
          </p:cNvPr>
          <p:cNvSpPr/>
          <p:nvPr/>
        </p:nvSpPr>
        <p:spPr>
          <a:xfrm>
            <a:off x="2187426" y="1620658"/>
            <a:ext cx="7621592" cy="7593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Strategic concentration on fewer, mature projects</a:t>
            </a:r>
          </a:p>
        </p:txBody>
      </p:sp>
      <p:sp>
        <p:nvSpPr>
          <p:cNvPr id="20" name="Rectangle 19" descr="Yellow bloc #1 with text">
            <a:extLst>
              <a:ext uri="{FF2B5EF4-FFF2-40B4-BE49-F238E27FC236}">
                <a16:creationId xmlns:a16="http://schemas.microsoft.com/office/drawing/2014/main" id="{52DDE123-E246-928E-9549-7D431B9AE710}"/>
              </a:ext>
            </a:extLst>
          </p:cNvPr>
          <p:cNvSpPr/>
          <p:nvPr/>
        </p:nvSpPr>
        <p:spPr>
          <a:xfrm>
            <a:off x="2187426" y="2580026"/>
            <a:ext cx="7621592" cy="7593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Sector-sensitive design (esp. energy &amp; biotech)</a:t>
            </a:r>
          </a:p>
        </p:txBody>
      </p:sp>
      <p:sp>
        <p:nvSpPr>
          <p:cNvPr id="26" name="Rectangle 25" descr="Light blue bloc #1 with text">
            <a:extLst>
              <a:ext uri="{FF2B5EF4-FFF2-40B4-BE49-F238E27FC236}">
                <a16:creationId xmlns:a16="http://schemas.microsoft.com/office/drawing/2014/main" id="{C924671D-B844-CB2D-27EF-21F5925B2052}"/>
              </a:ext>
            </a:extLst>
          </p:cNvPr>
          <p:cNvSpPr/>
          <p:nvPr/>
        </p:nvSpPr>
        <p:spPr>
          <a:xfrm>
            <a:off x="2187426" y="3658933"/>
            <a:ext cx="7621592" cy="7593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Stronger sequencing with EU-level instruments</a:t>
            </a:r>
          </a:p>
        </p:txBody>
      </p:sp>
      <p:sp>
        <p:nvSpPr>
          <p:cNvPr id="23" name="Rectangle 22" descr="Dark blue bloc #1 with text">
            <a:extLst>
              <a:ext uri="{FF2B5EF4-FFF2-40B4-BE49-F238E27FC236}">
                <a16:creationId xmlns:a16="http://schemas.microsoft.com/office/drawing/2014/main" id="{39B69E79-2A57-3855-E17B-D44416D32C49}"/>
              </a:ext>
            </a:extLst>
          </p:cNvPr>
          <p:cNvSpPr/>
          <p:nvPr/>
        </p:nvSpPr>
        <p:spPr>
          <a:xfrm>
            <a:off x="2187426" y="4671546"/>
            <a:ext cx="7621592" cy="7593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Reduced admin &amp; financing barriers for high-risk SMEs</a:t>
            </a:r>
          </a:p>
        </p:txBody>
      </p:sp>
      <p:sp>
        <p:nvSpPr>
          <p:cNvPr id="24" name="Rectangle 23" descr="Green bloc #2 with text">
            <a:extLst>
              <a:ext uri="{FF2B5EF4-FFF2-40B4-BE49-F238E27FC236}">
                <a16:creationId xmlns:a16="http://schemas.microsoft.com/office/drawing/2014/main" id="{515819C0-859B-6E2B-7E41-DB70FE206FF1}"/>
              </a:ext>
            </a:extLst>
          </p:cNvPr>
          <p:cNvSpPr/>
          <p:nvPr/>
        </p:nvSpPr>
        <p:spPr>
          <a:xfrm>
            <a:off x="2187426" y="5684159"/>
            <a:ext cx="7621592" cy="759372"/>
          </a:xfrm>
          <a:prstGeom prst="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GB" sz="2400" dirty="0">
                <a:solidFill>
                  <a:schemeClr val="tx1"/>
                </a:solidFill>
              </a:rPr>
              <a:t>Strategic use of ESF+ for critical-tech skills</a:t>
            </a:r>
          </a:p>
        </p:txBody>
      </p:sp>
    </p:spTree>
    <p:extLst>
      <p:ext uri="{BB962C8B-B14F-4D97-AF65-F5344CB8AC3E}">
        <p14:creationId xmlns:p14="http://schemas.microsoft.com/office/powerpoint/2010/main" val="1147662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AD493-BC62-8B5F-DDA2-92B86074C35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FBECF35-B670-96BE-D669-0905CB86B2C3}"/>
              </a:ext>
            </a:extLst>
          </p:cNvPr>
          <p:cNvSpPr>
            <a:spLocks noGrp="1"/>
          </p:cNvSpPr>
          <p:nvPr>
            <p:ph type="body" sz="quarter" idx="20"/>
          </p:nvPr>
        </p:nvSpPr>
        <p:spPr>
          <a:xfrm>
            <a:off x="394393" y="403475"/>
            <a:ext cx="5542976" cy="362069"/>
          </a:xfrm>
        </p:spPr>
        <p:txBody>
          <a:bodyPr>
            <a:normAutofit/>
          </a:bodyPr>
          <a:lstStyle/>
          <a:p>
            <a:pPr>
              <a:spcAft>
                <a:spcPts val="600"/>
              </a:spcAft>
            </a:pPr>
            <a:r>
              <a:rPr lang="de-DE" dirty="0"/>
              <a:t>P</a:t>
            </a:r>
            <a:r>
              <a:rPr lang="en-GB" dirty="0" err="1"/>
              <a:t>olicy</a:t>
            </a:r>
            <a:r>
              <a:rPr lang="en-GB" dirty="0"/>
              <a:t> recommendations</a:t>
            </a:r>
          </a:p>
        </p:txBody>
      </p:sp>
      <p:sp>
        <p:nvSpPr>
          <p:cNvPr id="3" name="Title 2">
            <a:extLst>
              <a:ext uri="{FF2B5EF4-FFF2-40B4-BE49-F238E27FC236}">
                <a16:creationId xmlns:a16="http://schemas.microsoft.com/office/drawing/2014/main" id="{360C5E0D-FE3E-F203-EBE3-2957962DD093}"/>
              </a:ext>
            </a:extLst>
          </p:cNvPr>
          <p:cNvSpPr>
            <a:spLocks noGrp="1"/>
          </p:cNvSpPr>
          <p:nvPr>
            <p:ph type="ctrTitle"/>
          </p:nvPr>
        </p:nvSpPr>
        <p:spPr>
          <a:xfrm>
            <a:off x="394393" y="1125015"/>
            <a:ext cx="5701608" cy="1375075"/>
          </a:xfrm>
        </p:spPr>
        <p:txBody>
          <a:bodyPr anchor="t">
            <a:normAutofit fontScale="90000"/>
          </a:bodyPr>
          <a:lstStyle/>
          <a:p>
            <a:r>
              <a:rPr lang="en-GB" sz="3800" dirty="0"/>
              <a:t>Cohesion Policy remains central to EU competitiveness</a:t>
            </a:r>
          </a:p>
        </p:txBody>
      </p:sp>
      <p:sp>
        <p:nvSpPr>
          <p:cNvPr id="4" name="Content Placeholder 3">
            <a:extLst>
              <a:ext uri="{FF2B5EF4-FFF2-40B4-BE49-F238E27FC236}">
                <a16:creationId xmlns:a16="http://schemas.microsoft.com/office/drawing/2014/main" id="{35AA8CB4-66AC-7861-0768-38BCC6B49987}"/>
              </a:ext>
            </a:extLst>
          </p:cNvPr>
          <p:cNvSpPr>
            <a:spLocks noGrp="1"/>
          </p:cNvSpPr>
          <p:nvPr>
            <p:ph type="body" sz="quarter" idx="19"/>
          </p:nvPr>
        </p:nvSpPr>
        <p:spPr>
          <a:xfrm>
            <a:off x="394393" y="2812534"/>
            <a:ext cx="5981008" cy="2832302"/>
          </a:xfrm>
        </p:spPr>
        <p:txBody>
          <a:bodyPr>
            <a:normAutofit/>
          </a:bodyPr>
          <a:lstStyle/>
          <a:p>
            <a:pPr marL="342900" indent="-342900">
              <a:spcAft>
                <a:spcPts val="600"/>
              </a:spcAft>
              <a:buClr>
                <a:srgbClr val="0C4DA2"/>
              </a:buClr>
              <a:buFont typeface="Wingdings" panose="05000000000000000000" pitchFamily="2" charset="2"/>
              <a:buChar char="§"/>
            </a:pPr>
            <a:r>
              <a:rPr lang="en-GB" sz="2800" dirty="0"/>
              <a:t>Essential for territorial coverage &amp; ecosystems</a:t>
            </a:r>
            <a:endParaRPr lang="lt-LT" sz="2800" dirty="0"/>
          </a:p>
          <a:p>
            <a:pPr marL="342900" indent="-342900">
              <a:spcAft>
                <a:spcPts val="600"/>
              </a:spcAft>
              <a:buClr>
                <a:srgbClr val="0C4DA2"/>
              </a:buClr>
              <a:buFont typeface="Wingdings" panose="05000000000000000000" pitchFamily="2" charset="2"/>
              <a:buChar char="§"/>
            </a:pPr>
            <a:r>
              <a:rPr lang="en-GB" sz="2800" dirty="0"/>
              <a:t>Needs stronger scale-up logic post-2027</a:t>
            </a:r>
            <a:endParaRPr lang="lt-LT" sz="2800" dirty="0"/>
          </a:p>
          <a:p>
            <a:pPr marL="342900" indent="-342900">
              <a:spcAft>
                <a:spcPts val="600"/>
              </a:spcAft>
              <a:buClr>
                <a:srgbClr val="0C4DA2"/>
              </a:buClr>
              <a:buFont typeface="Wingdings" panose="05000000000000000000" pitchFamily="2" charset="2"/>
              <a:buChar char="§"/>
            </a:pPr>
            <a:r>
              <a:rPr lang="en-GB" sz="2800" dirty="0"/>
              <a:t>STEP offers a workable blueprint</a:t>
            </a:r>
          </a:p>
        </p:txBody>
      </p:sp>
      <p:pic>
        <p:nvPicPr>
          <p:cNvPr id="6" name="Picture 5">
            <a:extLst>
              <a:ext uri="{FF2B5EF4-FFF2-40B4-BE49-F238E27FC236}">
                <a16:creationId xmlns:a16="http://schemas.microsoft.com/office/drawing/2014/main" id="{3968BA5D-1E60-A826-C58B-C1056697BE7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306838" y="0"/>
            <a:ext cx="4885162" cy="6858000"/>
          </a:xfrm>
          <a:prstGeom prst="rect">
            <a:avLst/>
          </a:prstGeom>
        </p:spPr>
      </p:pic>
    </p:spTree>
    <p:extLst>
      <p:ext uri="{BB962C8B-B14F-4D97-AF65-F5344CB8AC3E}">
        <p14:creationId xmlns:p14="http://schemas.microsoft.com/office/powerpoint/2010/main" val="1861322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9830F-03ED-831F-E971-A1EA16693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1C1643-FFB7-BF64-B2E8-5482F09D2CA3}"/>
              </a:ext>
            </a:extLst>
          </p:cNvPr>
          <p:cNvSpPr>
            <a:spLocks noGrp="1"/>
          </p:cNvSpPr>
          <p:nvPr>
            <p:ph type="ctrTitle"/>
          </p:nvPr>
        </p:nvSpPr>
        <p:spPr>
          <a:xfrm>
            <a:off x="479425" y="2200021"/>
            <a:ext cx="9176639" cy="1655762"/>
          </a:xfrm>
        </p:spPr>
        <p:txBody>
          <a:bodyPr/>
          <a:lstStyle/>
          <a:p>
            <a:r>
              <a:rPr lang="lt-LT" sz="5000" dirty="0" err="1"/>
              <a:t>Thank</a:t>
            </a:r>
            <a:r>
              <a:rPr lang="lt-LT" sz="5000" dirty="0"/>
              <a:t> </a:t>
            </a:r>
            <a:r>
              <a:rPr lang="lt-LT" sz="5000" dirty="0" err="1"/>
              <a:t>you</a:t>
            </a:r>
            <a:r>
              <a:rPr lang="en-GB" sz="5000" dirty="0"/>
              <a:t>!</a:t>
            </a:r>
            <a:endParaRPr lang="en-US" dirty="0"/>
          </a:p>
        </p:txBody>
      </p:sp>
      <p:sp>
        <p:nvSpPr>
          <p:cNvPr id="3" name="Subtitle 2">
            <a:extLst>
              <a:ext uri="{FF2B5EF4-FFF2-40B4-BE49-F238E27FC236}">
                <a16:creationId xmlns:a16="http://schemas.microsoft.com/office/drawing/2014/main" id="{F3A646A2-FB29-E550-B02E-A0BB4A9FC9B0}"/>
              </a:ext>
            </a:extLst>
          </p:cNvPr>
          <p:cNvSpPr>
            <a:spLocks noGrp="1"/>
          </p:cNvSpPr>
          <p:nvPr>
            <p:ph type="subTitle" idx="1"/>
          </p:nvPr>
        </p:nvSpPr>
        <p:spPr>
          <a:xfrm>
            <a:off x="479424" y="4210543"/>
            <a:ext cx="8457542" cy="887238"/>
          </a:xfrm>
        </p:spPr>
        <p:txBody>
          <a:bodyPr/>
          <a:lstStyle/>
          <a:p>
            <a:r>
              <a:rPr lang="en-GB" b="1" dirty="0"/>
              <a:t>SMEs in Critical Technologies</a:t>
            </a:r>
          </a:p>
          <a:p>
            <a:r>
              <a:rPr lang="en-GB" dirty="0"/>
              <a:t>Enhancing competitiveness through Cohesion Policy Funds</a:t>
            </a:r>
          </a:p>
        </p:txBody>
      </p:sp>
      <p:sp>
        <p:nvSpPr>
          <p:cNvPr id="4" name="Subtitle 2">
            <a:extLst>
              <a:ext uri="{FF2B5EF4-FFF2-40B4-BE49-F238E27FC236}">
                <a16:creationId xmlns:a16="http://schemas.microsoft.com/office/drawing/2014/main" id="{F4AB8E51-2472-D67E-2664-C9EAF4269DE1}"/>
              </a:ext>
            </a:extLst>
          </p:cNvPr>
          <p:cNvSpPr txBox="1">
            <a:spLocks/>
          </p:cNvSpPr>
          <p:nvPr/>
        </p:nvSpPr>
        <p:spPr>
          <a:xfrm>
            <a:off x="479424" y="5733289"/>
            <a:ext cx="6462713" cy="1515801"/>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Font typeface="Myriad Pro" panose="020B0604020202020204" pitchFamily="34" charset="0"/>
              <a:buNone/>
              <a:defRPr sz="2400" kern="1200" baseline="0">
                <a:solidFill>
                  <a:schemeClr val="bg1"/>
                </a:solidFill>
                <a:latin typeface="+mj-lt"/>
                <a:ea typeface="+mn-ea"/>
                <a:cs typeface="+mn-cs"/>
              </a:defRPr>
            </a:lvl1pPr>
            <a:lvl2pPr marL="457200" indent="0" algn="ctr" defTabSz="914400" rtl="0" eaLnBrk="1" latinLnBrk="0" hangingPunct="1">
              <a:lnSpc>
                <a:spcPct val="100000"/>
              </a:lnSpc>
              <a:spcBef>
                <a:spcPts val="0"/>
              </a:spcBef>
              <a:buClr>
                <a:schemeClr val="accent1"/>
              </a:buClr>
              <a:buFont typeface="EuropeaEco" pitchFamily="2" charset="0"/>
              <a:buNone/>
              <a:defRPr sz="2000" kern="1200" baseline="0">
                <a:solidFill>
                  <a:schemeClr val="tx1"/>
                </a:solidFill>
                <a:latin typeface="+mj-lt"/>
                <a:ea typeface="+mn-ea"/>
                <a:cs typeface="+mn-cs"/>
              </a:defRPr>
            </a:lvl2pPr>
            <a:lvl3pPr marL="914400" indent="0" algn="ctr" defTabSz="914400" rtl="0" eaLnBrk="1" latinLnBrk="0" hangingPunct="1">
              <a:lnSpc>
                <a:spcPct val="100000"/>
              </a:lnSpc>
              <a:spcBef>
                <a:spcPts val="0"/>
              </a:spcBef>
              <a:buClr>
                <a:schemeClr val="accent1"/>
              </a:buClr>
              <a:buFont typeface="EuropeaEco" pitchFamily="2" charset="0"/>
              <a:buNone/>
              <a:defRPr sz="1800" kern="1200" baseline="0">
                <a:solidFill>
                  <a:schemeClr val="tx1"/>
                </a:solidFill>
                <a:latin typeface="+mj-lt"/>
                <a:ea typeface="+mn-ea"/>
                <a:cs typeface="+mn-cs"/>
              </a:defRPr>
            </a:lvl3pPr>
            <a:lvl4pPr marL="1371600" indent="0" algn="ctr" defTabSz="914400" rtl="0" eaLnBrk="1" latinLnBrk="0" hangingPunct="1">
              <a:lnSpc>
                <a:spcPct val="100000"/>
              </a:lnSpc>
              <a:spcBef>
                <a:spcPts val="0"/>
              </a:spcBef>
              <a:buClr>
                <a:schemeClr val="accent1"/>
              </a:buClr>
              <a:buFont typeface="EuropeaEco" pitchFamily="2" charset="0"/>
              <a:buNone/>
              <a:defRPr sz="1600" kern="1200" baseline="0">
                <a:solidFill>
                  <a:schemeClr val="tx1"/>
                </a:solidFill>
                <a:latin typeface="+mj-lt"/>
                <a:ea typeface="+mn-ea"/>
                <a:cs typeface="+mn-cs"/>
              </a:defRPr>
            </a:lvl4pPr>
            <a:lvl5pPr marL="1828800" indent="0" algn="ctr" defTabSz="914400" rtl="0" eaLnBrk="1" latinLnBrk="0" hangingPunct="1">
              <a:lnSpc>
                <a:spcPct val="100000"/>
              </a:lnSpc>
              <a:spcBef>
                <a:spcPts val="0"/>
              </a:spcBef>
              <a:buClr>
                <a:schemeClr val="accent1"/>
              </a:buClr>
              <a:buFont typeface="EuropeaEco" pitchFamily="2" charset="0"/>
              <a:buNone/>
              <a:defRPr sz="1600" kern="1200" baseline="0">
                <a:solidFill>
                  <a:schemeClr val="tx1"/>
                </a:solidFill>
                <a:latin typeface="+mj-lt"/>
                <a:ea typeface="+mn-ea"/>
                <a:cs typeface="+mn-cs"/>
              </a:defRPr>
            </a:lvl5pPr>
            <a:lvl6pPr marL="22860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Myriad Pro" panose="020B0604020202020204" pitchFamily="34" charset="0"/>
              <a:buNone/>
              <a:defRPr sz="1600" kern="1200">
                <a:solidFill>
                  <a:schemeClr val="tx1"/>
                </a:solidFill>
                <a:latin typeface="+mn-lt"/>
                <a:ea typeface="+mn-ea"/>
                <a:cs typeface="+mn-cs"/>
              </a:defRPr>
            </a:lvl9pPr>
          </a:lstStyle>
          <a:p>
            <a:endParaRPr lang="lt-LT" sz="1600" dirty="0"/>
          </a:p>
          <a:p>
            <a:r>
              <a:rPr lang="lt-LT" sz="1600" dirty="0" err="1"/>
              <a:t>Authors</a:t>
            </a:r>
            <a:r>
              <a:rPr lang="lt-LT" sz="1600" dirty="0"/>
              <a:t>: PPMI, </a:t>
            </a:r>
            <a:r>
              <a:rPr lang="lt-LT" sz="1600" dirty="0" err="1"/>
              <a:t>part</a:t>
            </a:r>
            <a:r>
              <a:rPr lang="lt-LT" sz="1600" dirty="0"/>
              <a:t> </a:t>
            </a:r>
            <a:r>
              <a:rPr lang="lt-LT" sz="1600" dirty="0" err="1"/>
              <a:t>of</a:t>
            </a:r>
            <a:r>
              <a:rPr lang="lt-LT" sz="1600" dirty="0"/>
              <a:t> </a:t>
            </a:r>
            <a:r>
              <a:rPr lang="lt-LT" sz="1600" dirty="0" err="1"/>
              <a:t>the</a:t>
            </a:r>
            <a:r>
              <a:rPr lang="lt-LT" sz="1600" dirty="0"/>
              <a:t> </a:t>
            </a:r>
            <a:r>
              <a:rPr lang="lt-LT" sz="1600" dirty="0" err="1"/>
              <a:t>Verian</a:t>
            </a:r>
            <a:r>
              <a:rPr lang="lt-LT" sz="1600" dirty="0"/>
              <a:t> </a:t>
            </a:r>
            <a:r>
              <a:rPr lang="lt-LT" sz="1600" dirty="0" err="1"/>
              <a:t>group</a:t>
            </a:r>
            <a:endParaRPr lang="lt-LT" sz="1600" dirty="0"/>
          </a:p>
          <a:p>
            <a:r>
              <a:rPr lang="lt-LT" sz="1600" dirty="0" err="1"/>
              <a:t>Presenter</a:t>
            </a:r>
            <a:r>
              <a:rPr lang="lt-LT" sz="1600" dirty="0"/>
              <a:t>: Stefan Apostol, </a:t>
            </a:r>
            <a:r>
              <a:rPr lang="lt-LT" sz="1600" dirty="0" err="1"/>
              <a:t>Senior</a:t>
            </a:r>
            <a:r>
              <a:rPr lang="lt-LT" sz="1600" dirty="0"/>
              <a:t> </a:t>
            </a:r>
            <a:r>
              <a:rPr lang="lt-LT" sz="1600" dirty="0" err="1"/>
              <a:t>Researcher</a:t>
            </a:r>
            <a:endParaRPr lang="en-GB" sz="1600" dirty="0"/>
          </a:p>
        </p:txBody>
      </p:sp>
    </p:spTree>
    <p:extLst>
      <p:ext uri="{BB962C8B-B14F-4D97-AF65-F5344CB8AC3E}">
        <p14:creationId xmlns:p14="http://schemas.microsoft.com/office/powerpoint/2010/main" val="1436442597"/>
      </p:ext>
    </p:extLst>
  </p:cSld>
  <p:clrMapOvr>
    <a:masterClrMapping/>
  </p:clrMapOvr>
</p:sld>
</file>

<file path=ppt/theme/theme1.xml><?xml version="1.0" encoding="utf-8"?>
<a:theme xmlns:a="http://schemas.openxmlformats.org/drawingml/2006/main" name="CONTENT LIGHT">
  <a:themeElements>
    <a:clrScheme name="EP colors">
      <a:dk1>
        <a:srgbClr val="000000"/>
      </a:dk1>
      <a:lt1>
        <a:srgbClr val="FFFFFF"/>
      </a:lt1>
      <a:dk2>
        <a:srgbClr val="7A868E"/>
      </a:dk2>
      <a:lt2>
        <a:srgbClr val="C8C8C8"/>
      </a:lt2>
      <a:accent1>
        <a:srgbClr val="0C4DA2"/>
      </a:accent1>
      <a:accent2>
        <a:srgbClr val="FDE021"/>
      </a:accent2>
      <a:accent3>
        <a:srgbClr val="00BCFF"/>
      </a:accent3>
      <a:accent4>
        <a:srgbClr val="28DC78"/>
      </a:accent4>
      <a:accent5>
        <a:srgbClr val="FF9600"/>
      </a:accent5>
      <a:accent6>
        <a:srgbClr val="ED0000"/>
      </a:accent6>
      <a:hlink>
        <a:srgbClr val="0C4DA2"/>
      </a:hlink>
      <a:folHlink>
        <a:srgbClr val="7A868E"/>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solidFill>
            <a:schemeClr val="accent1"/>
          </a:solidFill>
        </a:ln>
      </a:spPr>
      <a:bodyPr rtlCol="0" anchor="ctr"/>
      <a:lstStyle>
        <a:defPPr algn="ctr">
          <a:defRPr dirty="0" err="1" smtClean="0">
            <a:latin typeface="Myriad Pro" panose="020B0503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ColorName">
      <a:srgbClr val="003CB4"/>
    </a:custClr>
    <a:custClr name="ColorName">
      <a:srgbClr val="0D4FA0"/>
    </a:custClr>
    <a:custClr name="ColorName">
      <a:srgbClr val="1B6BFF"/>
    </a:custClr>
    <a:custClr name="ColorName">
      <a:srgbClr val="65E2FF"/>
    </a:custClr>
    <a:custClr name="ColorName">
      <a:srgbClr val="7F2223"/>
    </a:custClr>
    <a:custClr name="ColorName">
      <a:srgbClr val="EE0000"/>
    </a:custClr>
    <a:custClr name="ColorName">
      <a:srgbClr val="FF9501"/>
    </a:custClr>
    <a:custClr name="ColorName">
      <a:srgbClr val="FCBF00"/>
    </a:custClr>
    <a:custClr name="ColorName">
      <a:srgbClr val="017601"/>
    </a:custClr>
    <a:custClr name="ColorName">
      <a:srgbClr val="00B463"/>
    </a:custClr>
    <a:custClr name="ColorName">
      <a:srgbClr val="3363C3"/>
    </a:custClr>
    <a:custClr name="ColorName">
      <a:srgbClr val="3D72B3"/>
    </a:custClr>
    <a:custClr name="ColorName">
      <a:srgbClr val="4989FF"/>
    </a:custClr>
    <a:custClr name="ColorName">
      <a:srgbClr val="84E8FF"/>
    </a:custClr>
    <a:custClr name="ColorName">
      <a:srgbClr val="994E4F"/>
    </a:custClr>
    <a:custClr name="ColorName">
      <a:srgbClr val="F13333"/>
    </a:custClr>
    <a:custClr name="ColorName">
      <a:srgbClr val="FFAA34"/>
    </a:custClr>
    <a:custClr name="ColorName">
      <a:srgbClr val="FDCC33"/>
    </a:custClr>
    <a:custClr name="ColorName">
      <a:srgbClr val="349134"/>
    </a:custClr>
    <a:custClr name="ColorName">
      <a:srgbClr val="33C382"/>
    </a:custClr>
    <a:custClr name="ColorName">
      <a:srgbClr val="668AD2"/>
    </a:custClr>
    <a:custClr name="ColorName">
      <a:srgbClr val="6E95C6"/>
    </a:custClr>
    <a:custClr name="ColorName">
      <a:srgbClr val="76A6FF"/>
    </a:custClr>
    <a:custClr name="ColorName">
      <a:srgbClr val="A3EEFF"/>
    </a:custClr>
    <a:custClr name="ColorName">
      <a:srgbClr val="B27A7B"/>
    </a:custClr>
    <a:custClr name="ColorName">
      <a:srgbClr val="F56666"/>
    </a:custClr>
    <a:custClr name="ColorName">
      <a:srgbClr val="FFBF67"/>
    </a:custClr>
    <a:custClr name="ColorName">
      <a:srgbClr val="FDD966"/>
    </a:custClr>
    <a:custClr name="ColorName">
      <a:srgbClr val="67AD67"/>
    </a:custClr>
    <a:custClr name="ColorName">
      <a:srgbClr val="66D2A1"/>
    </a:custClr>
    <a:custClr name="ColorName">
      <a:srgbClr val="99B1E1"/>
    </a:custClr>
    <a:custClr name="ColorName">
      <a:srgbClr val="9EB9D9"/>
    </a:custClr>
    <a:custClr name="ColorName">
      <a:srgbClr val="A4C4FF"/>
    </a:custClr>
    <a:custClr name="ColorName">
      <a:srgbClr val="C1F3FF"/>
    </a:custClr>
    <a:custClr name="ColorName">
      <a:srgbClr val="CCA7A7"/>
    </a:custClr>
    <a:custClr name="ColorName">
      <a:srgbClr val="F89999"/>
    </a:custClr>
    <a:custClr name="ColorName">
      <a:srgbClr val="FFD599"/>
    </a:custClr>
    <a:custClr name="ColorName">
      <a:srgbClr val="FEE599"/>
    </a:custClr>
    <a:custClr name="ColorName">
      <a:srgbClr val="99C899"/>
    </a:custClr>
    <a:custClr name="ColorName">
      <a:srgbClr val="99E1C1"/>
    </a:custClr>
    <a:custClr name="ColorName">
      <a:srgbClr val="CCD8F0"/>
    </a:custClr>
    <a:custClr name="ColorName">
      <a:srgbClr val="CFDCEC"/>
    </a:custClr>
    <a:custClr name="ColorName">
      <a:srgbClr val="D1E1FF"/>
    </a:custClr>
    <a:custClr name="ColorName">
      <a:srgbClr val="E0F9FF"/>
    </a:custClr>
    <a:custClr name="ColorName">
      <a:srgbClr val="E5D3D3"/>
    </a:custClr>
    <a:custClr name="ColorName">
      <a:srgbClr val="FCCCCC"/>
    </a:custClr>
    <a:custClr name="ColorName">
      <a:srgbClr val="FFEACC"/>
    </a:custClr>
    <a:custClr name="ColorName">
      <a:srgbClr val="FEF2CC"/>
    </a:custClr>
    <a:custClr name="ColorName">
      <a:srgbClr val="CCE4CC"/>
    </a:custClr>
    <a:custClr name="ColorName">
      <a:srgbClr val="CCF0E0"/>
    </a:custClr>
  </a:custClrLst>
  <a:extLst>
    <a:ext uri="{05A4C25C-085E-4340-85A3-A5531E510DB2}">
      <thm15:themeFamily xmlns:thm15="http://schemas.microsoft.com/office/thememl/2012/main" name="EP_PowerPoint Template_2023.01.31_Final_Confluence-EuropeaEco6-illus-0" id="{F17B246F-9138-4958-A17E-AA3F7B56B208}" vid="{E933E601-7EB4-45BB-BA43-657A8A2AC4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EuropeaEco">
      <a:majorFont>
        <a:latin typeface="EuropeaEco"/>
        <a:ea typeface=""/>
        <a:cs typeface=""/>
      </a:majorFont>
      <a:minorFont>
        <a:latin typeface="EuropeaEc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as" ma:contentTypeID="0x010100E37967AA9E5F864F9769652DF31BE995" ma:contentTypeVersion="7" ma:contentTypeDescription="Kurkite naują dokumentą." ma:contentTypeScope="" ma:versionID="8a576a8c21141904c44704e5219bc055">
  <xsd:schema xmlns:xsd="http://www.w3.org/2001/XMLSchema" xmlns:xs="http://www.w3.org/2001/XMLSchema" xmlns:p="http://schemas.microsoft.com/office/2006/metadata/properties" xmlns:ns2="049ea92f-f33b-44e2-8886-03fd8368ceca" targetNamespace="http://schemas.microsoft.com/office/2006/metadata/properties" ma:root="true" ma:fieldsID="c1fd5eb88b914085334b1b593723534b" ns2:_="">
    <xsd:import namespace="049ea92f-f33b-44e2-8886-03fd8368cec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9ea92f-f33b-44e2-8886-03fd8368ce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E40694-AF64-438E-AB0D-F552D15F458C}">
  <ds:schemaRefs>
    <ds:schemaRef ds:uri="http://schemas.microsoft.com/sharepoint/v3/contenttype/forms"/>
  </ds:schemaRefs>
</ds:datastoreItem>
</file>

<file path=customXml/itemProps2.xml><?xml version="1.0" encoding="utf-8"?>
<ds:datastoreItem xmlns:ds="http://schemas.openxmlformats.org/officeDocument/2006/customXml" ds:itemID="{3A0B41CA-1C66-4084-B645-2079FAE45348}">
  <ds:schemaRefs>
    <ds:schemaRef ds:uri="http://schemas.microsoft.com/office/2006/documentManagement/types"/>
    <ds:schemaRef ds:uri="http://www.w3.org/XML/1998/namespace"/>
    <ds:schemaRef ds:uri="http://purl.org/dc/dcmitype/"/>
    <ds:schemaRef ds:uri="http://schemas.microsoft.com/office/2006/metadata/properties"/>
    <ds:schemaRef ds:uri="http://purl.org/dc/elements/1.1/"/>
    <ds:schemaRef ds:uri="http://purl.org/dc/terms/"/>
    <ds:schemaRef ds:uri="http://schemas.openxmlformats.org/package/2006/metadata/core-properties"/>
    <ds:schemaRef ds:uri="http://schemas.microsoft.com/office/infopath/2007/PartnerControls"/>
    <ds:schemaRef ds:uri="049ea92f-f33b-44e2-8886-03fd8368ceca"/>
  </ds:schemaRefs>
</ds:datastoreItem>
</file>

<file path=customXml/itemProps3.xml><?xml version="1.0" encoding="utf-8"?>
<ds:datastoreItem xmlns:ds="http://schemas.openxmlformats.org/officeDocument/2006/customXml" ds:itemID="{6C9AF69E-74DB-4723-A6C4-B4A31730C5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9ea92f-f33b-44e2-8886-03fd8368ce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3516</TotalTime>
  <Words>1971</Words>
  <Application>Microsoft Office PowerPoint</Application>
  <PresentationFormat>Widescreen</PresentationFormat>
  <Paragraphs>139</Paragraphs>
  <Slides>18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EuropeaEco</vt:lpstr>
      <vt:lpstr>Myriad Pro</vt:lpstr>
      <vt:lpstr>Arial</vt:lpstr>
      <vt:lpstr>Europea</vt:lpstr>
      <vt:lpstr>Wingdings</vt:lpstr>
      <vt:lpstr>CONTENT LIGHT</vt:lpstr>
      <vt:lpstr>SMEs in Critical Technologies</vt:lpstr>
      <vt:lpstr>Objectives of the study</vt:lpstr>
      <vt:lpstr>Critical technologies and the role of SMEs</vt:lpstr>
      <vt:lpstr>From crisis response to coordinated investment</vt:lpstr>
      <vt:lpstr>Critical technologies are central to EU competitiveness and economic security</vt:lpstr>
      <vt:lpstr>10 critical technologies identified by the European Commission</vt:lpstr>
      <vt:lpstr>Structural barriers of SMEs</vt:lpstr>
      <vt:lpstr>From context to evidence</vt:lpstr>
      <vt:lpstr>Support is concentrated in digital technologies</vt:lpstr>
      <vt:lpstr>Support is weighted toward R&amp;D and technology transfer</vt:lpstr>
      <vt:lpstr>Cohesion Policy spreads critical technologies across regions</vt:lpstr>
      <vt:lpstr>Firm-level effects are limited in the short term</vt:lpstr>
      <vt:lpstr>Cohesion Policy works best as an enabler</vt:lpstr>
      <vt:lpstr>Policy recommendations</vt:lpstr>
      <vt:lpstr>Cohesion Policy is necessary but not sufficient</vt:lpstr>
      <vt:lpstr>Policy recommendations</vt:lpstr>
      <vt:lpstr>Cohesion Policy remains central to EU competitiveness</vt:lpstr>
      <vt:lpstr>Thank you!</vt:lpstr>
    </vt:vector>
  </TitlesOfParts>
  <Manager/>
  <Company>European Parliament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#1 goes here</dc:title>
  <dc:subject/>
  <dc:creator>ADAMS Anthony</dc:creator>
  <cp:keywords>European Parliament</cp:keywords>
  <dc:description/>
  <cp:lastModifiedBy>SCHWARZ Kelly</cp:lastModifiedBy>
  <cp:revision>70</cp:revision>
  <dcterms:created xsi:type="dcterms:W3CDTF">2024-08-07T12:33:10Z</dcterms:created>
  <dcterms:modified xsi:type="dcterms:W3CDTF">2026-09-25T10:46:20Z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0x010100E37967AA9E5F864F9769652DF31BE995</vt:lpwstr>
  </property>
  <property fmtid="{D5CDD505-2E9C-101B-9397-08002B2CF9AE}" pid="3" name="Order">
    <vt:lpwstr>38100.0000000000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_SharedFileIndex">
    <vt:lpwstr/>
  </property>
  <property fmtid="{D5CDD505-2E9C-101B-9397-08002B2CF9AE}" pid="11" name="_SourceUrl">
    <vt:lpwstr/>
  </property>
</Properties>
</file>