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56" r:id="rId2"/>
    <p:sldId id="257" r:id="rId3"/>
    <p:sldId id="258" r:id="rId4"/>
    <p:sldId id="259" r:id="rId5"/>
    <p:sldId id="260" r:id="rId6"/>
    <p:sldId id="262" r:id="rId7"/>
    <p:sldId id="440" r:id="rId8"/>
    <p:sldId id="267" r:id="rId9"/>
    <p:sldId id="269" r:id="rId10"/>
    <p:sldId id="270" r:id="rId11"/>
    <p:sldId id="2147474838" r:id="rId12"/>
    <p:sldId id="2147474837" r:id="rId13"/>
    <p:sldId id="275" r:id="rId14"/>
    <p:sldId id="2147474839" r:id="rId15"/>
    <p:sldId id="281" r:id="rId16"/>
    <p:sldId id="2147474834" r:id="rId17"/>
    <p:sldId id="285" r:id="rId18"/>
    <p:sldId id="287" r:id="rId19"/>
    <p:sldId id="289" r:id="rId20"/>
    <p:sldId id="293" r:id="rId21"/>
    <p:sldId id="290" r:id="rId22"/>
    <p:sldId id="292" r:id="rId23"/>
    <p:sldId id="425" r:id="rId24"/>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1A6B24"/>
    <a:srgbClr val="156082"/>
    <a:srgbClr val="E58E4F"/>
    <a:srgbClr val="EA7131"/>
    <a:srgbClr val="A02B93"/>
    <a:srgbClr val="191106"/>
    <a:srgbClr val="BBFACC"/>
    <a:srgbClr val="CFB6F6"/>
    <a:srgbClr val="72C8C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FDF"/>
          </a:solidFill>
        </a:fill>
      </a:tcStyle>
    </a:wholeTbl>
    <a:band2H>
      <a:tcTxStyle/>
      <a:tcStyle>
        <a:tcBdr/>
        <a:fill>
          <a:solidFill>
            <a:srgbClr val="E6E8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E7FF"/>
          </a:solidFill>
        </a:fill>
      </a:tcStyle>
    </a:wholeTbl>
    <a:band2H>
      <a:tcTxStyle/>
      <a:tcStyle>
        <a:tcBdr/>
        <a:fill>
          <a:solidFill>
            <a:srgbClr val="E6F3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8CACA"/>
          </a:solidFill>
        </a:fill>
      </a:tcStyle>
    </a:wholeTbl>
    <a:band2H>
      <a:tcTxStyle/>
      <a:tcStyle>
        <a:tcBdr/>
        <a:fill>
          <a:solidFill>
            <a:srgbClr val="FC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34"/>
    <p:restoredTop sz="87123"/>
  </p:normalViewPr>
  <p:slideViewPr>
    <p:cSldViewPr snapToGrid="0">
      <p:cViewPr varScale="1">
        <p:scale>
          <a:sx n="77" d="100"/>
          <a:sy n="77" d="100"/>
        </p:scale>
        <p:origin x="711" y="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77" name="Shape 277"/>
          <p:cNvSpPr>
            <a:spLocks noGrp="1" noRot="1" noChangeAspect="1"/>
          </p:cNvSpPr>
          <p:nvPr>
            <p:ph type="sldImg"/>
          </p:nvPr>
        </p:nvSpPr>
        <p:spPr>
          <a:xfrm>
            <a:off x="1143000" y="685800"/>
            <a:ext cx="4572000" cy="3429000"/>
          </a:xfrm>
          <a:prstGeom prst="rect">
            <a:avLst/>
          </a:prstGeom>
        </p:spPr>
        <p:txBody>
          <a:bodyPr/>
          <a:lstStyle/>
          <a:p>
            <a:endParaRPr/>
          </a:p>
        </p:txBody>
      </p:sp>
      <p:sp>
        <p:nvSpPr>
          <p:cNvPr id="278" name="Shape 27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Arial"/>
      </a:defRPr>
    </a:lvl1pPr>
    <a:lvl2pPr indent="228600" latinLnBrk="0">
      <a:defRPr sz="1200">
        <a:latin typeface="+mn-lt"/>
        <a:ea typeface="+mn-ea"/>
        <a:cs typeface="+mn-cs"/>
        <a:sym typeface="Arial"/>
      </a:defRPr>
    </a:lvl2pPr>
    <a:lvl3pPr indent="457200" latinLnBrk="0">
      <a:defRPr sz="1200">
        <a:latin typeface="+mn-lt"/>
        <a:ea typeface="+mn-ea"/>
        <a:cs typeface="+mn-cs"/>
        <a:sym typeface="Arial"/>
      </a:defRPr>
    </a:lvl3pPr>
    <a:lvl4pPr indent="685800" latinLnBrk="0">
      <a:defRPr sz="1200">
        <a:latin typeface="+mn-lt"/>
        <a:ea typeface="+mn-ea"/>
        <a:cs typeface="+mn-cs"/>
        <a:sym typeface="Arial"/>
      </a:defRPr>
    </a:lvl4pPr>
    <a:lvl5pPr indent="914400" latinLnBrk="0">
      <a:defRPr sz="1200">
        <a:latin typeface="+mn-lt"/>
        <a:ea typeface="+mn-ea"/>
        <a:cs typeface="+mn-cs"/>
        <a:sym typeface="Arial"/>
      </a:defRPr>
    </a:lvl5pPr>
    <a:lvl6pPr indent="1143000" latinLnBrk="0">
      <a:defRPr sz="1200">
        <a:latin typeface="+mn-lt"/>
        <a:ea typeface="+mn-ea"/>
        <a:cs typeface="+mn-cs"/>
        <a:sym typeface="Arial"/>
      </a:defRPr>
    </a:lvl6pPr>
    <a:lvl7pPr indent="1371600" latinLnBrk="0">
      <a:defRPr sz="1200">
        <a:latin typeface="+mn-lt"/>
        <a:ea typeface="+mn-ea"/>
        <a:cs typeface="+mn-cs"/>
        <a:sym typeface="Arial"/>
      </a:defRPr>
    </a:lvl7pPr>
    <a:lvl8pPr indent="1600200" latinLnBrk="0">
      <a:defRPr sz="1200">
        <a:latin typeface="+mn-lt"/>
        <a:ea typeface="+mn-ea"/>
        <a:cs typeface="+mn-cs"/>
        <a:sym typeface="Arial"/>
      </a:defRPr>
    </a:lvl8pPr>
    <a:lvl9pPr indent="1828800" latinLnBrk="0">
      <a:defRPr sz="1200">
        <a:latin typeface="+mn-lt"/>
        <a:ea typeface="+mn-ea"/>
        <a:cs typeface="+mn-cs"/>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Shape 282"/>
          <p:cNvSpPr>
            <a:spLocks noGrp="1" noRot="1" noChangeAspect="1"/>
          </p:cNvSpPr>
          <p:nvPr>
            <p:ph type="sldImg"/>
          </p:nvPr>
        </p:nvSpPr>
        <p:spPr>
          <a:xfrm>
            <a:off x="381000" y="685800"/>
            <a:ext cx="6096000" cy="3429000"/>
          </a:xfrm>
          <a:prstGeom prst="rect">
            <a:avLst/>
          </a:prstGeom>
        </p:spPr>
        <p:txBody>
          <a:bodyPr/>
          <a:lstStyle/>
          <a:p>
            <a:endParaRPr/>
          </a:p>
        </p:txBody>
      </p:sp>
      <p:sp>
        <p:nvSpPr>
          <p:cNvPr id="283" name="Shape 283"/>
          <p:cNvSpPr>
            <a:spLocks noGrp="1"/>
          </p:cNvSpPr>
          <p:nvPr>
            <p:ph type="body" sz="quarter" idx="1"/>
          </p:nvPr>
        </p:nvSpPr>
        <p:spPr>
          <a:prstGeom prst="rect">
            <a:avLst/>
          </a:prstGeom>
        </p:spPr>
        <p:txBody>
          <a:bodyPr/>
          <a:lstStyle/>
          <a:p>
            <a:r>
              <a:t>Accessibility - Instructions for the end user:</a:t>
            </a:r>
          </a:p>
          <a:p>
            <a:pPr marL="228600" indent="-228600">
              <a:buSzPct val="100000"/>
              <a:buAutoNum type="arabicPeriod"/>
            </a:pPr>
            <a:r>
              <a:t>The slide 1 should always have the European Parliament logo as first item in the reading order / Selection Pane (note that the Selection Pane shows the objects in the reverse reading order. The object at the bottom of the list is the first one the be read out. The first on the list is the last one).</a:t>
            </a:r>
          </a:p>
          <a:p>
            <a:pPr marL="228600" indent="-228600">
              <a:buSzPct val="100000"/>
              <a:buAutoNum type="arabicPeriod"/>
            </a:pPr>
            <a:r>
              <a:t>You can find the selection panel under the Home menu &gt; Arrange &gt; Position Objects &gt; Selection Pane (In this particular slide you will see the correct reading order – remember, it’s from bottom to top – 1</a:t>
            </a:r>
            <a:r>
              <a:rPr baseline="30000"/>
              <a:t>st</a:t>
            </a:r>
            <a:r>
              <a:t> EP Logo, 2</a:t>
            </a:r>
            <a:r>
              <a:rPr baseline="30000"/>
              <a:t>nd</a:t>
            </a:r>
            <a:r>
              <a:t> Title and 3</a:t>
            </a:r>
            <a:r>
              <a:rPr baseline="30000"/>
              <a:t>rd</a:t>
            </a:r>
            <a:r>
              <a:t> Subtitle)</a:t>
            </a:r>
          </a:p>
          <a:p>
            <a:pPr marL="228600" indent="-228600">
              <a:buSzPct val="100000"/>
              <a:buAutoNum type="arabicPeriod"/>
            </a:pPr>
            <a:r>
              <a:t>Every slide should have a title and the title should be unique for each slide inside one PPT. If several slides belong to the same section, example: (Media Section) Media: Press; Media: Video: Media; Live events.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r>
              <a:rPr lang="it-IT" sz="1200" b="0" i="0" u="none" strike="noStrike" dirty="0">
                <a:effectLst/>
                <a:latin typeface="+mn-lt"/>
                <a:ea typeface="+mn-ea"/>
                <a:cs typeface="+mn-cs"/>
                <a:sym typeface="Arial"/>
              </a:rPr>
              <a:t>2014: anno interessante perché a fronte di una produzione in espansione, la domanda globale di carburanti ha rallentato perché la Cina e l'Europa hanno frenato economicamente, i motori sono diventati più efficienti ed è iniziata spinta verso carburanti alternativi verdi (SAF).</a:t>
            </a:r>
            <a:endParaRPr lang="en-US" dirty="0"/>
          </a:p>
        </p:txBody>
      </p:sp>
    </p:spTree>
    <p:extLst>
      <p:ext uri="{BB962C8B-B14F-4D97-AF65-F5344CB8AC3E}">
        <p14:creationId xmlns:p14="http://schemas.microsoft.com/office/powerpoint/2010/main" val="3569470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r>
              <a:rPr lang="it-IT" dirty="0"/>
              <a:t>The </a:t>
            </a:r>
            <a:r>
              <a:rPr lang="it-IT" dirty="0" err="1"/>
              <a:t>reason</a:t>
            </a:r>
            <a:r>
              <a:rPr lang="it-IT" dirty="0"/>
              <a:t> for the </a:t>
            </a:r>
            <a:r>
              <a:rPr lang="it-IT" dirty="0" err="1"/>
              <a:t>all</a:t>
            </a:r>
            <a:r>
              <a:rPr lang="it-IT" dirty="0"/>
              <a:t> time high </a:t>
            </a:r>
            <a:r>
              <a:rPr lang="it-IT" dirty="0" err="1"/>
              <a:t>being</a:t>
            </a:r>
            <a:r>
              <a:rPr lang="it-IT" dirty="0"/>
              <a:t> China demand </a:t>
            </a:r>
            <a:r>
              <a:rPr lang="it-IT" dirty="0" err="1"/>
              <a:t>growth</a:t>
            </a:r>
            <a:r>
              <a:rPr lang="it-IT" dirty="0"/>
              <a:t> vs under-investments</a:t>
            </a:r>
          </a:p>
        </p:txBody>
      </p:sp>
    </p:spTree>
    <p:extLst>
      <p:ext uri="{BB962C8B-B14F-4D97-AF65-F5344CB8AC3E}">
        <p14:creationId xmlns:p14="http://schemas.microsoft.com/office/powerpoint/2010/main" val="2657364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337393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D30F3-AF05-37BD-C5FA-ADEFBA7BA28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8B1712C-275D-B5B8-CEBD-23D1621A2A7D}"/>
              </a:ext>
            </a:extLst>
          </p:cNvPr>
          <p:cNvSpPr>
            <a:spLocks noGrp="1" noRot="1" noChangeAspect="1"/>
          </p:cNvSpPr>
          <p:nvPr>
            <p:ph type="sldImg"/>
          </p:nvPr>
        </p:nvSpPr>
        <p:spPr>
          <a:xfrm>
            <a:off x="381000" y="685800"/>
            <a:ext cx="6096000" cy="3429000"/>
          </a:xfrm>
        </p:spPr>
      </p:sp>
      <p:sp>
        <p:nvSpPr>
          <p:cNvPr id="3" name="Segnaposto note 2">
            <a:extLst>
              <a:ext uri="{FF2B5EF4-FFF2-40B4-BE49-F238E27FC236}">
                <a16:creationId xmlns:a16="http://schemas.microsoft.com/office/drawing/2014/main" id="{DAD5C832-A4F2-375A-2E51-5137DFA80507}"/>
              </a:ext>
            </a:extLst>
          </p:cNvPr>
          <p:cNvSpPr>
            <a:spLocks noGrp="1"/>
          </p:cNvSpPr>
          <p:nvPr>
            <p:ph type="body" idx="1"/>
          </p:nvPr>
        </p:nvSpPr>
        <p:spPr/>
        <p:txBody>
          <a:bodyPr/>
          <a:lstStyle/>
          <a:p>
            <a:pPr fontAlgn="base"/>
            <a:r>
              <a:rPr lang="it-IT" sz="1200" b="0" i="0" dirty="0" err="1">
                <a:effectLst/>
                <a:latin typeface="+mn-lt"/>
                <a:ea typeface="+mn-ea"/>
                <a:cs typeface="+mn-cs"/>
                <a:sym typeface="Arial"/>
              </a:rPr>
              <a:t>Around</a:t>
            </a:r>
            <a:r>
              <a:rPr lang="it-IT" sz="1200" b="0" i="0" dirty="0">
                <a:effectLst/>
                <a:latin typeface="+mn-lt"/>
                <a:ea typeface="+mn-ea"/>
                <a:cs typeface="+mn-cs"/>
                <a:sym typeface="Arial"/>
              </a:rPr>
              <a:t> 25% of the </a:t>
            </a:r>
            <a:r>
              <a:rPr lang="it-IT" sz="1200" b="0" i="0" dirty="0" err="1">
                <a:effectLst/>
                <a:latin typeface="+mn-lt"/>
                <a:ea typeface="+mn-ea"/>
                <a:cs typeface="+mn-cs"/>
                <a:sym typeface="Arial"/>
              </a:rPr>
              <a:t>world’s</a:t>
            </a:r>
            <a:r>
              <a:rPr lang="it-IT" sz="1200" b="0" i="0" dirty="0">
                <a:effectLst/>
                <a:latin typeface="+mn-lt"/>
                <a:ea typeface="+mn-ea"/>
                <a:cs typeface="+mn-cs"/>
                <a:sym typeface="Arial"/>
              </a:rPr>
              <a:t> </a:t>
            </a:r>
            <a:r>
              <a:rPr lang="it-IT" sz="1200" b="0" i="0" dirty="0" err="1">
                <a:effectLst/>
                <a:latin typeface="+mn-lt"/>
                <a:ea typeface="+mn-ea"/>
                <a:cs typeface="+mn-cs"/>
                <a:sym typeface="Arial"/>
              </a:rPr>
              <a:t>seaborne</a:t>
            </a:r>
            <a:r>
              <a:rPr lang="it-IT" sz="1200" b="0" i="0" dirty="0">
                <a:effectLst/>
                <a:latin typeface="+mn-lt"/>
                <a:ea typeface="+mn-ea"/>
                <a:cs typeface="+mn-cs"/>
                <a:sym typeface="Arial"/>
              </a:rPr>
              <a:t> oil trade </a:t>
            </a:r>
            <a:r>
              <a:rPr lang="it-IT" sz="1200" b="0" i="0" dirty="0" err="1">
                <a:effectLst/>
                <a:latin typeface="+mn-lt"/>
                <a:ea typeface="+mn-ea"/>
                <a:cs typeface="+mn-cs"/>
                <a:sym typeface="Arial"/>
              </a:rPr>
              <a:t>transited</a:t>
            </a:r>
            <a:r>
              <a:rPr lang="it-IT" sz="1200" b="0" i="0" dirty="0">
                <a:effectLst/>
                <a:latin typeface="+mn-lt"/>
                <a:ea typeface="+mn-ea"/>
                <a:cs typeface="+mn-cs"/>
                <a:sym typeface="Arial"/>
              </a:rPr>
              <a:t> the Strait in 2025, and options for oil flows to bypass the Strait of Hormuz are limited. </a:t>
            </a:r>
            <a:r>
              <a:rPr lang="it-IT" sz="1200" b="0" i="0" dirty="0" err="1">
                <a:effectLst/>
                <a:latin typeface="+mn-lt"/>
                <a:ea typeface="+mn-ea"/>
                <a:cs typeface="+mn-cs"/>
                <a:sym typeface="Arial"/>
              </a:rPr>
              <a:t>Only</a:t>
            </a:r>
            <a:r>
              <a:rPr lang="it-IT" sz="1200" b="0" i="0" dirty="0">
                <a:effectLst/>
                <a:latin typeface="+mn-lt"/>
                <a:ea typeface="+mn-ea"/>
                <a:cs typeface="+mn-cs"/>
                <a:sym typeface="Arial"/>
              </a:rPr>
              <a:t> Saudi Arabia and the UAE </a:t>
            </a:r>
            <a:r>
              <a:rPr lang="it-IT" sz="1200" b="0" i="0" dirty="0" err="1">
                <a:effectLst/>
                <a:latin typeface="+mn-lt"/>
                <a:ea typeface="+mn-ea"/>
                <a:cs typeface="+mn-cs"/>
                <a:sym typeface="Arial"/>
              </a:rPr>
              <a:t>have</a:t>
            </a:r>
            <a:r>
              <a:rPr lang="it-IT" sz="1200" b="0" i="0" dirty="0">
                <a:effectLst/>
                <a:latin typeface="+mn-lt"/>
                <a:ea typeface="+mn-ea"/>
                <a:cs typeface="+mn-cs"/>
                <a:sym typeface="Arial"/>
              </a:rPr>
              <a:t> </a:t>
            </a:r>
            <a:r>
              <a:rPr lang="it-IT" sz="1200" b="0" i="0" dirty="0" err="1">
                <a:effectLst/>
                <a:latin typeface="+mn-lt"/>
                <a:ea typeface="+mn-ea"/>
                <a:cs typeface="+mn-cs"/>
                <a:sym typeface="Arial"/>
              </a:rPr>
              <a:t>operational</a:t>
            </a:r>
            <a:r>
              <a:rPr lang="it-IT" sz="1200" b="0" i="0" dirty="0">
                <a:effectLst/>
                <a:latin typeface="+mn-lt"/>
                <a:ea typeface="+mn-ea"/>
                <a:cs typeface="+mn-cs"/>
                <a:sym typeface="Arial"/>
              </a:rPr>
              <a:t> crude pipelines </a:t>
            </a:r>
            <a:r>
              <a:rPr lang="it-IT" sz="1200" b="0" i="0" dirty="0" err="1">
                <a:effectLst/>
                <a:latin typeface="+mn-lt"/>
                <a:ea typeface="+mn-ea"/>
                <a:cs typeface="+mn-cs"/>
                <a:sym typeface="Arial"/>
              </a:rPr>
              <a:t>that</a:t>
            </a:r>
            <a:r>
              <a:rPr lang="it-IT" sz="1200" b="0" i="0" dirty="0">
                <a:effectLst/>
                <a:latin typeface="+mn-lt"/>
                <a:ea typeface="+mn-ea"/>
                <a:cs typeface="+mn-cs"/>
                <a:sym typeface="Arial"/>
              </a:rPr>
              <a:t> </a:t>
            </a:r>
            <a:r>
              <a:rPr lang="it-IT" sz="1200" b="0" i="0" dirty="0" err="1">
                <a:effectLst/>
                <a:latin typeface="+mn-lt"/>
                <a:ea typeface="+mn-ea"/>
                <a:cs typeface="+mn-cs"/>
                <a:sym typeface="Arial"/>
              </a:rPr>
              <a:t>could</a:t>
            </a:r>
            <a:r>
              <a:rPr lang="it-IT" sz="1200" b="0" i="0" dirty="0">
                <a:effectLst/>
                <a:latin typeface="+mn-lt"/>
                <a:ea typeface="+mn-ea"/>
                <a:cs typeface="+mn-cs"/>
                <a:sym typeface="Arial"/>
              </a:rPr>
              <a:t> </a:t>
            </a:r>
            <a:r>
              <a:rPr lang="it-IT" sz="1200" b="0" i="0" dirty="0" err="1">
                <a:effectLst/>
                <a:latin typeface="+mn-lt"/>
                <a:ea typeface="+mn-ea"/>
                <a:cs typeface="+mn-cs"/>
                <a:sym typeface="Arial"/>
              </a:rPr>
              <a:t>potentially</a:t>
            </a:r>
            <a:r>
              <a:rPr lang="it-IT" sz="1200" b="0" i="0" dirty="0">
                <a:effectLst/>
                <a:latin typeface="+mn-lt"/>
                <a:ea typeface="+mn-ea"/>
                <a:cs typeface="+mn-cs"/>
                <a:sym typeface="Arial"/>
              </a:rPr>
              <a:t> </a:t>
            </a:r>
            <a:r>
              <a:rPr lang="it-IT" sz="1200" b="0" i="0" dirty="0" err="1">
                <a:effectLst/>
                <a:latin typeface="+mn-lt"/>
                <a:ea typeface="+mn-ea"/>
                <a:cs typeface="+mn-cs"/>
                <a:sym typeface="Arial"/>
              </a:rPr>
              <a:t>reroute</a:t>
            </a:r>
            <a:r>
              <a:rPr lang="it-IT" sz="1200" b="0" i="0" dirty="0">
                <a:effectLst/>
                <a:latin typeface="+mn-lt"/>
                <a:ea typeface="+mn-ea"/>
                <a:cs typeface="+mn-cs"/>
                <a:sym typeface="Arial"/>
              </a:rPr>
              <a:t> flows to bypass the Strait, with an </a:t>
            </a:r>
            <a:r>
              <a:rPr lang="it-IT" sz="1200" b="0" i="0" dirty="0" err="1">
                <a:effectLst/>
                <a:latin typeface="+mn-lt"/>
                <a:ea typeface="+mn-ea"/>
                <a:cs typeface="+mn-cs"/>
                <a:sym typeface="Arial"/>
              </a:rPr>
              <a:t>estimated</a:t>
            </a:r>
            <a:r>
              <a:rPr lang="it-IT" sz="1200" b="0" i="0" dirty="0">
                <a:effectLst/>
                <a:latin typeface="+mn-lt"/>
                <a:ea typeface="+mn-ea"/>
                <a:cs typeface="+mn-cs"/>
                <a:sym typeface="Arial"/>
              </a:rPr>
              <a:t> 3.5 mb/d to 5.5 mb/d of </a:t>
            </a:r>
            <a:r>
              <a:rPr lang="it-IT" sz="1200" b="0" i="0" dirty="0" err="1">
                <a:effectLst/>
                <a:latin typeface="+mn-lt"/>
                <a:ea typeface="+mn-ea"/>
                <a:cs typeface="+mn-cs"/>
                <a:sym typeface="Arial"/>
              </a:rPr>
              <a:t>available</a:t>
            </a:r>
            <a:r>
              <a:rPr lang="it-IT" sz="1200" b="0" i="0" dirty="0">
                <a:effectLst/>
                <a:latin typeface="+mn-lt"/>
                <a:ea typeface="+mn-ea"/>
                <a:cs typeface="+mn-cs"/>
                <a:sym typeface="Arial"/>
              </a:rPr>
              <a:t> </a:t>
            </a:r>
            <a:r>
              <a:rPr lang="it-IT" sz="1200" b="0" i="0" dirty="0" err="1">
                <a:effectLst/>
                <a:latin typeface="+mn-lt"/>
                <a:ea typeface="+mn-ea"/>
                <a:cs typeface="+mn-cs"/>
                <a:sym typeface="Arial"/>
              </a:rPr>
              <a:t>capacity</a:t>
            </a:r>
            <a:r>
              <a:rPr lang="it-IT" sz="1200" b="0" i="0" dirty="0">
                <a:effectLst/>
                <a:latin typeface="+mn-lt"/>
                <a:ea typeface="+mn-ea"/>
                <a:cs typeface="+mn-cs"/>
                <a:sym typeface="Arial"/>
              </a:rPr>
              <a:t>. Other countries, </a:t>
            </a:r>
            <a:r>
              <a:rPr lang="it-IT" sz="1200" b="0" i="0" dirty="0" err="1">
                <a:effectLst/>
                <a:latin typeface="+mn-lt"/>
                <a:ea typeface="+mn-ea"/>
                <a:cs typeface="+mn-cs"/>
                <a:sym typeface="Arial"/>
              </a:rPr>
              <a:t>including</a:t>
            </a:r>
            <a:r>
              <a:rPr lang="it-IT" sz="1200" b="0" i="0" dirty="0">
                <a:effectLst/>
                <a:latin typeface="+mn-lt"/>
                <a:ea typeface="+mn-ea"/>
                <a:cs typeface="+mn-cs"/>
                <a:sym typeface="Arial"/>
              </a:rPr>
              <a:t> Iran, Iraq, Kuwait, Qatar and Bahrain, </a:t>
            </a:r>
            <a:r>
              <a:rPr lang="it-IT" sz="1200" b="0" i="0" dirty="0" err="1">
                <a:effectLst/>
                <a:latin typeface="+mn-lt"/>
                <a:ea typeface="+mn-ea"/>
                <a:cs typeface="+mn-cs"/>
                <a:sym typeface="Arial"/>
              </a:rPr>
              <a:t>rely</a:t>
            </a:r>
            <a:r>
              <a:rPr lang="it-IT" sz="1200" b="0" i="0" dirty="0">
                <a:effectLst/>
                <a:latin typeface="+mn-lt"/>
                <a:ea typeface="+mn-ea"/>
                <a:cs typeface="+mn-cs"/>
                <a:sym typeface="Arial"/>
              </a:rPr>
              <a:t> on the Strait to </a:t>
            </a:r>
            <a:r>
              <a:rPr lang="it-IT" sz="1200" b="0" i="0" dirty="0" err="1">
                <a:effectLst/>
                <a:latin typeface="+mn-lt"/>
                <a:ea typeface="+mn-ea"/>
                <a:cs typeface="+mn-cs"/>
                <a:sym typeface="Arial"/>
              </a:rPr>
              <a:t>deliver</a:t>
            </a:r>
            <a:r>
              <a:rPr lang="it-IT" sz="1200" b="0" i="0" dirty="0">
                <a:effectLst/>
                <a:latin typeface="+mn-lt"/>
                <a:ea typeface="+mn-ea"/>
                <a:cs typeface="+mn-cs"/>
                <a:sym typeface="Arial"/>
              </a:rPr>
              <a:t> the </a:t>
            </a:r>
            <a:r>
              <a:rPr lang="it-IT" sz="1200" b="0" i="0" dirty="0" err="1">
                <a:effectLst/>
                <a:latin typeface="+mn-lt"/>
                <a:ea typeface="+mn-ea"/>
                <a:cs typeface="+mn-cs"/>
                <a:sym typeface="Arial"/>
              </a:rPr>
              <a:t>vast</a:t>
            </a:r>
            <a:r>
              <a:rPr lang="it-IT" sz="1200" b="0" i="0" dirty="0">
                <a:effectLst/>
                <a:latin typeface="+mn-lt"/>
                <a:ea typeface="+mn-ea"/>
                <a:cs typeface="+mn-cs"/>
                <a:sym typeface="Arial"/>
              </a:rPr>
              <a:t> </a:t>
            </a:r>
            <a:r>
              <a:rPr lang="it-IT" sz="1200" b="0" i="0" dirty="0" err="1">
                <a:effectLst/>
                <a:latin typeface="+mn-lt"/>
                <a:ea typeface="+mn-ea"/>
                <a:cs typeface="+mn-cs"/>
                <a:sym typeface="Arial"/>
              </a:rPr>
              <a:t>majority</a:t>
            </a:r>
            <a:r>
              <a:rPr lang="it-IT" sz="1200" b="0" i="0" dirty="0">
                <a:effectLst/>
                <a:latin typeface="+mn-lt"/>
                <a:ea typeface="+mn-ea"/>
                <a:cs typeface="+mn-cs"/>
                <a:sym typeface="Arial"/>
              </a:rPr>
              <a:t> of </a:t>
            </a:r>
            <a:r>
              <a:rPr lang="it-IT" sz="1200" b="0" i="0" dirty="0" err="1">
                <a:effectLst/>
                <a:latin typeface="+mn-lt"/>
                <a:ea typeface="+mn-ea"/>
                <a:cs typeface="+mn-cs"/>
                <a:sym typeface="Arial"/>
              </a:rPr>
              <a:t>their</a:t>
            </a:r>
            <a:r>
              <a:rPr lang="it-IT" sz="1200" b="0" i="0" dirty="0">
                <a:effectLst/>
                <a:latin typeface="+mn-lt"/>
                <a:ea typeface="+mn-ea"/>
                <a:cs typeface="+mn-cs"/>
                <a:sym typeface="Arial"/>
              </a:rPr>
              <a:t> oil exports.  </a:t>
            </a:r>
          </a:p>
          <a:p>
            <a:pPr fontAlgn="base"/>
            <a:endParaRPr lang="it-IT" sz="1200" b="0" i="0" dirty="0">
              <a:effectLst/>
              <a:latin typeface="+mn-lt"/>
              <a:ea typeface="+mn-ea"/>
              <a:cs typeface="+mn-cs"/>
              <a:sym typeface="Arial"/>
            </a:endParaRPr>
          </a:p>
          <a:p>
            <a:pPr fontAlgn="base"/>
            <a:r>
              <a:rPr lang="it-IT" sz="1200" b="0" i="0" dirty="0">
                <a:effectLst/>
                <a:latin typeface="+mn-lt"/>
                <a:ea typeface="+mn-ea"/>
                <a:cs typeface="+mn-cs"/>
                <a:sym typeface="Arial"/>
              </a:rPr>
              <a:t>About 80% of oil and oil products </a:t>
            </a:r>
            <a:r>
              <a:rPr lang="it-IT" sz="1200" b="0" i="0" dirty="0" err="1">
                <a:effectLst/>
                <a:latin typeface="+mn-lt"/>
                <a:ea typeface="+mn-ea"/>
                <a:cs typeface="+mn-cs"/>
                <a:sym typeface="Arial"/>
              </a:rPr>
              <a:t>transiting</a:t>
            </a:r>
            <a:r>
              <a:rPr lang="it-IT" sz="1200" b="0" i="0" dirty="0">
                <a:effectLst/>
                <a:latin typeface="+mn-lt"/>
                <a:ea typeface="+mn-ea"/>
                <a:cs typeface="+mn-cs"/>
                <a:sym typeface="Arial"/>
              </a:rPr>
              <a:t> the Strait in 2025 </a:t>
            </a:r>
            <a:r>
              <a:rPr lang="it-IT" sz="1200" b="0" i="0" dirty="0" err="1">
                <a:effectLst/>
                <a:latin typeface="+mn-lt"/>
                <a:ea typeface="+mn-ea"/>
                <a:cs typeface="+mn-cs"/>
                <a:sym typeface="Arial"/>
              </a:rPr>
              <a:t>was</a:t>
            </a:r>
            <a:r>
              <a:rPr lang="it-IT" sz="1200" b="0" i="0" dirty="0">
                <a:effectLst/>
                <a:latin typeface="+mn-lt"/>
                <a:ea typeface="+mn-ea"/>
                <a:cs typeface="+mn-cs"/>
                <a:sym typeface="Arial"/>
              </a:rPr>
              <a:t> </a:t>
            </a:r>
            <a:r>
              <a:rPr lang="it-IT" sz="1200" b="0" i="0" dirty="0" err="1">
                <a:effectLst/>
                <a:latin typeface="+mn-lt"/>
                <a:ea typeface="+mn-ea"/>
                <a:cs typeface="+mn-cs"/>
                <a:sym typeface="Arial"/>
              </a:rPr>
              <a:t>destined</a:t>
            </a:r>
            <a:r>
              <a:rPr lang="it-IT" sz="1200" b="0" i="0" dirty="0">
                <a:effectLst/>
                <a:latin typeface="+mn-lt"/>
                <a:ea typeface="+mn-ea"/>
                <a:cs typeface="+mn-cs"/>
                <a:sym typeface="Arial"/>
              </a:rPr>
              <a:t> for Asia.  </a:t>
            </a:r>
          </a:p>
          <a:p>
            <a:pPr fontAlgn="base"/>
            <a:r>
              <a:rPr lang="it-IT" sz="1200" b="0" i="0" dirty="0">
                <a:effectLst/>
                <a:latin typeface="+mn-lt"/>
                <a:ea typeface="+mn-ea"/>
                <a:cs typeface="+mn-cs"/>
                <a:sym typeface="Arial"/>
              </a:rPr>
              <a:t>In </a:t>
            </a:r>
            <a:r>
              <a:rPr lang="it-IT" sz="1200" b="0" i="0" dirty="0" err="1">
                <a:effectLst/>
                <a:latin typeface="+mn-lt"/>
                <a:ea typeface="+mn-ea"/>
                <a:cs typeface="+mn-cs"/>
                <a:sym typeface="Arial"/>
              </a:rPr>
              <a:t>addition</a:t>
            </a:r>
            <a:r>
              <a:rPr lang="it-IT" sz="1200" b="0" i="0" dirty="0">
                <a:effectLst/>
                <a:latin typeface="+mn-lt"/>
                <a:ea typeface="+mn-ea"/>
                <a:cs typeface="+mn-cs"/>
                <a:sym typeface="Arial"/>
              </a:rPr>
              <a:t>, over 110 </a:t>
            </a:r>
            <a:r>
              <a:rPr lang="it-IT" sz="1200" b="0" i="0" dirty="0" err="1">
                <a:effectLst/>
                <a:latin typeface="+mn-lt"/>
                <a:ea typeface="+mn-ea"/>
                <a:cs typeface="+mn-cs"/>
                <a:sym typeface="Arial"/>
              </a:rPr>
              <a:t>bcm</a:t>
            </a:r>
            <a:r>
              <a:rPr lang="it-IT" sz="1200" b="0" i="0" dirty="0">
                <a:effectLst/>
                <a:latin typeface="+mn-lt"/>
                <a:ea typeface="+mn-ea"/>
                <a:cs typeface="+mn-cs"/>
                <a:sym typeface="Arial"/>
              </a:rPr>
              <a:t> of LNG </a:t>
            </a:r>
            <a:r>
              <a:rPr lang="it-IT" sz="1200" b="0" i="0" dirty="0" err="1">
                <a:effectLst/>
                <a:latin typeface="+mn-lt"/>
                <a:ea typeface="+mn-ea"/>
                <a:cs typeface="+mn-cs"/>
                <a:sym typeface="Arial"/>
              </a:rPr>
              <a:t>passed</a:t>
            </a:r>
            <a:r>
              <a:rPr lang="it-IT" sz="1200" b="0" i="0" dirty="0">
                <a:effectLst/>
                <a:latin typeface="+mn-lt"/>
                <a:ea typeface="+mn-ea"/>
                <a:cs typeface="+mn-cs"/>
                <a:sym typeface="Arial"/>
              </a:rPr>
              <a:t> </a:t>
            </a:r>
            <a:r>
              <a:rPr lang="it-IT" sz="1200" b="0" i="0" dirty="0" err="1">
                <a:effectLst/>
                <a:latin typeface="+mn-lt"/>
                <a:ea typeface="+mn-ea"/>
                <a:cs typeface="+mn-cs"/>
                <a:sym typeface="Arial"/>
              </a:rPr>
              <a:t>through</a:t>
            </a:r>
            <a:r>
              <a:rPr lang="it-IT" sz="1200" b="0" i="0" dirty="0">
                <a:effectLst/>
                <a:latin typeface="+mn-lt"/>
                <a:ea typeface="+mn-ea"/>
                <a:cs typeface="+mn-cs"/>
                <a:sym typeface="Arial"/>
              </a:rPr>
              <a:t> the Strait of Hormuz in 2025. About 93% of </a:t>
            </a:r>
            <a:r>
              <a:rPr lang="it-IT" sz="1200" b="0" i="0" dirty="0" err="1">
                <a:effectLst/>
                <a:latin typeface="+mn-lt"/>
                <a:ea typeface="+mn-ea"/>
                <a:cs typeface="+mn-cs"/>
                <a:sym typeface="Arial"/>
              </a:rPr>
              <a:t>Qatar’s</a:t>
            </a:r>
            <a:r>
              <a:rPr lang="it-IT" sz="1200" b="0" i="0" dirty="0">
                <a:effectLst/>
                <a:latin typeface="+mn-lt"/>
                <a:ea typeface="+mn-ea"/>
                <a:cs typeface="+mn-cs"/>
                <a:sym typeface="Arial"/>
              </a:rPr>
              <a:t> and 96% of the </a:t>
            </a:r>
            <a:r>
              <a:rPr lang="it-IT" sz="1200" b="0" i="0" dirty="0" err="1">
                <a:effectLst/>
                <a:latin typeface="+mn-lt"/>
                <a:ea typeface="+mn-ea"/>
                <a:cs typeface="+mn-cs"/>
                <a:sym typeface="Arial"/>
              </a:rPr>
              <a:t>UAE’s</a:t>
            </a:r>
            <a:r>
              <a:rPr lang="it-IT" sz="1200" b="0" i="0" dirty="0">
                <a:effectLst/>
                <a:latin typeface="+mn-lt"/>
                <a:ea typeface="+mn-ea"/>
                <a:cs typeface="+mn-cs"/>
                <a:sym typeface="Arial"/>
              </a:rPr>
              <a:t> LNG exports </a:t>
            </a:r>
            <a:r>
              <a:rPr lang="it-IT" sz="1200" b="0" i="0" dirty="0" err="1">
                <a:effectLst/>
                <a:latin typeface="+mn-lt"/>
                <a:ea typeface="+mn-ea"/>
                <a:cs typeface="+mn-cs"/>
                <a:sym typeface="Arial"/>
              </a:rPr>
              <a:t>transited</a:t>
            </a:r>
            <a:r>
              <a:rPr lang="it-IT" sz="1200" b="0" i="0" dirty="0">
                <a:effectLst/>
                <a:latin typeface="+mn-lt"/>
                <a:ea typeface="+mn-ea"/>
                <a:cs typeface="+mn-cs"/>
                <a:sym typeface="Arial"/>
              </a:rPr>
              <a:t> </a:t>
            </a:r>
            <a:r>
              <a:rPr lang="it-IT" sz="1200" b="0" i="0" dirty="0" err="1">
                <a:effectLst/>
                <a:latin typeface="+mn-lt"/>
                <a:ea typeface="+mn-ea"/>
                <a:cs typeface="+mn-cs"/>
                <a:sym typeface="Arial"/>
              </a:rPr>
              <a:t>through</a:t>
            </a:r>
            <a:r>
              <a:rPr lang="it-IT" sz="1200" b="0" i="0" dirty="0">
                <a:effectLst/>
                <a:latin typeface="+mn-lt"/>
                <a:ea typeface="+mn-ea"/>
                <a:cs typeface="+mn-cs"/>
                <a:sym typeface="Arial"/>
              </a:rPr>
              <a:t> the Strait, </a:t>
            </a:r>
            <a:r>
              <a:rPr lang="it-IT" sz="1200" b="0" i="0" dirty="0" err="1">
                <a:effectLst/>
                <a:latin typeface="+mn-lt"/>
                <a:ea typeface="+mn-ea"/>
                <a:cs typeface="+mn-cs"/>
                <a:sym typeface="Arial"/>
              </a:rPr>
              <a:t>representing</a:t>
            </a:r>
            <a:r>
              <a:rPr lang="it-IT" sz="1200" b="0" i="0" dirty="0">
                <a:effectLst/>
                <a:latin typeface="+mn-lt"/>
                <a:ea typeface="+mn-ea"/>
                <a:cs typeface="+mn-cs"/>
                <a:sym typeface="Arial"/>
              </a:rPr>
              <a:t> </a:t>
            </a:r>
            <a:r>
              <a:rPr lang="it-IT" sz="1200" b="0" i="0" dirty="0" err="1">
                <a:effectLst/>
                <a:latin typeface="+mn-lt"/>
                <a:ea typeface="+mn-ea"/>
                <a:cs typeface="+mn-cs"/>
                <a:sym typeface="Arial"/>
              </a:rPr>
              <a:t>almost</a:t>
            </a:r>
            <a:r>
              <a:rPr lang="it-IT" sz="1200" b="0" i="0" dirty="0">
                <a:effectLst/>
                <a:latin typeface="+mn-lt"/>
                <a:ea typeface="+mn-ea"/>
                <a:cs typeface="+mn-cs"/>
                <a:sym typeface="Arial"/>
              </a:rPr>
              <a:t> one-</a:t>
            </a:r>
            <a:r>
              <a:rPr lang="it-IT" sz="1200" b="0" i="0" dirty="0" err="1">
                <a:effectLst/>
                <a:latin typeface="+mn-lt"/>
                <a:ea typeface="+mn-ea"/>
                <a:cs typeface="+mn-cs"/>
                <a:sym typeface="Arial"/>
              </a:rPr>
              <a:t>fifth</a:t>
            </a:r>
            <a:r>
              <a:rPr lang="it-IT" sz="1200" b="0" i="0" dirty="0">
                <a:effectLst/>
                <a:latin typeface="+mn-lt"/>
                <a:ea typeface="+mn-ea"/>
                <a:cs typeface="+mn-cs"/>
                <a:sym typeface="Arial"/>
              </a:rPr>
              <a:t> of global LNG trade. </a:t>
            </a:r>
            <a:r>
              <a:rPr lang="it-IT" sz="1200" b="0" i="0" dirty="0" err="1">
                <a:effectLst/>
                <a:latin typeface="+mn-lt"/>
                <a:ea typeface="+mn-ea"/>
                <a:cs typeface="+mn-cs"/>
                <a:sym typeface="Arial"/>
              </a:rPr>
              <a:t>There</a:t>
            </a:r>
            <a:r>
              <a:rPr lang="it-IT" sz="1200" b="0" i="0" dirty="0">
                <a:effectLst/>
                <a:latin typeface="+mn-lt"/>
                <a:ea typeface="+mn-ea"/>
                <a:cs typeface="+mn-cs"/>
                <a:sym typeface="Arial"/>
              </a:rPr>
              <a:t> are no alternative </a:t>
            </a:r>
            <a:r>
              <a:rPr lang="it-IT" sz="1200" b="0" i="0" dirty="0" err="1">
                <a:effectLst/>
                <a:latin typeface="+mn-lt"/>
                <a:ea typeface="+mn-ea"/>
                <a:cs typeface="+mn-cs"/>
                <a:sym typeface="Arial"/>
              </a:rPr>
              <a:t>routes</a:t>
            </a:r>
            <a:r>
              <a:rPr lang="it-IT" sz="1200" b="0" i="0" dirty="0">
                <a:effectLst/>
                <a:latin typeface="+mn-lt"/>
                <a:ea typeface="+mn-ea"/>
                <a:cs typeface="+mn-cs"/>
                <a:sym typeface="Arial"/>
              </a:rPr>
              <a:t> to </a:t>
            </a:r>
            <a:r>
              <a:rPr lang="it-IT" sz="1200" b="0" i="0" dirty="0" err="1">
                <a:effectLst/>
                <a:latin typeface="+mn-lt"/>
                <a:ea typeface="+mn-ea"/>
                <a:cs typeface="+mn-cs"/>
                <a:sym typeface="Arial"/>
              </a:rPr>
              <a:t>bring</a:t>
            </a:r>
            <a:r>
              <a:rPr lang="it-IT" sz="1200" b="0" i="0" dirty="0">
                <a:effectLst/>
                <a:latin typeface="+mn-lt"/>
                <a:ea typeface="+mn-ea"/>
                <a:cs typeface="+mn-cs"/>
                <a:sym typeface="Arial"/>
              </a:rPr>
              <a:t> </a:t>
            </a:r>
            <a:r>
              <a:rPr lang="it-IT" sz="1200" b="0" i="0" dirty="0" err="1">
                <a:effectLst/>
                <a:latin typeface="+mn-lt"/>
                <a:ea typeface="+mn-ea"/>
                <a:cs typeface="+mn-cs"/>
                <a:sym typeface="Arial"/>
              </a:rPr>
              <a:t>these</a:t>
            </a:r>
            <a:r>
              <a:rPr lang="it-IT" sz="1200" b="0" i="0" dirty="0">
                <a:effectLst/>
                <a:latin typeface="+mn-lt"/>
                <a:ea typeface="+mn-ea"/>
                <a:cs typeface="+mn-cs"/>
                <a:sym typeface="Arial"/>
              </a:rPr>
              <a:t> </a:t>
            </a:r>
            <a:r>
              <a:rPr lang="it-IT" sz="1200" b="0" i="0" dirty="0" err="1">
                <a:effectLst/>
                <a:latin typeface="+mn-lt"/>
                <a:ea typeface="+mn-ea"/>
                <a:cs typeface="+mn-cs"/>
                <a:sym typeface="Arial"/>
              </a:rPr>
              <a:t>volumes</a:t>
            </a:r>
            <a:r>
              <a:rPr lang="it-IT" sz="1200" b="0" i="0" dirty="0">
                <a:effectLst/>
                <a:latin typeface="+mn-lt"/>
                <a:ea typeface="+mn-ea"/>
                <a:cs typeface="+mn-cs"/>
                <a:sym typeface="Arial"/>
              </a:rPr>
              <a:t> to market. </a:t>
            </a:r>
          </a:p>
          <a:p>
            <a:pPr fontAlgn="base"/>
            <a:r>
              <a:rPr lang="it-IT" sz="1200" b="0" i="0" dirty="0" err="1">
                <a:effectLst/>
                <a:latin typeface="+mn-lt"/>
                <a:ea typeface="+mn-ea"/>
                <a:cs typeface="+mn-cs"/>
                <a:sym typeface="Arial"/>
              </a:rPr>
              <a:t>Most</a:t>
            </a:r>
            <a:r>
              <a:rPr lang="it-IT" sz="1200" b="0" i="0" dirty="0">
                <a:effectLst/>
                <a:latin typeface="+mn-lt"/>
                <a:ea typeface="+mn-ea"/>
                <a:cs typeface="+mn-cs"/>
                <a:sym typeface="Arial"/>
              </a:rPr>
              <a:t> LNG from Qatar and the UAE </a:t>
            </a:r>
            <a:r>
              <a:rPr lang="it-IT" sz="1200" b="0" i="0" dirty="0" err="1">
                <a:effectLst/>
                <a:latin typeface="+mn-lt"/>
                <a:ea typeface="+mn-ea"/>
                <a:cs typeface="+mn-cs"/>
                <a:sym typeface="Arial"/>
              </a:rPr>
              <a:t>goes</a:t>
            </a:r>
            <a:r>
              <a:rPr lang="it-IT" sz="1200" b="0" i="0" dirty="0">
                <a:effectLst/>
                <a:latin typeface="+mn-lt"/>
                <a:ea typeface="+mn-ea"/>
                <a:cs typeface="+mn-cs"/>
                <a:sym typeface="Arial"/>
              </a:rPr>
              <a:t> to Asia. In 2025, </a:t>
            </a:r>
            <a:r>
              <a:rPr lang="it-IT" sz="1200" b="0" i="0" dirty="0" err="1">
                <a:effectLst/>
                <a:latin typeface="+mn-lt"/>
                <a:ea typeface="+mn-ea"/>
                <a:cs typeface="+mn-cs"/>
                <a:sym typeface="Arial"/>
              </a:rPr>
              <a:t>almost</a:t>
            </a:r>
            <a:r>
              <a:rPr lang="it-IT" sz="1200" b="0" i="0" dirty="0">
                <a:effectLst/>
                <a:latin typeface="+mn-lt"/>
                <a:ea typeface="+mn-ea"/>
                <a:cs typeface="+mn-cs"/>
                <a:sym typeface="Arial"/>
              </a:rPr>
              <a:t> 90% of the </a:t>
            </a:r>
            <a:r>
              <a:rPr lang="it-IT" sz="1200" b="0" i="0" dirty="0" err="1">
                <a:effectLst/>
                <a:latin typeface="+mn-lt"/>
                <a:ea typeface="+mn-ea"/>
                <a:cs typeface="+mn-cs"/>
                <a:sym typeface="Arial"/>
              </a:rPr>
              <a:t>total</a:t>
            </a:r>
            <a:r>
              <a:rPr lang="it-IT" sz="1200" b="0" i="0" dirty="0">
                <a:effectLst/>
                <a:latin typeface="+mn-lt"/>
                <a:ea typeface="+mn-ea"/>
                <a:cs typeface="+mn-cs"/>
                <a:sym typeface="Arial"/>
              </a:rPr>
              <a:t> </a:t>
            </a:r>
            <a:r>
              <a:rPr lang="it-IT" sz="1200" b="0" i="0" dirty="0" err="1">
                <a:effectLst/>
                <a:latin typeface="+mn-lt"/>
                <a:ea typeface="+mn-ea"/>
                <a:cs typeface="+mn-cs"/>
                <a:sym typeface="Arial"/>
              </a:rPr>
              <a:t>volumes</a:t>
            </a:r>
            <a:r>
              <a:rPr lang="it-IT" sz="1200" b="0" i="0" dirty="0">
                <a:effectLst/>
                <a:latin typeface="+mn-lt"/>
                <a:ea typeface="+mn-ea"/>
                <a:cs typeface="+mn-cs"/>
                <a:sym typeface="Arial"/>
              </a:rPr>
              <a:t> </a:t>
            </a:r>
            <a:r>
              <a:rPr lang="it-IT" sz="1200" b="0" i="0" dirty="0" err="1">
                <a:effectLst/>
                <a:latin typeface="+mn-lt"/>
                <a:ea typeface="+mn-ea"/>
                <a:cs typeface="+mn-cs"/>
                <a:sym typeface="Arial"/>
              </a:rPr>
              <a:t>exported</a:t>
            </a:r>
            <a:r>
              <a:rPr lang="it-IT" sz="1200" b="0" i="0" dirty="0">
                <a:effectLst/>
                <a:latin typeface="+mn-lt"/>
                <a:ea typeface="+mn-ea"/>
                <a:cs typeface="+mn-cs"/>
                <a:sym typeface="Arial"/>
              </a:rPr>
              <a:t> via the Strait of Hormuz </a:t>
            </a:r>
            <a:r>
              <a:rPr lang="it-IT" sz="1200" b="0" i="0" dirty="0" err="1">
                <a:effectLst/>
                <a:latin typeface="+mn-lt"/>
                <a:ea typeface="+mn-ea"/>
                <a:cs typeface="+mn-cs"/>
                <a:sym typeface="Arial"/>
              </a:rPr>
              <a:t>was</a:t>
            </a:r>
            <a:r>
              <a:rPr lang="it-IT" sz="1200" b="0" i="0" dirty="0">
                <a:effectLst/>
                <a:latin typeface="+mn-lt"/>
                <a:ea typeface="+mn-ea"/>
                <a:cs typeface="+mn-cs"/>
                <a:sym typeface="Arial"/>
              </a:rPr>
              <a:t> </a:t>
            </a:r>
            <a:r>
              <a:rPr lang="it-IT" sz="1200" b="0" i="0" dirty="0" err="1">
                <a:effectLst/>
                <a:latin typeface="+mn-lt"/>
                <a:ea typeface="+mn-ea"/>
                <a:cs typeface="+mn-cs"/>
                <a:sym typeface="Arial"/>
              </a:rPr>
              <a:t>destined</a:t>
            </a:r>
            <a:r>
              <a:rPr lang="it-IT" sz="1200" b="0" i="0" dirty="0">
                <a:effectLst/>
                <a:latin typeface="+mn-lt"/>
                <a:ea typeface="+mn-ea"/>
                <a:cs typeface="+mn-cs"/>
                <a:sym typeface="Arial"/>
              </a:rPr>
              <a:t> for the Asian market – accounting for more </a:t>
            </a:r>
            <a:r>
              <a:rPr lang="it-IT" sz="1200" b="0" i="0" dirty="0" err="1">
                <a:effectLst/>
                <a:latin typeface="+mn-lt"/>
                <a:ea typeface="+mn-ea"/>
                <a:cs typeface="+mn-cs"/>
                <a:sym typeface="Arial"/>
              </a:rPr>
              <a:t>than</a:t>
            </a:r>
            <a:r>
              <a:rPr lang="it-IT" sz="1200" b="0" i="0" dirty="0">
                <a:effectLst/>
                <a:latin typeface="+mn-lt"/>
                <a:ea typeface="+mn-ea"/>
                <a:cs typeface="+mn-cs"/>
                <a:sym typeface="Arial"/>
              </a:rPr>
              <a:t> a quarter of the </a:t>
            </a:r>
            <a:r>
              <a:rPr lang="it-IT" sz="1200" b="0" i="0" dirty="0" err="1">
                <a:effectLst/>
                <a:latin typeface="+mn-lt"/>
                <a:ea typeface="+mn-ea"/>
                <a:cs typeface="+mn-cs"/>
                <a:sym typeface="Arial"/>
              </a:rPr>
              <a:t>region's</a:t>
            </a:r>
            <a:r>
              <a:rPr lang="it-IT" sz="1200" b="0" i="0" dirty="0">
                <a:effectLst/>
                <a:latin typeface="+mn-lt"/>
                <a:ea typeface="+mn-ea"/>
                <a:cs typeface="+mn-cs"/>
                <a:sym typeface="Arial"/>
              </a:rPr>
              <a:t> </a:t>
            </a:r>
            <a:r>
              <a:rPr lang="it-IT" sz="1200" b="0" i="0" dirty="0" err="1">
                <a:effectLst/>
                <a:latin typeface="+mn-lt"/>
                <a:ea typeface="+mn-ea"/>
                <a:cs typeface="+mn-cs"/>
                <a:sym typeface="Arial"/>
              </a:rPr>
              <a:t>total</a:t>
            </a:r>
            <a:r>
              <a:rPr lang="it-IT" sz="1200" b="0" i="0" dirty="0">
                <a:effectLst/>
                <a:latin typeface="+mn-lt"/>
                <a:ea typeface="+mn-ea"/>
                <a:cs typeface="+mn-cs"/>
                <a:sym typeface="Arial"/>
              </a:rPr>
              <a:t> LNG imports. Just over 10% </a:t>
            </a:r>
            <a:r>
              <a:rPr lang="it-IT" sz="1200" b="0" i="0" dirty="0" err="1">
                <a:effectLst/>
                <a:latin typeface="+mn-lt"/>
                <a:ea typeface="+mn-ea"/>
                <a:cs typeface="+mn-cs"/>
                <a:sym typeface="Arial"/>
              </a:rPr>
              <a:t>went</a:t>
            </a:r>
            <a:r>
              <a:rPr lang="it-IT" sz="1200" b="0" i="0" dirty="0">
                <a:effectLst/>
                <a:latin typeface="+mn-lt"/>
                <a:ea typeface="+mn-ea"/>
                <a:cs typeface="+mn-cs"/>
                <a:sym typeface="Arial"/>
              </a:rPr>
              <a:t> to Europe.</a:t>
            </a:r>
          </a:p>
          <a:p>
            <a:pPr fontAlgn="base"/>
            <a:endParaRPr lang="it-IT" sz="1200" b="0" i="0" dirty="0">
              <a:effectLst/>
              <a:latin typeface="+mn-lt"/>
              <a:ea typeface="+mn-ea"/>
              <a:cs typeface="+mn-cs"/>
              <a:sym typeface="Arial"/>
            </a:endParaRPr>
          </a:p>
          <a:p>
            <a:pPr fontAlgn="base"/>
            <a:r>
              <a:rPr lang="it-IT" sz="1200" b="0" i="0" dirty="0" err="1">
                <a:effectLst/>
                <a:latin typeface="+mn-lt"/>
                <a:ea typeface="+mn-ea"/>
                <a:cs typeface="+mn-cs"/>
                <a:sym typeface="Arial"/>
              </a:rPr>
              <a:t>Various</a:t>
            </a:r>
            <a:r>
              <a:rPr lang="it-IT" sz="1200" b="0" i="0" dirty="0">
                <a:effectLst/>
                <a:latin typeface="+mn-lt"/>
                <a:ea typeface="+mn-ea"/>
                <a:cs typeface="+mn-cs"/>
                <a:sym typeface="Arial"/>
              </a:rPr>
              <a:t> </a:t>
            </a:r>
            <a:r>
              <a:rPr lang="it-IT" sz="1200" b="0" i="0" dirty="0" err="1">
                <a:effectLst/>
                <a:latin typeface="+mn-lt"/>
                <a:ea typeface="+mn-ea"/>
                <a:cs typeface="+mn-cs"/>
                <a:sym typeface="Arial"/>
              </a:rPr>
              <a:t>other</a:t>
            </a:r>
            <a:r>
              <a:rPr lang="it-IT" sz="1200" b="0" i="0" dirty="0">
                <a:effectLst/>
                <a:latin typeface="+mn-lt"/>
                <a:ea typeface="+mn-ea"/>
                <a:cs typeface="+mn-cs"/>
                <a:sym typeface="Arial"/>
              </a:rPr>
              <a:t> commodities markets </a:t>
            </a:r>
            <a:r>
              <a:rPr lang="it-IT" sz="1200" b="0" i="0" dirty="0" err="1">
                <a:effectLst/>
                <a:latin typeface="+mn-lt"/>
                <a:ea typeface="+mn-ea"/>
                <a:cs typeface="+mn-cs"/>
                <a:sym typeface="Arial"/>
              </a:rPr>
              <a:t>have</a:t>
            </a:r>
            <a:r>
              <a:rPr lang="it-IT" sz="1200" b="0" i="0" dirty="0">
                <a:effectLst/>
                <a:latin typeface="+mn-lt"/>
                <a:ea typeface="+mn-ea"/>
                <a:cs typeface="+mn-cs"/>
                <a:sym typeface="Arial"/>
              </a:rPr>
              <a:t> </a:t>
            </a:r>
            <a:r>
              <a:rPr lang="it-IT" sz="1200" b="0" i="0" dirty="0" err="1">
                <a:effectLst/>
                <a:latin typeface="+mn-lt"/>
                <a:ea typeface="+mn-ea"/>
                <a:cs typeface="+mn-cs"/>
                <a:sym typeface="Arial"/>
              </a:rPr>
              <a:t>also</a:t>
            </a:r>
            <a:r>
              <a:rPr lang="it-IT" sz="1200" b="0" i="0" dirty="0">
                <a:effectLst/>
                <a:latin typeface="+mn-lt"/>
                <a:ea typeface="+mn-ea"/>
                <a:cs typeface="+mn-cs"/>
                <a:sym typeface="Arial"/>
              </a:rPr>
              <a:t> </a:t>
            </a:r>
            <a:r>
              <a:rPr lang="it-IT" sz="1200" b="0" i="0" dirty="0" err="1">
                <a:effectLst/>
                <a:latin typeface="+mn-lt"/>
                <a:ea typeface="+mn-ea"/>
                <a:cs typeface="+mn-cs"/>
                <a:sym typeface="Arial"/>
              </a:rPr>
              <a:t>been</a:t>
            </a:r>
            <a:r>
              <a:rPr lang="it-IT" sz="1200" b="0" i="0" dirty="0">
                <a:effectLst/>
                <a:latin typeface="+mn-lt"/>
                <a:ea typeface="+mn-ea"/>
                <a:cs typeface="+mn-cs"/>
                <a:sym typeface="Arial"/>
              </a:rPr>
              <a:t> </a:t>
            </a:r>
            <a:r>
              <a:rPr lang="it-IT" sz="1200" b="0" i="0" dirty="0" err="1">
                <a:effectLst/>
                <a:latin typeface="+mn-lt"/>
                <a:ea typeface="+mn-ea"/>
                <a:cs typeface="+mn-cs"/>
                <a:sym typeface="Arial"/>
              </a:rPr>
              <a:t>affected</a:t>
            </a:r>
            <a:r>
              <a:rPr lang="it-IT" sz="1200" b="0" i="0" dirty="0">
                <a:effectLst/>
                <a:latin typeface="+mn-lt"/>
                <a:ea typeface="+mn-ea"/>
                <a:cs typeface="+mn-cs"/>
                <a:sym typeface="Arial"/>
              </a:rPr>
              <a:t> by disruptions to shipping in the Strait of Hormuz, with </a:t>
            </a:r>
            <a:r>
              <a:rPr lang="it-IT" sz="1200" b="0" i="0" dirty="0" err="1">
                <a:effectLst/>
                <a:latin typeface="+mn-lt"/>
                <a:ea typeface="+mn-ea"/>
                <a:cs typeface="+mn-cs"/>
                <a:sym typeface="Arial"/>
              </a:rPr>
              <a:t>implications</a:t>
            </a:r>
            <a:r>
              <a:rPr lang="it-IT" sz="1200" b="0" i="0" dirty="0">
                <a:effectLst/>
                <a:latin typeface="+mn-lt"/>
                <a:ea typeface="+mn-ea"/>
                <a:cs typeface="+mn-cs"/>
                <a:sym typeface="Arial"/>
              </a:rPr>
              <a:t> for energy and </a:t>
            </a:r>
            <a:r>
              <a:rPr lang="it-IT" sz="1200" b="0" i="0" dirty="0" err="1">
                <a:effectLst/>
                <a:latin typeface="+mn-lt"/>
                <a:ea typeface="+mn-ea"/>
                <a:cs typeface="+mn-cs"/>
                <a:sym typeface="Arial"/>
              </a:rPr>
              <a:t>beyond</a:t>
            </a:r>
            <a:r>
              <a:rPr lang="it-IT" sz="1200" b="0" i="0" dirty="0">
                <a:effectLst/>
                <a:latin typeface="+mn-lt"/>
                <a:ea typeface="+mn-ea"/>
                <a:cs typeface="+mn-cs"/>
                <a:sym typeface="Arial"/>
              </a:rPr>
              <a:t>. </a:t>
            </a:r>
          </a:p>
          <a:p>
            <a:pPr fontAlgn="base"/>
            <a:r>
              <a:rPr lang="it-IT" sz="1200" b="0" i="0" dirty="0" err="1">
                <a:effectLst/>
                <a:latin typeface="+mn-lt"/>
                <a:ea typeface="+mn-ea"/>
                <a:cs typeface="+mn-cs"/>
                <a:sym typeface="Arial"/>
              </a:rPr>
              <a:t>Fertiliser</a:t>
            </a:r>
            <a:r>
              <a:rPr lang="it-IT" sz="1200" b="0" i="0" dirty="0">
                <a:effectLst/>
                <a:latin typeface="+mn-lt"/>
                <a:ea typeface="+mn-ea"/>
                <a:cs typeface="+mn-cs"/>
                <a:sym typeface="Arial"/>
              </a:rPr>
              <a:t> supply </a:t>
            </a:r>
            <a:r>
              <a:rPr lang="it-IT" sz="1200" b="0" i="0" dirty="0" err="1">
                <a:effectLst/>
                <a:latin typeface="+mn-lt"/>
                <a:ea typeface="+mn-ea"/>
                <a:cs typeface="+mn-cs"/>
                <a:sym typeface="Arial"/>
              </a:rPr>
              <a:t>is</a:t>
            </a:r>
            <a:r>
              <a:rPr lang="it-IT" sz="1200" b="0" i="0" dirty="0">
                <a:effectLst/>
                <a:latin typeface="+mn-lt"/>
                <a:ea typeface="+mn-ea"/>
                <a:cs typeface="+mn-cs"/>
                <a:sym typeface="Arial"/>
              </a:rPr>
              <a:t> </a:t>
            </a:r>
            <a:r>
              <a:rPr lang="it-IT" sz="1200" b="0" i="0" dirty="0" err="1">
                <a:effectLst/>
                <a:latin typeface="+mn-lt"/>
                <a:ea typeface="+mn-ea"/>
                <a:cs typeface="+mn-cs"/>
                <a:sym typeface="Arial"/>
              </a:rPr>
              <a:t>particularly</a:t>
            </a:r>
            <a:r>
              <a:rPr lang="it-IT" sz="1200" b="0" i="0" dirty="0">
                <a:effectLst/>
                <a:latin typeface="+mn-lt"/>
                <a:ea typeface="+mn-ea"/>
                <a:cs typeface="+mn-cs"/>
                <a:sym typeface="Arial"/>
              </a:rPr>
              <a:t> </a:t>
            </a:r>
            <a:r>
              <a:rPr lang="it-IT" sz="1200" b="0" i="0" dirty="0" err="1">
                <a:effectLst/>
                <a:latin typeface="+mn-lt"/>
                <a:ea typeface="+mn-ea"/>
                <a:cs typeface="+mn-cs"/>
                <a:sym typeface="Arial"/>
              </a:rPr>
              <a:t>exposed</a:t>
            </a:r>
            <a:r>
              <a:rPr lang="it-IT" sz="1200" b="0" i="0" dirty="0">
                <a:effectLst/>
                <a:latin typeface="+mn-lt"/>
                <a:ea typeface="+mn-ea"/>
                <a:cs typeface="+mn-cs"/>
                <a:sym typeface="Arial"/>
              </a:rPr>
              <a:t>. More </a:t>
            </a:r>
            <a:r>
              <a:rPr lang="it-IT" sz="1200" b="0" i="0" dirty="0" err="1">
                <a:effectLst/>
                <a:latin typeface="+mn-lt"/>
                <a:ea typeface="+mn-ea"/>
                <a:cs typeface="+mn-cs"/>
                <a:sym typeface="Arial"/>
              </a:rPr>
              <a:t>than</a:t>
            </a:r>
            <a:r>
              <a:rPr lang="it-IT" sz="1200" b="0" i="0" dirty="0">
                <a:effectLst/>
                <a:latin typeface="+mn-lt"/>
                <a:ea typeface="+mn-ea"/>
                <a:cs typeface="+mn-cs"/>
                <a:sym typeface="Arial"/>
              </a:rPr>
              <a:t> 30% of global trade of urea </a:t>
            </a:r>
            <a:r>
              <a:rPr lang="it-IT" sz="1200" b="0" i="0" dirty="0" err="1">
                <a:effectLst/>
                <a:latin typeface="+mn-lt"/>
                <a:ea typeface="+mn-ea"/>
                <a:cs typeface="+mn-cs"/>
                <a:sym typeface="Arial"/>
              </a:rPr>
              <a:t>moves</a:t>
            </a:r>
            <a:r>
              <a:rPr lang="it-IT" sz="1200" b="0" i="0" dirty="0">
                <a:effectLst/>
                <a:latin typeface="+mn-lt"/>
                <a:ea typeface="+mn-ea"/>
                <a:cs typeface="+mn-cs"/>
                <a:sym typeface="Arial"/>
              </a:rPr>
              <a:t> </a:t>
            </a:r>
            <a:r>
              <a:rPr lang="it-IT" sz="1200" b="0" i="0" dirty="0" err="1">
                <a:effectLst/>
                <a:latin typeface="+mn-lt"/>
                <a:ea typeface="+mn-ea"/>
                <a:cs typeface="+mn-cs"/>
                <a:sym typeface="Arial"/>
              </a:rPr>
              <a:t>through</a:t>
            </a:r>
            <a:r>
              <a:rPr lang="it-IT" sz="1200" b="0" i="0" dirty="0">
                <a:effectLst/>
                <a:latin typeface="+mn-lt"/>
                <a:ea typeface="+mn-ea"/>
                <a:cs typeface="+mn-cs"/>
                <a:sym typeface="Arial"/>
              </a:rPr>
              <a:t> the Strait, </a:t>
            </a:r>
            <a:r>
              <a:rPr lang="it-IT" sz="1200" b="0" i="0" dirty="0" err="1">
                <a:effectLst/>
                <a:latin typeface="+mn-lt"/>
                <a:ea typeface="+mn-ea"/>
                <a:cs typeface="+mn-cs"/>
                <a:sym typeface="Arial"/>
              </a:rPr>
              <a:t>along</a:t>
            </a:r>
            <a:r>
              <a:rPr lang="it-IT" sz="1200" b="0" i="0" dirty="0">
                <a:effectLst/>
                <a:latin typeface="+mn-lt"/>
                <a:ea typeface="+mn-ea"/>
                <a:cs typeface="+mn-cs"/>
                <a:sym typeface="Arial"/>
              </a:rPr>
              <a:t> with </a:t>
            </a:r>
            <a:r>
              <a:rPr lang="it-IT" sz="1200" b="0" i="0" dirty="0" err="1">
                <a:effectLst/>
                <a:latin typeface="+mn-lt"/>
                <a:ea typeface="+mn-ea"/>
                <a:cs typeface="+mn-cs"/>
                <a:sym typeface="Arial"/>
              </a:rPr>
              <a:t>about</a:t>
            </a:r>
            <a:r>
              <a:rPr lang="it-IT" sz="1200" b="0" i="0" dirty="0">
                <a:effectLst/>
                <a:latin typeface="+mn-lt"/>
                <a:ea typeface="+mn-ea"/>
                <a:cs typeface="+mn-cs"/>
                <a:sym typeface="Arial"/>
              </a:rPr>
              <a:t> 20% of trade of </a:t>
            </a:r>
            <a:r>
              <a:rPr lang="it-IT" sz="1200" b="0" i="0" dirty="0" err="1">
                <a:effectLst/>
                <a:latin typeface="+mn-lt"/>
                <a:ea typeface="+mn-ea"/>
                <a:cs typeface="+mn-cs"/>
                <a:sym typeface="Arial"/>
              </a:rPr>
              <a:t>ammonia</a:t>
            </a:r>
            <a:r>
              <a:rPr lang="it-IT" sz="1200" b="0" i="0" dirty="0">
                <a:effectLst/>
                <a:latin typeface="+mn-lt"/>
                <a:ea typeface="+mn-ea"/>
                <a:cs typeface="+mn-cs"/>
                <a:sym typeface="Arial"/>
              </a:rPr>
              <a:t> and </a:t>
            </a:r>
            <a:r>
              <a:rPr lang="it-IT" sz="1200" b="0" i="0" dirty="0" err="1">
                <a:effectLst/>
                <a:latin typeface="+mn-lt"/>
                <a:ea typeface="+mn-ea"/>
                <a:cs typeface="+mn-cs"/>
                <a:sym typeface="Arial"/>
              </a:rPr>
              <a:t>phosphate</a:t>
            </a:r>
            <a:r>
              <a:rPr lang="it-IT" sz="1200" b="0" i="0" dirty="0">
                <a:effectLst/>
                <a:latin typeface="+mn-lt"/>
                <a:ea typeface="+mn-ea"/>
                <a:cs typeface="+mn-cs"/>
                <a:sym typeface="Arial"/>
              </a:rPr>
              <a:t>. </a:t>
            </a:r>
            <a:r>
              <a:rPr lang="it-IT" sz="1200" b="0" i="0" dirty="0" err="1">
                <a:effectLst/>
                <a:latin typeface="+mn-lt"/>
                <a:ea typeface="+mn-ea"/>
                <a:cs typeface="+mn-cs"/>
                <a:sym typeface="Arial"/>
              </a:rPr>
              <a:t>This</a:t>
            </a:r>
            <a:r>
              <a:rPr lang="it-IT" sz="1200" b="0" i="0" dirty="0">
                <a:effectLst/>
                <a:latin typeface="+mn-lt"/>
                <a:ea typeface="+mn-ea"/>
                <a:cs typeface="+mn-cs"/>
                <a:sym typeface="Arial"/>
              </a:rPr>
              <a:t> </a:t>
            </a:r>
            <a:r>
              <a:rPr lang="it-IT" sz="1200" b="0" i="0" dirty="0" err="1">
                <a:effectLst/>
                <a:latin typeface="+mn-lt"/>
                <a:ea typeface="+mn-ea"/>
                <a:cs typeface="+mn-cs"/>
                <a:sym typeface="Arial"/>
              </a:rPr>
              <a:t>creates</a:t>
            </a:r>
            <a:r>
              <a:rPr lang="it-IT" sz="1200" b="0" i="0" dirty="0">
                <a:effectLst/>
                <a:latin typeface="+mn-lt"/>
                <a:ea typeface="+mn-ea"/>
                <a:cs typeface="+mn-cs"/>
                <a:sym typeface="Arial"/>
              </a:rPr>
              <a:t> risks for food prices and security. </a:t>
            </a:r>
            <a:r>
              <a:rPr lang="it-IT" sz="1200" b="0" i="0" dirty="0" err="1">
                <a:effectLst/>
                <a:latin typeface="+mn-lt"/>
                <a:ea typeface="+mn-ea"/>
                <a:cs typeface="+mn-cs"/>
                <a:sym typeface="Arial"/>
              </a:rPr>
              <a:t>Moreover</a:t>
            </a:r>
            <a:r>
              <a:rPr lang="it-IT" sz="1200" b="0" i="0" dirty="0">
                <a:effectLst/>
                <a:latin typeface="+mn-lt"/>
                <a:ea typeface="+mn-ea"/>
                <a:cs typeface="+mn-cs"/>
                <a:sym typeface="Arial"/>
              </a:rPr>
              <a:t>, disruptions in </a:t>
            </a:r>
            <a:r>
              <a:rPr lang="it-IT" sz="1200" b="0" i="0" dirty="0" err="1">
                <a:effectLst/>
                <a:latin typeface="+mn-lt"/>
                <a:ea typeface="+mn-ea"/>
                <a:cs typeface="+mn-cs"/>
                <a:sym typeface="Arial"/>
              </a:rPr>
              <a:t>this</a:t>
            </a:r>
            <a:r>
              <a:rPr lang="it-IT" sz="1200" b="0" i="0" dirty="0">
                <a:effectLst/>
                <a:latin typeface="+mn-lt"/>
                <a:ea typeface="+mn-ea"/>
                <a:cs typeface="+mn-cs"/>
                <a:sym typeface="Arial"/>
              </a:rPr>
              <a:t> </a:t>
            </a:r>
            <a:r>
              <a:rPr lang="it-IT" sz="1200" b="0" i="0" dirty="0" err="1">
                <a:effectLst/>
                <a:latin typeface="+mn-lt"/>
                <a:ea typeface="+mn-ea"/>
                <a:cs typeface="+mn-cs"/>
                <a:sym typeface="Arial"/>
              </a:rPr>
              <a:t>sector</a:t>
            </a:r>
            <a:r>
              <a:rPr lang="it-IT" sz="1200" b="0" i="0" dirty="0">
                <a:effectLst/>
                <a:latin typeface="+mn-lt"/>
                <a:ea typeface="+mn-ea"/>
                <a:cs typeface="+mn-cs"/>
                <a:sym typeface="Arial"/>
              </a:rPr>
              <a:t> </a:t>
            </a:r>
            <a:r>
              <a:rPr lang="it-IT" sz="1200" b="0" i="0" dirty="0" err="1">
                <a:effectLst/>
                <a:latin typeface="+mn-lt"/>
                <a:ea typeface="+mn-ea"/>
                <a:cs typeface="+mn-cs"/>
                <a:sym typeface="Arial"/>
              </a:rPr>
              <a:t>could</a:t>
            </a:r>
            <a:r>
              <a:rPr lang="it-IT" sz="1200" b="0" i="0" dirty="0">
                <a:effectLst/>
                <a:latin typeface="+mn-lt"/>
                <a:ea typeface="+mn-ea"/>
                <a:cs typeface="+mn-cs"/>
                <a:sym typeface="Arial"/>
              </a:rPr>
              <a:t> </a:t>
            </a:r>
            <a:r>
              <a:rPr lang="it-IT" sz="1200" b="0" i="0" dirty="0" err="1">
                <a:effectLst/>
                <a:latin typeface="+mn-lt"/>
                <a:ea typeface="+mn-ea"/>
                <a:cs typeface="+mn-cs"/>
                <a:sym typeface="Arial"/>
              </a:rPr>
              <a:t>have</a:t>
            </a:r>
            <a:r>
              <a:rPr lang="it-IT" sz="1200" b="0" i="0" dirty="0">
                <a:effectLst/>
                <a:latin typeface="+mn-lt"/>
                <a:ea typeface="+mn-ea"/>
                <a:cs typeface="+mn-cs"/>
                <a:sym typeface="Arial"/>
              </a:rPr>
              <a:t> </a:t>
            </a:r>
            <a:r>
              <a:rPr lang="it-IT" sz="1200" b="0" i="0" dirty="0" err="1">
                <a:effectLst/>
                <a:latin typeface="+mn-lt"/>
                <a:ea typeface="+mn-ea"/>
                <a:cs typeface="+mn-cs"/>
                <a:sym typeface="Arial"/>
              </a:rPr>
              <a:t>indirect</a:t>
            </a:r>
            <a:r>
              <a:rPr lang="it-IT" sz="1200" b="0" i="0" dirty="0">
                <a:effectLst/>
                <a:latin typeface="+mn-lt"/>
                <a:ea typeface="+mn-ea"/>
                <a:cs typeface="+mn-cs"/>
                <a:sym typeface="Arial"/>
              </a:rPr>
              <a:t> </a:t>
            </a:r>
            <a:r>
              <a:rPr lang="it-IT" sz="1200" b="0" i="0" dirty="0" err="1">
                <a:effectLst/>
                <a:latin typeface="+mn-lt"/>
                <a:ea typeface="+mn-ea"/>
                <a:cs typeface="+mn-cs"/>
                <a:sym typeface="Arial"/>
              </a:rPr>
              <a:t>effects</a:t>
            </a:r>
            <a:r>
              <a:rPr lang="it-IT" sz="1200" b="0" i="0" dirty="0">
                <a:effectLst/>
                <a:latin typeface="+mn-lt"/>
                <a:ea typeface="+mn-ea"/>
                <a:cs typeface="+mn-cs"/>
                <a:sym typeface="Arial"/>
              </a:rPr>
              <a:t> on energy markets, </a:t>
            </a:r>
            <a:r>
              <a:rPr lang="it-IT" sz="1200" b="0" i="0" dirty="0" err="1">
                <a:effectLst/>
                <a:latin typeface="+mn-lt"/>
                <a:ea typeface="+mn-ea"/>
                <a:cs typeface="+mn-cs"/>
                <a:sym typeface="Arial"/>
              </a:rPr>
              <a:t>since</a:t>
            </a:r>
            <a:r>
              <a:rPr lang="it-IT" sz="1200" b="0" i="0" dirty="0">
                <a:effectLst/>
                <a:latin typeface="+mn-lt"/>
                <a:ea typeface="+mn-ea"/>
                <a:cs typeface="+mn-cs"/>
                <a:sym typeface="Arial"/>
              </a:rPr>
              <a:t> some countries use </a:t>
            </a:r>
            <a:r>
              <a:rPr lang="it-IT" sz="1200" b="0" i="0" dirty="0" err="1">
                <a:effectLst/>
                <a:latin typeface="+mn-lt"/>
                <a:ea typeface="+mn-ea"/>
                <a:cs typeface="+mn-cs"/>
                <a:sym typeface="Arial"/>
              </a:rPr>
              <a:t>imported</a:t>
            </a:r>
            <a:r>
              <a:rPr lang="it-IT" sz="1200" b="0" i="0" dirty="0">
                <a:effectLst/>
                <a:latin typeface="+mn-lt"/>
                <a:ea typeface="+mn-ea"/>
                <a:cs typeface="+mn-cs"/>
                <a:sym typeface="Arial"/>
              </a:rPr>
              <a:t> LNG to </a:t>
            </a:r>
            <a:r>
              <a:rPr lang="it-IT" sz="1200" b="0" i="0" dirty="0" err="1">
                <a:effectLst/>
                <a:latin typeface="+mn-lt"/>
                <a:ea typeface="+mn-ea"/>
                <a:cs typeface="+mn-cs"/>
                <a:sym typeface="Arial"/>
              </a:rPr>
              <a:t>run</a:t>
            </a:r>
            <a:r>
              <a:rPr lang="it-IT" sz="1200" b="0" i="0" dirty="0">
                <a:effectLst/>
                <a:latin typeface="+mn-lt"/>
                <a:ea typeface="+mn-ea"/>
                <a:cs typeface="+mn-cs"/>
                <a:sym typeface="Arial"/>
              </a:rPr>
              <a:t> </a:t>
            </a:r>
            <a:r>
              <a:rPr lang="it-IT" sz="1200" b="0" i="0" dirty="0" err="1">
                <a:effectLst/>
                <a:latin typeface="+mn-lt"/>
                <a:ea typeface="+mn-ea"/>
                <a:cs typeface="+mn-cs"/>
                <a:sym typeface="Arial"/>
              </a:rPr>
              <a:t>domestic</a:t>
            </a:r>
            <a:r>
              <a:rPr lang="it-IT" sz="1200" b="0" i="0" dirty="0">
                <a:effectLst/>
                <a:latin typeface="+mn-lt"/>
                <a:ea typeface="+mn-ea"/>
                <a:cs typeface="+mn-cs"/>
                <a:sym typeface="Arial"/>
              </a:rPr>
              <a:t> </a:t>
            </a:r>
            <a:r>
              <a:rPr lang="it-IT" sz="1200" b="0" i="0" dirty="0" err="1">
                <a:effectLst/>
                <a:latin typeface="+mn-lt"/>
                <a:ea typeface="+mn-ea"/>
                <a:cs typeface="+mn-cs"/>
                <a:sym typeface="Arial"/>
              </a:rPr>
              <a:t>fertiliser</a:t>
            </a:r>
            <a:r>
              <a:rPr lang="it-IT" sz="1200" b="0" i="0" dirty="0">
                <a:effectLst/>
                <a:latin typeface="+mn-lt"/>
                <a:ea typeface="+mn-ea"/>
                <a:cs typeface="+mn-cs"/>
                <a:sym typeface="Arial"/>
              </a:rPr>
              <a:t> </a:t>
            </a:r>
            <a:r>
              <a:rPr lang="it-IT" sz="1200" b="0" i="0" dirty="0" err="1">
                <a:effectLst/>
                <a:latin typeface="+mn-lt"/>
                <a:ea typeface="+mn-ea"/>
                <a:cs typeface="+mn-cs"/>
                <a:sym typeface="Arial"/>
              </a:rPr>
              <a:t>plants</a:t>
            </a:r>
            <a:r>
              <a:rPr lang="it-IT" sz="1200" b="0" i="0" dirty="0">
                <a:effectLst/>
                <a:latin typeface="+mn-lt"/>
                <a:ea typeface="+mn-ea"/>
                <a:cs typeface="+mn-cs"/>
                <a:sym typeface="Arial"/>
              </a:rPr>
              <a:t>. </a:t>
            </a:r>
          </a:p>
          <a:p>
            <a:pPr fontAlgn="base"/>
            <a:r>
              <a:rPr lang="it-IT" sz="1200" b="0" i="0" dirty="0" err="1">
                <a:effectLst/>
                <a:latin typeface="+mn-lt"/>
                <a:ea typeface="+mn-ea"/>
                <a:cs typeface="+mn-cs"/>
                <a:sym typeface="Arial"/>
              </a:rPr>
              <a:t>Additionally</a:t>
            </a:r>
            <a:r>
              <a:rPr lang="it-IT" sz="1200" b="0" i="0" dirty="0">
                <a:effectLst/>
                <a:latin typeface="+mn-lt"/>
                <a:ea typeface="+mn-ea"/>
                <a:cs typeface="+mn-cs"/>
                <a:sym typeface="Arial"/>
              </a:rPr>
              <a:t>, the </a:t>
            </a:r>
            <a:r>
              <a:rPr lang="it-IT" sz="1200" b="0" i="0" dirty="0" err="1">
                <a:effectLst/>
                <a:latin typeface="+mn-lt"/>
                <a:ea typeface="+mn-ea"/>
                <a:cs typeface="+mn-cs"/>
                <a:sym typeface="Arial"/>
              </a:rPr>
              <a:t>Gulf</a:t>
            </a:r>
            <a:r>
              <a:rPr lang="it-IT" sz="1200" b="0" i="0" dirty="0">
                <a:effectLst/>
                <a:latin typeface="+mn-lt"/>
                <a:ea typeface="+mn-ea"/>
                <a:cs typeface="+mn-cs"/>
                <a:sym typeface="Arial"/>
              </a:rPr>
              <a:t> </a:t>
            </a:r>
            <a:r>
              <a:rPr lang="it-IT" sz="1200" b="0" i="0" dirty="0" err="1">
                <a:effectLst/>
                <a:latin typeface="+mn-lt"/>
                <a:ea typeface="+mn-ea"/>
                <a:cs typeface="+mn-cs"/>
                <a:sym typeface="Arial"/>
              </a:rPr>
              <a:t>region</a:t>
            </a:r>
            <a:r>
              <a:rPr lang="it-IT" sz="1200" b="0" i="0" dirty="0">
                <a:effectLst/>
                <a:latin typeface="+mn-lt"/>
                <a:ea typeface="+mn-ea"/>
                <a:cs typeface="+mn-cs"/>
                <a:sym typeface="Arial"/>
              </a:rPr>
              <a:t> </a:t>
            </a:r>
            <a:r>
              <a:rPr lang="it-IT" sz="1200" b="0" i="0" dirty="0" err="1">
                <a:effectLst/>
                <a:latin typeface="+mn-lt"/>
                <a:ea typeface="+mn-ea"/>
                <a:cs typeface="+mn-cs"/>
                <a:sym typeface="Arial"/>
              </a:rPr>
              <a:t>produces</a:t>
            </a:r>
            <a:r>
              <a:rPr lang="it-IT" sz="1200" b="0" i="0" dirty="0">
                <a:effectLst/>
                <a:latin typeface="+mn-lt"/>
                <a:ea typeface="+mn-ea"/>
                <a:cs typeface="+mn-cs"/>
                <a:sym typeface="Arial"/>
              </a:rPr>
              <a:t> </a:t>
            </a:r>
            <a:r>
              <a:rPr lang="it-IT" sz="1200" b="0" i="0" dirty="0" err="1">
                <a:effectLst/>
                <a:latin typeface="+mn-lt"/>
                <a:ea typeface="+mn-ea"/>
                <a:cs typeface="+mn-cs"/>
                <a:sym typeface="Arial"/>
              </a:rPr>
              <a:t>around</a:t>
            </a:r>
            <a:r>
              <a:rPr lang="it-IT" sz="1200" b="0" i="0" dirty="0">
                <a:effectLst/>
                <a:latin typeface="+mn-lt"/>
                <a:ea typeface="+mn-ea"/>
                <a:cs typeface="+mn-cs"/>
                <a:sym typeface="Arial"/>
              </a:rPr>
              <a:t> 8% of the global supply of </a:t>
            </a:r>
            <a:r>
              <a:rPr lang="it-IT" sz="1200" b="0" i="0" dirty="0" err="1">
                <a:effectLst/>
                <a:latin typeface="+mn-lt"/>
                <a:ea typeface="+mn-ea"/>
                <a:cs typeface="+mn-cs"/>
                <a:sym typeface="Arial"/>
              </a:rPr>
              <a:t>aluminium</a:t>
            </a:r>
            <a:r>
              <a:rPr lang="it-IT" sz="1200" b="0" i="0" dirty="0">
                <a:effectLst/>
                <a:latin typeface="+mn-lt"/>
                <a:ea typeface="+mn-ea"/>
                <a:cs typeface="+mn-cs"/>
                <a:sym typeface="Arial"/>
              </a:rPr>
              <a:t>, </a:t>
            </a:r>
            <a:r>
              <a:rPr lang="it-IT" sz="1200" b="0" i="0" dirty="0" err="1">
                <a:effectLst/>
                <a:latin typeface="+mn-lt"/>
                <a:ea typeface="+mn-ea"/>
                <a:cs typeface="+mn-cs"/>
                <a:sym typeface="Arial"/>
              </a:rPr>
              <a:t>which</a:t>
            </a:r>
            <a:r>
              <a:rPr lang="it-IT" sz="1200" b="0" i="0" dirty="0">
                <a:effectLst/>
                <a:latin typeface="+mn-lt"/>
                <a:ea typeface="+mn-ea"/>
                <a:cs typeface="+mn-cs"/>
                <a:sym typeface="Arial"/>
              </a:rPr>
              <a:t> </a:t>
            </a:r>
            <a:r>
              <a:rPr lang="it-IT" sz="1200" b="0" i="0" dirty="0" err="1">
                <a:effectLst/>
                <a:latin typeface="+mn-lt"/>
                <a:ea typeface="+mn-ea"/>
                <a:cs typeface="+mn-cs"/>
                <a:sym typeface="Arial"/>
              </a:rPr>
              <a:t>is</a:t>
            </a:r>
            <a:r>
              <a:rPr lang="it-IT" sz="1200" b="0" i="0" dirty="0">
                <a:effectLst/>
                <a:latin typeface="+mn-lt"/>
                <a:ea typeface="+mn-ea"/>
                <a:cs typeface="+mn-cs"/>
                <a:sym typeface="Arial"/>
              </a:rPr>
              <a:t> </a:t>
            </a:r>
            <a:r>
              <a:rPr lang="it-IT" sz="1200" b="0" i="0" dirty="0" err="1">
                <a:effectLst/>
                <a:latin typeface="+mn-lt"/>
                <a:ea typeface="+mn-ea"/>
                <a:cs typeface="+mn-cs"/>
                <a:sym typeface="Arial"/>
              </a:rPr>
              <a:t>used</a:t>
            </a:r>
            <a:r>
              <a:rPr lang="it-IT" sz="1200" b="0" i="0" dirty="0">
                <a:effectLst/>
                <a:latin typeface="+mn-lt"/>
                <a:ea typeface="+mn-ea"/>
                <a:cs typeface="+mn-cs"/>
                <a:sym typeface="Arial"/>
              </a:rPr>
              <a:t> in </a:t>
            </a:r>
            <a:r>
              <a:rPr lang="it-IT" sz="1200" b="0" i="0" dirty="0" err="1">
                <a:effectLst/>
                <a:latin typeface="+mn-lt"/>
                <a:ea typeface="+mn-ea"/>
                <a:cs typeface="+mn-cs"/>
                <a:sym typeface="Arial"/>
              </a:rPr>
              <a:t>numerous</a:t>
            </a:r>
            <a:r>
              <a:rPr lang="it-IT" sz="1200" b="0" i="0" dirty="0">
                <a:effectLst/>
                <a:latin typeface="+mn-lt"/>
                <a:ea typeface="+mn-ea"/>
                <a:cs typeface="+mn-cs"/>
                <a:sym typeface="Arial"/>
              </a:rPr>
              <a:t> energy </a:t>
            </a:r>
            <a:r>
              <a:rPr lang="it-IT" sz="1200" b="0" i="0" dirty="0" err="1">
                <a:effectLst/>
                <a:latin typeface="+mn-lt"/>
                <a:ea typeface="+mn-ea"/>
                <a:cs typeface="+mn-cs"/>
                <a:sym typeface="Arial"/>
              </a:rPr>
              <a:t>technologies</a:t>
            </a:r>
            <a:r>
              <a:rPr lang="it-IT" sz="1200" b="0" i="0" dirty="0">
                <a:effectLst/>
                <a:latin typeface="+mn-lt"/>
                <a:ea typeface="+mn-ea"/>
                <a:cs typeface="+mn-cs"/>
                <a:sym typeface="Arial"/>
              </a:rPr>
              <a:t>, </a:t>
            </a:r>
            <a:r>
              <a:rPr lang="it-IT" sz="1200" b="0" i="0" dirty="0" err="1">
                <a:effectLst/>
                <a:latin typeface="+mn-lt"/>
                <a:ea typeface="+mn-ea"/>
                <a:cs typeface="+mn-cs"/>
                <a:sym typeface="Arial"/>
              </a:rPr>
              <a:t>as</a:t>
            </a:r>
            <a:r>
              <a:rPr lang="it-IT" sz="1200" b="0" i="0" dirty="0">
                <a:effectLst/>
                <a:latin typeface="+mn-lt"/>
                <a:ea typeface="+mn-ea"/>
                <a:cs typeface="+mn-cs"/>
                <a:sym typeface="Arial"/>
              </a:rPr>
              <a:t> </a:t>
            </a:r>
            <a:r>
              <a:rPr lang="it-IT" sz="1200" b="0" i="0" dirty="0" err="1">
                <a:effectLst/>
                <a:latin typeface="+mn-lt"/>
                <a:ea typeface="+mn-ea"/>
                <a:cs typeface="+mn-cs"/>
                <a:sym typeface="Arial"/>
              </a:rPr>
              <a:t>well</a:t>
            </a:r>
            <a:r>
              <a:rPr lang="it-IT" sz="1200" b="0" i="0" dirty="0">
                <a:effectLst/>
                <a:latin typeface="+mn-lt"/>
                <a:ea typeface="+mn-ea"/>
                <a:cs typeface="+mn-cs"/>
                <a:sym typeface="Arial"/>
              </a:rPr>
              <a:t> </a:t>
            </a:r>
            <a:r>
              <a:rPr lang="it-IT" sz="1200" b="0" i="0" dirty="0" err="1">
                <a:effectLst/>
                <a:latin typeface="+mn-lt"/>
                <a:ea typeface="+mn-ea"/>
                <a:cs typeface="+mn-cs"/>
                <a:sym typeface="Arial"/>
              </a:rPr>
              <a:t>as</a:t>
            </a:r>
            <a:r>
              <a:rPr lang="it-IT" sz="1200" b="0" i="0" dirty="0">
                <a:effectLst/>
                <a:latin typeface="+mn-lt"/>
                <a:ea typeface="+mn-ea"/>
                <a:cs typeface="+mn-cs"/>
                <a:sym typeface="Arial"/>
              </a:rPr>
              <a:t> in </a:t>
            </a:r>
            <a:r>
              <a:rPr lang="it-IT" sz="1200" b="0" i="0" dirty="0" err="1">
                <a:effectLst/>
                <a:latin typeface="+mn-lt"/>
                <a:ea typeface="+mn-ea"/>
                <a:cs typeface="+mn-cs"/>
                <a:sym typeface="Arial"/>
              </a:rPr>
              <a:t>construction</a:t>
            </a:r>
            <a:r>
              <a:rPr lang="it-IT" sz="1200" b="0" i="0" dirty="0">
                <a:effectLst/>
                <a:latin typeface="+mn-lt"/>
                <a:ea typeface="+mn-ea"/>
                <a:cs typeface="+mn-cs"/>
                <a:sym typeface="Arial"/>
              </a:rPr>
              <a:t> and manufacturing. About 5 </a:t>
            </a:r>
            <a:r>
              <a:rPr lang="it-IT" sz="1200" b="0" i="0" dirty="0" err="1">
                <a:effectLst/>
                <a:latin typeface="+mn-lt"/>
                <a:ea typeface="+mn-ea"/>
                <a:cs typeface="+mn-cs"/>
                <a:sym typeface="Arial"/>
              </a:rPr>
              <a:t>million</a:t>
            </a:r>
            <a:r>
              <a:rPr lang="it-IT" sz="1200" b="0" i="0" dirty="0">
                <a:effectLst/>
                <a:latin typeface="+mn-lt"/>
                <a:ea typeface="+mn-ea"/>
                <a:cs typeface="+mn-cs"/>
                <a:sym typeface="Arial"/>
              </a:rPr>
              <a:t> </a:t>
            </a:r>
            <a:r>
              <a:rPr lang="it-IT" sz="1200" b="0" i="0" dirty="0" err="1">
                <a:effectLst/>
                <a:latin typeface="+mn-lt"/>
                <a:ea typeface="+mn-ea"/>
                <a:cs typeface="+mn-cs"/>
                <a:sym typeface="Arial"/>
              </a:rPr>
              <a:t>tonnes</a:t>
            </a:r>
            <a:r>
              <a:rPr lang="it-IT" sz="1200" b="0" i="0" dirty="0">
                <a:effectLst/>
                <a:latin typeface="+mn-lt"/>
                <a:ea typeface="+mn-ea"/>
                <a:cs typeface="+mn-cs"/>
                <a:sym typeface="Arial"/>
              </a:rPr>
              <a:t> of the metal are </a:t>
            </a:r>
            <a:r>
              <a:rPr lang="it-IT" sz="1200" b="0" i="0" dirty="0" err="1">
                <a:effectLst/>
                <a:latin typeface="+mn-lt"/>
                <a:ea typeface="+mn-ea"/>
                <a:cs typeface="+mn-cs"/>
                <a:sym typeface="Arial"/>
              </a:rPr>
              <a:t>shipped</a:t>
            </a:r>
            <a:r>
              <a:rPr lang="it-IT" sz="1200" b="0" i="0" dirty="0">
                <a:effectLst/>
                <a:latin typeface="+mn-lt"/>
                <a:ea typeface="+mn-ea"/>
                <a:cs typeface="+mn-cs"/>
                <a:sym typeface="Arial"/>
              </a:rPr>
              <a:t> </a:t>
            </a:r>
            <a:r>
              <a:rPr lang="it-IT" sz="1200" b="0" i="0" dirty="0" err="1">
                <a:effectLst/>
                <a:latin typeface="+mn-lt"/>
                <a:ea typeface="+mn-ea"/>
                <a:cs typeface="+mn-cs"/>
                <a:sym typeface="Arial"/>
              </a:rPr>
              <a:t>each</a:t>
            </a:r>
            <a:r>
              <a:rPr lang="it-IT" sz="1200" b="0" i="0" dirty="0">
                <a:effectLst/>
                <a:latin typeface="+mn-lt"/>
                <a:ea typeface="+mn-ea"/>
                <a:cs typeface="+mn-cs"/>
                <a:sym typeface="Arial"/>
              </a:rPr>
              <a:t> </a:t>
            </a:r>
            <a:r>
              <a:rPr lang="it-IT" sz="1200" b="0" i="0" dirty="0" err="1">
                <a:effectLst/>
                <a:latin typeface="+mn-lt"/>
                <a:ea typeface="+mn-ea"/>
                <a:cs typeface="+mn-cs"/>
                <a:sym typeface="Arial"/>
              </a:rPr>
              <a:t>year</a:t>
            </a:r>
            <a:r>
              <a:rPr lang="it-IT" sz="1200" b="0" i="0" dirty="0">
                <a:effectLst/>
                <a:latin typeface="+mn-lt"/>
                <a:ea typeface="+mn-ea"/>
                <a:cs typeface="+mn-cs"/>
                <a:sym typeface="Arial"/>
              </a:rPr>
              <a:t> </a:t>
            </a:r>
            <a:r>
              <a:rPr lang="it-IT" sz="1200" b="0" i="0" dirty="0" err="1">
                <a:effectLst/>
                <a:latin typeface="+mn-lt"/>
                <a:ea typeface="+mn-ea"/>
                <a:cs typeface="+mn-cs"/>
                <a:sym typeface="Arial"/>
              </a:rPr>
              <a:t>through</a:t>
            </a:r>
            <a:r>
              <a:rPr lang="it-IT" sz="1200" b="0" i="0" dirty="0">
                <a:effectLst/>
                <a:latin typeface="+mn-lt"/>
                <a:ea typeface="+mn-ea"/>
                <a:cs typeface="+mn-cs"/>
                <a:sym typeface="Arial"/>
              </a:rPr>
              <a:t> the Strait from </a:t>
            </a:r>
            <a:r>
              <a:rPr lang="it-IT" sz="1200" b="0" i="0" dirty="0" err="1">
                <a:effectLst/>
                <a:latin typeface="+mn-lt"/>
                <a:ea typeface="+mn-ea"/>
                <a:cs typeface="+mn-cs"/>
                <a:sym typeface="Arial"/>
              </a:rPr>
              <a:t>smelters</a:t>
            </a:r>
            <a:r>
              <a:rPr lang="it-IT" sz="1200" b="0" i="0" dirty="0">
                <a:effectLst/>
                <a:latin typeface="+mn-lt"/>
                <a:ea typeface="+mn-ea"/>
                <a:cs typeface="+mn-cs"/>
                <a:sym typeface="Arial"/>
              </a:rPr>
              <a:t> in Bahrain, Qatar, Saudi Arabia and the United Arab Emirates. </a:t>
            </a:r>
          </a:p>
          <a:p>
            <a:pPr fontAlgn="base"/>
            <a:r>
              <a:rPr lang="it-IT" sz="1200" b="0" i="0" dirty="0" err="1">
                <a:effectLst/>
                <a:latin typeface="+mn-lt"/>
                <a:ea typeface="+mn-ea"/>
                <a:cs typeface="+mn-cs"/>
                <a:sym typeface="Arial"/>
              </a:rPr>
              <a:t>Around</a:t>
            </a:r>
            <a:r>
              <a:rPr lang="it-IT" sz="1200" b="0" i="0" dirty="0">
                <a:effectLst/>
                <a:latin typeface="+mn-lt"/>
                <a:ea typeface="+mn-ea"/>
                <a:cs typeface="+mn-cs"/>
                <a:sym typeface="Arial"/>
              </a:rPr>
              <a:t> </a:t>
            </a:r>
            <a:r>
              <a:rPr lang="it-IT" sz="1200" b="0" i="0" dirty="0" err="1">
                <a:effectLst/>
                <a:latin typeface="+mn-lt"/>
                <a:ea typeface="+mn-ea"/>
                <a:cs typeface="+mn-cs"/>
                <a:sym typeface="Arial"/>
              </a:rPr>
              <a:t>half</a:t>
            </a:r>
            <a:r>
              <a:rPr lang="it-IT" sz="1200" b="0" i="0" dirty="0">
                <a:effectLst/>
                <a:latin typeface="+mn-lt"/>
                <a:ea typeface="+mn-ea"/>
                <a:cs typeface="+mn-cs"/>
                <a:sym typeface="Arial"/>
              </a:rPr>
              <a:t> of global </a:t>
            </a:r>
            <a:r>
              <a:rPr lang="it-IT" sz="1200" b="0" i="0" dirty="0" err="1">
                <a:effectLst/>
                <a:latin typeface="+mn-lt"/>
                <a:ea typeface="+mn-ea"/>
                <a:cs typeface="+mn-cs"/>
                <a:sym typeface="Arial"/>
              </a:rPr>
              <a:t>seaborne</a:t>
            </a:r>
            <a:r>
              <a:rPr lang="it-IT" sz="1200" b="0" i="0" dirty="0">
                <a:effectLst/>
                <a:latin typeface="+mn-lt"/>
                <a:ea typeface="+mn-ea"/>
                <a:cs typeface="+mn-cs"/>
                <a:sym typeface="Arial"/>
              </a:rPr>
              <a:t> </a:t>
            </a:r>
            <a:r>
              <a:rPr lang="it-IT" sz="1200" b="0" i="0" dirty="0" err="1">
                <a:effectLst/>
                <a:latin typeface="+mn-lt"/>
                <a:ea typeface="+mn-ea"/>
                <a:cs typeface="+mn-cs"/>
                <a:sym typeface="Arial"/>
              </a:rPr>
              <a:t>sulphur</a:t>
            </a:r>
            <a:r>
              <a:rPr lang="it-IT" sz="1200" b="0" i="0" dirty="0">
                <a:effectLst/>
                <a:latin typeface="+mn-lt"/>
                <a:ea typeface="+mn-ea"/>
                <a:cs typeface="+mn-cs"/>
                <a:sym typeface="Arial"/>
              </a:rPr>
              <a:t> trade </a:t>
            </a:r>
            <a:r>
              <a:rPr lang="it-IT" sz="1200" b="0" i="0" dirty="0" err="1">
                <a:effectLst/>
                <a:latin typeface="+mn-lt"/>
                <a:ea typeface="+mn-ea"/>
                <a:cs typeface="+mn-cs"/>
                <a:sym typeface="Arial"/>
              </a:rPr>
              <a:t>also</a:t>
            </a:r>
            <a:r>
              <a:rPr lang="it-IT" sz="1200" b="0" i="0" dirty="0">
                <a:effectLst/>
                <a:latin typeface="+mn-lt"/>
                <a:ea typeface="+mn-ea"/>
                <a:cs typeface="+mn-cs"/>
                <a:sym typeface="Arial"/>
              </a:rPr>
              <a:t> </a:t>
            </a:r>
            <a:r>
              <a:rPr lang="it-IT" sz="1200" b="0" i="0" dirty="0" err="1">
                <a:effectLst/>
                <a:latin typeface="+mn-lt"/>
                <a:ea typeface="+mn-ea"/>
                <a:cs typeface="+mn-cs"/>
                <a:sym typeface="Arial"/>
              </a:rPr>
              <a:t>moves</a:t>
            </a:r>
            <a:r>
              <a:rPr lang="it-IT" sz="1200" b="0" i="0" dirty="0">
                <a:effectLst/>
                <a:latin typeface="+mn-lt"/>
                <a:ea typeface="+mn-ea"/>
                <a:cs typeface="+mn-cs"/>
                <a:sym typeface="Arial"/>
              </a:rPr>
              <a:t> </a:t>
            </a:r>
            <a:r>
              <a:rPr lang="it-IT" sz="1200" b="0" i="0" dirty="0" err="1">
                <a:effectLst/>
                <a:latin typeface="+mn-lt"/>
                <a:ea typeface="+mn-ea"/>
                <a:cs typeface="+mn-cs"/>
                <a:sym typeface="Arial"/>
              </a:rPr>
              <a:t>through</a:t>
            </a:r>
            <a:r>
              <a:rPr lang="it-IT" sz="1200" b="0" i="0" dirty="0">
                <a:effectLst/>
                <a:latin typeface="+mn-lt"/>
                <a:ea typeface="+mn-ea"/>
                <a:cs typeface="+mn-cs"/>
                <a:sym typeface="Arial"/>
              </a:rPr>
              <a:t> the Strait of Hormuz. </a:t>
            </a:r>
            <a:r>
              <a:rPr lang="it-IT" sz="1200" b="0" i="0" dirty="0" err="1">
                <a:effectLst/>
                <a:latin typeface="+mn-lt"/>
                <a:ea typeface="+mn-ea"/>
                <a:cs typeface="+mn-cs"/>
                <a:sym typeface="Arial"/>
              </a:rPr>
              <a:t>Sulphuric</a:t>
            </a:r>
            <a:r>
              <a:rPr lang="it-IT" sz="1200" b="0" i="0" dirty="0">
                <a:effectLst/>
                <a:latin typeface="+mn-lt"/>
                <a:ea typeface="+mn-ea"/>
                <a:cs typeface="+mn-cs"/>
                <a:sym typeface="Arial"/>
              </a:rPr>
              <a:t> acid </a:t>
            </a:r>
            <a:r>
              <a:rPr lang="it-IT" sz="1200" b="0" i="0" dirty="0" err="1">
                <a:effectLst/>
                <a:latin typeface="+mn-lt"/>
                <a:ea typeface="+mn-ea"/>
                <a:cs typeface="+mn-cs"/>
                <a:sym typeface="Arial"/>
              </a:rPr>
              <a:t>is</a:t>
            </a:r>
            <a:r>
              <a:rPr lang="it-IT" sz="1200" b="0" i="0" dirty="0">
                <a:effectLst/>
                <a:latin typeface="+mn-lt"/>
                <a:ea typeface="+mn-ea"/>
                <a:cs typeface="+mn-cs"/>
                <a:sym typeface="Arial"/>
              </a:rPr>
              <a:t> </a:t>
            </a:r>
            <a:r>
              <a:rPr lang="it-IT" sz="1200" b="0" i="0" dirty="0" err="1">
                <a:effectLst/>
                <a:latin typeface="+mn-lt"/>
                <a:ea typeface="+mn-ea"/>
                <a:cs typeface="+mn-cs"/>
                <a:sym typeface="Arial"/>
              </a:rPr>
              <a:t>used</a:t>
            </a:r>
            <a:r>
              <a:rPr lang="it-IT" sz="1200" b="0" i="0" dirty="0">
                <a:effectLst/>
                <a:latin typeface="+mn-lt"/>
                <a:ea typeface="+mn-ea"/>
                <a:cs typeface="+mn-cs"/>
                <a:sym typeface="Arial"/>
              </a:rPr>
              <a:t> </a:t>
            </a:r>
            <a:r>
              <a:rPr lang="it-IT" sz="1200" b="0" i="0" dirty="0" err="1">
                <a:effectLst/>
                <a:latin typeface="+mn-lt"/>
                <a:ea typeface="+mn-ea"/>
                <a:cs typeface="+mn-cs"/>
                <a:sym typeface="Arial"/>
              </a:rPr>
              <a:t>not</a:t>
            </a:r>
            <a:r>
              <a:rPr lang="it-IT" sz="1200" b="0" i="0" dirty="0">
                <a:effectLst/>
                <a:latin typeface="+mn-lt"/>
                <a:ea typeface="+mn-ea"/>
                <a:cs typeface="+mn-cs"/>
                <a:sym typeface="Arial"/>
              </a:rPr>
              <a:t> </a:t>
            </a:r>
            <a:r>
              <a:rPr lang="it-IT" sz="1200" b="0" i="0" dirty="0" err="1">
                <a:effectLst/>
                <a:latin typeface="+mn-lt"/>
                <a:ea typeface="+mn-ea"/>
                <a:cs typeface="+mn-cs"/>
                <a:sym typeface="Arial"/>
              </a:rPr>
              <a:t>only</a:t>
            </a:r>
            <a:r>
              <a:rPr lang="it-IT" sz="1200" b="0" i="0" dirty="0">
                <a:effectLst/>
                <a:latin typeface="+mn-lt"/>
                <a:ea typeface="+mn-ea"/>
                <a:cs typeface="+mn-cs"/>
                <a:sym typeface="Arial"/>
              </a:rPr>
              <a:t> to produce </a:t>
            </a:r>
            <a:r>
              <a:rPr lang="it-IT" sz="1200" b="0" i="0" dirty="0" err="1">
                <a:effectLst/>
                <a:latin typeface="+mn-lt"/>
                <a:ea typeface="+mn-ea"/>
                <a:cs typeface="+mn-cs"/>
                <a:sym typeface="Arial"/>
              </a:rPr>
              <a:t>fertiliser</a:t>
            </a:r>
            <a:r>
              <a:rPr lang="it-IT" sz="1200" b="0" i="0" dirty="0">
                <a:effectLst/>
                <a:latin typeface="+mn-lt"/>
                <a:ea typeface="+mn-ea"/>
                <a:cs typeface="+mn-cs"/>
                <a:sym typeface="Arial"/>
              </a:rPr>
              <a:t> and </a:t>
            </a:r>
            <a:r>
              <a:rPr lang="it-IT" sz="1200" b="0" i="0" dirty="0" err="1">
                <a:effectLst/>
                <a:latin typeface="+mn-lt"/>
                <a:ea typeface="+mn-ea"/>
                <a:cs typeface="+mn-cs"/>
                <a:sym typeface="Arial"/>
              </a:rPr>
              <a:t>chemicals</a:t>
            </a:r>
            <a:r>
              <a:rPr lang="it-IT" sz="1200" b="0" i="0" dirty="0">
                <a:effectLst/>
                <a:latin typeface="+mn-lt"/>
                <a:ea typeface="+mn-ea"/>
                <a:cs typeface="+mn-cs"/>
                <a:sym typeface="Arial"/>
              </a:rPr>
              <a:t>, </a:t>
            </a:r>
            <a:r>
              <a:rPr lang="it-IT" sz="1200" b="0" i="0" dirty="0" err="1">
                <a:effectLst/>
                <a:latin typeface="+mn-lt"/>
                <a:ea typeface="+mn-ea"/>
                <a:cs typeface="+mn-cs"/>
                <a:sym typeface="Arial"/>
              </a:rPr>
              <a:t>but</a:t>
            </a:r>
            <a:r>
              <a:rPr lang="it-IT" sz="1200" b="0" i="0" dirty="0">
                <a:effectLst/>
                <a:latin typeface="+mn-lt"/>
                <a:ea typeface="+mn-ea"/>
                <a:cs typeface="+mn-cs"/>
                <a:sym typeface="Arial"/>
              </a:rPr>
              <a:t> </a:t>
            </a:r>
            <a:r>
              <a:rPr lang="it-IT" sz="1200" b="0" i="0" dirty="0" err="1">
                <a:effectLst/>
                <a:latin typeface="+mn-lt"/>
                <a:ea typeface="+mn-ea"/>
                <a:cs typeface="+mn-cs"/>
                <a:sym typeface="Arial"/>
              </a:rPr>
              <a:t>also</a:t>
            </a:r>
            <a:r>
              <a:rPr lang="it-IT" sz="1200" b="0" i="0" dirty="0">
                <a:effectLst/>
                <a:latin typeface="+mn-lt"/>
                <a:ea typeface="+mn-ea"/>
                <a:cs typeface="+mn-cs"/>
                <a:sym typeface="Arial"/>
              </a:rPr>
              <a:t> in the </a:t>
            </a:r>
            <a:r>
              <a:rPr lang="it-IT" sz="1200" b="0" i="0" dirty="0" err="1">
                <a:effectLst/>
                <a:latin typeface="+mn-lt"/>
                <a:ea typeface="+mn-ea"/>
                <a:cs typeface="+mn-cs"/>
                <a:sym typeface="Arial"/>
              </a:rPr>
              <a:t>refining</a:t>
            </a:r>
            <a:r>
              <a:rPr lang="it-IT" sz="1200" b="0" i="0" dirty="0">
                <a:effectLst/>
                <a:latin typeface="+mn-lt"/>
                <a:ea typeface="+mn-ea"/>
                <a:cs typeface="+mn-cs"/>
                <a:sym typeface="Arial"/>
              </a:rPr>
              <a:t> of </a:t>
            </a:r>
            <a:r>
              <a:rPr lang="it-IT" sz="1200" b="0" i="0" dirty="0" err="1">
                <a:effectLst/>
                <a:latin typeface="+mn-lt"/>
                <a:ea typeface="+mn-ea"/>
                <a:cs typeface="+mn-cs"/>
                <a:sym typeface="Arial"/>
              </a:rPr>
              <a:t>petroleum</a:t>
            </a:r>
            <a:r>
              <a:rPr lang="it-IT" sz="1200" b="0" i="0" dirty="0">
                <a:effectLst/>
                <a:latin typeface="+mn-lt"/>
                <a:ea typeface="+mn-ea"/>
                <a:cs typeface="+mn-cs"/>
                <a:sym typeface="Arial"/>
              </a:rPr>
              <a:t> and </a:t>
            </a:r>
            <a:r>
              <a:rPr lang="it-IT" sz="1200" b="0" i="0" dirty="0" err="1">
                <a:effectLst/>
                <a:latin typeface="+mn-lt"/>
                <a:ea typeface="+mn-ea"/>
                <a:cs typeface="+mn-cs"/>
                <a:sym typeface="Arial"/>
              </a:rPr>
              <a:t>critical</a:t>
            </a:r>
            <a:r>
              <a:rPr lang="it-IT" sz="1200" b="0" i="0" dirty="0">
                <a:effectLst/>
                <a:latin typeface="+mn-lt"/>
                <a:ea typeface="+mn-ea"/>
                <a:cs typeface="+mn-cs"/>
                <a:sym typeface="Arial"/>
              </a:rPr>
              <a:t> </a:t>
            </a:r>
            <a:r>
              <a:rPr lang="it-IT" sz="1200" b="0" i="0" dirty="0" err="1">
                <a:effectLst/>
                <a:latin typeface="+mn-lt"/>
                <a:ea typeface="+mn-ea"/>
                <a:cs typeface="+mn-cs"/>
                <a:sym typeface="Arial"/>
              </a:rPr>
              <a:t>minerals</a:t>
            </a:r>
            <a:r>
              <a:rPr lang="it-IT" sz="1200" b="0" i="0" dirty="0">
                <a:effectLst/>
                <a:latin typeface="+mn-lt"/>
                <a:ea typeface="+mn-ea"/>
                <a:cs typeface="+mn-cs"/>
                <a:sym typeface="Arial"/>
              </a:rPr>
              <a:t> </a:t>
            </a:r>
            <a:r>
              <a:rPr lang="it-IT" sz="1200" b="0" i="0" dirty="0" err="1">
                <a:effectLst/>
                <a:latin typeface="+mn-lt"/>
                <a:ea typeface="+mn-ea"/>
                <a:cs typeface="+mn-cs"/>
                <a:sym typeface="Arial"/>
              </a:rPr>
              <a:t>such</a:t>
            </a:r>
            <a:r>
              <a:rPr lang="it-IT" sz="1200" b="0" i="0" dirty="0">
                <a:effectLst/>
                <a:latin typeface="+mn-lt"/>
                <a:ea typeface="+mn-ea"/>
                <a:cs typeface="+mn-cs"/>
                <a:sym typeface="Arial"/>
              </a:rPr>
              <a:t> </a:t>
            </a:r>
            <a:r>
              <a:rPr lang="it-IT" sz="1200" b="0" i="0" dirty="0" err="1">
                <a:effectLst/>
                <a:latin typeface="+mn-lt"/>
                <a:ea typeface="+mn-ea"/>
                <a:cs typeface="+mn-cs"/>
                <a:sym typeface="Arial"/>
              </a:rPr>
              <a:t>as</a:t>
            </a:r>
            <a:r>
              <a:rPr lang="it-IT" sz="1200" b="0" i="0" dirty="0">
                <a:effectLst/>
                <a:latin typeface="+mn-lt"/>
                <a:ea typeface="+mn-ea"/>
                <a:cs typeface="+mn-cs"/>
                <a:sym typeface="Arial"/>
              </a:rPr>
              <a:t> </a:t>
            </a:r>
            <a:r>
              <a:rPr lang="it-IT" sz="1200" b="0" i="0" dirty="0" err="1">
                <a:effectLst/>
                <a:latin typeface="+mn-lt"/>
                <a:ea typeface="+mn-ea"/>
                <a:cs typeface="+mn-cs"/>
                <a:sym typeface="Arial"/>
              </a:rPr>
              <a:t>copper</a:t>
            </a:r>
            <a:r>
              <a:rPr lang="it-IT" sz="1200" b="0" i="0" dirty="0">
                <a:effectLst/>
                <a:latin typeface="+mn-lt"/>
                <a:ea typeface="+mn-ea"/>
                <a:cs typeface="+mn-cs"/>
                <a:sym typeface="Arial"/>
              </a:rPr>
              <a:t>, nickel and </a:t>
            </a:r>
            <a:r>
              <a:rPr lang="it-IT" sz="1200" b="0" i="0" dirty="0" err="1">
                <a:effectLst/>
                <a:latin typeface="+mn-lt"/>
                <a:ea typeface="+mn-ea"/>
                <a:cs typeface="+mn-cs"/>
                <a:sym typeface="Arial"/>
              </a:rPr>
              <a:t>zinc</a:t>
            </a:r>
            <a:r>
              <a:rPr lang="it-IT" sz="1200" b="0" i="0" dirty="0">
                <a:effectLst/>
                <a:latin typeface="+mn-lt"/>
                <a:ea typeface="+mn-ea"/>
                <a:cs typeface="+mn-cs"/>
                <a:sym typeface="Arial"/>
              </a:rPr>
              <a:t>. </a:t>
            </a:r>
          </a:p>
          <a:p>
            <a:pPr fontAlgn="base"/>
            <a:r>
              <a:rPr lang="it-IT" sz="1200" b="0" i="0" dirty="0">
                <a:effectLst/>
                <a:latin typeface="+mn-lt"/>
                <a:ea typeface="+mn-ea"/>
                <a:cs typeface="+mn-cs"/>
                <a:sym typeface="Arial"/>
              </a:rPr>
              <a:t> </a:t>
            </a:r>
          </a:p>
          <a:p>
            <a:endParaRPr lang="en-US" dirty="0"/>
          </a:p>
        </p:txBody>
      </p:sp>
    </p:spTree>
    <p:extLst>
      <p:ext uri="{BB962C8B-B14F-4D97-AF65-F5344CB8AC3E}">
        <p14:creationId xmlns:p14="http://schemas.microsoft.com/office/powerpoint/2010/main" val="302960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B239C-AB8C-DC82-DCA8-00DDB86BA13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F7180F7-CBB3-CE8C-DB50-C53221E09342}"/>
              </a:ext>
            </a:extLst>
          </p:cNvPr>
          <p:cNvSpPr>
            <a:spLocks noGrp="1" noRot="1" noChangeAspect="1"/>
          </p:cNvSpPr>
          <p:nvPr>
            <p:ph type="sldImg"/>
          </p:nvPr>
        </p:nvSpPr>
        <p:spPr>
          <a:xfrm>
            <a:off x="381000" y="685800"/>
            <a:ext cx="6096000" cy="3429000"/>
          </a:xfrm>
        </p:spPr>
      </p:sp>
      <p:sp>
        <p:nvSpPr>
          <p:cNvPr id="3" name="Segnaposto note 2">
            <a:extLst>
              <a:ext uri="{FF2B5EF4-FFF2-40B4-BE49-F238E27FC236}">
                <a16:creationId xmlns:a16="http://schemas.microsoft.com/office/drawing/2014/main" id="{2CBEEECC-DFF2-8609-C035-59E2A7A9906E}"/>
              </a:ext>
            </a:extLst>
          </p:cNvPr>
          <p:cNvSpPr>
            <a:spLocks noGrp="1"/>
          </p:cNvSpPr>
          <p:nvPr>
            <p:ph type="body" idx="1"/>
          </p:nvPr>
        </p:nvSpPr>
        <p:spPr/>
        <p:txBody>
          <a:bodyPr/>
          <a:lstStyle/>
          <a:p>
            <a:pPr fontAlgn="base"/>
            <a:r>
              <a:rPr lang="it-IT" sz="1200" b="0" i="0" dirty="0" err="1">
                <a:effectLst/>
                <a:latin typeface="+mn-lt"/>
                <a:ea typeface="+mn-ea"/>
                <a:cs typeface="+mn-cs"/>
                <a:sym typeface="Arial"/>
              </a:rPr>
              <a:t>Around</a:t>
            </a:r>
            <a:r>
              <a:rPr lang="it-IT" sz="1200" b="0" i="0" dirty="0">
                <a:effectLst/>
                <a:latin typeface="+mn-lt"/>
                <a:ea typeface="+mn-ea"/>
                <a:cs typeface="+mn-cs"/>
                <a:sym typeface="Arial"/>
              </a:rPr>
              <a:t> 25% of the </a:t>
            </a:r>
            <a:r>
              <a:rPr lang="it-IT" sz="1200" b="0" i="0" dirty="0" err="1">
                <a:effectLst/>
                <a:latin typeface="+mn-lt"/>
                <a:ea typeface="+mn-ea"/>
                <a:cs typeface="+mn-cs"/>
                <a:sym typeface="Arial"/>
              </a:rPr>
              <a:t>world’s</a:t>
            </a:r>
            <a:r>
              <a:rPr lang="it-IT" sz="1200" b="0" i="0" dirty="0">
                <a:effectLst/>
                <a:latin typeface="+mn-lt"/>
                <a:ea typeface="+mn-ea"/>
                <a:cs typeface="+mn-cs"/>
                <a:sym typeface="Arial"/>
              </a:rPr>
              <a:t> </a:t>
            </a:r>
            <a:r>
              <a:rPr lang="it-IT" sz="1200" b="0" i="0" dirty="0" err="1">
                <a:effectLst/>
                <a:latin typeface="+mn-lt"/>
                <a:ea typeface="+mn-ea"/>
                <a:cs typeface="+mn-cs"/>
                <a:sym typeface="Arial"/>
              </a:rPr>
              <a:t>seaborne</a:t>
            </a:r>
            <a:r>
              <a:rPr lang="it-IT" sz="1200" b="0" i="0" dirty="0">
                <a:effectLst/>
                <a:latin typeface="+mn-lt"/>
                <a:ea typeface="+mn-ea"/>
                <a:cs typeface="+mn-cs"/>
                <a:sym typeface="Arial"/>
              </a:rPr>
              <a:t> oil trade </a:t>
            </a:r>
            <a:r>
              <a:rPr lang="it-IT" sz="1200" b="0" i="0" dirty="0" err="1">
                <a:effectLst/>
                <a:latin typeface="+mn-lt"/>
                <a:ea typeface="+mn-ea"/>
                <a:cs typeface="+mn-cs"/>
                <a:sym typeface="Arial"/>
              </a:rPr>
              <a:t>transited</a:t>
            </a:r>
            <a:r>
              <a:rPr lang="it-IT" sz="1200" b="0" i="0" dirty="0">
                <a:effectLst/>
                <a:latin typeface="+mn-lt"/>
                <a:ea typeface="+mn-ea"/>
                <a:cs typeface="+mn-cs"/>
                <a:sym typeface="Arial"/>
              </a:rPr>
              <a:t> the Strait in 2025, and options for oil flows to bypass the Strait of Hormuz are limited. </a:t>
            </a:r>
            <a:r>
              <a:rPr lang="it-IT" sz="1200" b="0" i="0" dirty="0" err="1">
                <a:effectLst/>
                <a:latin typeface="+mn-lt"/>
                <a:ea typeface="+mn-ea"/>
                <a:cs typeface="+mn-cs"/>
                <a:sym typeface="Arial"/>
              </a:rPr>
              <a:t>Only</a:t>
            </a:r>
            <a:r>
              <a:rPr lang="it-IT" sz="1200" b="0" i="0" dirty="0">
                <a:effectLst/>
                <a:latin typeface="+mn-lt"/>
                <a:ea typeface="+mn-ea"/>
                <a:cs typeface="+mn-cs"/>
                <a:sym typeface="Arial"/>
              </a:rPr>
              <a:t> Saudi Arabia and the UAE </a:t>
            </a:r>
            <a:r>
              <a:rPr lang="it-IT" sz="1200" b="0" i="0" dirty="0" err="1">
                <a:effectLst/>
                <a:latin typeface="+mn-lt"/>
                <a:ea typeface="+mn-ea"/>
                <a:cs typeface="+mn-cs"/>
                <a:sym typeface="Arial"/>
              </a:rPr>
              <a:t>have</a:t>
            </a:r>
            <a:r>
              <a:rPr lang="it-IT" sz="1200" b="0" i="0" dirty="0">
                <a:effectLst/>
                <a:latin typeface="+mn-lt"/>
                <a:ea typeface="+mn-ea"/>
                <a:cs typeface="+mn-cs"/>
                <a:sym typeface="Arial"/>
              </a:rPr>
              <a:t> </a:t>
            </a:r>
            <a:r>
              <a:rPr lang="it-IT" sz="1200" b="0" i="0" dirty="0" err="1">
                <a:effectLst/>
                <a:latin typeface="+mn-lt"/>
                <a:ea typeface="+mn-ea"/>
                <a:cs typeface="+mn-cs"/>
                <a:sym typeface="Arial"/>
              </a:rPr>
              <a:t>operational</a:t>
            </a:r>
            <a:r>
              <a:rPr lang="it-IT" sz="1200" b="0" i="0" dirty="0">
                <a:effectLst/>
                <a:latin typeface="+mn-lt"/>
                <a:ea typeface="+mn-ea"/>
                <a:cs typeface="+mn-cs"/>
                <a:sym typeface="Arial"/>
              </a:rPr>
              <a:t> crude pipelines </a:t>
            </a:r>
            <a:r>
              <a:rPr lang="it-IT" sz="1200" b="0" i="0" dirty="0" err="1">
                <a:effectLst/>
                <a:latin typeface="+mn-lt"/>
                <a:ea typeface="+mn-ea"/>
                <a:cs typeface="+mn-cs"/>
                <a:sym typeface="Arial"/>
              </a:rPr>
              <a:t>that</a:t>
            </a:r>
            <a:r>
              <a:rPr lang="it-IT" sz="1200" b="0" i="0" dirty="0">
                <a:effectLst/>
                <a:latin typeface="+mn-lt"/>
                <a:ea typeface="+mn-ea"/>
                <a:cs typeface="+mn-cs"/>
                <a:sym typeface="Arial"/>
              </a:rPr>
              <a:t> </a:t>
            </a:r>
            <a:r>
              <a:rPr lang="it-IT" sz="1200" b="0" i="0" dirty="0" err="1">
                <a:effectLst/>
                <a:latin typeface="+mn-lt"/>
                <a:ea typeface="+mn-ea"/>
                <a:cs typeface="+mn-cs"/>
                <a:sym typeface="Arial"/>
              </a:rPr>
              <a:t>could</a:t>
            </a:r>
            <a:r>
              <a:rPr lang="it-IT" sz="1200" b="0" i="0" dirty="0">
                <a:effectLst/>
                <a:latin typeface="+mn-lt"/>
                <a:ea typeface="+mn-ea"/>
                <a:cs typeface="+mn-cs"/>
                <a:sym typeface="Arial"/>
              </a:rPr>
              <a:t> </a:t>
            </a:r>
            <a:r>
              <a:rPr lang="it-IT" sz="1200" b="0" i="0" dirty="0" err="1">
                <a:effectLst/>
                <a:latin typeface="+mn-lt"/>
                <a:ea typeface="+mn-ea"/>
                <a:cs typeface="+mn-cs"/>
                <a:sym typeface="Arial"/>
              </a:rPr>
              <a:t>potentially</a:t>
            </a:r>
            <a:r>
              <a:rPr lang="it-IT" sz="1200" b="0" i="0" dirty="0">
                <a:effectLst/>
                <a:latin typeface="+mn-lt"/>
                <a:ea typeface="+mn-ea"/>
                <a:cs typeface="+mn-cs"/>
                <a:sym typeface="Arial"/>
              </a:rPr>
              <a:t> </a:t>
            </a:r>
            <a:r>
              <a:rPr lang="it-IT" sz="1200" b="0" i="0" dirty="0" err="1">
                <a:effectLst/>
                <a:latin typeface="+mn-lt"/>
                <a:ea typeface="+mn-ea"/>
                <a:cs typeface="+mn-cs"/>
                <a:sym typeface="Arial"/>
              </a:rPr>
              <a:t>reroute</a:t>
            </a:r>
            <a:r>
              <a:rPr lang="it-IT" sz="1200" b="0" i="0" dirty="0">
                <a:effectLst/>
                <a:latin typeface="+mn-lt"/>
                <a:ea typeface="+mn-ea"/>
                <a:cs typeface="+mn-cs"/>
                <a:sym typeface="Arial"/>
              </a:rPr>
              <a:t> flows to bypass the Strait, with an </a:t>
            </a:r>
            <a:r>
              <a:rPr lang="it-IT" sz="1200" b="0" i="0" dirty="0" err="1">
                <a:effectLst/>
                <a:latin typeface="+mn-lt"/>
                <a:ea typeface="+mn-ea"/>
                <a:cs typeface="+mn-cs"/>
                <a:sym typeface="Arial"/>
              </a:rPr>
              <a:t>estimated</a:t>
            </a:r>
            <a:r>
              <a:rPr lang="it-IT" sz="1200" b="0" i="0" dirty="0">
                <a:effectLst/>
                <a:latin typeface="+mn-lt"/>
                <a:ea typeface="+mn-ea"/>
                <a:cs typeface="+mn-cs"/>
                <a:sym typeface="Arial"/>
              </a:rPr>
              <a:t> 3.5 mb/d to 5.5 mb/d of </a:t>
            </a:r>
            <a:r>
              <a:rPr lang="it-IT" sz="1200" b="0" i="0" dirty="0" err="1">
                <a:effectLst/>
                <a:latin typeface="+mn-lt"/>
                <a:ea typeface="+mn-ea"/>
                <a:cs typeface="+mn-cs"/>
                <a:sym typeface="Arial"/>
              </a:rPr>
              <a:t>available</a:t>
            </a:r>
            <a:r>
              <a:rPr lang="it-IT" sz="1200" b="0" i="0" dirty="0">
                <a:effectLst/>
                <a:latin typeface="+mn-lt"/>
                <a:ea typeface="+mn-ea"/>
                <a:cs typeface="+mn-cs"/>
                <a:sym typeface="Arial"/>
              </a:rPr>
              <a:t> </a:t>
            </a:r>
            <a:r>
              <a:rPr lang="it-IT" sz="1200" b="0" i="0" dirty="0" err="1">
                <a:effectLst/>
                <a:latin typeface="+mn-lt"/>
                <a:ea typeface="+mn-ea"/>
                <a:cs typeface="+mn-cs"/>
                <a:sym typeface="Arial"/>
              </a:rPr>
              <a:t>capacity</a:t>
            </a:r>
            <a:r>
              <a:rPr lang="it-IT" sz="1200" b="0" i="0" dirty="0">
                <a:effectLst/>
                <a:latin typeface="+mn-lt"/>
                <a:ea typeface="+mn-ea"/>
                <a:cs typeface="+mn-cs"/>
                <a:sym typeface="Arial"/>
              </a:rPr>
              <a:t>. Other countries, </a:t>
            </a:r>
            <a:r>
              <a:rPr lang="it-IT" sz="1200" b="0" i="0" dirty="0" err="1">
                <a:effectLst/>
                <a:latin typeface="+mn-lt"/>
                <a:ea typeface="+mn-ea"/>
                <a:cs typeface="+mn-cs"/>
                <a:sym typeface="Arial"/>
              </a:rPr>
              <a:t>including</a:t>
            </a:r>
            <a:r>
              <a:rPr lang="it-IT" sz="1200" b="0" i="0" dirty="0">
                <a:effectLst/>
                <a:latin typeface="+mn-lt"/>
                <a:ea typeface="+mn-ea"/>
                <a:cs typeface="+mn-cs"/>
                <a:sym typeface="Arial"/>
              </a:rPr>
              <a:t> Iran, Iraq, Kuwait, Qatar and Bahrain, </a:t>
            </a:r>
            <a:r>
              <a:rPr lang="it-IT" sz="1200" b="0" i="0" dirty="0" err="1">
                <a:effectLst/>
                <a:latin typeface="+mn-lt"/>
                <a:ea typeface="+mn-ea"/>
                <a:cs typeface="+mn-cs"/>
                <a:sym typeface="Arial"/>
              </a:rPr>
              <a:t>rely</a:t>
            </a:r>
            <a:r>
              <a:rPr lang="it-IT" sz="1200" b="0" i="0" dirty="0">
                <a:effectLst/>
                <a:latin typeface="+mn-lt"/>
                <a:ea typeface="+mn-ea"/>
                <a:cs typeface="+mn-cs"/>
                <a:sym typeface="Arial"/>
              </a:rPr>
              <a:t> on the Strait to </a:t>
            </a:r>
            <a:r>
              <a:rPr lang="it-IT" sz="1200" b="0" i="0" dirty="0" err="1">
                <a:effectLst/>
                <a:latin typeface="+mn-lt"/>
                <a:ea typeface="+mn-ea"/>
                <a:cs typeface="+mn-cs"/>
                <a:sym typeface="Arial"/>
              </a:rPr>
              <a:t>deliver</a:t>
            </a:r>
            <a:r>
              <a:rPr lang="it-IT" sz="1200" b="0" i="0" dirty="0">
                <a:effectLst/>
                <a:latin typeface="+mn-lt"/>
                <a:ea typeface="+mn-ea"/>
                <a:cs typeface="+mn-cs"/>
                <a:sym typeface="Arial"/>
              </a:rPr>
              <a:t> the </a:t>
            </a:r>
            <a:r>
              <a:rPr lang="it-IT" sz="1200" b="0" i="0" dirty="0" err="1">
                <a:effectLst/>
                <a:latin typeface="+mn-lt"/>
                <a:ea typeface="+mn-ea"/>
                <a:cs typeface="+mn-cs"/>
                <a:sym typeface="Arial"/>
              </a:rPr>
              <a:t>vast</a:t>
            </a:r>
            <a:r>
              <a:rPr lang="it-IT" sz="1200" b="0" i="0" dirty="0">
                <a:effectLst/>
                <a:latin typeface="+mn-lt"/>
                <a:ea typeface="+mn-ea"/>
                <a:cs typeface="+mn-cs"/>
                <a:sym typeface="Arial"/>
              </a:rPr>
              <a:t> </a:t>
            </a:r>
            <a:r>
              <a:rPr lang="it-IT" sz="1200" b="0" i="0" dirty="0" err="1">
                <a:effectLst/>
                <a:latin typeface="+mn-lt"/>
                <a:ea typeface="+mn-ea"/>
                <a:cs typeface="+mn-cs"/>
                <a:sym typeface="Arial"/>
              </a:rPr>
              <a:t>majority</a:t>
            </a:r>
            <a:r>
              <a:rPr lang="it-IT" sz="1200" b="0" i="0" dirty="0">
                <a:effectLst/>
                <a:latin typeface="+mn-lt"/>
                <a:ea typeface="+mn-ea"/>
                <a:cs typeface="+mn-cs"/>
                <a:sym typeface="Arial"/>
              </a:rPr>
              <a:t> of </a:t>
            </a:r>
            <a:r>
              <a:rPr lang="it-IT" sz="1200" b="0" i="0" dirty="0" err="1">
                <a:effectLst/>
                <a:latin typeface="+mn-lt"/>
                <a:ea typeface="+mn-ea"/>
                <a:cs typeface="+mn-cs"/>
                <a:sym typeface="Arial"/>
              </a:rPr>
              <a:t>their</a:t>
            </a:r>
            <a:r>
              <a:rPr lang="it-IT" sz="1200" b="0" i="0" dirty="0">
                <a:effectLst/>
                <a:latin typeface="+mn-lt"/>
                <a:ea typeface="+mn-ea"/>
                <a:cs typeface="+mn-cs"/>
                <a:sym typeface="Arial"/>
              </a:rPr>
              <a:t> oil exports.  </a:t>
            </a:r>
          </a:p>
          <a:p>
            <a:pPr fontAlgn="base"/>
            <a:endParaRPr lang="it-IT" sz="1200" b="0" i="0" dirty="0">
              <a:effectLst/>
              <a:latin typeface="+mn-lt"/>
              <a:ea typeface="+mn-ea"/>
              <a:cs typeface="+mn-cs"/>
              <a:sym typeface="Arial"/>
            </a:endParaRPr>
          </a:p>
          <a:p>
            <a:pPr fontAlgn="base"/>
            <a:r>
              <a:rPr lang="it-IT" sz="1200" b="0" i="0" dirty="0">
                <a:effectLst/>
                <a:latin typeface="+mn-lt"/>
                <a:ea typeface="+mn-ea"/>
                <a:cs typeface="+mn-cs"/>
                <a:sym typeface="Arial"/>
              </a:rPr>
              <a:t>About 80% of oil and oil products </a:t>
            </a:r>
            <a:r>
              <a:rPr lang="it-IT" sz="1200" b="0" i="0" dirty="0" err="1">
                <a:effectLst/>
                <a:latin typeface="+mn-lt"/>
                <a:ea typeface="+mn-ea"/>
                <a:cs typeface="+mn-cs"/>
                <a:sym typeface="Arial"/>
              </a:rPr>
              <a:t>transiting</a:t>
            </a:r>
            <a:r>
              <a:rPr lang="it-IT" sz="1200" b="0" i="0" dirty="0">
                <a:effectLst/>
                <a:latin typeface="+mn-lt"/>
                <a:ea typeface="+mn-ea"/>
                <a:cs typeface="+mn-cs"/>
                <a:sym typeface="Arial"/>
              </a:rPr>
              <a:t> the Strait in 2025 </a:t>
            </a:r>
            <a:r>
              <a:rPr lang="it-IT" sz="1200" b="0" i="0" dirty="0" err="1">
                <a:effectLst/>
                <a:latin typeface="+mn-lt"/>
                <a:ea typeface="+mn-ea"/>
                <a:cs typeface="+mn-cs"/>
                <a:sym typeface="Arial"/>
              </a:rPr>
              <a:t>was</a:t>
            </a:r>
            <a:r>
              <a:rPr lang="it-IT" sz="1200" b="0" i="0" dirty="0">
                <a:effectLst/>
                <a:latin typeface="+mn-lt"/>
                <a:ea typeface="+mn-ea"/>
                <a:cs typeface="+mn-cs"/>
                <a:sym typeface="Arial"/>
              </a:rPr>
              <a:t> </a:t>
            </a:r>
            <a:r>
              <a:rPr lang="it-IT" sz="1200" b="0" i="0" dirty="0" err="1">
                <a:effectLst/>
                <a:latin typeface="+mn-lt"/>
                <a:ea typeface="+mn-ea"/>
                <a:cs typeface="+mn-cs"/>
                <a:sym typeface="Arial"/>
              </a:rPr>
              <a:t>destined</a:t>
            </a:r>
            <a:r>
              <a:rPr lang="it-IT" sz="1200" b="0" i="0" dirty="0">
                <a:effectLst/>
                <a:latin typeface="+mn-lt"/>
                <a:ea typeface="+mn-ea"/>
                <a:cs typeface="+mn-cs"/>
                <a:sym typeface="Arial"/>
              </a:rPr>
              <a:t> for Asia.  </a:t>
            </a:r>
          </a:p>
          <a:p>
            <a:pPr fontAlgn="base"/>
            <a:r>
              <a:rPr lang="it-IT" sz="1200" b="0" i="0" dirty="0">
                <a:effectLst/>
                <a:latin typeface="+mn-lt"/>
                <a:ea typeface="+mn-ea"/>
                <a:cs typeface="+mn-cs"/>
                <a:sym typeface="Arial"/>
              </a:rPr>
              <a:t>In </a:t>
            </a:r>
            <a:r>
              <a:rPr lang="it-IT" sz="1200" b="0" i="0" dirty="0" err="1">
                <a:effectLst/>
                <a:latin typeface="+mn-lt"/>
                <a:ea typeface="+mn-ea"/>
                <a:cs typeface="+mn-cs"/>
                <a:sym typeface="Arial"/>
              </a:rPr>
              <a:t>addition</a:t>
            </a:r>
            <a:r>
              <a:rPr lang="it-IT" sz="1200" b="0" i="0" dirty="0">
                <a:effectLst/>
                <a:latin typeface="+mn-lt"/>
                <a:ea typeface="+mn-ea"/>
                <a:cs typeface="+mn-cs"/>
                <a:sym typeface="Arial"/>
              </a:rPr>
              <a:t>, over 110 </a:t>
            </a:r>
            <a:r>
              <a:rPr lang="it-IT" sz="1200" b="0" i="0" dirty="0" err="1">
                <a:effectLst/>
                <a:latin typeface="+mn-lt"/>
                <a:ea typeface="+mn-ea"/>
                <a:cs typeface="+mn-cs"/>
                <a:sym typeface="Arial"/>
              </a:rPr>
              <a:t>bcm</a:t>
            </a:r>
            <a:r>
              <a:rPr lang="it-IT" sz="1200" b="0" i="0" dirty="0">
                <a:effectLst/>
                <a:latin typeface="+mn-lt"/>
                <a:ea typeface="+mn-ea"/>
                <a:cs typeface="+mn-cs"/>
                <a:sym typeface="Arial"/>
              </a:rPr>
              <a:t> of LNG </a:t>
            </a:r>
            <a:r>
              <a:rPr lang="it-IT" sz="1200" b="0" i="0" dirty="0" err="1">
                <a:effectLst/>
                <a:latin typeface="+mn-lt"/>
                <a:ea typeface="+mn-ea"/>
                <a:cs typeface="+mn-cs"/>
                <a:sym typeface="Arial"/>
              </a:rPr>
              <a:t>passed</a:t>
            </a:r>
            <a:r>
              <a:rPr lang="it-IT" sz="1200" b="0" i="0" dirty="0">
                <a:effectLst/>
                <a:latin typeface="+mn-lt"/>
                <a:ea typeface="+mn-ea"/>
                <a:cs typeface="+mn-cs"/>
                <a:sym typeface="Arial"/>
              </a:rPr>
              <a:t> </a:t>
            </a:r>
            <a:r>
              <a:rPr lang="it-IT" sz="1200" b="0" i="0" dirty="0" err="1">
                <a:effectLst/>
                <a:latin typeface="+mn-lt"/>
                <a:ea typeface="+mn-ea"/>
                <a:cs typeface="+mn-cs"/>
                <a:sym typeface="Arial"/>
              </a:rPr>
              <a:t>through</a:t>
            </a:r>
            <a:r>
              <a:rPr lang="it-IT" sz="1200" b="0" i="0" dirty="0">
                <a:effectLst/>
                <a:latin typeface="+mn-lt"/>
                <a:ea typeface="+mn-ea"/>
                <a:cs typeface="+mn-cs"/>
                <a:sym typeface="Arial"/>
              </a:rPr>
              <a:t> the Strait of Hormuz in 2025. About 93% of </a:t>
            </a:r>
            <a:r>
              <a:rPr lang="it-IT" sz="1200" b="0" i="0" dirty="0" err="1">
                <a:effectLst/>
                <a:latin typeface="+mn-lt"/>
                <a:ea typeface="+mn-ea"/>
                <a:cs typeface="+mn-cs"/>
                <a:sym typeface="Arial"/>
              </a:rPr>
              <a:t>Qatar’s</a:t>
            </a:r>
            <a:r>
              <a:rPr lang="it-IT" sz="1200" b="0" i="0" dirty="0">
                <a:effectLst/>
                <a:latin typeface="+mn-lt"/>
                <a:ea typeface="+mn-ea"/>
                <a:cs typeface="+mn-cs"/>
                <a:sym typeface="Arial"/>
              </a:rPr>
              <a:t> and 96% of the </a:t>
            </a:r>
            <a:r>
              <a:rPr lang="it-IT" sz="1200" b="0" i="0" dirty="0" err="1">
                <a:effectLst/>
                <a:latin typeface="+mn-lt"/>
                <a:ea typeface="+mn-ea"/>
                <a:cs typeface="+mn-cs"/>
                <a:sym typeface="Arial"/>
              </a:rPr>
              <a:t>UAE’s</a:t>
            </a:r>
            <a:r>
              <a:rPr lang="it-IT" sz="1200" b="0" i="0" dirty="0">
                <a:effectLst/>
                <a:latin typeface="+mn-lt"/>
                <a:ea typeface="+mn-ea"/>
                <a:cs typeface="+mn-cs"/>
                <a:sym typeface="Arial"/>
              </a:rPr>
              <a:t> LNG exports </a:t>
            </a:r>
            <a:r>
              <a:rPr lang="it-IT" sz="1200" b="0" i="0" dirty="0" err="1">
                <a:effectLst/>
                <a:latin typeface="+mn-lt"/>
                <a:ea typeface="+mn-ea"/>
                <a:cs typeface="+mn-cs"/>
                <a:sym typeface="Arial"/>
              </a:rPr>
              <a:t>transited</a:t>
            </a:r>
            <a:r>
              <a:rPr lang="it-IT" sz="1200" b="0" i="0" dirty="0">
                <a:effectLst/>
                <a:latin typeface="+mn-lt"/>
                <a:ea typeface="+mn-ea"/>
                <a:cs typeface="+mn-cs"/>
                <a:sym typeface="Arial"/>
              </a:rPr>
              <a:t> </a:t>
            </a:r>
            <a:r>
              <a:rPr lang="it-IT" sz="1200" b="0" i="0" dirty="0" err="1">
                <a:effectLst/>
                <a:latin typeface="+mn-lt"/>
                <a:ea typeface="+mn-ea"/>
                <a:cs typeface="+mn-cs"/>
                <a:sym typeface="Arial"/>
              </a:rPr>
              <a:t>through</a:t>
            </a:r>
            <a:r>
              <a:rPr lang="it-IT" sz="1200" b="0" i="0" dirty="0">
                <a:effectLst/>
                <a:latin typeface="+mn-lt"/>
                <a:ea typeface="+mn-ea"/>
                <a:cs typeface="+mn-cs"/>
                <a:sym typeface="Arial"/>
              </a:rPr>
              <a:t> the Strait, </a:t>
            </a:r>
            <a:r>
              <a:rPr lang="it-IT" sz="1200" b="0" i="0" dirty="0" err="1">
                <a:effectLst/>
                <a:latin typeface="+mn-lt"/>
                <a:ea typeface="+mn-ea"/>
                <a:cs typeface="+mn-cs"/>
                <a:sym typeface="Arial"/>
              </a:rPr>
              <a:t>representing</a:t>
            </a:r>
            <a:r>
              <a:rPr lang="it-IT" sz="1200" b="0" i="0" dirty="0">
                <a:effectLst/>
                <a:latin typeface="+mn-lt"/>
                <a:ea typeface="+mn-ea"/>
                <a:cs typeface="+mn-cs"/>
                <a:sym typeface="Arial"/>
              </a:rPr>
              <a:t> </a:t>
            </a:r>
            <a:r>
              <a:rPr lang="it-IT" sz="1200" b="0" i="0" dirty="0" err="1">
                <a:effectLst/>
                <a:latin typeface="+mn-lt"/>
                <a:ea typeface="+mn-ea"/>
                <a:cs typeface="+mn-cs"/>
                <a:sym typeface="Arial"/>
              </a:rPr>
              <a:t>almost</a:t>
            </a:r>
            <a:r>
              <a:rPr lang="it-IT" sz="1200" b="0" i="0" dirty="0">
                <a:effectLst/>
                <a:latin typeface="+mn-lt"/>
                <a:ea typeface="+mn-ea"/>
                <a:cs typeface="+mn-cs"/>
                <a:sym typeface="Arial"/>
              </a:rPr>
              <a:t> one-</a:t>
            </a:r>
            <a:r>
              <a:rPr lang="it-IT" sz="1200" b="0" i="0" dirty="0" err="1">
                <a:effectLst/>
                <a:latin typeface="+mn-lt"/>
                <a:ea typeface="+mn-ea"/>
                <a:cs typeface="+mn-cs"/>
                <a:sym typeface="Arial"/>
              </a:rPr>
              <a:t>fifth</a:t>
            </a:r>
            <a:r>
              <a:rPr lang="it-IT" sz="1200" b="0" i="0" dirty="0">
                <a:effectLst/>
                <a:latin typeface="+mn-lt"/>
                <a:ea typeface="+mn-ea"/>
                <a:cs typeface="+mn-cs"/>
                <a:sym typeface="Arial"/>
              </a:rPr>
              <a:t> of global LNG trade. </a:t>
            </a:r>
            <a:r>
              <a:rPr lang="it-IT" sz="1200" b="0" i="0" dirty="0" err="1">
                <a:effectLst/>
                <a:latin typeface="+mn-lt"/>
                <a:ea typeface="+mn-ea"/>
                <a:cs typeface="+mn-cs"/>
                <a:sym typeface="Arial"/>
              </a:rPr>
              <a:t>There</a:t>
            </a:r>
            <a:r>
              <a:rPr lang="it-IT" sz="1200" b="0" i="0" dirty="0">
                <a:effectLst/>
                <a:latin typeface="+mn-lt"/>
                <a:ea typeface="+mn-ea"/>
                <a:cs typeface="+mn-cs"/>
                <a:sym typeface="Arial"/>
              </a:rPr>
              <a:t> are no alternative </a:t>
            </a:r>
            <a:r>
              <a:rPr lang="it-IT" sz="1200" b="0" i="0" dirty="0" err="1">
                <a:effectLst/>
                <a:latin typeface="+mn-lt"/>
                <a:ea typeface="+mn-ea"/>
                <a:cs typeface="+mn-cs"/>
                <a:sym typeface="Arial"/>
              </a:rPr>
              <a:t>routes</a:t>
            </a:r>
            <a:r>
              <a:rPr lang="it-IT" sz="1200" b="0" i="0" dirty="0">
                <a:effectLst/>
                <a:latin typeface="+mn-lt"/>
                <a:ea typeface="+mn-ea"/>
                <a:cs typeface="+mn-cs"/>
                <a:sym typeface="Arial"/>
              </a:rPr>
              <a:t> to </a:t>
            </a:r>
            <a:r>
              <a:rPr lang="it-IT" sz="1200" b="0" i="0" dirty="0" err="1">
                <a:effectLst/>
                <a:latin typeface="+mn-lt"/>
                <a:ea typeface="+mn-ea"/>
                <a:cs typeface="+mn-cs"/>
                <a:sym typeface="Arial"/>
              </a:rPr>
              <a:t>bring</a:t>
            </a:r>
            <a:r>
              <a:rPr lang="it-IT" sz="1200" b="0" i="0" dirty="0">
                <a:effectLst/>
                <a:latin typeface="+mn-lt"/>
                <a:ea typeface="+mn-ea"/>
                <a:cs typeface="+mn-cs"/>
                <a:sym typeface="Arial"/>
              </a:rPr>
              <a:t> </a:t>
            </a:r>
            <a:r>
              <a:rPr lang="it-IT" sz="1200" b="0" i="0" dirty="0" err="1">
                <a:effectLst/>
                <a:latin typeface="+mn-lt"/>
                <a:ea typeface="+mn-ea"/>
                <a:cs typeface="+mn-cs"/>
                <a:sym typeface="Arial"/>
              </a:rPr>
              <a:t>these</a:t>
            </a:r>
            <a:r>
              <a:rPr lang="it-IT" sz="1200" b="0" i="0" dirty="0">
                <a:effectLst/>
                <a:latin typeface="+mn-lt"/>
                <a:ea typeface="+mn-ea"/>
                <a:cs typeface="+mn-cs"/>
                <a:sym typeface="Arial"/>
              </a:rPr>
              <a:t> </a:t>
            </a:r>
            <a:r>
              <a:rPr lang="it-IT" sz="1200" b="0" i="0" dirty="0" err="1">
                <a:effectLst/>
                <a:latin typeface="+mn-lt"/>
                <a:ea typeface="+mn-ea"/>
                <a:cs typeface="+mn-cs"/>
                <a:sym typeface="Arial"/>
              </a:rPr>
              <a:t>volumes</a:t>
            </a:r>
            <a:r>
              <a:rPr lang="it-IT" sz="1200" b="0" i="0" dirty="0">
                <a:effectLst/>
                <a:latin typeface="+mn-lt"/>
                <a:ea typeface="+mn-ea"/>
                <a:cs typeface="+mn-cs"/>
                <a:sym typeface="Arial"/>
              </a:rPr>
              <a:t> to market. </a:t>
            </a:r>
          </a:p>
          <a:p>
            <a:pPr fontAlgn="base"/>
            <a:r>
              <a:rPr lang="it-IT" sz="1200" b="0" i="0" dirty="0" err="1">
                <a:effectLst/>
                <a:latin typeface="+mn-lt"/>
                <a:ea typeface="+mn-ea"/>
                <a:cs typeface="+mn-cs"/>
                <a:sym typeface="Arial"/>
              </a:rPr>
              <a:t>Most</a:t>
            </a:r>
            <a:r>
              <a:rPr lang="it-IT" sz="1200" b="0" i="0" dirty="0">
                <a:effectLst/>
                <a:latin typeface="+mn-lt"/>
                <a:ea typeface="+mn-ea"/>
                <a:cs typeface="+mn-cs"/>
                <a:sym typeface="Arial"/>
              </a:rPr>
              <a:t> LNG from Qatar and the UAE </a:t>
            </a:r>
            <a:r>
              <a:rPr lang="it-IT" sz="1200" b="0" i="0" dirty="0" err="1">
                <a:effectLst/>
                <a:latin typeface="+mn-lt"/>
                <a:ea typeface="+mn-ea"/>
                <a:cs typeface="+mn-cs"/>
                <a:sym typeface="Arial"/>
              </a:rPr>
              <a:t>goes</a:t>
            </a:r>
            <a:r>
              <a:rPr lang="it-IT" sz="1200" b="0" i="0" dirty="0">
                <a:effectLst/>
                <a:latin typeface="+mn-lt"/>
                <a:ea typeface="+mn-ea"/>
                <a:cs typeface="+mn-cs"/>
                <a:sym typeface="Arial"/>
              </a:rPr>
              <a:t> to Asia. In 2025, </a:t>
            </a:r>
            <a:r>
              <a:rPr lang="it-IT" sz="1200" b="0" i="0" dirty="0" err="1">
                <a:effectLst/>
                <a:latin typeface="+mn-lt"/>
                <a:ea typeface="+mn-ea"/>
                <a:cs typeface="+mn-cs"/>
                <a:sym typeface="Arial"/>
              </a:rPr>
              <a:t>almost</a:t>
            </a:r>
            <a:r>
              <a:rPr lang="it-IT" sz="1200" b="0" i="0" dirty="0">
                <a:effectLst/>
                <a:latin typeface="+mn-lt"/>
                <a:ea typeface="+mn-ea"/>
                <a:cs typeface="+mn-cs"/>
                <a:sym typeface="Arial"/>
              </a:rPr>
              <a:t> 90% of the </a:t>
            </a:r>
            <a:r>
              <a:rPr lang="it-IT" sz="1200" b="0" i="0" dirty="0" err="1">
                <a:effectLst/>
                <a:latin typeface="+mn-lt"/>
                <a:ea typeface="+mn-ea"/>
                <a:cs typeface="+mn-cs"/>
                <a:sym typeface="Arial"/>
              </a:rPr>
              <a:t>total</a:t>
            </a:r>
            <a:r>
              <a:rPr lang="it-IT" sz="1200" b="0" i="0" dirty="0">
                <a:effectLst/>
                <a:latin typeface="+mn-lt"/>
                <a:ea typeface="+mn-ea"/>
                <a:cs typeface="+mn-cs"/>
                <a:sym typeface="Arial"/>
              </a:rPr>
              <a:t> </a:t>
            </a:r>
            <a:r>
              <a:rPr lang="it-IT" sz="1200" b="0" i="0" dirty="0" err="1">
                <a:effectLst/>
                <a:latin typeface="+mn-lt"/>
                <a:ea typeface="+mn-ea"/>
                <a:cs typeface="+mn-cs"/>
                <a:sym typeface="Arial"/>
              </a:rPr>
              <a:t>volumes</a:t>
            </a:r>
            <a:r>
              <a:rPr lang="it-IT" sz="1200" b="0" i="0" dirty="0">
                <a:effectLst/>
                <a:latin typeface="+mn-lt"/>
                <a:ea typeface="+mn-ea"/>
                <a:cs typeface="+mn-cs"/>
                <a:sym typeface="Arial"/>
              </a:rPr>
              <a:t> </a:t>
            </a:r>
            <a:r>
              <a:rPr lang="it-IT" sz="1200" b="0" i="0" dirty="0" err="1">
                <a:effectLst/>
                <a:latin typeface="+mn-lt"/>
                <a:ea typeface="+mn-ea"/>
                <a:cs typeface="+mn-cs"/>
                <a:sym typeface="Arial"/>
              </a:rPr>
              <a:t>exported</a:t>
            </a:r>
            <a:r>
              <a:rPr lang="it-IT" sz="1200" b="0" i="0" dirty="0">
                <a:effectLst/>
                <a:latin typeface="+mn-lt"/>
                <a:ea typeface="+mn-ea"/>
                <a:cs typeface="+mn-cs"/>
                <a:sym typeface="Arial"/>
              </a:rPr>
              <a:t> via the Strait of Hormuz </a:t>
            </a:r>
            <a:r>
              <a:rPr lang="it-IT" sz="1200" b="0" i="0" dirty="0" err="1">
                <a:effectLst/>
                <a:latin typeface="+mn-lt"/>
                <a:ea typeface="+mn-ea"/>
                <a:cs typeface="+mn-cs"/>
                <a:sym typeface="Arial"/>
              </a:rPr>
              <a:t>was</a:t>
            </a:r>
            <a:r>
              <a:rPr lang="it-IT" sz="1200" b="0" i="0" dirty="0">
                <a:effectLst/>
                <a:latin typeface="+mn-lt"/>
                <a:ea typeface="+mn-ea"/>
                <a:cs typeface="+mn-cs"/>
                <a:sym typeface="Arial"/>
              </a:rPr>
              <a:t> </a:t>
            </a:r>
            <a:r>
              <a:rPr lang="it-IT" sz="1200" b="0" i="0" dirty="0" err="1">
                <a:effectLst/>
                <a:latin typeface="+mn-lt"/>
                <a:ea typeface="+mn-ea"/>
                <a:cs typeface="+mn-cs"/>
                <a:sym typeface="Arial"/>
              </a:rPr>
              <a:t>destined</a:t>
            </a:r>
            <a:r>
              <a:rPr lang="it-IT" sz="1200" b="0" i="0" dirty="0">
                <a:effectLst/>
                <a:latin typeface="+mn-lt"/>
                <a:ea typeface="+mn-ea"/>
                <a:cs typeface="+mn-cs"/>
                <a:sym typeface="Arial"/>
              </a:rPr>
              <a:t> for the Asian market – accounting for more </a:t>
            </a:r>
            <a:r>
              <a:rPr lang="it-IT" sz="1200" b="0" i="0" dirty="0" err="1">
                <a:effectLst/>
                <a:latin typeface="+mn-lt"/>
                <a:ea typeface="+mn-ea"/>
                <a:cs typeface="+mn-cs"/>
                <a:sym typeface="Arial"/>
              </a:rPr>
              <a:t>than</a:t>
            </a:r>
            <a:r>
              <a:rPr lang="it-IT" sz="1200" b="0" i="0" dirty="0">
                <a:effectLst/>
                <a:latin typeface="+mn-lt"/>
                <a:ea typeface="+mn-ea"/>
                <a:cs typeface="+mn-cs"/>
                <a:sym typeface="Arial"/>
              </a:rPr>
              <a:t> a quarter of the </a:t>
            </a:r>
            <a:r>
              <a:rPr lang="it-IT" sz="1200" b="0" i="0" dirty="0" err="1">
                <a:effectLst/>
                <a:latin typeface="+mn-lt"/>
                <a:ea typeface="+mn-ea"/>
                <a:cs typeface="+mn-cs"/>
                <a:sym typeface="Arial"/>
              </a:rPr>
              <a:t>region's</a:t>
            </a:r>
            <a:r>
              <a:rPr lang="it-IT" sz="1200" b="0" i="0" dirty="0">
                <a:effectLst/>
                <a:latin typeface="+mn-lt"/>
                <a:ea typeface="+mn-ea"/>
                <a:cs typeface="+mn-cs"/>
                <a:sym typeface="Arial"/>
              </a:rPr>
              <a:t> </a:t>
            </a:r>
            <a:r>
              <a:rPr lang="it-IT" sz="1200" b="0" i="0" dirty="0" err="1">
                <a:effectLst/>
                <a:latin typeface="+mn-lt"/>
                <a:ea typeface="+mn-ea"/>
                <a:cs typeface="+mn-cs"/>
                <a:sym typeface="Arial"/>
              </a:rPr>
              <a:t>total</a:t>
            </a:r>
            <a:r>
              <a:rPr lang="it-IT" sz="1200" b="0" i="0" dirty="0">
                <a:effectLst/>
                <a:latin typeface="+mn-lt"/>
                <a:ea typeface="+mn-ea"/>
                <a:cs typeface="+mn-cs"/>
                <a:sym typeface="Arial"/>
              </a:rPr>
              <a:t> LNG imports. Just over 10% </a:t>
            </a:r>
            <a:r>
              <a:rPr lang="it-IT" sz="1200" b="0" i="0" dirty="0" err="1">
                <a:effectLst/>
                <a:latin typeface="+mn-lt"/>
                <a:ea typeface="+mn-ea"/>
                <a:cs typeface="+mn-cs"/>
                <a:sym typeface="Arial"/>
              </a:rPr>
              <a:t>went</a:t>
            </a:r>
            <a:r>
              <a:rPr lang="it-IT" sz="1200" b="0" i="0" dirty="0">
                <a:effectLst/>
                <a:latin typeface="+mn-lt"/>
                <a:ea typeface="+mn-ea"/>
                <a:cs typeface="+mn-cs"/>
                <a:sym typeface="Arial"/>
              </a:rPr>
              <a:t> to Europe.</a:t>
            </a:r>
          </a:p>
          <a:p>
            <a:pPr fontAlgn="base"/>
            <a:endParaRPr lang="it-IT" sz="1200" b="0" i="0" dirty="0">
              <a:effectLst/>
              <a:latin typeface="+mn-lt"/>
              <a:ea typeface="+mn-ea"/>
              <a:cs typeface="+mn-cs"/>
              <a:sym typeface="Arial"/>
            </a:endParaRPr>
          </a:p>
          <a:p>
            <a:pPr fontAlgn="base"/>
            <a:r>
              <a:rPr lang="it-IT" sz="1200" b="0" i="0" dirty="0" err="1">
                <a:effectLst/>
                <a:latin typeface="+mn-lt"/>
                <a:ea typeface="+mn-ea"/>
                <a:cs typeface="+mn-cs"/>
                <a:sym typeface="Arial"/>
              </a:rPr>
              <a:t>Various</a:t>
            </a:r>
            <a:r>
              <a:rPr lang="it-IT" sz="1200" b="0" i="0" dirty="0">
                <a:effectLst/>
                <a:latin typeface="+mn-lt"/>
                <a:ea typeface="+mn-ea"/>
                <a:cs typeface="+mn-cs"/>
                <a:sym typeface="Arial"/>
              </a:rPr>
              <a:t> </a:t>
            </a:r>
            <a:r>
              <a:rPr lang="it-IT" sz="1200" b="0" i="0" dirty="0" err="1">
                <a:effectLst/>
                <a:latin typeface="+mn-lt"/>
                <a:ea typeface="+mn-ea"/>
                <a:cs typeface="+mn-cs"/>
                <a:sym typeface="Arial"/>
              </a:rPr>
              <a:t>other</a:t>
            </a:r>
            <a:r>
              <a:rPr lang="it-IT" sz="1200" b="0" i="0" dirty="0">
                <a:effectLst/>
                <a:latin typeface="+mn-lt"/>
                <a:ea typeface="+mn-ea"/>
                <a:cs typeface="+mn-cs"/>
                <a:sym typeface="Arial"/>
              </a:rPr>
              <a:t> commodities markets </a:t>
            </a:r>
            <a:r>
              <a:rPr lang="it-IT" sz="1200" b="0" i="0" dirty="0" err="1">
                <a:effectLst/>
                <a:latin typeface="+mn-lt"/>
                <a:ea typeface="+mn-ea"/>
                <a:cs typeface="+mn-cs"/>
                <a:sym typeface="Arial"/>
              </a:rPr>
              <a:t>have</a:t>
            </a:r>
            <a:r>
              <a:rPr lang="it-IT" sz="1200" b="0" i="0" dirty="0">
                <a:effectLst/>
                <a:latin typeface="+mn-lt"/>
                <a:ea typeface="+mn-ea"/>
                <a:cs typeface="+mn-cs"/>
                <a:sym typeface="Arial"/>
              </a:rPr>
              <a:t> </a:t>
            </a:r>
            <a:r>
              <a:rPr lang="it-IT" sz="1200" b="0" i="0" dirty="0" err="1">
                <a:effectLst/>
                <a:latin typeface="+mn-lt"/>
                <a:ea typeface="+mn-ea"/>
                <a:cs typeface="+mn-cs"/>
                <a:sym typeface="Arial"/>
              </a:rPr>
              <a:t>also</a:t>
            </a:r>
            <a:r>
              <a:rPr lang="it-IT" sz="1200" b="0" i="0" dirty="0">
                <a:effectLst/>
                <a:latin typeface="+mn-lt"/>
                <a:ea typeface="+mn-ea"/>
                <a:cs typeface="+mn-cs"/>
                <a:sym typeface="Arial"/>
              </a:rPr>
              <a:t> </a:t>
            </a:r>
            <a:r>
              <a:rPr lang="it-IT" sz="1200" b="0" i="0" dirty="0" err="1">
                <a:effectLst/>
                <a:latin typeface="+mn-lt"/>
                <a:ea typeface="+mn-ea"/>
                <a:cs typeface="+mn-cs"/>
                <a:sym typeface="Arial"/>
              </a:rPr>
              <a:t>been</a:t>
            </a:r>
            <a:r>
              <a:rPr lang="it-IT" sz="1200" b="0" i="0" dirty="0">
                <a:effectLst/>
                <a:latin typeface="+mn-lt"/>
                <a:ea typeface="+mn-ea"/>
                <a:cs typeface="+mn-cs"/>
                <a:sym typeface="Arial"/>
              </a:rPr>
              <a:t> </a:t>
            </a:r>
            <a:r>
              <a:rPr lang="it-IT" sz="1200" b="0" i="0" dirty="0" err="1">
                <a:effectLst/>
                <a:latin typeface="+mn-lt"/>
                <a:ea typeface="+mn-ea"/>
                <a:cs typeface="+mn-cs"/>
                <a:sym typeface="Arial"/>
              </a:rPr>
              <a:t>affected</a:t>
            </a:r>
            <a:r>
              <a:rPr lang="it-IT" sz="1200" b="0" i="0" dirty="0">
                <a:effectLst/>
                <a:latin typeface="+mn-lt"/>
                <a:ea typeface="+mn-ea"/>
                <a:cs typeface="+mn-cs"/>
                <a:sym typeface="Arial"/>
              </a:rPr>
              <a:t> by disruptions to shipping in the Strait of Hormuz, with </a:t>
            </a:r>
            <a:r>
              <a:rPr lang="it-IT" sz="1200" b="0" i="0" dirty="0" err="1">
                <a:effectLst/>
                <a:latin typeface="+mn-lt"/>
                <a:ea typeface="+mn-ea"/>
                <a:cs typeface="+mn-cs"/>
                <a:sym typeface="Arial"/>
              </a:rPr>
              <a:t>implications</a:t>
            </a:r>
            <a:r>
              <a:rPr lang="it-IT" sz="1200" b="0" i="0" dirty="0">
                <a:effectLst/>
                <a:latin typeface="+mn-lt"/>
                <a:ea typeface="+mn-ea"/>
                <a:cs typeface="+mn-cs"/>
                <a:sym typeface="Arial"/>
              </a:rPr>
              <a:t> for energy and </a:t>
            </a:r>
            <a:r>
              <a:rPr lang="it-IT" sz="1200" b="0" i="0" dirty="0" err="1">
                <a:effectLst/>
                <a:latin typeface="+mn-lt"/>
                <a:ea typeface="+mn-ea"/>
                <a:cs typeface="+mn-cs"/>
                <a:sym typeface="Arial"/>
              </a:rPr>
              <a:t>beyond</a:t>
            </a:r>
            <a:r>
              <a:rPr lang="it-IT" sz="1200" b="0" i="0" dirty="0">
                <a:effectLst/>
                <a:latin typeface="+mn-lt"/>
                <a:ea typeface="+mn-ea"/>
                <a:cs typeface="+mn-cs"/>
                <a:sym typeface="Arial"/>
              </a:rPr>
              <a:t>. </a:t>
            </a:r>
          </a:p>
          <a:p>
            <a:pPr fontAlgn="base"/>
            <a:r>
              <a:rPr lang="it-IT" sz="1200" b="0" i="0" dirty="0" err="1">
                <a:effectLst/>
                <a:latin typeface="+mn-lt"/>
                <a:ea typeface="+mn-ea"/>
                <a:cs typeface="+mn-cs"/>
                <a:sym typeface="Arial"/>
              </a:rPr>
              <a:t>Fertiliser</a:t>
            </a:r>
            <a:r>
              <a:rPr lang="it-IT" sz="1200" b="0" i="0" dirty="0">
                <a:effectLst/>
                <a:latin typeface="+mn-lt"/>
                <a:ea typeface="+mn-ea"/>
                <a:cs typeface="+mn-cs"/>
                <a:sym typeface="Arial"/>
              </a:rPr>
              <a:t> supply </a:t>
            </a:r>
            <a:r>
              <a:rPr lang="it-IT" sz="1200" b="0" i="0" dirty="0" err="1">
                <a:effectLst/>
                <a:latin typeface="+mn-lt"/>
                <a:ea typeface="+mn-ea"/>
                <a:cs typeface="+mn-cs"/>
                <a:sym typeface="Arial"/>
              </a:rPr>
              <a:t>is</a:t>
            </a:r>
            <a:r>
              <a:rPr lang="it-IT" sz="1200" b="0" i="0" dirty="0">
                <a:effectLst/>
                <a:latin typeface="+mn-lt"/>
                <a:ea typeface="+mn-ea"/>
                <a:cs typeface="+mn-cs"/>
                <a:sym typeface="Arial"/>
              </a:rPr>
              <a:t> </a:t>
            </a:r>
            <a:r>
              <a:rPr lang="it-IT" sz="1200" b="0" i="0" dirty="0" err="1">
                <a:effectLst/>
                <a:latin typeface="+mn-lt"/>
                <a:ea typeface="+mn-ea"/>
                <a:cs typeface="+mn-cs"/>
                <a:sym typeface="Arial"/>
              </a:rPr>
              <a:t>particularly</a:t>
            </a:r>
            <a:r>
              <a:rPr lang="it-IT" sz="1200" b="0" i="0" dirty="0">
                <a:effectLst/>
                <a:latin typeface="+mn-lt"/>
                <a:ea typeface="+mn-ea"/>
                <a:cs typeface="+mn-cs"/>
                <a:sym typeface="Arial"/>
              </a:rPr>
              <a:t> </a:t>
            </a:r>
            <a:r>
              <a:rPr lang="it-IT" sz="1200" b="0" i="0" dirty="0" err="1">
                <a:effectLst/>
                <a:latin typeface="+mn-lt"/>
                <a:ea typeface="+mn-ea"/>
                <a:cs typeface="+mn-cs"/>
                <a:sym typeface="Arial"/>
              </a:rPr>
              <a:t>exposed</a:t>
            </a:r>
            <a:r>
              <a:rPr lang="it-IT" sz="1200" b="0" i="0" dirty="0">
                <a:effectLst/>
                <a:latin typeface="+mn-lt"/>
                <a:ea typeface="+mn-ea"/>
                <a:cs typeface="+mn-cs"/>
                <a:sym typeface="Arial"/>
              </a:rPr>
              <a:t>. More </a:t>
            </a:r>
            <a:r>
              <a:rPr lang="it-IT" sz="1200" b="0" i="0" dirty="0" err="1">
                <a:effectLst/>
                <a:latin typeface="+mn-lt"/>
                <a:ea typeface="+mn-ea"/>
                <a:cs typeface="+mn-cs"/>
                <a:sym typeface="Arial"/>
              </a:rPr>
              <a:t>than</a:t>
            </a:r>
            <a:r>
              <a:rPr lang="it-IT" sz="1200" b="0" i="0" dirty="0">
                <a:effectLst/>
                <a:latin typeface="+mn-lt"/>
                <a:ea typeface="+mn-ea"/>
                <a:cs typeface="+mn-cs"/>
                <a:sym typeface="Arial"/>
              </a:rPr>
              <a:t> 30% of global trade of urea </a:t>
            </a:r>
            <a:r>
              <a:rPr lang="it-IT" sz="1200" b="0" i="0" dirty="0" err="1">
                <a:effectLst/>
                <a:latin typeface="+mn-lt"/>
                <a:ea typeface="+mn-ea"/>
                <a:cs typeface="+mn-cs"/>
                <a:sym typeface="Arial"/>
              </a:rPr>
              <a:t>moves</a:t>
            </a:r>
            <a:r>
              <a:rPr lang="it-IT" sz="1200" b="0" i="0" dirty="0">
                <a:effectLst/>
                <a:latin typeface="+mn-lt"/>
                <a:ea typeface="+mn-ea"/>
                <a:cs typeface="+mn-cs"/>
                <a:sym typeface="Arial"/>
              </a:rPr>
              <a:t> </a:t>
            </a:r>
            <a:r>
              <a:rPr lang="it-IT" sz="1200" b="0" i="0" dirty="0" err="1">
                <a:effectLst/>
                <a:latin typeface="+mn-lt"/>
                <a:ea typeface="+mn-ea"/>
                <a:cs typeface="+mn-cs"/>
                <a:sym typeface="Arial"/>
              </a:rPr>
              <a:t>through</a:t>
            </a:r>
            <a:r>
              <a:rPr lang="it-IT" sz="1200" b="0" i="0" dirty="0">
                <a:effectLst/>
                <a:latin typeface="+mn-lt"/>
                <a:ea typeface="+mn-ea"/>
                <a:cs typeface="+mn-cs"/>
                <a:sym typeface="Arial"/>
              </a:rPr>
              <a:t> the Strait, </a:t>
            </a:r>
            <a:r>
              <a:rPr lang="it-IT" sz="1200" b="0" i="0" dirty="0" err="1">
                <a:effectLst/>
                <a:latin typeface="+mn-lt"/>
                <a:ea typeface="+mn-ea"/>
                <a:cs typeface="+mn-cs"/>
                <a:sym typeface="Arial"/>
              </a:rPr>
              <a:t>along</a:t>
            </a:r>
            <a:r>
              <a:rPr lang="it-IT" sz="1200" b="0" i="0" dirty="0">
                <a:effectLst/>
                <a:latin typeface="+mn-lt"/>
                <a:ea typeface="+mn-ea"/>
                <a:cs typeface="+mn-cs"/>
                <a:sym typeface="Arial"/>
              </a:rPr>
              <a:t> with </a:t>
            </a:r>
            <a:r>
              <a:rPr lang="it-IT" sz="1200" b="0" i="0" dirty="0" err="1">
                <a:effectLst/>
                <a:latin typeface="+mn-lt"/>
                <a:ea typeface="+mn-ea"/>
                <a:cs typeface="+mn-cs"/>
                <a:sym typeface="Arial"/>
              </a:rPr>
              <a:t>about</a:t>
            </a:r>
            <a:r>
              <a:rPr lang="it-IT" sz="1200" b="0" i="0" dirty="0">
                <a:effectLst/>
                <a:latin typeface="+mn-lt"/>
                <a:ea typeface="+mn-ea"/>
                <a:cs typeface="+mn-cs"/>
                <a:sym typeface="Arial"/>
              </a:rPr>
              <a:t> 20% of trade of </a:t>
            </a:r>
            <a:r>
              <a:rPr lang="it-IT" sz="1200" b="0" i="0" dirty="0" err="1">
                <a:effectLst/>
                <a:latin typeface="+mn-lt"/>
                <a:ea typeface="+mn-ea"/>
                <a:cs typeface="+mn-cs"/>
                <a:sym typeface="Arial"/>
              </a:rPr>
              <a:t>ammonia</a:t>
            </a:r>
            <a:r>
              <a:rPr lang="it-IT" sz="1200" b="0" i="0" dirty="0">
                <a:effectLst/>
                <a:latin typeface="+mn-lt"/>
                <a:ea typeface="+mn-ea"/>
                <a:cs typeface="+mn-cs"/>
                <a:sym typeface="Arial"/>
              </a:rPr>
              <a:t> and </a:t>
            </a:r>
            <a:r>
              <a:rPr lang="it-IT" sz="1200" b="0" i="0" dirty="0" err="1">
                <a:effectLst/>
                <a:latin typeface="+mn-lt"/>
                <a:ea typeface="+mn-ea"/>
                <a:cs typeface="+mn-cs"/>
                <a:sym typeface="Arial"/>
              </a:rPr>
              <a:t>phosphate</a:t>
            </a:r>
            <a:r>
              <a:rPr lang="it-IT" sz="1200" b="0" i="0" dirty="0">
                <a:effectLst/>
                <a:latin typeface="+mn-lt"/>
                <a:ea typeface="+mn-ea"/>
                <a:cs typeface="+mn-cs"/>
                <a:sym typeface="Arial"/>
              </a:rPr>
              <a:t>. </a:t>
            </a:r>
            <a:r>
              <a:rPr lang="it-IT" sz="1200" b="0" i="0" dirty="0" err="1">
                <a:effectLst/>
                <a:latin typeface="+mn-lt"/>
                <a:ea typeface="+mn-ea"/>
                <a:cs typeface="+mn-cs"/>
                <a:sym typeface="Arial"/>
              </a:rPr>
              <a:t>This</a:t>
            </a:r>
            <a:r>
              <a:rPr lang="it-IT" sz="1200" b="0" i="0" dirty="0">
                <a:effectLst/>
                <a:latin typeface="+mn-lt"/>
                <a:ea typeface="+mn-ea"/>
                <a:cs typeface="+mn-cs"/>
                <a:sym typeface="Arial"/>
              </a:rPr>
              <a:t> </a:t>
            </a:r>
            <a:r>
              <a:rPr lang="it-IT" sz="1200" b="0" i="0" dirty="0" err="1">
                <a:effectLst/>
                <a:latin typeface="+mn-lt"/>
                <a:ea typeface="+mn-ea"/>
                <a:cs typeface="+mn-cs"/>
                <a:sym typeface="Arial"/>
              </a:rPr>
              <a:t>creates</a:t>
            </a:r>
            <a:r>
              <a:rPr lang="it-IT" sz="1200" b="0" i="0" dirty="0">
                <a:effectLst/>
                <a:latin typeface="+mn-lt"/>
                <a:ea typeface="+mn-ea"/>
                <a:cs typeface="+mn-cs"/>
                <a:sym typeface="Arial"/>
              </a:rPr>
              <a:t> risks for food prices and security. </a:t>
            </a:r>
            <a:r>
              <a:rPr lang="it-IT" sz="1200" b="0" i="0" dirty="0" err="1">
                <a:effectLst/>
                <a:latin typeface="+mn-lt"/>
                <a:ea typeface="+mn-ea"/>
                <a:cs typeface="+mn-cs"/>
                <a:sym typeface="Arial"/>
              </a:rPr>
              <a:t>Moreover</a:t>
            </a:r>
            <a:r>
              <a:rPr lang="it-IT" sz="1200" b="0" i="0" dirty="0">
                <a:effectLst/>
                <a:latin typeface="+mn-lt"/>
                <a:ea typeface="+mn-ea"/>
                <a:cs typeface="+mn-cs"/>
                <a:sym typeface="Arial"/>
              </a:rPr>
              <a:t>, disruptions in </a:t>
            </a:r>
            <a:r>
              <a:rPr lang="it-IT" sz="1200" b="0" i="0" dirty="0" err="1">
                <a:effectLst/>
                <a:latin typeface="+mn-lt"/>
                <a:ea typeface="+mn-ea"/>
                <a:cs typeface="+mn-cs"/>
                <a:sym typeface="Arial"/>
              </a:rPr>
              <a:t>this</a:t>
            </a:r>
            <a:r>
              <a:rPr lang="it-IT" sz="1200" b="0" i="0" dirty="0">
                <a:effectLst/>
                <a:latin typeface="+mn-lt"/>
                <a:ea typeface="+mn-ea"/>
                <a:cs typeface="+mn-cs"/>
                <a:sym typeface="Arial"/>
              </a:rPr>
              <a:t> </a:t>
            </a:r>
            <a:r>
              <a:rPr lang="it-IT" sz="1200" b="0" i="0" dirty="0" err="1">
                <a:effectLst/>
                <a:latin typeface="+mn-lt"/>
                <a:ea typeface="+mn-ea"/>
                <a:cs typeface="+mn-cs"/>
                <a:sym typeface="Arial"/>
              </a:rPr>
              <a:t>sector</a:t>
            </a:r>
            <a:r>
              <a:rPr lang="it-IT" sz="1200" b="0" i="0" dirty="0">
                <a:effectLst/>
                <a:latin typeface="+mn-lt"/>
                <a:ea typeface="+mn-ea"/>
                <a:cs typeface="+mn-cs"/>
                <a:sym typeface="Arial"/>
              </a:rPr>
              <a:t> </a:t>
            </a:r>
            <a:r>
              <a:rPr lang="it-IT" sz="1200" b="0" i="0" dirty="0" err="1">
                <a:effectLst/>
                <a:latin typeface="+mn-lt"/>
                <a:ea typeface="+mn-ea"/>
                <a:cs typeface="+mn-cs"/>
                <a:sym typeface="Arial"/>
              </a:rPr>
              <a:t>could</a:t>
            </a:r>
            <a:r>
              <a:rPr lang="it-IT" sz="1200" b="0" i="0" dirty="0">
                <a:effectLst/>
                <a:latin typeface="+mn-lt"/>
                <a:ea typeface="+mn-ea"/>
                <a:cs typeface="+mn-cs"/>
                <a:sym typeface="Arial"/>
              </a:rPr>
              <a:t> </a:t>
            </a:r>
            <a:r>
              <a:rPr lang="it-IT" sz="1200" b="0" i="0" dirty="0" err="1">
                <a:effectLst/>
                <a:latin typeface="+mn-lt"/>
                <a:ea typeface="+mn-ea"/>
                <a:cs typeface="+mn-cs"/>
                <a:sym typeface="Arial"/>
              </a:rPr>
              <a:t>have</a:t>
            </a:r>
            <a:r>
              <a:rPr lang="it-IT" sz="1200" b="0" i="0" dirty="0">
                <a:effectLst/>
                <a:latin typeface="+mn-lt"/>
                <a:ea typeface="+mn-ea"/>
                <a:cs typeface="+mn-cs"/>
                <a:sym typeface="Arial"/>
              </a:rPr>
              <a:t> </a:t>
            </a:r>
            <a:r>
              <a:rPr lang="it-IT" sz="1200" b="0" i="0" dirty="0" err="1">
                <a:effectLst/>
                <a:latin typeface="+mn-lt"/>
                <a:ea typeface="+mn-ea"/>
                <a:cs typeface="+mn-cs"/>
                <a:sym typeface="Arial"/>
              </a:rPr>
              <a:t>indirect</a:t>
            </a:r>
            <a:r>
              <a:rPr lang="it-IT" sz="1200" b="0" i="0" dirty="0">
                <a:effectLst/>
                <a:latin typeface="+mn-lt"/>
                <a:ea typeface="+mn-ea"/>
                <a:cs typeface="+mn-cs"/>
                <a:sym typeface="Arial"/>
              </a:rPr>
              <a:t> </a:t>
            </a:r>
            <a:r>
              <a:rPr lang="it-IT" sz="1200" b="0" i="0" dirty="0" err="1">
                <a:effectLst/>
                <a:latin typeface="+mn-lt"/>
                <a:ea typeface="+mn-ea"/>
                <a:cs typeface="+mn-cs"/>
                <a:sym typeface="Arial"/>
              </a:rPr>
              <a:t>effects</a:t>
            </a:r>
            <a:r>
              <a:rPr lang="it-IT" sz="1200" b="0" i="0" dirty="0">
                <a:effectLst/>
                <a:latin typeface="+mn-lt"/>
                <a:ea typeface="+mn-ea"/>
                <a:cs typeface="+mn-cs"/>
                <a:sym typeface="Arial"/>
              </a:rPr>
              <a:t> on energy markets, </a:t>
            </a:r>
            <a:r>
              <a:rPr lang="it-IT" sz="1200" b="0" i="0" dirty="0" err="1">
                <a:effectLst/>
                <a:latin typeface="+mn-lt"/>
                <a:ea typeface="+mn-ea"/>
                <a:cs typeface="+mn-cs"/>
                <a:sym typeface="Arial"/>
              </a:rPr>
              <a:t>since</a:t>
            </a:r>
            <a:r>
              <a:rPr lang="it-IT" sz="1200" b="0" i="0" dirty="0">
                <a:effectLst/>
                <a:latin typeface="+mn-lt"/>
                <a:ea typeface="+mn-ea"/>
                <a:cs typeface="+mn-cs"/>
                <a:sym typeface="Arial"/>
              </a:rPr>
              <a:t> some countries use </a:t>
            </a:r>
            <a:r>
              <a:rPr lang="it-IT" sz="1200" b="0" i="0" dirty="0" err="1">
                <a:effectLst/>
                <a:latin typeface="+mn-lt"/>
                <a:ea typeface="+mn-ea"/>
                <a:cs typeface="+mn-cs"/>
                <a:sym typeface="Arial"/>
              </a:rPr>
              <a:t>imported</a:t>
            </a:r>
            <a:r>
              <a:rPr lang="it-IT" sz="1200" b="0" i="0" dirty="0">
                <a:effectLst/>
                <a:latin typeface="+mn-lt"/>
                <a:ea typeface="+mn-ea"/>
                <a:cs typeface="+mn-cs"/>
                <a:sym typeface="Arial"/>
              </a:rPr>
              <a:t> LNG to </a:t>
            </a:r>
            <a:r>
              <a:rPr lang="it-IT" sz="1200" b="0" i="0" dirty="0" err="1">
                <a:effectLst/>
                <a:latin typeface="+mn-lt"/>
                <a:ea typeface="+mn-ea"/>
                <a:cs typeface="+mn-cs"/>
                <a:sym typeface="Arial"/>
              </a:rPr>
              <a:t>run</a:t>
            </a:r>
            <a:r>
              <a:rPr lang="it-IT" sz="1200" b="0" i="0" dirty="0">
                <a:effectLst/>
                <a:latin typeface="+mn-lt"/>
                <a:ea typeface="+mn-ea"/>
                <a:cs typeface="+mn-cs"/>
                <a:sym typeface="Arial"/>
              </a:rPr>
              <a:t> </a:t>
            </a:r>
            <a:r>
              <a:rPr lang="it-IT" sz="1200" b="0" i="0" dirty="0" err="1">
                <a:effectLst/>
                <a:latin typeface="+mn-lt"/>
                <a:ea typeface="+mn-ea"/>
                <a:cs typeface="+mn-cs"/>
                <a:sym typeface="Arial"/>
              </a:rPr>
              <a:t>domestic</a:t>
            </a:r>
            <a:r>
              <a:rPr lang="it-IT" sz="1200" b="0" i="0" dirty="0">
                <a:effectLst/>
                <a:latin typeface="+mn-lt"/>
                <a:ea typeface="+mn-ea"/>
                <a:cs typeface="+mn-cs"/>
                <a:sym typeface="Arial"/>
              </a:rPr>
              <a:t> </a:t>
            </a:r>
            <a:r>
              <a:rPr lang="it-IT" sz="1200" b="0" i="0" dirty="0" err="1">
                <a:effectLst/>
                <a:latin typeface="+mn-lt"/>
                <a:ea typeface="+mn-ea"/>
                <a:cs typeface="+mn-cs"/>
                <a:sym typeface="Arial"/>
              </a:rPr>
              <a:t>fertiliser</a:t>
            </a:r>
            <a:r>
              <a:rPr lang="it-IT" sz="1200" b="0" i="0" dirty="0">
                <a:effectLst/>
                <a:latin typeface="+mn-lt"/>
                <a:ea typeface="+mn-ea"/>
                <a:cs typeface="+mn-cs"/>
                <a:sym typeface="Arial"/>
              </a:rPr>
              <a:t> </a:t>
            </a:r>
            <a:r>
              <a:rPr lang="it-IT" sz="1200" b="0" i="0" dirty="0" err="1">
                <a:effectLst/>
                <a:latin typeface="+mn-lt"/>
                <a:ea typeface="+mn-ea"/>
                <a:cs typeface="+mn-cs"/>
                <a:sym typeface="Arial"/>
              </a:rPr>
              <a:t>plants</a:t>
            </a:r>
            <a:r>
              <a:rPr lang="it-IT" sz="1200" b="0" i="0" dirty="0">
                <a:effectLst/>
                <a:latin typeface="+mn-lt"/>
                <a:ea typeface="+mn-ea"/>
                <a:cs typeface="+mn-cs"/>
                <a:sym typeface="Arial"/>
              </a:rPr>
              <a:t>. </a:t>
            </a:r>
          </a:p>
          <a:p>
            <a:pPr fontAlgn="base"/>
            <a:r>
              <a:rPr lang="it-IT" sz="1200" b="0" i="0" dirty="0" err="1">
                <a:effectLst/>
                <a:latin typeface="+mn-lt"/>
                <a:ea typeface="+mn-ea"/>
                <a:cs typeface="+mn-cs"/>
                <a:sym typeface="Arial"/>
              </a:rPr>
              <a:t>Additionally</a:t>
            </a:r>
            <a:r>
              <a:rPr lang="it-IT" sz="1200" b="0" i="0" dirty="0">
                <a:effectLst/>
                <a:latin typeface="+mn-lt"/>
                <a:ea typeface="+mn-ea"/>
                <a:cs typeface="+mn-cs"/>
                <a:sym typeface="Arial"/>
              </a:rPr>
              <a:t>, the </a:t>
            </a:r>
            <a:r>
              <a:rPr lang="it-IT" sz="1200" b="0" i="0" dirty="0" err="1">
                <a:effectLst/>
                <a:latin typeface="+mn-lt"/>
                <a:ea typeface="+mn-ea"/>
                <a:cs typeface="+mn-cs"/>
                <a:sym typeface="Arial"/>
              </a:rPr>
              <a:t>Gulf</a:t>
            </a:r>
            <a:r>
              <a:rPr lang="it-IT" sz="1200" b="0" i="0" dirty="0">
                <a:effectLst/>
                <a:latin typeface="+mn-lt"/>
                <a:ea typeface="+mn-ea"/>
                <a:cs typeface="+mn-cs"/>
                <a:sym typeface="Arial"/>
              </a:rPr>
              <a:t> </a:t>
            </a:r>
            <a:r>
              <a:rPr lang="it-IT" sz="1200" b="0" i="0" dirty="0" err="1">
                <a:effectLst/>
                <a:latin typeface="+mn-lt"/>
                <a:ea typeface="+mn-ea"/>
                <a:cs typeface="+mn-cs"/>
                <a:sym typeface="Arial"/>
              </a:rPr>
              <a:t>region</a:t>
            </a:r>
            <a:r>
              <a:rPr lang="it-IT" sz="1200" b="0" i="0" dirty="0">
                <a:effectLst/>
                <a:latin typeface="+mn-lt"/>
                <a:ea typeface="+mn-ea"/>
                <a:cs typeface="+mn-cs"/>
                <a:sym typeface="Arial"/>
              </a:rPr>
              <a:t> </a:t>
            </a:r>
            <a:r>
              <a:rPr lang="it-IT" sz="1200" b="0" i="0" dirty="0" err="1">
                <a:effectLst/>
                <a:latin typeface="+mn-lt"/>
                <a:ea typeface="+mn-ea"/>
                <a:cs typeface="+mn-cs"/>
                <a:sym typeface="Arial"/>
              </a:rPr>
              <a:t>produces</a:t>
            </a:r>
            <a:r>
              <a:rPr lang="it-IT" sz="1200" b="0" i="0" dirty="0">
                <a:effectLst/>
                <a:latin typeface="+mn-lt"/>
                <a:ea typeface="+mn-ea"/>
                <a:cs typeface="+mn-cs"/>
                <a:sym typeface="Arial"/>
              </a:rPr>
              <a:t> </a:t>
            </a:r>
            <a:r>
              <a:rPr lang="it-IT" sz="1200" b="0" i="0" dirty="0" err="1">
                <a:effectLst/>
                <a:latin typeface="+mn-lt"/>
                <a:ea typeface="+mn-ea"/>
                <a:cs typeface="+mn-cs"/>
                <a:sym typeface="Arial"/>
              </a:rPr>
              <a:t>around</a:t>
            </a:r>
            <a:r>
              <a:rPr lang="it-IT" sz="1200" b="0" i="0" dirty="0">
                <a:effectLst/>
                <a:latin typeface="+mn-lt"/>
                <a:ea typeface="+mn-ea"/>
                <a:cs typeface="+mn-cs"/>
                <a:sym typeface="Arial"/>
              </a:rPr>
              <a:t> 8% of the global supply of </a:t>
            </a:r>
            <a:r>
              <a:rPr lang="it-IT" sz="1200" b="0" i="0" dirty="0" err="1">
                <a:effectLst/>
                <a:latin typeface="+mn-lt"/>
                <a:ea typeface="+mn-ea"/>
                <a:cs typeface="+mn-cs"/>
                <a:sym typeface="Arial"/>
              </a:rPr>
              <a:t>aluminium</a:t>
            </a:r>
            <a:r>
              <a:rPr lang="it-IT" sz="1200" b="0" i="0" dirty="0">
                <a:effectLst/>
                <a:latin typeface="+mn-lt"/>
                <a:ea typeface="+mn-ea"/>
                <a:cs typeface="+mn-cs"/>
                <a:sym typeface="Arial"/>
              </a:rPr>
              <a:t>, </a:t>
            </a:r>
            <a:r>
              <a:rPr lang="it-IT" sz="1200" b="0" i="0" dirty="0" err="1">
                <a:effectLst/>
                <a:latin typeface="+mn-lt"/>
                <a:ea typeface="+mn-ea"/>
                <a:cs typeface="+mn-cs"/>
                <a:sym typeface="Arial"/>
              </a:rPr>
              <a:t>which</a:t>
            </a:r>
            <a:r>
              <a:rPr lang="it-IT" sz="1200" b="0" i="0" dirty="0">
                <a:effectLst/>
                <a:latin typeface="+mn-lt"/>
                <a:ea typeface="+mn-ea"/>
                <a:cs typeface="+mn-cs"/>
                <a:sym typeface="Arial"/>
              </a:rPr>
              <a:t> </a:t>
            </a:r>
            <a:r>
              <a:rPr lang="it-IT" sz="1200" b="0" i="0" dirty="0" err="1">
                <a:effectLst/>
                <a:latin typeface="+mn-lt"/>
                <a:ea typeface="+mn-ea"/>
                <a:cs typeface="+mn-cs"/>
                <a:sym typeface="Arial"/>
              </a:rPr>
              <a:t>is</a:t>
            </a:r>
            <a:r>
              <a:rPr lang="it-IT" sz="1200" b="0" i="0" dirty="0">
                <a:effectLst/>
                <a:latin typeface="+mn-lt"/>
                <a:ea typeface="+mn-ea"/>
                <a:cs typeface="+mn-cs"/>
                <a:sym typeface="Arial"/>
              </a:rPr>
              <a:t> </a:t>
            </a:r>
            <a:r>
              <a:rPr lang="it-IT" sz="1200" b="0" i="0" dirty="0" err="1">
                <a:effectLst/>
                <a:latin typeface="+mn-lt"/>
                <a:ea typeface="+mn-ea"/>
                <a:cs typeface="+mn-cs"/>
                <a:sym typeface="Arial"/>
              </a:rPr>
              <a:t>used</a:t>
            </a:r>
            <a:r>
              <a:rPr lang="it-IT" sz="1200" b="0" i="0" dirty="0">
                <a:effectLst/>
                <a:latin typeface="+mn-lt"/>
                <a:ea typeface="+mn-ea"/>
                <a:cs typeface="+mn-cs"/>
                <a:sym typeface="Arial"/>
              </a:rPr>
              <a:t> in </a:t>
            </a:r>
            <a:r>
              <a:rPr lang="it-IT" sz="1200" b="0" i="0" dirty="0" err="1">
                <a:effectLst/>
                <a:latin typeface="+mn-lt"/>
                <a:ea typeface="+mn-ea"/>
                <a:cs typeface="+mn-cs"/>
                <a:sym typeface="Arial"/>
              </a:rPr>
              <a:t>numerous</a:t>
            </a:r>
            <a:r>
              <a:rPr lang="it-IT" sz="1200" b="0" i="0" dirty="0">
                <a:effectLst/>
                <a:latin typeface="+mn-lt"/>
                <a:ea typeface="+mn-ea"/>
                <a:cs typeface="+mn-cs"/>
                <a:sym typeface="Arial"/>
              </a:rPr>
              <a:t> energy </a:t>
            </a:r>
            <a:r>
              <a:rPr lang="it-IT" sz="1200" b="0" i="0" dirty="0" err="1">
                <a:effectLst/>
                <a:latin typeface="+mn-lt"/>
                <a:ea typeface="+mn-ea"/>
                <a:cs typeface="+mn-cs"/>
                <a:sym typeface="Arial"/>
              </a:rPr>
              <a:t>technologies</a:t>
            </a:r>
            <a:r>
              <a:rPr lang="it-IT" sz="1200" b="0" i="0" dirty="0">
                <a:effectLst/>
                <a:latin typeface="+mn-lt"/>
                <a:ea typeface="+mn-ea"/>
                <a:cs typeface="+mn-cs"/>
                <a:sym typeface="Arial"/>
              </a:rPr>
              <a:t>, </a:t>
            </a:r>
            <a:r>
              <a:rPr lang="it-IT" sz="1200" b="0" i="0" dirty="0" err="1">
                <a:effectLst/>
                <a:latin typeface="+mn-lt"/>
                <a:ea typeface="+mn-ea"/>
                <a:cs typeface="+mn-cs"/>
                <a:sym typeface="Arial"/>
              </a:rPr>
              <a:t>as</a:t>
            </a:r>
            <a:r>
              <a:rPr lang="it-IT" sz="1200" b="0" i="0" dirty="0">
                <a:effectLst/>
                <a:latin typeface="+mn-lt"/>
                <a:ea typeface="+mn-ea"/>
                <a:cs typeface="+mn-cs"/>
                <a:sym typeface="Arial"/>
              </a:rPr>
              <a:t> </a:t>
            </a:r>
            <a:r>
              <a:rPr lang="it-IT" sz="1200" b="0" i="0" dirty="0" err="1">
                <a:effectLst/>
                <a:latin typeface="+mn-lt"/>
                <a:ea typeface="+mn-ea"/>
                <a:cs typeface="+mn-cs"/>
                <a:sym typeface="Arial"/>
              </a:rPr>
              <a:t>well</a:t>
            </a:r>
            <a:r>
              <a:rPr lang="it-IT" sz="1200" b="0" i="0" dirty="0">
                <a:effectLst/>
                <a:latin typeface="+mn-lt"/>
                <a:ea typeface="+mn-ea"/>
                <a:cs typeface="+mn-cs"/>
                <a:sym typeface="Arial"/>
              </a:rPr>
              <a:t> </a:t>
            </a:r>
            <a:r>
              <a:rPr lang="it-IT" sz="1200" b="0" i="0" dirty="0" err="1">
                <a:effectLst/>
                <a:latin typeface="+mn-lt"/>
                <a:ea typeface="+mn-ea"/>
                <a:cs typeface="+mn-cs"/>
                <a:sym typeface="Arial"/>
              </a:rPr>
              <a:t>as</a:t>
            </a:r>
            <a:r>
              <a:rPr lang="it-IT" sz="1200" b="0" i="0" dirty="0">
                <a:effectLst/>
                <a:latin typeface="+mn-lt"/>
                <a:ea typeface="+mn-ea"/>
                <a:cs typeface="+mn-cs"/>
                <a:sym typeface="Arial"/>
              </a:rPr>
              <a:t> in </a:t>
            </a:r>
            <a:r>
              <a:rPr lang="it-IT" sz="1200" b="0" i="0" dirty="0" err="1">
                <a:effectLst/>
                <a:latin typeface="+mn-lt"/>
                <a:ea typeface="+mn-ea"/>
                <a:cs typeface="+mn-cs"/>
                <a:sym typeface="Arial"/>
              </a:rPr>
              <a:t>construction</a:t>
            </a:r>
            <a:r>
              <a:rPr lang="it-IT" sz="1200" b="0" i="0" dirty="0">
                <a:effectLst/>
                <a:latin typeface="+mn-lt"/>
                <a:ea typeface="+mn-ea"/>
                <a:cs typeface="+mn-cs"/>
                <a:sym typeface="Arial"/>
              </a:rPr>
              <a:t> and manufacturing. About 5 </a:t>
            </a:r>
            <a:r>
              <a:rPr lang="it-IT" sz="1200" b="0" i="0" dirty="0" err="1">
                <a:effectLst/>
                <a:latin typeface="+mn-lt"/>
                <a:ea typeface="+mn-ea"/>
                <a:cs typeface="+mn-cs"/>
                <a:sym typeface="Arial"/>
              </a:rPr>
              <a:t>million</a:t>
            </a:r>
            <a:r>
              <a:rPr lang="it-IT" sz="1200" b="0" i="0" dirty="0">
                <a:effectLst/>
                <a:latin typeface="+mn-lt"/>
                <a:ea typeface="+mn-ea"/>
                <a:cs typeface="+mn-cs"/>
                <a:sym typeface="Arial"/>
              </a:rPr>
              <a:t> </a:t>
            </a:r>
            <a:r>
              <a:rPr lang="it-IT" sz="1200" b="0" i="0" dirty="0" err="1">
                <a:effectLst/>
                <a:latin typeface="+mn-lt"/>
                <a:ea typeface="+mn-ea"/>
                <a:cs typeface="+mn-cs"/>
                <a:sym typeface="Arial"/>
              </a:rPr>
              <a:t>tonnes</a:t>
            </a:r>
            <a:r>
              <a:rPr lang="it-IT" sz="1200" b="0" i="0" dirty="0">
                <a:effectLst/>
                <a:latin typeface="+mn-lt"/>
                <a:ea typeface="+mn-ea"/>
                <a:cs typeface="+mn-cs"/>
                <a:sym typeface="Arial"/>
              </a:rPr>
              <a:t> of the metal are </a:t>
            </a:r>
            <a:r>
              <a:rPr lang="it-IT" sz="1200" b="0" i="0" dirty="0" err="1">
                <a:effectLst/>
                <a:latin typeface="+mn-lt"/>
                <a:ea typeface="+mn-ea"/>
                <a:cs typeface="+mn-cs"/>
                <a:sym typeface="Arial"/>
              </a:rPr>
              <a:t>shipped</a:t>
            </a:r>
            <a:r>
              <a:rPr lang="it-IT" sz="1200" b="0" i="0" dirty="0">
                <a:effectLst/>
                <a:latin typeface="+mn-lt"/>
                <a:ea typeface="+mn-ea"/>
                <a:cs typeface="+mn-cs"/>
                <a:sym typeface="Arial"/>
              </a:rPr>
              <a:t> </a:t>
            </a:r>
            <a:r>
              <a:rPr lang="it-IT" sz="1200" b="0" i="0" dirty="0" err="1">
                <a:effectLst/>
                <a:latin typeface="+mn-lt"/>
                <a:ea typeface="+mn-ea"/>
                <a:cs typeface="+mn-cs"/>
                <a:sym typeface="Arial"/>
              </a:rPr>
              <a:t>each</a:t>
            </a:r>
            <a:r>
              <a:rPr lang="it-IT" sz="1200" b="0" i="0" dirty="0">
                <a:effectLst/>
                <a:latin typeface="+mn-lt"/>
                <a:ea typeface="+mn-ea"/>
                <a:cs typeface="+mn-cs"/>
                <a:sym typeface="Arial"/>
              </a:rPr>
              <a:t> </a:t>
            </a:r>
            <a:r>
              <a:rPr lang="it-IT" sz="1200" b="0" i="0" dirty="0" err="1">
                <a:effectLst/>
                <a:latin typeface="+mn-lt"/>
                <a:ea typeface="+mn-ea"/>
                <a:cs typeface="+mn-cs"/>
                <a:sym typeface="Arial"/>
              </a:rPr>
              <a:t>year</a:t>
            </a:r>
            <a:r>
              <a:rPr lang="it-IT" sz="1200" b="0" i="0" dirty="0">
                <a:effectLst/>
                <a:latin typeface="+mn-lt"/>
                <a:ea typeface="+mn-ea"/>
                <a:cs typeface="+mn-cs"/>
                <a:sym typeface="Arial"/>
              </a:rPr>
              <a:t> </a:t>
            </a:r>
            <a:r>
              <a:rPr lang="it-IT" sz="1200" b="0" i="0" dirty="0" err="1">
                <a:effectLst/>
                <a:latin typeface="+mn-lt"/>
                <a:ea typeface="+mn-ea"/>
                <a:cs typeface="+mn-cs"/>
                <a:sym typeface="Arial"/>
              </a:rPr>
              <a:t>through</a:t>
            </a:r>
            <a:r>
              <a:rPr lang="it-IT" sz="1200" b="0" i="0" dirty="0">
                <a:effectLst/>
                <a:latin typeface="+mn-lt"/>
                <a:ea typeface="+mn-ea"/>
                <a:cs typeface="+mn-cs"/>
                <a:sym typeface="Arial"/>
              </a:rPr>
              <a:t> the Strait from </a:t>
            </a:r>
            <a:r>
              <a:rPr lang="it-IT" sz="1200" b="0" i="0" dirty="0" err="1">
                <a:effectLst/>
                <a:latin typeface="+mn-lt"/>
                <a:ea typeface="+mn-ea"/>
                <a:cs typeface="+mn-cs"/>
                <a:sym typeface="Arial"/>
              </a:rPr>
              <a:t>smelters</a:t>
            </a:r>
            <a:r>
              <a:rPr lang="it-IT" sz="1200" b="0" i="0" dirty="0">
                <a:effectLst/>
                <a:latin typeface="+mn-lt"/>
                <a:ea typeface="+mn-ea"/>
                <a:cs typeface="+mn-cs"/>
                <a:sym typeface="Arial"/>
              </a:rPr>
              <a:t> in Bahrain, Qatar, Saudi Arabia and the United Arab Emirates. </a:t>
            </a:r>
          </a:p>
          <a:p>
            <a:pPr fontAlgn="base"/>
            <a:r>
              <a:rPr lang="it-IT" sz="1200" b="0" i="0" dirty="0" err="1">
                <a:effectLst/>
                <a:latin typeface="+mn-lt"/>
                <a:ea typeface="+mn-ea"/>
                <a:cs typeface="+mn-cs"/>
                <a:sym typeface="Arial"/>
              </a:rPr>
              <a:t>Around</a:t>
            </a:r>
            <a:r>
              <a:rPr lang="it-IT" sz="1200" b="0" i="0" dirty="0">
                <a:effectLst/>
                <a:latin typeface="+mn-lt"/>
                <a:ea typeface="+mn-ea"/>
                <a:cs typeface="+mn-cs"/>
                <a:sym typeface="Arial"/>
              </a:rPr>
              <a:t> </a:t>
            </a:r>
            <a:r>
              <a:rPr lang="it-IT" sz="1200" b="0" i="0" dirty="0" err="1">
                <a:effectLst/>
                <a:latin typeface="+mn-lt"/>
                <a:ea typeface="+mn-ea"/>
                <a:cs typeface="+mn-cs"/>
                <a:sym typeface="Arial"/>
              </a:rPr>
              <a:t>half</a:t>
            </a:r>
            <a:r>
              <a:rPr lang="it-IT" sz="1200" b="0" i="0" dirty="0">
                <a:effectLst/>
                <a:latin typeface="+mn-lt"/>
                <a:ea typeface="+mn-ea"/>
                <a:cs typeface="+mn-cs"/>
                <a:sym typeface="Arial"/>
              </a:rPr>
              <a:t> of global </a:t>
            </a:r>
            <a:r>
              <a:rPr lang="it-IT" sz="1200" b="0" i="0" dirty="0" err="1">
                <a:effectLst/>
                <a:latin typeface="+mn-lt"/>
                <a:ea typeface="+mn-ea"/>
                <a:cs typeface="+mn-cs"/>
                <a:sym typeface="Arial"/>
              </a:rPr>
              <a:t>seaborne</a:t>
            </a:r>
            <a:r>
              <a:rPr lang="it-IT" sz="1200" b="0" i="0" dirty="0">
                <a:effectLst/>
                <a:latin typeface="+mn-lt"/>
                <a:ea typeface="+mn-ea"/>
                <a:cs typeface="+mn-cs"/>
                <a:sym typeface="Arial"/>
              </a:rPr>
              <a:t> </a:t>
            </a:r>
            <a:r>
              <a:rPr lang="it-IT" sz="1200" b="0" i="0" dirty="0" err="1">
                <a:effectLst/>
                <a:latin typeface="+mn-lt"/>
                <a:ea typeface="+mn-ea"/>
                <a:cs typeface="+mn-cs"/>
                <a:sym typeface="Arial"/>
              </a:rPr>
              <a:t>sulphur</a:t>
            </a:r>
            <a:r>
              <a:rPr lang="it-IT" sz="1200" b="0" i="0" dirty="0">
                <a:effectLst/>
                <a:latin typeface="+mn-lt"/>
                <a:ea typeface="+mn-ea"/>
                <a:cs typeface="+mn-cs"/>
                <a:sym typeface="Arial"/>
              </a:rPr>
              <a:t> trade </a:t>
            </a:r>
            <a:r>
              <a:rPr lang="it-IT" sz="1200" b="0" i="0" dirty="0" err="1">
                <a:effectLst/>
                <a:latin typeface="+mn-lt"/>
                <a:ea typeface="+mn-ea"/>
                <a:cs typeface="+mn-cs"/>
                <a:sym typeface="Arial"/>
              </a:rPr>
              <a:t>also</a:t>
            </a:r>
            <a:r>
              <a:rPr lang="it-IT" sz="1200" b="0" i="0" dirty="0">
                <a:effectLst/>
                <a:latin typeface="+mn-lt"/>
                <a:ea typeface="+mn-ea"/>
                <a:cs typeface="+mn-cs"/>
                <a:sym typeface="Arial"/>
              </a:rPr>
              <a:t> </a:t>
            </a:r>
            <a:r>
              <a:rPr lang="it-IT" sz="1200" b="0" i="0" dirty="0" err="1">
                <a:effectLst/>
                <a:latin typeface="+mn-lt"/>
                <a:ea typeface="+mn-ea"/>
                <a:cs typeface="+mn-cs"/>
                <a:sym typeface="Arial"/>
              </a:rPr>
              <a:t>moves</a:t>
            </a:r>
            <a:r>
              <a:rPr lang="it-IT" sz="1200" b="0" i="0" dirty="0">
                <a:effectLst/>
                <a:latin typeface="+mn-lt"/>
                <a:ea typeface="+mn-ea"/>
                <a:cs typeface="+mn-cs"/>
                <a:sym typeface="Arial"/>
              </a:rPr>
              <a:t> </a:t>
            </a:r>
            <a:r>
              <a:rPr lang="it-IT" sz="1200" b="0" i="0" dirty="0" err="1">
                <a:effectLst/>
                <a:latin typeface="+mn-lt"/>
                <a:ea typeface="+mn-ea"/>
                <a:cs typeface="+mn-cs"/>
                <a:sym typeface="Arial"/>
              </a:rPr>
              <a:t>through</a:t>
            </a:r>
            <a:r>
              <a:rPr lang="it-IT" sz="1200" b="0" i="0" dirty="0">
                <a:effectLst/>
                <a:latin typeface="+mn-lt"/>
                <a:ea typeface="+mn-ea"/>
                <a:cs typeface="+mn-cs"/>
                <a:sym typeface="Arial"/>
              </a:rPr>
              <a:t> the Strait of Hormuz. </a:t>
            </a:r>
            <a:r>
              <a:rPr lang="it-IT" sz="1200" b="0" i="0" dirty="0" err="1">
                <a:effectLst/>
                <a:latin typeface="+mn-lt"/>
                <a:ea typeface="+mn-ea"/>
                <a:cs typeface="+mn-cs"/>
                <a:sym typeface="Arial"/>
              </a:rPr>
              <a:t>Sulphuric</a:t>
            </a:r>
            <a:r>
              <a:rPr lang="it-IT" sz="1200" b="0" i="0" dirty="0">
                <a:effectLst/>
                <a:latin typeface="+mn-lt"/>
                <a:ea typeface="+mn-ea"/>
                <a:cs typeface="+mn-cs"/>
                <a:sym typeface="Arial"/>
              </a:rPr>
              <a:t> acid </a:t>
            </a:r>
            <a:r>
              <a:rPr lang="it-IT" sz="1200" b="0" i="0" dirty="0" err="1">
                <a:effectLst/>
                <a:latin typeface="+mn-lt"/>
                <a:ea typeface="+mn-ea"/>
                <a:cs typeface="+mn-cs"/>
                <a:sym typeface="Arial"/>
              </a:rPr>
              <a:t>is</a:t>
            </a:r>
            <a:r>
              <a:rPr lang="it-IT" sz="1200" b="0" i="0" dirty="0">
                <a:effectLst/>
                <a:latin typeface="+mn-lt"/>
                <a:ea typeface="+mn-ea"/>
                <a:cs typeface="+mn-cs"/>
                <a:sym typeface="Arial"/>
              </a:rPr>
              <a:t> </a:t>
            </a:r>
            <a:r>
              <a:rPr lang="it-IT" sz="1200" b="0" i="0" dirty="0" err="1">
                <a:effectLst/>
                <a:latin typeface="+mn-lt"/>
                <a:ea typeface="+mn-ea"/>
                <a:cs typeface="+mn-cs"/>
                <a:sym typeface="Arial"/>
              </a:rPr>
              <a:t>used</a:t>
            </a:r>
            <a:r>
              <a:rPr lang="it-IT" sz="1200" b="0" i="0" dirty="0">
                <a:effectLst/>
                <a:latin typeface="+mn-lt"/>
                <a:ea typeface="+mn-ea"/>
                <a:cs typeface="+mn-cs"/>
                <a:sym typeface="Arial"/>
              </a:rPr>
              <a:t> </a:t>
            </a:r>
            <a:r>
              <a:rPr lang="it-IT" sz="1200" b="0" i="0" dirty="0" err="1">
                <a:effectLst/>
                <a:latin typeface="+mn-lt"/>
                <a:ea typeface="+mn-ea"/>
                <a:cs typeface="+mn-cs"/>
                <a:sym typeface="Arial"/>
              </a:rPr>
              <a:t>not</a:t>
            </a:r>
            <a:r>
              <a:rPr lang="it-IT" sz="1200" b="0" i="0" dirty="0">
                <a:effectLst/>
                <a:latin typeface="+mn-lt"/>
                <a:ea typeface="+mn-ea"/>
                <a:cs typeface="+mn-cs"/>
                <a:sym typeface="Arial"/>
              </a:rPr>
              <a:t> </a:t>
            </a:r>
            <a:r>
              <a:rPr lang="it-IT" sz="1200" b="0" i="0" dirty="0" err="1">
                <a:effectLst/>
                <a:latin typeface="+mn-lt"/>
                <a:ea typeface="+mn-ea"/>
                <a:cs typeface="+mn-cs"/>
                <a:sym typeface="Arial"/>
              </a:rPr>
              <a:t>only</a:t>
            </a:r>
            <a:r>
              <a:rPr lang="it-IT" sz="1200" b="0" i="0" dirty="0">
                <a:effectLst/>
                <a:latin typeface="+mn-lt"/>
                <a:ea typeface="+mn-ea"/>
                <a:cs typeface="+mn-cs"/>
                <a:sym typeface="Arial"/>
              </a:rPr>
              <a:t> to produce </a:t>
            </a:r>
            <a:r>
              <a:rPr lang="it-IT" sz="1200" b="0" i="0" dirty="0" err="1">
                <a:effectLst/>
                <a:latin typeface="+mn-lt"/>
                <a:ea typeface="+mn-ea"/>
                <a:cs typeface="+mn-cs"/>
                <a:sym typeface="Arial"/>
              </a:rPr>
              <a:t>fertiliser</a:t>
            </a:r>
            <a:r>
              <a:rPr lang="it-IT" sz="1200" b="0" i="0" dirty="0">
                <a:effectLst/>
                <a:latin typeface="+mn-lt"/>
                <a:ea typeface="+mn-ea"/>
                <a:cs typeface="+mn-cs"/>
                <a:sym typeface="Arial"/>
              </a:rPr>
              <a:t> and </a:t>
            </a:r>
            <a:r>
              <a:rPr lang="it-IT" sz="1200" b="0" i="0" dirty="0" err="1">
                <a:effectLst/>
                <a:latin typeface="+mn-lt"/>
                <a:ea typeface="+mn-ea"/>
                <a:cs typeface="+mn-cs"/>
                <a:sym typeface="Arial"/>
              </a:rPr>
              <a:t>chemicals</a:t>
            </a:r>
            <a:r>
              <a:rPr lang="it-IT" sz="1200" b="0" i="0" dirty="0">
                <a:effectLst/>
                <a:latin typeface="+mn-lt"/>
                <a:ea typeface="+mn-ea"/>
                <a:cs typeface="+mn-cs"/>
                <a:sym typeface="Arial"/>
              </a:rPr>
              <a:t>, </a:t>
            </a:r>
            <a:r>
              <a:rPr lang="it-IT" sz="1200" b="0" i="0" dirty="0" err="1">
                <a:effectLst/>
                <a:latin typeface="+mn-lt"/>
                <a:ea typeface="+mn-ea"/>
                <a:cs typeface="+mn-cs"/>
                <a:sym typeface="Arial"/>
              </a:rPr>
              <a:t>but</a:t>
            </a:r>
            <a:r>
              <a:rPr lang="it-IT" sz="1200" b="0" i="0" dirty="0">
                <a:effectLst/>
                <a:latin typeface="+mn-lt"/>
                <a:ea typeface="+mn-ea"/>
                <a:cs typeface="+mn-cs"/>
                <a:sym typeface="Arial"/>
              </a:rPr>
              <a:t> </a:t>
            </a:r>
            <a:r>
              <a:rPr lang="it-IT" sz="1200" b="0" i="0" dirty="0" err="1">
                <a:effectLst/>
                <a:latin typeface="+mn-lt"/>
                <a:ea typeface="+mn-ea"/>
                <a:cs typeface="+mn-cs"/>
                <a:sym typeface="Arial"/>
              </a:rPr>
              <a:t>also</a:t>
            </a:r>
            <a:r>
              <a:rPr lang="it-IT" sz="1200" b="0" i="0" dirty="0">
                <a:effectLst/>
                <a:latin typeface="+mn-lt"/>
                <a:ea typeface="+mn-ea"/>
                <a:cs typeface="+mn-cs"/>
                <a:sym typeface="Arial"/>
              </a:rPr>
              <a:t> in the </a:t>
            </a:r>
            <a:r>
              <a:rPr lang="it-IT" sz="1200" b="0" i="0" dirty="0" err="1">
                <a:effectLst/>
                <a:latin typeface="+mn-lt"/>
                <a:ea typeface="+mn-ea"/>
                <a:cs typeface="+mn-cs"/>
                <a:sym typeface="Arial"/>
              </a:rPr>
              <a:t>refining</a:t>
            </a:r>
            <a:r>
              <a:rPr lang="it-IT" sz="1200" b="0" i="0" dirty="0">
                <a:effectLst/>
                <a:latin typeface="+mn-lt"/>
                <a:ea typeface="+mn-ea"/>
                <a:cs typeface="+mn-cs"/>
                <a:sym typeface="Arial"/>
              </a:rPr>
              <a:t> of </a:t>
            </a:r>
            <a:r>
              <a:rPr lang="it-IT" sz="1200" b="0" i="0" dirty="0" err="1">
                <a:effectLst/>
                <a:latin typeface="+mn-lt"/>
                <a:ea typeface="+mn-ea"/>
                <a:cs typeface="+mn-cs"/>
                <a:sym typeface="Arial"/>
              </a:rPr>
              <a:t>petroleum</a:t>
            </a:r>
            <a:r>
              <a:rPr lang="it-IT" sz="1200" b="0" i="0" dirty="0">
                <a:effectLst/>
                <a:latin typeface="+mn-lt"/>
                <a:ea typeface="+mn-ea"/>
                <a:cs typeface="+mn-cs"/>
                <a:sym typeface="Arial"/>
              </a:rPr>
              <a:t> and </a:t>
            </a:r>
            <a:r>
              <a:rPr lang="it-IT" sz="1200" b="0" i="0" dirty="0" err="1">
                <a:effectLst/>
                <a:latin typeface="+mn-lt"/>
                <a:ea typeface="+mn-ea"/>
                <a:cs typeface="+mn-cs"/>
                <a:sym typeface="Arial"/>
              </a:rPr>
              <a:t>critical</a:t>
            </a:r>
            <a:r>
              <a:rPr lang="it-IT" sz="1200" b="0" i="0" dirty="0">
                <a:effectLst/>
                <a:latin typeface="+mn-lt"/>
                <a:ea typeface="+mn-ea"/>
                <a:cs typeface="+mn-cs"/>
                <a:sym typeface="Arial"/>
              </a:rPr>
              <a:t> </a:t>
            </a:r>
            <a:r>
              <a:rPr lang="it-IT" sz="1200" b="0" i="0" dirty="0" err="1">
                <a:effectLst/>
                <a:latin typeface="+mn-lt"/>
                <a:ea typeface="+mn-ea"/>
                <a:cs typeface="+mn-cs"/>
                <a:sym typeface="Arial"/>
              </a:rPr>
              <a:t>minerals</a:t>
            </a:r>
            <a:r>
              <a:rPr lang="it-IT" sz="1200" b="0" i="0" dirty="0">
                <a:effectLst/>
                <a:latin typeface="+mn-lt"/>
                <a:ea typeface="+mn-ea"/>
                <a:cs typeface="+mn-cs"/>
                <a:sym typeface="Arial"/>
              </a:rPr>
              <a:t> </a:t>
            </a:r>
            <a:r>
              <a:rPr lang="it-IT" sz="1200" b="0" i="0" dirty="0" err="1">
                <a:effectLst/>
                <a:latin typeface="+mn-lt"/>
                <a:ea typeface="+mn-ea"/>
                <a:cs typeface="+mn-cs"/>
                <a:sym typeface="Arial"/>
              </a:rPr>
              <a:t>such</a:t>
            </a:r>
            <a:r>
              <a:rPr lang="it-IT" sz="1200" b="0" i="0" dirty="0">
                <a:effectLst/>
                <a:latin typeface="+mn-lt"/>
                <a:ea typeface="+mn-ea"/>
                <a:cs typeface="+mn-cs"/>
                <a:sym typeface="Arial"/>
              </a:rPr>
              <a:t> </a:t>
            </a:r>
            <a:r>
              <a:rPr lang="it-IT" sz="1200" b="0" i="0" dirty="0" err="1">
                <a:effectLst/>
                <a:latin typeface="+mn-lt"/>
                <a:ea typeface="+mn-ea"/>
                <a:cs typeface="+mn-cs"/>
                <a:sym typeface="Arial"/>
              </a:rPr>
              <a:t>as</a:t>
            </a:r>
            <a:r>
              <a:rPr lang="it-IT" sz="1200" b="0" i="0" dirty="0">
                <a:effectLst/>
                <a:latin typeface="+mn-lt"/>
                <a:ea typeface="+mn-ea"/>
                <a:cs typeface="+mn-cs"/>
                <a:sym typeface="Arial"/>
              </a:rPr>
              <a:t> </a:t>
            </a:r>
            <a:r>
              <a:rPr lang="it-IT" sz="1200" b="0" i="0" dirty="0" err="1">
                <a:effectLst/>
                <a:latin typeface="+mn-lt"/>
                <a:ea typeface="+mn-ea"/>
                <a:cs typeface="+mn-cs"/>
                <a:sym typeface="Arial"/>
              </a:rPr>
              <a:t>copper</a:t>
            </a:r>
            <a:r>
              <a:rPr lang="it-IT" sz="1200" b="0" i="0" dirty="0">
                <a:effectLst/>
                <a:latin typeface="+mn-lt"/>
                <a:ea typeface="+mn-ea"/>
                <a:cs typeface="+mn-cs"/>
                <a:sym typeface="Arial"/>
              </a:rPr>
              <a:t>, nickel and </a:t>
            </a:r>
            <a:r>
              <a:rPr lang="it-IT" sz="1200" b="0" i="0" dirty="0" err="1">
                <a:effectLst/>
                <a:latin typeface="+mn-lt"/>
                <a:ea typeface="+mn-ea"/>
                <a:cs typeface="+mn-cs"/>
                <a:sym typeface="Arial"/>
              </a:rPr>
              <a:t>zinc</a:t>
            </a:r>
            <a:r>
              <a:rPr lang="it-IT" sz="1200" b="0" i="0" dirty="0">
                <a:effectLst/>
                <a:latin typeface="+mn-lt"/>
                <a:ea typeface="+mn-ea"/>
                <a:cs typeface="+mn-cs"/>
                <a:sym typeface="Arial"/>
              </a:rPr>
              <a:t>. </a:t>
            </a:r>
          </a:p>
          <a:p>
            <a:pPr fontAlgn="base"/>
            <a:r>
              <a:rPr lang="it-IT" sz="1200" b="0" i="0" dirty="0">
                <a:effectLst/>
                <a:latin typeface="+mn-lt"/>
                <a:ea typeface="+mn-ea"/>
                <a:cs typeface="+mn-cs"/>
                <a:sym typeface="Arial"/>
              </a:rPr>
              <a:t> </a:t>
            </a:r>
          </a:p>
          <a:p>
            <a:endParaRPr lang="en-US" dirty="0"/>
          </a:p>
        </p:txBody>
      </p:sp>
    </p:spTree>
    <p:extLst>
      <p:ext uri="{BB962C8B-B14F-4D97-AF65-F5344CB8AC3E}">
        <p14:creationId xmlns:p14="http://schemas.microsoft.com/office/powerpoint/2010/main" val="848267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408896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461514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pPr marL="285750" indent="-285750" algn="just">
              <a:buSzPct val="100000"/>
              <a:buFont typeface="Wingdings" pitchFamily="2" charset="2"/>
              <a:buChar char="ü"/>
            </a:pPr>
            <a:r>
              <a:rPr lang="it-IT" b="1" u="sng" dirty="0"/>
              <a:t>Operating scenario</a:t>
            </a:r>
            <a:r>
              <a:rPr lang="it-IT" dirty="0"/>
              <a:t>: </a:t>
            </a:r>
            <a:r>
              <a:rPr lang="it-IT" dirty="0" err="1"/>
              <a:t>current</a:t>
            </a:r>
            <a:r>
              <a:rPr lang="it-IT" dirty="0"/>
              <a:t> SAF EU </a:t>
            </a:r>
            <a:r>
              <a:rPr lang="it-IT" dirty="0" err="1"/>
              <a:t>prod.capacity</a:t>
            </a:r>
            <a:r>
              <a:rPr lang="it-IT" dirty="0"/>
              <a:t>: &gt; </a:t>
            </a:r>
            <a:r>
              <a:rPr lang="it-IT" b="1" dirty="0"/>
              <a:t>1 Mt/y</a:t>
            </a:r>
            <a:r>
              <a:rPr lang="it-IT" dirty="0"/>
              <a:t>(</a:t>
            </a:r>
            <a:r>
              <a:rPr lang="it-IT" dirty="0" err="1"/>
              <a:t>not</a:t>
            </a:r>
            <a:r>
              <a:rPr lang="it-IT" dirty="0"/>
              <a:t> accounting for </a:t>
            </a:r>
            <a:r>
              <a:rPr lang="it-IT" dirty="0" err="1"/>
              <a:t>coprocessing</a:t>
            </a:r>
            <a:r>
              <a:rPr lang="it-IT" dirty="0"/>
              <a:t>)</a:t>
            </a:r>
            <a:r>
              <a:rPr lang="it-IT" b="1" dirty="0"/>
              <a:t> </a:t>
            </a:r>
            <a:r>
              <a:rPr lang="it-IT" dirty="0"/>
              <a:t>- </a:t>
            </a:r>
            <a:r>
              <a:rPr lang="it-IT" dirty="0" err="1"/>
              <a:t>almost</a:t>
            </a:r>
            <a:r>
              <a:rPr lang="it-IT" dirty="0"/>
              <a:t> </a:t>
            </a:r>
            <a:r>
              <a:rPr lang="it-IT" dirty="0" err="1"/>
              <a:t>all</a:t>
            </a:r>
            <a:r>
              <a:rPr lang="it-IT" dirty="0"/>
              <a:t> HEFA</a:t>
            </a:r>
          </a:p>
          <a:p>
            <a:pPr marL="285750" indent="-285750" algn="just">
              <a:buSzPct val="100000"/>
              <a:buFont typeface="Wingdings" pitchFamily="2" charset="2"/>
              <a:buChar char="ü"/>
            </a:pPr>
            <a:r>
              <a:rPr lang="it-IT" b="1" u="sng" dirty="0" err="1"/>
              <a:t>Realistic</a:t>
            </a:r>
            <a:r>
              <a:rPr lang="it-IT" b="1" u="sng" dirty="0"/>
              <a:t> Scenario</a:t>
            </a:r>
            <a:r>
              <a:rPr lang="it-IT" dirty="0"/>
              <a:t>: </a:t>
            </a:r>
            <a:r>
              <a:rPr lang="it-IT" dirty="0" err="1"/>
              <a:t>includes</a:t>
            </a:r>
            <a:r>
              <a:rPr lang="it-IT" dirty="0"/>
              <a:t> facilities under </a:t>
            </a:r>
            <a:r>
              <a:rPr lang="it-IT" dirty="0" err="1"/>
              <a:t>construction</a:t>
            </a:r>
            <a:r>
              <a:rPr lang="it-IT" dirty="0"/>
              <a:t>, SAF </a:t>
            </a:r>
            <a:r>
              <a:rPr lang="it-IT" dirty="0" err="1"/>
              <a:t>prod.capacity</a:t>
            </a:r>
            <a:r>
              <a:rPr lang="it-IT" dirty="0"/>
              <a:t> </a:t>
            </a:r>
            <a:r>
              <a:rPr lang="it-IT" b="1" dirty="0"/>
              <a:t>in 2030 </a:t>
            </a:r>
            <a:r>
              <a:rPr lang="it-IT" dirty="0"/>
              <a:t>up to </a:t>
            </a:r>
            <a:r>
              <a:rPr lang="it-IT" b="1" dirty="0"/>
              <a:t>3.5 Mt</a:t>
            </a:r>
            <a:r>
              <a:rPr lang="it-IT" dirty="0"/>
              <a:t>, HEFA-</a:t>
            </a:r>
            <a:r>
              <a:rPr lang="it-IT" dirty="0" err="1"/>
              <a:t>dominated</a:t>
            </a:r>
            <a:r>
              <a:rPr lang="it-IT" dirty="0"/>
              <a:t> </a:t>
            </a:r>
          </a:p>
          <a:p>
            <a:pPr marL="285750" indent="-285750" algn="just">
              <a:buSzPct val="100000"/>
              <a:buFont typeface="Wingdings" pitchFamily="2" charset="2"/>
              <a:buChar char="ü"/>
            </a:pPr>
            <a:r>
              <a:rPr lang="it-IT" b="1" u="sng" dirty="0" err="1"/>
              <a:t>Optimistic</a:t>
            </a:r>
            <a:r>
              <a:rPr lang="it-IT" b="1" u="sng" dirty="0"/>
              <a:t> scenario</a:t>
            </a:r>
            <a:r>
              <a:rPr lang="it-IT" dirty="0"/>
              <a:t>: </a:t>
            </a:r>
            <a:r>
              <a:rPr lang="it-IT" dirty="0" err="1"/>
              <a:t>includes</a:t>
            </a:r>
            <a:r>
              <a:rPr lang="it-IT" dirty="0"/>
              <a:t> </a:t>
            </a:r>
            <a:r>
              <a:rPr lang="it-IT" dirty="0" err="1"/>
              <a:t>all</a:t>
            </a:r>
            <a:r>
              <a:rPr lang="it-IT" dirty="0"/>
              <a:t> projects in the pipeline to be in </a:t>
            </a:r>
            <a:r>
              <a:rPr lang="it-IT" dirty="0" err="1"/>
              <a:t>operation</a:t>
            </a:r>
            <a:r>
              <a:rPr lang="it-IT" dirty="0"/>
              <a:t> by </a:t>
            </a:r>
            <a:r>
              <a:rPr lang="it-IT" b="1" dirty="0"/>
              <a:t>2030</a:t>
            </a:r>
            <a:r>
              <a:rPr lang="it-IT" dirty="0"/>
              <a:t> and </a:t>
            </a:r>
            <a:r>
              <a:rPr lang="it-IT" dirty="0" err="1"/>
              <a:t>includes</a:t>
            </a:r>
            <a:r>
              <a:rPr lang="it-IT" dirty="0"/>
              <a:t> </a:t>
            </a:r>
            <a:r>
              <a:rPr lang="it-IT" dirty="0" err="1"/>
              <a:t>PtL</a:t>
            </a:r>
            <a:r>
              <a:rPr lang="it-IT" dirty="0"/>
              <a:t> projects, </a:t>
            </a:r>
            <a:r>
              <a:rPr lang="it-IT" dirty="0">
                <a:sym typeface="Wingdings" pitchFamily="2" charset="2"/>
              </a:rPr>
              <a:t></a:t>
            </a:r>
            <a:r>
              <a:rPr lang="it-IT" dirty="0"/>
              <a:t> </a:t>
            </a:r>
            <a:r>
              <a:rPr lang="it-IT" dirty="0" err="1"/>
              <a:t>projected</a:t>
            </a:r>
            <a:r>
              <a:rPr lang="it-IT" dirty="0"/>
              <a:t> SAF </a:t>
            </a:r>
            <a:r>
              <a:rPr lang="it-IT" dirty="0" err="1"/>
              <a:t>capacity</a:t>
            </a:r>
            <a:r>
              <a:rPr lang="it-IT" dirty="0"/>
              <a:t> of </a:t>
            </a:r>
            <a:r>
              <a:rPr lang="it-IT" b="1" dirty="0"/>
              <a:t>5.6-5.5 Mt</a:t>
            </a:r>
            <a:r>
              <a:rPr lang="it-IT" dirty="0"/>
              <a:t>. (EASA or </a:t>
            </a:r>
            <a:r>
              <a:rPr lang="it-IT" dirty="0" err="1"/>
              <a:t>SkyNRG</a:t>
            </a:r>
            <a:r>
              <a:rPr lang="it-IT" dirty="0"/>
              <a:t> </a:t>
            </a:r>
            <a:r>
              <a:rPr lang="it-IT" dirty="0" err="1"/>
              <a:t>outlook</a:t>
            </a:r>
            <a:r>
              <a:rPr lang="it-IT" dirty="0"/>
              <a:t>, </a:t>
            </a:r>
            <a:r>
              <a:rPr lang="it-IT" dirty="0" err="1"/>
              <a:t>respectively</a:t>
            </a:r>
            <a:r>
              <a:rPr lang="it-IT" dirty="0"/>
              <a:t>)</a:t>
            </a:r>
          </a:p>
          <a:p>
            <a:endParaRPr lang="en-US" dirty="0"/>
          </a:p>
        </p:txBody>
      </p:sp>
    </p:spTree>
    <p:extLst>
      <p:ext uri="{BB962C8B-B14F-4D97-AF65-F5344CB8AC3E}">
        <p14:creationId xmlns:p14="http://schemas.microsoft.com/office/powerpoint/2010/main" val="27013088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381000" y="685800"/>
            <a:ext cx="6096000" cy="3429000"/>
          </a:xfrm>
        </p:spPr>
      </p:sp>
      <p:sp>
        <p:nvSpPr>
          <p:cNvPr id="3" name="Segnaposto note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516609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1_Title1">
    <p:spTree>
      <p:nvGrpSpPr>
        <p:cNvPr id="1" name=""/>
        <p:cNvGrpSpPr/>
        <p:nvPr/>
      </p:nvGrpSpPr>
      <p:grpSpPr>
        <a:xfrm>
          <a:off x="0" y="0"/>
          <a:ext cx="0" cy="0"/>
          <a:chOff x="0" y="0"/>
          <a:chExt cx="0" cy="0"/>
        </a:xfrm>
      </p:grpSpPr>
      <p:sp>
        <p:nvSpPr>
          <p:cNvPr id="12" name="Add presentation title_"/>
          <p:cNvSpPr txBox="1">
            <a:spLocks noGrp="1"/>
          </p:cNvSpPr>
          <p:nvPr>
            <p:ph type="title" hasCustomPrompt="1"/>
          </p:nvPr>
        </p:nvSpPr>
        <p:spPr>
          <a:xfrm>
            <a:off x="479425" y="2200020"/>
            <a:ext cx="6462713" cy="1655763"/>
          </a:xfrm>
          <a:prstGeom prst="rect">
            <a:avLst/>
          </a:prstGeom>
        </p:spPr>
        <p:txBody>
          <a:bodyPr anchor="b"/>
          <a:lstStyle>
            <a:lvl1pPr>
              <a:defRPr sz="5000"/>
            </a:lvl1pPr>
          </a:lstStyle>
          <a:p>
            <a:r>
              <a:t>Add presentation title_</a:t>
            </a:r>
          </a:p>
        </p:txBody>
      </p:sp>
      <p:sp>
        <p:nvSpPr>
          <p:cNvPr id="13" name="Corpo livello uno…"/>
          <p:cNvSpPr txBox="1">
            <a:spLocks noGrp="1"/>
          </p:cNvSpPr>
          <p:nvPr>
            <p:ph type="body" sz="quarter" idx="1" hasCustomPrompt="1"/>
          </p:nvPr>
        </p:nvSpPr>
        <p:spPr>
          <a:xfrm>
            <a:off x="479425" y="4096241"/>
            <a:ext cx="6462713" cy="1515802"/>
          </a:xfrm>
          <a:prstGeom prst="rect">
            <a:avLst/>
          </a:prstGeom>
        </p:spPr>
        <p:txBody>
          <a:bodyPr>
            <a:normAutofit/>
          </a:bodyPr>
          <a:lstStyle>
            <a:lvl1pPr>
              <a:defRPr sz="2400">
                <a:solidFill>
                  <a:schemeClr val="accent1"/>
                </a:solidFill>
              </a:defRPr>
            </a:lvl1pPr>
            <a:lvl2pPr marL="0" indent="457200">
              <a:buSzTx/>
              <a:buNone/>
              <a:defRPr sz="2400">
                <a:solidFill>
                  <a:schemeClr val="accent1"/>
                </a:solidFill>
              </a:defRPr>
            </a:lvl2pPr>
            <a:lvl3pPr marL="0" indent="914400">
              <a:buSzTx/>
              <a:buNone/>
              <a:defRPr sz="2400">
                <a:solidFill>
                  <a:schemeClr val="accent1"/>
                </a:solidFill>
              </a:defRPr>
            </a:lvl3pPr>
            <a:lvl4pPr marL="0" indent="1371600">
              <a:buSzTx/>
              <a:buNone/>
              <a:defRPr sz="2400">
                <a:solidFill>
                  <a:schemeClr val="accent1"/>
                </a:solidFill>
              </a:defRPr>
            </a:lvl4pPr>
            <a:lvl5pPr marL="0" indent="1828800">
              <a:buSzTx/>
              <a:buNone/>
              <a:defRPr sz="2400">
                <a:solidFill>
                  <a:schemeClr val="accent1"/>
                </a:solidFill>
              </a:defRPr>
            </a:lvl5pPr>
          </a:lstStyle>
          <a:p>
            <a:r>
              <a:t>_Add presentation subtitle</a:t>
            </a:r>
          </a:p>
          <a:p>
            <a:pPr lvl="1"/>
            <a:endParaRPr/>
          </a:p>
          <a:p>
            <a:pPr lvl="2"/>
            <a:endParaRPr/>
          </a:p>
          <a:p>
            <a:pPr lvl="3"/>
            <a:endParaRPr/>
          </a:p>
          <a:p>
            <a:pPr lvl="4"/>
            <a:endParaRPr/>
          </a:p>
        </p:txBody>
      </p:sp>
      <p:pic>
        <p:nvPicPr>
          <p:cNvPr id="14" name="Picture 5" descr="Picture 5"/>
          <p:cNvPicPr>
            <a:picLocks noChangeAspect="1"/>
          </p:cNvPicPr>
          <p:nvPr/>
        </p:nvPicPr>
        <p:blipFill>
          <a:blip r:embed="rId2"/>
          <a:stretch>
            <a:fillRect/>
          </a:stretch>
        </p:blipFill>
        <p:spPr>
          <a:xfrm>
            <a:off x="9588131" y="5851461"/>
            <a:ext cx="2320669" cy="821559"/>
          </a:xfrm>
          <a:prstGeom prst="rect">
            <a:avLst/>
          </a:prstGeom>
          <a:ln w="12700">
            <a:miter lim="400000"/>
          </a:ln>
        </p:spPr>
      </p:pic>
      <p:sp>
        <p:nvSpPr>
          <p:cNvPr id="15" name="Numero diapositiva"/>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2">
    <p:bg>
      <p:bgPr>
        <a:solidFill>
          <a:srgbClr val="000000"/>
        </a:solidFill>
        <a:effectLst/>
      </p:bgPr>
    </p:bg>
    <p:spTree>
      <p:nvGrpSpPr>
        <p:cNvPr id="1" name=""/>
        <p:cNvGrpSpPr/>
        <p:nvPr/>
      </p:nvGrpSpPr>
      <p:grpSpPr>
        <a:xfrm>
          <a:off x="0" y="0"/>
          <a:ext cx="0" cy="0"/>
          <a:chOff x="0" y="0"/>
          <a:chExt cx="0" cy="0"/>
        </a:xfrm>
      </p:grpSpPr>
      <p:sp>
        <p:nvSpPr>
          <p:cNvPr id="32" name="Add presentation title_"/>
          <p:cNvSpPr txBox="1">
            <a:spLocks noGrp="1"/>
          </p:cNvSpPr>
          <p:nvPr>
            <p:ph type="title" hasCustomPrompt="1"/>
          </p:nvPr>
        </p:nvSpPr>
        <p:spPr>
          <a:xfrm>
            <a:off x="479425" y="2200020"/>
            <a:ext cx="6462713" cy="1655763"/>
          </a:xfrm>
          <a:prstGeom prst="rect">
            <a:avLst/>
          </a:prstGeom>
        </p:spPr>
        <p:txBody>
          <a:bodyPr anchor="b"/>
          <a:lstStyle>
            <a:lvl1pPr>
              <a:defRPr sz="5000">
                <a:solidFill>
                  <a:srgbClr val="FFFFFF"/>
                </a:solidFill>
              </a:defRPr>
            </a:lvl1pPr>
          </a:lstStyle>
          <a:p>
            <a:r>
              <a:t>Add presentation title_</a:t>
            </a:r>
          </a:p>
        </p:txBody>
      </p:sp>
      <p:sp>
        <p:nvSpPr>
          <p:cNvPr id="33" name="Corpo livello uno…"/>
          <p:cNvSpPr txBox="1">
            <a:spLocks noGrp="1"/>
          </p:cNvSpPr>
          <p:nvPr>
            <p:ph type="body" sz="quarter" idx="1" hasCustomPrompt="1"/>
          </p:nvPr>
        </p:nvSpPr>
        <p:spPr>
          <a:xfrm>
            <a:off x="479425" y="4096241"/>
            <a:ext cx="6462713" cy="1515802"/>
          </a:xfrm>
          <a:prstGeom prst="rect">
            <a:avLst/>
          </a:prstGeom>
        </p:spPr>
        <p:txBody>
          <a:bodyPr>
            <a:normAutofit/>
          </a:bodyPr>
          <a:lstStyle>
            <a:lvl1pPr>
              <a:defRPr sz="2400">
                <a:solidFill>
                  <a:srgbClr val="FFFFFF"/>
                </a:solidFill>
              </a:defRPr>
            </a:lvl1pPr>
            <a:lvl2pPr marL="0" indent="457200">
              <a:buSzTx/>
              <a:buNone/>
              <a:defRPr sz="2400">
                <a:solidFill>
                  <a:srgbClr val="FFFFFF"/>
                </a:solidFill>
              </a:defRPr>
            </a:lvl2pPr>
            <a:lvl3pPr marL="0" indent="914400">
              <a:buSzTx/>
              <a:buNone/>
              <a:defRPr sz="2400">
                <a:solidFill>
                  <a:srgbClr val="FFFFFF"/>
                </a:solidFill>
              </a:defRPr>
            </a:lvl3pPr>
            <a:lvl4pPr marL="0" indent="1371600">
              <a:buSzTx/>
              <a:buNone/>
              <a:defRPr sz="2400">
                <a:solidFill>
                  <a:srgbClr val="FFFFFF"/>
                </a:solidFill>
              </a:defRPr>
            </a:lvl4pPr>
            <a:lvl5pPr marL="0" indent="1828800">
              <a:buSzTx/>
              <a:buNone/>
              <a:defRPr sz="2400">
                <a:solidFill>
                  <a:srgbClr val="FFFFFF"/>
                </a:solidFill>
              </a:defRPr>
            </a:lvl5pPr>
          </a:lstStyle>
          <a:p>
            <a:r>
              <a:t>_Add presentation subtitle</a:t>
            </a:r>
          </a:p>
          <a:p>
            <a:pPr lvl="1"/>
            <a:endParaRPr/>
          </a:p>
          <a:p>
            <a:pPr lvl="2"/>
            <a:endParaRPr/>
          </a:p>
          <a:p>
            <a:pPr lvl="3"/>
            <a:endParaRPr/>
          </a:p>
          <a:p>
            <a:pPr lvl="4"/>
            <a:endParaRPr/>
          </a:p>
        </p:txBody>
      </p:sp>
      <p:pic>
        <p:nvPicPr>
          <p:cNvPr id="34" name="Picture 5" descr="Picture 5"/>
          <p:cNvPicPr>
            <a:picLocks noChangeAspect="1"/>
          </p:cNvPicPr>
          <p:nvPr/>
        </p:nvPicPr>
        <p:blipFill>
          <a:blip r:embed="rId2"/>
          <a:stretch>
            <a:fillRect/>
          </a:stretch>
        </p:blipFill>
        <p:spPr>
          <a:xfrm>
            <a:off x="9588131" y="5851461"/>
            <a:ext cx="2320666" cy="821559"/>
          </a:xfrm>
          <a:prstGeom prst="rect">
            <a:avLst/>
          </a:prstGeom>
          <a:ln w="12700">
            <a:miter lim="400000"/>
          </a:ln>
        </p:spPr>
      </p:pic>
      <p:sp>
        <p:nvSpPr>
          <p:cNvPr id="35" name="Numero diapositiva"/>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4">
    <p:bg>
      <p:bgPr>
        <a:solidFill>
          <a:srgbClr val="C8C8C8"/>
        </a:solidFill>
        <a:effectLst/>
      </p:bgPr>
    </p:bg>
    <p:spTree>
      <p:nvGrpSpPr>
        <p:cNvPr id="1" name=""/>
        <p:cNvGrpSpPr/>
        <p:nvPr/>
      </p:nvGrpSpPr>
      <p:grpSpPr>
        <a:xfrm>
          <a:off x="0" y="0"/>
          <a:ext cx="0" cy="0"/>
          <a:chOff x="0" y="0"/>
          <a:chExt cx="0" cy="0"/>
        </a:xfrm>
      </p:grpSpPr>
      <p:sp>
        <p:nvSpPr>
          <p:cNvPr id="42" name="Add presentation title_"/>
          <p:cNvSpPr txBox="1">
            <a:spLocks noGrp="1"/>
          </p:cNvSpPr>
          <p:nvPr>
            <p:ph type="title" hasCustomPrompt="1"/>
          </p:nvPr>
        </p:nvSpPr>
        <p:spPr>
          <a:xfrm>
            <a:off x="479425" y="2200020"/>
            <a:ext cx="6462713" cy="1655763"/>
          </a:xfrm>
          <a:prstGeom prst="rect">
            <a:avLst/>
          </a:prstGeom>
        </p:spPr>
        <p:txBody>
          <a:bodyPr anchor="b"/>
          <a:lstStyle>
            <a:lvl1pPr>
              <a:defRPr sz="5000">
                <a:solidFill>
                  <a:srgbClr val="FFFFFF"/>
                </a:solidFill>
              </a:defRPr>
            </a:lvl1pPr>
          </a:lstStyle>
          <a:p>
            <a:r>
              <a:t>Add presentation title_</a:t>
            </a:r>
          </a:p>
        </p:txBody>
      </p:sp>
      <p:sp>
        <p:nvSpPr>
          <p:cNvPr id="43" name="Corpo livello uno…"/>
          <p:cNvSpPr txBox="1">
            <a:spLocks noGrp="1"/>
          </p:cNvSpPr>
          <p:nvPr>
            <p:ph type="body" sz="quarter" idx="1" hasCustomPrompt="1"/>
          </p:nvPr>
        </p:nvSpPr>
        <p:spPr>
          <a:xfrm>
            <a:off x="479425" y="4096241"/>
            <a:ext cx="6462713" cy="1515802"/>
          </a:xfrm>
          <a:prstGeom prst="rect">
            <a:avLst/>
          </a:prstGeom>
        </p:spPr>
        <p:txBody>
          <a:bodyPr>
            <a:normAutofit/>
          </a:bodyPr>
          <a:lstStyle>
            <a:lvl1pPr>
              <a:defRPr sz="2400">
                <a:solidFill>
                  <a:srgbClr val="FFFFFF"/>
                </a:solidFill>
              </a:defRPr>
            </a:lvl1pPr>
            <a:lvl2pPr marL="0" indent="457200">
              <a:buSzTx/>
              <a:buNone/>
              <a:defRPr sz="2400">
                <a:solidFill>
                  <a:srgbClr val="FFFFFF"/>
                </a:solidFill>
              </a:defRPr>
            </a:lvl2pPr>
            <a:lvl3pPr marL="0" indent="914400">
              <a:buSzTx/>
              <a:buNone/>
              <a:defRPr sz="2400">
                <a:solidFill>
                  <a:srgbClr val="FFFFFF"/>
                </a:solidFill>
              </a:defRPr>
            </a:lvl3pPr>
            <a:lvl4pPr marL="0" indent="1371600">
              <a:buSzTx/>
              <a:buNone/>
              <a:defRPr sz="2400">
                <a:solidFill>
                  <a:srgbClr val="FFFFFF"/>
                </a:solidFill>
              </a:defRPr>
            </a:lvl4pPr>
            <a:lvl5pPr marL="0" indent="1828800">
              <a:buSzTx/>
              <a:buNone/>
              <a:defRPr sz="2400">
                <a:solidFill>
                  <a:srgbClr val="FFFFFF"/>
                </a:solidFill>
              </a:defRPr>
            </a:lvl5pPr>
          </a:lstStyle>
          <a:p>
            <a:r>
              <a:t>_Add presentation subtitle</a:t>
            </a:r>
          </a:p>
          <a:p>
            <a:pPr lvl="1"/>
            <a:endParaRPr/>
          </a:p>
          <a:p>
            <a:pPr lvl="2"/>
            <a:endParaRPr/>
          </a:p>
          <a:p>
            <a:pPr lvl="3"/>
            <a:endParaRPr/>
          </a:p>
          <a:p>
            <a:pPr lvl="4"/>
            <a:endParaRPr/>
          </a:p>
        </p:txBody>
      </p:sp>
      <p:pic>
        <p:nvPicPr>
          <p:cNvPr id="44" name="Picture 4" descr="Picture 4"/>
          <p:cNvPicPr>
            <a:picLocks noChangeAspect="1"/>
          </p:cNvPicPr>
          <p:nvPr/>
        </p:nvPicPr>
        <p:blipFill>
          <a:blip r:embed="rId2"/>
          <a:stretch>
            <a:fillRect/>
          </a:stretch>
        </p:blipFill>
        <p:spPr>
          <a:xfrm>
            <a:off x="9588131" y="5851461"/>
            <a:ext cx="2320666" cy="821559"/>
          </a:xfrm>
          <a:prstGeom prst="rect">
            <a:avLst/>
          </a:prstGeom>
          <a:ln w="12700">
            <a:miter lim="400000"/>
          </a:ln>
        </p:spPr>
      </p:pic>
      <p:sp>
        <p:nvSpPr>
          <p:cNvPr id="45" name="Numero diapositiva"/>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itle5">
    <p:spTree>
      <p:nvGrpSpPr>
        <p:cNvPr id="1" name=""/>
        <p:cNvGrpSpPr/>
        <p:nvPr/>
      </p:nvGrpSpPr>
      <p:grpSpPr>
        <a:xfrm>
          <a:off x="0" y="0"/>
          <a:ext cx="0" cy="0"/>
          <a:chOff x="0" y="0"/>
          <a:chExt cx="0" cy="0"/>
        </a:xfrm>
      </p:grpSpPr>
      <p:sp>
        <p:nvSpPr>
          <p:cNvPr id="52" name="Picture Placeholder 11"/>
          <p:cNvSpPr>
            <a:spLocks noGrp="1"/>
          </p:cNvSpPr>
          <p:nvPr>
            <p:ph type="pic" idx="21"/>
          </p:nvPr>
        </p:nvSpPr>
        <p:spPr>
          <a:xfrm>
            <a:off x="-1" y="0"/>
            <a:ext cx="12192000" cy="6858000"/>
          </a:xfrm>
          <a:prstGeom prst="rect">
            <a:avLst/>
          </a:prstGeom>
        </p:spPr>
        <p:txBody>
          <a:bodyPr lIns="91439" tIns="45719" rIns="91439" bIns="45719"/>
          <a:lstStyle/>
          <a:p>
            <a:endParaRPr/>
          </a:p>
        </p:txBody>
      </p:sp>
      <p:sp>
        <p:nvSpPr>
          <p:cNvPr id="53" name="Add presentation title_"/>
          <p:cNvSpPr txBox="1">
            <a:spLocks noGrp="1"/>
          </p:cNvSpPr>
          <p:nvPr>
            <p:ph type="title" hasCustomPrompt="1"/>
          </p:nvPr>
        </p:nvSpPr>
        <p:spPr>
          <a:xfrm>
            <a:off x="479425" y="1412875"/>
            <a:ext cx="5508625" cy="2442909"/>
          </a:xfrm>
          <a:prstGeom prst="rect">
            <a:avLst/>
          </a:prstGeom>
        </p:spPr>
        <p:txBody>
          <a:bodyPr anchor="b"/>
          <a:lstStyle>
            <a:lvl1pPr>
              <a:defRPr sz="5000">
                <a:solidFill>
                  <a:srgbClr val="FFFFFF"/>
                </a:solidFill>
              </a:defRPr>
            </a:lvl1pPr>
          </a:lstStyle>
          <a:p>
            <a:r>
              <a:t>Add presentation title_</a:t>
            </a:r>
          </a:p>
        </p:txBody>
      </p:sp>
      <p:sp>
        <p:nvSpPr>
          <p:cNvPr id="54" name="Corpo livello uno…"/>
          <p:cNvSpPr txBox="1">
            <a:spLocks noGrp="1"/>
          </p:cNvSpPr>
          <p:nvPr>
            <p:ph type="body" sz="quarter" idx="1" hasCustomPrompt="1"/>
          </p:nvPr>
        </p:nvSpPr>
        <p:spPr>
          <a:xfrm>
            <a:off x="479425" y="4096241"/>
            <a:ext cx="5508625" cy="1515802"/>
          </a:xfrm>
          <a:prstGeom prst="rect">
            <a:avLst/>
          </a:prstGeom>
        </p:spPr>
        <p:txBody>
          <a:bodyPr>
            <a:normAutofit/>
          </a:bodyPr>
          <a:lstStyle>
            <a:lvl1pPr>
              <a:defRPr sz="2400">
                <a:solidFill>
                  <a:srgbClr val="FFFFFF"/>
                </a:solidFill>
              </a:defRPr>
            </a:lvl1pPr>
            <a:lvl2pPr marL="0" indent="457200">
              <a:buSzTx/>
              <a:buNone/>
              <a:defRPr sz="2400">
                <a:solidFill>
                  <a:srgbClr val="FFFFFF"/>
                </a:solidFill>
              </a:defRPr>
            </a:lvl2pPr>
            <a:lvl3pPr marL="0" indent="914400">
              <a:buSzTx/>
              <a:buNone/>
              <a:defRPr sz="2400">
                <a:solidFill>
                  <a:srgbClr val="FFFFFF"/>
                </a:solidFill>
              </a:defRPr>
            </a:lvl3pPr>
            <a:lvl4pPr marL="0" indent="1371600">
              <a:buSzTx/>
              <a:buNone/>
              <a:defRPr sz="2400">
                <a:solidFill>
                  <a:srgbClr val="FFFFFF"/>
                </a:solidFill>
              </a:defRPr>
            </a:lvl4pPr>
            <a:lvl5pPr marL="0" indent="1828800">
              <a:buSzTx/>
              <a:buNone/>
              <a:defRPr sz="2400">
                <a:solidFill>
                  <a:srgbClr val="FFFFFF"/>
                </a:solidFill>
              </a:defRPr>
            </a:lvl5pPr>
          </a:lstStyle>
          <a:p>
            <a:r>
              <a:t>_Add presentation subtitle</a:t>
            </a:r>
          </a:p>
          <a:p>
            <a:pPr lvl="1"/>
            <a:endParaRPr/>
          </a:p>
          <a:p>
            <a:pPr lvl="2"/>
            <a:endParaRPr/>
          </a:p>
          <a:p>
            <a:pPr lvl="3"/>
            <a:endParaRPr/>
          </a:p>
          <a:p>
            <a:pPr lvl="4"/>
            <a:endParaRPr/>
          </a:p>
        </p:txBody>
      </p:sp>
      <p:pic>
        <p:nvPicPr>
          <p:cNvPr id="55" name="Picture 5" descr="Picture 5"/>
          <p:cNvPicPr>
            <a:picLocks noChangeAspect="1"/>
          </p:cNvPicPr>
          <p:nvPr/>
        </p:nvPicPr>
        <p:blipFill>
          <a:blip r:embed="rId2"/>
          <a:stretch>
            <a:fillRect/>
          </a:stretch>
        </p:blipFill>
        <p:spPr>
          <a:xfrm>
            <a:off x="9588131" y="5851461"/>
            <a:ext cx="2320666" cy="821559"/>
          </a:xfrm>
          <a:prstGeom prst="rect">
            <a:avLst/>
          </a:prstGeom>
          <a:ln w="12700">
            <a:miter lim="400000"/>
          </a:ln>
        </p:spPr>
      </p:pic>
      <p:sp>
        <p:nvSpPr>
          <p:cNvPr id="56" name="Numero diapositiva"/>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Agenda">
    <p:bg>
      <p:bgPr>
        <a:solidFill>
          <a:srgbClr val="C8C8C8"/>
        </a:solidFill>
        <a:effectLst/>
      </p:bgPr>
    </p:bg>
    <p:spTree>
      <p:nvGrpSpPr>
        <p:cNvPr id="1" name=""/>
        <p:cNvGrpSpPr/>
        <p:nvPr/>
      </p:nvGrpSpPr>
      <p:grpSpPr>
        <a:xfrm>
          <a:off x="0" y="0"/>
          <a:ext cx="0" cy="0"/>
          <a:chOff x="0" y="0"/>
          <a:chExt cx="0" cy="0"/>
        </a:xfrm>
      </p:grpSpPr>
      <p:grpSp>
        <p:nvGrpSpPr>
          <p:cNvPr id="65" name="Rectangle 7"/>
          <p:cNvGrpSpPr/>
          <p:nvPr/>
        </p:nvGrpSpPr>
        <p:grpSpPr>
          <a:xfrm>
            <a:off x="12433737" y="-1"/>
            <a:ext cx="2049518" cy="3028366"/>
            <a:chOff x="0" y="0"/>
            <a:chExt cx="2049516" cy="3028364"/>
          </a:xfrm>
        </p:grpSpPr>
        <p:sp>
          <p:nvSpPr>
            <p:cNvPr id="63" name="Rettangolo"/>
            <p:cNvSpPr/>
            <p:nvPr/>
          </p:nvSpPr>
          <p:spPr>
            <a:xfrm>
              <a:off x="0" y="0"/>
              <a:ext cx="2049517" cy="2942899"/>
            </a:xfrm>
            <a:prstGeom prst="rect">
              <a:avLst/>
            </a:prstGeom>
            <a:solidFill>
              <a:srgbClr val="7A868E"/>
            </a:solidFill>
            <a:ln w="12700" cap="flat">
              <a:solidFill>
                <a:schemeClr val="accent1"/>
              </a:solidFill>
              <a:prstDash val="solid"/>
              <a:miter lim="800000"/>
            </a:ln>
            <a:effectLst/>
          </p:spPr>
          <p:txBody>
            <a:bodyPr wrap="square" lIns="45719" tIns="45719" rIns="45719" bIns="45719" numCol="1" anchor="t">
              <a:noAutofit/>
            </a:bodyPr>
            <a:lstStyle/>
            <a:p>
              <a:pPr>
                <a:defRPr>
                  <a:solidFill>
                    <a:srgbClr val="FFFFFF"/>
                  </a:solidFill>
                </a:defRPr>
              </a:pPr>
              <a:endParaRPr/>
            </a:p>
          </p:txBody>
        </p:sp>
        <p:sp>
          <p:nvSpPr>
            <p:cNvPr id="64" name="HOW TO UPDATE THE FOOTER…"/>
            <p:cNvSpPr txBox="1"/>
            <p:nvPr/>
          </p:nvSpPr>
          <p:spPr>
            <a:xfrm>
              <a:off x="6350" y="6350"/>
              <a:ext cx="2036817" cy="302201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79999" tIns="179999" rIns="179999" bIns="179999" numCol="1" anchor="t">
              <a:spAutoFit/>
            </a:bodyPr>
            <a:lstStyle/>
            <a:p>
              <a:pPr>
                <a:defRPr sz="1200" b="1">
                  <a:solidFill>
                    <a:srgbClr val="FFFFFF"/>
                  </a:solidFill>
                </a:defRPr>
              </a:pPr>
              <a:r>
                <a:t>HOW TO UPDATE THE FOOTER</a:t>
              </a:r>
            </a:p>
            <a:p>
              <a:pPr>
                <a:defRPr sz="1200" b="1">
                  <a:solidFill>
                    <a:srgbClr val="FFFFFF"/>
                  </a:solidFill>
                </a:defRPr>
              </a:pPr>
              <a:endParaRPr/>
            </a:p>
            <a:p>
              <a:pPr marL="228600" indent="-228600">
                <a:buSzPct val="100000"/>
                <a:buAutoNum type="arabicPeriod"/>
                <a:defRPr sz="1200">
                  <a:solidFill>
                    <a:srgbClr val="FFFFFF"/>
                  </a:solidFill>
                </a:defRPr>
              </a:pPr>
              <a:r>
                <a:t>View </a:t>
              </a:r>
            </a:p>
            <a:p>
              <a:pPr marL="228600" indent="-228600">
                <a:buSzPct val="100000"/>
                <a:buAutoNum type="arabicPeriod"/>
                <a:defRPr sz="1200">
                  <a:solidFill>
                    <a:srgbClr val="FFFFFF"/>
                  </a:solidFill>
                </a:defRPr>
              </a:pPr>
              <a:r>
                <a:t>Slide Master</a:t>
              </a:r>
            </a:p>
            <a:p>
              <a:pPr marL="228600" indent="-228600">
                <a:buSzPct val="100000"/>
                <a:buAutoNum type="arabicPeriod"/>
                <a:defRPr sz="1200">
                  <a:solidFill>
                    <a:srgbClr val="FFFFFF"/>
                  </a:solidFill>
                </a:defRPr>
              </a:pPr>
              <a:r>
                <a:t>Scroll to very first page that is numbered (1)</a:t>
              </a:r>
            </a:p>
            <a:p>
              <a:pPr marL="228600" indent="-228600">
                <a:buSzPct val="100000"/>
                <a:buAutoNum type="arabicPeriod"/>
                <a:defRPr sz="1200">
                  <a:solidFill>
                    <a:srgbClr val="FFFFFF"/>
                  </a:solidFill>
                </a:defRPr>
              </a:pPr>
              <a:r>
                <a:t>Update the Presentation Title and date (be careful not to delete the page number)</a:t>
              </a:r>
            </a:p>
            <a:p>
              <a:pPr marL="228600" indent="-228600">
                <a:buSzPct val="100000"/>
                <a:buAutoNum type="arabicPeriod"/>
                <a:defRPr sz="1200">
                  <a:solidFill>
                    <a:srgbClr val="FFFFFF"/>
                  </a:solidFill>
                </a:defRPr>
              </a:pPr>
              <a:r>
                <a:t>Close master view / view normal</a:t>
              </a:r>
            </a:p>
          </p:txBody>
        </p:sp>
      </p:grpSp>
      <p:sp>
        <p:nvSpPr>
          <p:cNvPr id="66" name="Numero diapositiva"/>
          <p:cNvSpPr txBox="1">
            <a:spLocks noGrp="1"/>
          </p:cNvSpPr>
          <p:nvPr>
            <p:ph type="sldNum" sz="quarter" idx="2"/>
          </p:nvPr>
        </p:nvSpPr>
        <p:spPr>
          <a:xfrm>
            <a:off x="479425" y="6216705"/>
            <a:ext cx="266973" cy="259223"/>
          </a:xfrm>
          <a:prstGeom prst="rect">
            <a:avLst/>
          </a:prstGeom>
        </p:spPr>
        <p:txBody>
          <a:bodyPr lIns="0" tIns="0" rIns="0" bIns="0"/>
          <a:lstStyle>
            <a:lvl1pPr algn="l">
              <a:defRPr sz="1800"/>
            </a:lvl1pPr>
          </a:lstStyle>
          <a:p>
            <a:fld id="{86CB4B4D-7CA3-9044-876B-883B54F8677D}" type="slidenum">
              <a:rPr/>
              <a:t>‹#›</a:t>
            </a:fld>
            <a:endParaRPr/>
          </a:p>
        </p:txBody>
      </p:sp>
      <p:pic>
        <p:nvPicPr>
          <p:cNvPr id="67" name="Picture 11" descr="Picture 11"/>
          <p:cNvPicPr>
            <a:picLocks noChangeAspect="1"/>
          </p:cNvPicPr>
          <p:nvPr/>
        </p:nvPicPr>
        <p:blipFill>
          <a:blip r:embed="rId2"/>
          <a:stretch>
            <a:fillRect/>
          </a:stretch>
        </p:blipFill>
        <p:spPr>
          <a:xfrm>
            <a:off x="9588131" y="5851461"/>
            <a:ext cx="2320669" cy="821559"/>
          </a:xfrm>
          <a:prstGeom prst="rect">
            <a:avLst/>
          </a:prstGeom>
          <a:ln w="12700">
            <a:miter lim="400000"/>
          </a:ln>
        </p:spPr>
      </p:pic>
      <p:sp>
        <p:nvSpPr>
          <p:cNvPr id="68" name="Corpo livello uno…"/>
          <p:cNvSpPr txBox="1">
            <a:spLocks noGrp="1"/>
          </p:cNvSpPr>
          <p:nvPr>
            <p:ph type="body" sz="quarter" idx="1" hasCustomPrompt="1"/>
          </p:nvPr>
        </p:nvSpPr>
        <p:spPr>
          <a:xfrm>
            <a:off x="479425" y="461962"/>
            <a:ext cx="5616575" cy="914401"/>
          </a:xfrm>
          <a:prstGeom prst="rect">
            <a:avLst/>
          </a:prstGeom>
        </p:spPr>
        <p:txBody>
          <a:bodyPr>
            <a:normAutofit/>
          </a:bodyPr>
          <a:lstStyle>
            <a:lvl1pPr>
              <a:lnSpc>
                <a:spcPts val="6000"/>
              </a:lnSpc>
              <a:defRPr sz="6000" b="1">
                <a:solidFill>
                  <a:schemeClr val="accent1"/>
                </a:solidFill>
              </a:defRPr>
            </a:lvl1pPr>
            <a:lvl2pPr marL="597960" indent="-597960">
              <a:lnSpc>
                <a:spcPts val="6000"/>
              </a:lnSpc>
              <a:defRPr sz="6000" b="1">
                <a:solidFill>
                  <a:schemeClr val="accent1"/>
                </a:solidFill>
              </a:defRPr>
            </a:lvl2pPr>
            <a:lvl3pPr marL="846137" indent="-666750">
              <a:lnSpc>
                <a:spcPts val="6000"/>
              </a:lnSpc>
              <a:defRPr sz="6000" b="1">
                <a:solidFill>
                  <a:schemeClr val="accent1"/>
                </a:solidFill>
              </a:defRPr>
            </a:lvl3pPr>
            <a:lvl4pPr marL="1125992" indent="-768805">
              <a:lnSpc>
                <a:spcPts val="6000"/>
              </a:lnSpc>
              <a:defRPr sz="6000" b="1">
                <a:solidFill>
                  <a:schemeClr val="accent1"/>
                </a:solidFill>
              </a:defRPr>
            </a:lvl4pPr>
            <a:lvl5pPr marL="1449389" indent="-912814">
              <a:lnSpc>
                <a:spcPts val="6000"/>
              </a:lnSpc>
              <a:defRPr sz="6000" b="1">
                <a:solidFill>
                  <a:schemeClr val="accent1"/>
                </a:solidFill>
              </a:defRPr>
            </a:lvl5pPr>
          </a:lstStyle>
          <a:p>
            <a:r>
              <a:t>Agenda</a:t>
            </a:r>
          </a:p>
          <a:p>
            <a:pPr lvl="1"/>
            <a:endParaRPr/>
          </a:p>
          <a:p>
            <a:pPr lvl="2"/>
            <a:endParaRPr/>
          </a:p>
          <a:p>
            <a:pPr lvl="3"/>
            <a:endParaRPr/>
          </a:p>
          <a:p>
            <a:pPr lvl="4"/>
            <a:endParaRPr/>
          </a:p>
        </p:txBody>
      </p:sp>
      <p:sp>
        <p:nvSpPr>
          <p:cNvPr id="69" name="Text Placeholder 8"/>
          <p:cNvSpPr>
            <a:spLocks noGrp="1"/>
          </p:cNvSpPr>
          <p:nvPr>
            <p:ph type="body" sz="half" idx="21" hasCustomPrompt="1"/>
          </p:nvPr>
        </p:nvSpPr>
        <p:spPr>
          <a:xfrm>
            <a:off x="479423" y="1892300"/>
            <a:ext cx="5722940" cy="3597158"/>
          </a:xfrm>
          <a:prstGeom prst="rect">
            <a:avLst/>
          </a:prstGeom>
        </p:spPr>
        <p:txBody>
          <a:bodyPr numCol="2" spcCol="182879">
            <a:normAutofit/>
          </a:bodyPr>
          <a:lstStyle>
            <a:lvl1pPr>
              <a:spcBef>
                <a:spcPts val="1200"/>
              </a:spcBef>
              <a:defRPr b="1">
                <a:solidFill>
                  <a:schemeClr val="accent1"/>
                </a:solidFill>
              </a:defRPr>
            </a:lvl1pPr>
          </a:lstStyle>
          <a:p>
            <a:r>
              <a:t>Agenda item goes here</a:t>
            </a:r>
          </a:p>
        </p:txBody>
      </p:sp>
      <p:sp>
        <p:nvSpPr>
          <p:cNvPr id="70" name="Text Placeholder 8"/>
          <p:cNvSpPr>
            <a:spLocks noGrp="1"/>
          </p:cNvSpPr>
          <p:nvPr>
            <p:ph type="body" sz="quarter" idx="22" hasCustomPrompt="1"/>
          </p:nvPr>
        </p:nvSpPr>
        <p:spPr>
          <a:xfrm>
            <a:off x="6788150" y="1927807"/>
            <a:ext cx="2644775" cy="3597159"/>
          </a:xfrm>
          <a:prstGeom prst="rect">
            <a:avLst/>
          </a:prstGeom>
        </p:spPr>
        <p:txBody>
          <a:bodyPr>
            <a:normAutofit/>
          </a:bodyPr>
          <a:lstStyle>
            <a:lvl1pPr>
              <a:spcBef>
                <a:spcPts val="1200"/>
              </a:spcBef>
              <a:defRPr b="1">
                <a:solidFill>
                  <a:schemeClr val="accent1"/>
                </a:solidFill>
              </a:defRPr>
            </a:lvl1pPr>
          </a:lstStyle>
          <a:p>
            <a:r>
              <a:t>Agenda item goes here</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Section01">
    <p:spTree>
      <p:nvGrpSpPr>
        <p:cNvPr id="1" name=""/>
        <p:cNvGrpSpPr/>
        <p:nvPr/>
      </p:nvGrpSpPr>
      <p:grpSpPr>
        <a:xfrm>
          <a:off x="0" y="0"/>
          <a:ext cx="0" cy="0"/>
          <a:chOff x="0" y="0"/>
          <a:chExt cx="0" cy="0"/>
        </a:xfrm>
      </p:grpSpPr>
      <p:sp>
        <p:nvSpPr>
          <p:cNvPr id="77" name="Add section title"/>
          <p:cNvSpPr txBox="1">
            <a:spLocks noGrp="1"/>
          </p:cNvSpPr>
          <p:nvPr>
            <p:ph type="title" hasCustomPrompt="1"/>
          </p:nvPr>
        </p:nvSpPr>
        <p:spPr>
          <a:xfrm>
            <a:off x="479425" y="1030543"/>
            <a:ext cx="4562475" cy="3114895"/>
          </a:xfrm>
          <a:prstGeom prst="rect">
            <a:avLst/>
          </a:prstGeom>
        </p:spPr>
        <p:txBody>
          <a:bodyPr anchor="b"/>
          <a:lstStyle/>
          <a:p>
            <a:r>
              <a:t>Add section title</a:t>
            </a:r>
          </a:p>
        </p:txBody>
      </p:sp>
      <p:sp>
        <p:nvSpPr>
          <p:cNvPr id="78" name="Corpo livello uno…"/>
          <p:cNvSpPr txBox="1">
            <a:spLocks noGrp="1"/>
          </p:cNvSpPr>
          <p:nvPr>
            <p:ph type="body" sz="quarter" idx="1" hasCustomPrompt="1"/>
          </p:nvPr>
        </p:nvSpPr>
        <p:spPr>
          <a:xfrm>
            <a:off x="7662691" y="2257063"/>
            <a:ext cx="4098207" cy="2135279"/>
          </a:xfrm>
          <a:prstGeom prst="rect">
            <a:avLst/>
          </a:prstGeom>
        </p:spPr>
        <p:txBody>
          <a:bodyPr anchor="b">
            <a:normAutofit/>
          </a:bodyPr>
          <a:lstStyle>
            <a:lvl1pPr algn="r">
              <a:defRPr sz="15000" b="1">
                <a:solidFill>
                  <a:srgbClr val="004EA0"/>
                </a:solidFill>
              </a:defRPr>
            </a:lvl1pPr>
            <a:lvl2pPr marL="0" indent="457200" algn="r">
              <a:buSzTx/>
              <a:buNone/>
              <a:defRPr sz="15000" b="1">
                <a:solidFill>
                  <a:srgbClr val="004EA0"/>
                </a:solidFill>
              </a:defRPr>
            </a:lvl2pPr>
            <a:lvl3pPr marL="0" indent="914400" algn="r">
              <a:buSzTx/>
              <a:buNone/>
              <a:defRPr sz="15000" b="1">
                <a:solidFill>
                  <a:srgbClr val="004EA0"/>
                </a:solidFill>
              </a:defRPr>
            </a:lvl3pPr>
            <a:lvl4pPr marL="0" indent="1371600" algn="r">
              <a:buSzTx/>
              <a:buNone/>
              <a:defRPr sz="15000" b="1">
                <a:solidFill>
                  <a:srgbClr val="004EA0"/>
                </a:solidFill>
              </a:defRPr>
            </a:lvl4pPr>
            <a:lvl5pPr marL="0" indent="1828800" algn="r">
              <a:buSzTx/>
              <a:buNone/>
              <a:defRPr sz="15000" b="1">
                <a:solidFill>
                  <a:srgbClr val="004EA0"/>
                </a:solidFill>
              </a:defRPr>
            </a:lvl5pPr>
          </a:lstStyle>
          <a:p>
            <a:r>
              <a:t>01</a:t>
            </a:r>
          </a:p>
          <a:p>
            <a:pPr lvl="1"/>
            <a:endParaRPr/>
          </a:p>
          <a:p>
            <a:pPr lvl="2"/>
            <a:endParaRPr/>
          </a:p>
          <a:p>
            <a:pPr lvl="3"/>
            <a:endParaRPr/>
          </a:p>
          <a:p>
            <a:pPr lvl="4"/>
            <a:endParaRPr/>
          </a:p>
        </p:txBody>
      </p:sp>
      <p:pic>
        <p:nvPicPr>
          <p:cNvPr id="79" name="Picture 4" descr="Picture 4"/>
          <p:cNvPicPr>
            <a:picLocks noChangeAspect="1"/>
          </p:cNvPicPr>
          <p:nvPr/>
        </p:nvPicPr>
        <p:blipFill>
          <a:blip r:embed="rId2"/>
          <a:stretch>
            <a:fillRect/>
          </a:stretch>
        </p:blipFill>
        <p:spPr>
          <a:xfrm>
            <a:off x="9588131" y="5851461"/>
            <a:ext cx="2320669" cy="821559"/>
          </a:xfrm>
          <a:prstGeom prst="rect">
            <a:avLst/>
          </a:prstGeom>
          <a:ln w="12700">
            <a:miter lim="400000"/>
          </a:ln>
        </p:spPr>
      </p:pic>
      <p:sp>
        <p:nvSpPr>
          <p:cNvPr id="80" name="Numero diapositiva"/>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Section02">
    <p:bg>
      <p:bgPr>
        <a:solidFill>
          <a:schemeClr val="accent1"/>
        </a:solidFill>
        <a:effectLst/>
      </p:bgPr>
    </p:bg>
    <p:spTree>
      <p:nvGrpSpPr>
        <p:cNvPr id="1" name=""/>
        <p:cNvGrpSpPr/>
        <p:nvPr/>
      </p:nvGrpSpPr>
      <p:grpSpPr>
        <a:xfrm>
          <a:off x="0" y="0"/>
          <a:ext cx="0" cy="0"/>
          <a:chOff x="0" y="0"/>
          <a:chExt cx="0" cy="0"/>
        </a:xfrm>
      </p:grpSpPr>
      <p:sp>
        <p:nvSpPr>
          <p:cNvPr id="87" name="Add section title"/>
          <p:cNvSpPr txBox="1">
            <a:spLocks noGrp="1"/>
          </p:cNvSpPr>
          <p:nvPr>
            <p:ph type="title" hasCustomPrompt="1"/>
          </p:nvPr>
        </p:nvSpPr>
        <p:spPr>
          <a:xfrm>
            <a:off x="479425" y="1030543"/>
            <a:ext cx="4562475" cy="3114895"/>
          </a:xfrm>
          <a:prstGeom prst="rect">
            <a:avLst/>
          </a:prstGeom>
        </p:spPr>
        <p:txBody>
          <a:bodyPr anchor="b"/>
          <a:lstStyle>
            <a:lvl1pPr>
              <a:defRPr>
                <a:solidFill>
                  <a:srgbClr val="FFFFFF"/>
                </a:solidFill>
              </a:defRPr>
            </a:lvl1pPr>
          </a:lstStyle>
          <a:p>
            <a:r>
              <a:t>Add section title</a:t>
            </a:r>
          </a:p>
        </p:txBody>
      </p:sp>
      <p:sp>
        <p:nvSpPr>
          <p:cNvPr id="88" name="Corpo livello uno…"/>
          <p:cNvSpPr txBox="1">
            <a:spLocks noGrp="1"/>
          </p:cNvSpPr>
          <p:nvPr>
            <p:ph type="body" sz="quarter" idx="1" hasCustomPrompt="1"/>
          </p:nvPr>
        </p:nvSpPr>
        <p:spPr>
          <a:xfrm>
            <a:off x="7662691" y="2257063"/>
            <a:ext cx="4098207" cy="2135279"/>
          </a:xfrm>
          <a:prstGeom prst="rect">
            <a:avLst/>
          </a:prstGeom>
        </p:spPr>
        <p:txBody>
          <a:bodyPr anchor="b">
            <a:normAutofit/>
          </a:bodyPr>
          <a:lstStyle>
            <a:lvl1pPr algn="r">
              <a:defRPr sz="15000" b="1">
                <a:solidFill>
                  <a:srgbClr val="FFFFFF"/>
                </a:solidFill>
              </a:defRPr>
            </a:lvl1pPr>
            <a:lvl2pPr marL="0" indent="457200" algn="r">
              <a:buSzTx/>
              <a:buNone/>
              <a:defRPr sz="15000" b="1">
                <a:solidFill>
                  <a:srgbClr val="FFFFFF"/>
                </a:solidFill>
              </a:defRPr>
            </a:lvl2pPr>
            <a:lvl3pPr marL="0" indent="914400" algn="r">
              <a:buSzTx/>
              <a:buNone/>
              <a:defRPr sz="15000" b="1">
                <a:solidFill>
                  <a:srgbClr val="FFFFFF"/>
                </a:solidFill>
              </a:defRPr>
            </a:lvl3pPr>
            <a:lvl4pPr marL="0" indent="1371600" algn="r">
              <a:buSzTx/>
              <a:buNone/>
              <a:defRPr sz="15000" b="1">
                <a:solidFill>
                  <a:srgbClr val="FFFFFF"/>
                </a:solidFill>
              </a:defRPr>
            </a:lvl4pPr>
            <a:lvl5pPr marL="0" indent="1828800" algn="r">
              <a:buSzTx/>
              <a:buNone/>
              <a:defRPr sz="15000" b="1">
                <a:solidFill>
                  <a:srgbClr val="FFFFFF"/>
                </a:solidFill>
              </a:defRPr>
            </a:lvl5pPr>
          </a:lstStyle>
          <a:p>
            <a:r>
              <a:t>02</a:t>
            </a:r>
          </a:p>
          <a:p>
            <a:pPr lvl="1"/>
            <a:endParaRPr/>
          </a:p>
          <a:p>
            <a:pPr lvl="2"/>
            <a:endParaRPr/>
          </a:p>
          <a:p>
            <a:pPr lvl="3"/>
            <a:endParaRPr/>
          </a:p>
          <a:p>
            <a:pPr lvl="4"/>
            <a:endParaRPr/>
          </a:p>
        </p:txBody>
      </p:sp>
      <p:pic>
        <p:nvPicPr>
          <p:cNvPr id="89" name="Picture 5" descr="Picture 5"/>
          <p:cNvPicPr>
            <a:picLocks noChangeAspect="1"/>
          </p:cNvPicPr>
          <p:nvPr/>
        </p:nvPicPr>
        <p:blipFill>
          <a:blip r:embed="rId2"/>
          <a:stretch>
            <a:fillRect/>
          </a:stretch>
        </p:blipFill>
        <p:spPr>
          <a:xfrm>
            <a:off x="9588131" y="5851461"/>
            <a:ext cx="2320666" cy="821559"/>
          </a:xfrm>
          <a:prstGeom prst="rect">
            <a:avLst/>
          </a:prstGeom>
          <a:ln w="12700">
            <a:miter lim="400000"/>
          </a:ln>
        </p:spPr>
      </p:pic>
      <p:sp>
        <p:nvSpPr>
          <p:cNvPr id="90" name="Numero diapositiva"/>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Section03">
    <p:bg>
      <p:bgPr>
        <a:solidFill>
          <a:srgbClr val="000000"/>
        </a:solidFill>
        <a:effectLst/>
      </p:bgPr>
    </p:bg>
    <p:spTree>
      <p:nvGrpSpPr>
        <p:cNvPr id="1" name=""/>
        <p:cNvGrpSpPr/>
        <p:nvPr/>
      </p:nvGrpSpPr>
      <p:grpSpPr>
        <a:xfrm>
          <a:off x="0" y="0"/>
          <a:ext cx="0" cy="0"/>
          <a:chOff x="0" y="0"/>
          <a:chExt cx="0" cy="0"/>
        </a:xfrm>
      </p:grpSpPr>
      <p:sp>
        <p:nvSpPr>
          <p:cNvPr id="97" name="Add section title"/>
          <p:cNvSpPr txBox="1">
            <a:spLocks noGrp="1"/>
          </p:cNvSpPr>
          <p:nvPr>
            <p:ph type="title" hasCustomPrompt="1"/>
          </p:nvPr>
        </p:nvSpPr>
        <p:spPr>
          <a:xfrm>
            <a:off x="479425" y="1030543"/>
            <a:ext cx="4562475" cy="3114895"/>
          </a:xfrm>
          <a:prstGeom prst="rect">
            <a:avLst/>
          </a:prstGeom>
        </p:spPr>
        <p:txBody>
          <a:bodyPr anchor="b"/>
          <a:lstStyle>
            <a:lvl1pPr>
              <a:defRPr>
                <a:solidFill>
                  <a:srgbClr val="FFFFFF"/>
                </a:solidFill>
              </a:defRPr>
            </a:lvl1pPr>
          </a:lstStyle>
          <a:p>
            <a:r>
              <a:t>Add section title</a:t>
            </a:r>
          </a:p>
        </p:txBody>
      </p:sp>
      <p:sp>
        <p:nvSpPr>
          <p:cNvPr id="98" name="Corpo livello uno…"/>
          <p:cNvSpPr txBox="1">
            <a:spLocks noGrp="1"/>
          </p:cNvSpPr>
          <p:nvPr>
            <p:ph type="body" sz="quarter" idx="1" hasCustomPrompt="1"/>
          </p:nvPr>
        </p:nvSpPr>
        <p:spPr>
          <a:xfrm>
            <a:off x="7662691" y="2257063"/>
            <a:ext cx="4098207" cy="2135279"/>
          </a:xfrm>
          <a:prstGeom prst="rect">
            <a:avLst/>
          </a:prstGeom>
        </p:spPr>
        <p:txBody>
          <a:bodyPr anchor="b">
            <a:normAutofit/>
          </a:bodyPr>
          <a:lstStyle>
            <a:lvl1pPr algn="r">
              <a:defRPr sz="15000" b="1">
                <a:solidFill>
                  <a:srgbClr val="FFFFFF"/>
                </a:solidFill>
              </a:defRPr>
            </a:lvl1pPr>
            <a:lvl2pPr marL="0" indent="457200" algn="r">
              <a:buSzTx/>
              <a:buNone/>
              <a:defRPr sz="15000" b="1">
                <a:solidFill>
                  <a:srgbClr val="FFFFFF"/>
                </a:solidFill>
              </a:defRPr>
            </a:lvl2pPr>
            <a:lvl3pPr marL="0" indent="914400" algn="r">
              <a:buSzTx/>
              <a:buNone/>
              <a:defRPr sz="15000" b="1">
                <a:solidFill>
                  <a:srgbClr val="FFFFFF"/>
                </a:solidFill>
              </a:defRPr>
            </a:lvl3pPr>
            <a:lvl4pPr marL="0" indent="1371600" algn="r">
              <a:buSzTx/>
              <a:buNone/>
              <a:defRPr sz="15000" b="1">
                <a:solidFill>
                  <a:srgbClr val="FFFFFF"/>
                </a:solidFill>
              </a:defRPr>
            </a:lvl4pPr>
            <a:lvl5pPr marL="0" indent="1828800" algn="r">
              <a:buSzTx/>
              <a:buNone/>
              <a:defRPr sz="15000" b="1">
                <a:solidFill>
                  <a:srgbClr val="FFFFFF"/>
                </a:solidFill>
              </a:defRPr>
            </a:lvl5pPr>
          </a:lstStyle>
          <a:p>
            <a:r>
              <a:t>03</a:t>
            </a:r>
          </a:p>
          <a:p>
            <a:pPr lvl="1"/>
            <a:endParaRPr/>
          </a:p>
          <a:p>
            <a:pPr lvl="2"/>
            <a:endParaRPr/>
          </a:p>
          <a:p>
            <a:pPr lvl="3"/>
            <a:endParaRPr/>
          </a:p>
          <a:p>
            <a:pPr lvl="4"/>
            <a:endParaRPr/>
          </a:p>
        </p:txBody>
      </p:sp>
      <p:pic>
        <p:nvPicPr>
          <p:cNvPr id="99" name="Picture 5" descr="Picture 5"/>
          <p:cNvPicPr>
            <a:picLocks noChangeAspect="1"/>
          </p:cNvPicPr>
          <p:nvPr/>
        </p:nvPicPr>
        <p:blipFill>
          <a:blip r:embed="rId2"/>
          <a:stretch>
            <a:fillRect/>
          </a:stretch>
        </p:blipFill>
        <p:spPr>
          <a:xfrm>
            <a:off x="9588131" y="5851461"/>
            <a:ext cx="2320666" cy="821559"/>
          </a:xfrm>
          <a:prstGeom prst="rect">
            <a:avLst/>
          </a:prstGeom>
          <a:ln w="12700">
            <a:miter lim="400000"/>
          </a:ln>
        </p:spPr>
      </p:pic>
      <p:sp>
        <p:nvSpPr>
          <p:cNvPr id="100" name="Numero diapositiva"/>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Section_04">
    <p:bg>
      <p:bgPr>
        <a:solidFill>
          <a:srgbClr val="C8C8C8"/>
        </a:solidFill>
        <a:effectLst/>
      </p:bgPr>
    </p:bg>
    <p:spTree>
      <p:nvGrpSpPr>
        <p:cNvPr id="1" name=""/>
        <p:cNvGrpSpPr/>
        <p:nvPr/>
      </p:nvGrpSpPr>
      <p:grpSpPr>
        <a:xfrm>
          <a:off x="0" y="0"/>
          <a:ext cx="0" cy="0"/>
          <a:chOff x="0" y="0"/>
          <a:chExt cx="0" cy="0"/>
        </a:xfrm>
      </p:grpSpPr>
      <p:sp>
        <p:nvSpPr>
          <p:cNvPr id="107" name="Add section title"/>
          <p:cNvSpPr txBox="1">
            <a:spLocks noGrp="1"/>
          </p:cNvSpPr>
          <p:nvPr>
            <p:ph type="title" hasCustomPrompt="1"/>
          </p:nvPr>
        </p:nvSpPr>
        <p:spPr>
          <a:xfrm>
            <a:off x="479425" y="1030543"/>
            <a:ext cx="4562475" cy="3114895"/>
          </a:xfrm>
          <a:prstGeom prst="rect">
            <a:avLst/>
          </a:prstGeom>
        </p:spPr>
        <p:txBody>
          <a:bodyPr anchor="b"/>
          <a:lstStyle>
            <a:lvl1pPr>
              <a:defRPr>
                <a:solidFill>
                  <a:srgbClr val="FFFFFF"/>
                </a:solidFill>
              </a:defRPr>
            </a:lvl1pPr>
          </a:lstStyle>
          <a:p>
            <a:r>
              <a:t>Add section title</a:t>
            </a:r>
          </a:p>
        </p:txBody>
      </p:sp>
      <p:sp>
        <p:nvSpPr>
          <p:cNvPr id="108" name="Corpo livello uno…"/>
          <p:cNvSpPr txBox="1">
            <a:spLocks noGrp="1"/>
          </p:cNvSpPr>
          <p:nvPr>
            <p:ph type="body" sz="quarter" idx="1" hasCustomPrompt="1"/>
          </p:nvPr>
        </p:nvSpPr>
        <p:spPr>
          <a:xfrm>
            <a:off x="7662691" y="2257063"/>
            <a:ext cx="4098207" cy="2135279"/>
          </a:xfrm>
          <a:prstGeom prst="rect">
            <a:avLst/>
          </a:prstGeom>
        </p:spPr>
        <p:txBody>
          <a:bodyPr anchor="b">
            <a:normAutofit/>
          </a:bodyPr>
          <a:lstStyle>
            <a:lvl1pPr algn="r">
              <a:defRPr sz="15000" b="1">
                <a:solidFill>
                  <a:srgbClr val="FFFFFF"/>
                </a:solidFill>
              </a:defRPr>
            </a:lvl1pPr>
            <a:lvl2pPr marL="0" indent="457200" algn="r">
              <a:buSzTx/>
              <a:buNone/>
              <a:defRPr sz="15000" b="1">
                <a:solidFill>
                  <a:srgbClr val="FFFFFF"/>
                </a:solidFill>
              </a:defRPr>
            </a:lvl2pPr>
            <a:lvl3pPr marL="0" indent="914400" algn="r">
              <a:buSzTx/>
              <a:buNone/>
              <a:defRPr sz="15000" b="1">
                <a:solidFill>
                  <a:srgbClr val="FFFFFF"/>
                </a:solidFill>
              </a:defRPr>
            </a:lvl3pPr>
            <a:lvl4pPr marL="0" indent="1371600" algn="r">
              <a:buSzTx/>
              <a:buNone/>
              <a:defRPr sz="15000" b="1">
                <a:solidFill>
                  <a:srgbClr val="FFFFFF"/>
                </a:solidFill>
              </a:defRPr>
            </a:lvl4pPr>
            <a:lvl5pPr marL="0" indent="1828800" algn="r">
              <a:buSzTx/>
              <a:buNone/>
              <a:defRPr sz="15000" b="1">
                <a:solidFill>
                  <a:srgbClr val="FFFFFF"/>
                </a:solidFill>
              </a:defRPr>
            </a:lvl5pPr>
          </a:lstStyle>
          <a:p>
            <a:r>
              <a:t>04</a:t>
            </a:r>
          </a:p>
          <a:p>
            <a:pPr lvl="1"/>
            <a:endParaRPr/>
          </a:p>
          <a:p>
            <a:pPr lvl="2"/>
            <a:endParaRPr/>
          </a:p>
          <a:p>
            <a:pPr lvl="3"/>
            <a:endParaRPr/>
          </a:p>
          <a:p>
            <a:pPr lvl="4"/>
            <a:endParaRPr/>
          </a:p>
        </p:txBody>
      </p:sp>
      <p:pic>
        <p:nvPicPr>
          <p:cNvPr id="109" name="Picture 5" descr="Picture 5"/>
          <p:cNvPicPr>
            <a:picLocks noChangeAspect="1"/>
          </p:cNvPicPr>
          <p:nvPr/>
        </p:nvPicPr>
        <p:blipFill>
          <a:blip r:embed="rId2"/>
          <a:stretch>
            <a:fillRect/>
          </a:stretch>
        </p:blipFill>
        <p:spPr>
          <a:xfrm>
            <a:off x="9588131" y="5851461"/>
            <a:ext cx="2320666" cy="821559"/>
          </a:xfrm>
          <a:prstGeom prst="rect">
            <a:avLst/>
          </a:prstGeom>
          <a:ln w="12700">
            <a:miter lim="400000"/>
          </a:ln>
        </p:spPr>
      </p:pic>
      <p:sp>
        <p:nvSpPr>
          <p:cNvPr id="110" name="Numero diapositiva"/>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ection_white">
    <p:spTree>
      <p:nvGrpSpPr>
        <p:cNvPr id="1" name=""/>
        <p:cNvGrpSpPr/>
        <p:nvPr/>
      </p:nvGrpSpPr>
      <p:grpSpPr>
        <a:xfrm>
          <a:off x="0" y="0"/>
          <a:ext cx="0" cy="0"/>
          <a:chOff x="0" y="0"/>
          <a:chExt cx="0" cy="0"/>
        </a:xfrm>
      </p:grpSpPr>
      <p:sp>
        <p:nvSpPr>
          <p:cNvPr id="117" name="Add section title"/>
          <p:cNvSpPr txBox="1">
            <a:spLocks noGrp="1"/>
          </p:cNvSpPr>
          <p:nvPr>
            <p:ph type="title" hasCustomPrompt="1"/>
          </p:nvPr>
        </p:nvSpPr>
        <p:spPr>
          <a:prstGeom prst="rect">
            <a:avLst/>
          </a:prstGeom>
        </p:spPr>
        <p:txBody>
          <a:bodyPr/>
          <a:lstStyle/>
          <a:p>
            <a:r>
              <a:t>Add section title</a:t>
            </a:r>
          </a:p>
        </p:txBody>
      </p:sp>
      <p:sp>
        <p:nvSpPr>
          <p:cNvPr id="118" name="Numero diapositiva"/>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Section_Blue">
    <p:bg>
      <p:bgPr>
        <a:solidFill>
          <a:schemeClr val="accent1"/>
        </a:solidFill>
        <a:effectLst/>
      </p:bgPr>
    </p:bg>
    <p:spTree>
      <p:nvGrpSpPr>
        <p:cNvPr id="1" name=""/>
        <p:cNvGrpSpPr/>
        <p:nvPr/>
      </p:nvGrpSpPr>
      <p:grpSpPr>
        <a:xfrm>
          <a:off x="0" y="0"/>
          <a:ext cx="0" cy="0"/>
          <a:chOff x="0" y="0"/>
          <a:chExt cx="0" cy="0"/>
        </a:xfrm>
      </p:grpSpPr>
      <p:sp>
        <p:nvSpPr>
          <p:cNvPr id="125" name="Add section title"/>
          <p:cNvSpPr txBox="1">
            <a:spLocks noGrp="1"/>
          </p:cNvSpPr>
          <p:nvPr>
            <p:ph type="title" hasCustomPrompt="1"/>
          </p:nvPr>
        </p:nvSpPr>
        <p:spPr>
          <a:prstGeom prst="rect">
            <a:avLst/>
          </a:prstGeom>
        </p:spPr>
        <p:txBody>
          <a:bodyPr/>
          <a:lstStyle>
            <a:lvl1pPr>
              <a:defRPr>
                <a:solidFill>
                  <a:srgbClr val="FFFFFF"/>
                </a:solidFill>
              </a:defRPr>
            </a:lvl1pPr>
          </a:lstStyle>
          <a:p>
            <a:r>
              <a:t>Add section title</a:t>
            </a:r>
          </a:p>
        </p:txBody>
      </p:sp>
      <p:pic>
        <p:nvPicPr>
          <p:cNvPr id="126" name="Picture 3" descr="Picture 3"/>
          <p:cNvPicPr>
            <a:picLocks noChangeAspect="1"/>
          </p:cNvPicPr>
          <p:nvPr/>
        </p:nvPicPr>
        <p:blipFill>
          <a:blip r:embed="rId2"/>
          <a:stretch>
            <a:fillRect/>
          </a:stretch>
        </p:blipFill>
        <p:spPr>
          <a:xfrm>
            <a:off x="9588131" y="5851461"/>
            <a:ext cx="2320666" cy="821559"/>
          </a:xfrm>
          <a:prstGeom prst="rect">
            <a:avLst/>
          </a:prstGeom>
          <a:ln w="12700">
            <a:miter lim="400000"/>
          </a:ln>
        </p:spPr>
      </p:pic>
      <p:sp>
        <p:nvSpPr>
          <p:cNvPr id="127" name="Numero diapositiva"/>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1_Section_Grey">
    <p:bg>
      <p:bgPr>
        <a:solidFill>
          <a:srgbClr val="000000"/>
        </a:solidFill>
        <a:effectLst/>
      </p:bgPr>
    </p:bg>
    <p:spTree>
      <p:nvGrpSpPr>
        <p:cNvPr id="1" name=""/>
        <p:cNvGrpSpPr/>
        <p:nvPr/>
      </p:nvGrpSpPr>
      <p:grpSpPr>
        <a:xfrm>
          <a:off x="0" y="0"/>
          <a:ext cx="0" cy="0"/>
          <a:chOff x="0" y="0"/>
          <a:chExt cx="0" cy="0"/>
        </a:xfrm>
      </p:grpSpPr>
      <p:sp>
        <p:nvSpPr>
          <p:cNvPr id="134" name="Add section title"/>
          <p:cNvSpPr txBox="1">
            <a:spLocks noGrp="1"/>
          </p:cNvSpPr>
          <p:nvPr>
            <p:ph type="title" hasCustomPrompt="1"/>
          </p:nvPr>
        </p:nvSpPr>
        <p:spPr>
          <a:xfrm>
            <a:off x="479425" y="849474"/>
            <a:ext cx="7095906" cy="1567802"/>
          </a:xfrm>
          <a:prstGeom prst="rect">
            <a:avLst/>
          </a:prstGeom>
        </p:spPr>
        <p:txBody>
          <a:bodyPr/>
          <a:lstStyle>
            <a:lvl1pPr>
              <a:defRPr>
                <a:solidFill>
                  <a:srgbClr val="FFFFFF"/>
                </a:solidFill>
              </a:defRPr>
            </a:lvl1pPr>
          </a:lstStyle>
          <a:p>
            <a:r>
              <a:t>Add section title</a:t>
            </a:r>
          </a:p>
        </p:txBody>
      </p:sp>
      <p:pic>
        <p:nvPicPr>
          <p:cNvPr id="135" name="Picture 3" descr="Picture 3"/>
          <p:cNvPicPr>
            <a:picLocks noChangeAspect="1"/>
          </p:cNvPicPr>
          <p:nvPr/>
        </p:nvPicPr>
        <p:blipFill>
          <a:blip r:embed="rId2"/>
          <a:stretch>
            <a:fillRect/>
          </a:stretch>
        </p:blipFill>
        <p:spPr>
          <a:xfrm>
            <a:off x="9588131" y="5851461"/>
            <a:ext cx="2320666" cy="821559"/>
          </a:xfrm>
          <a:prstGeom prst="rect">
            <a:avLst/>
          </a:prstGeom>
          <a:ln w="12700">
            <a:miter lim="400000"/>
          </a:ln>
        </p:spPr>
      </p:pic>
      <p:sp>
        <p:nvSpPr>
          <p:cNvPr id="136" name="Numero diapositiva"/>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Section_Grey">
    <p:bg>
      <p:bgPr>
        <a:solidFill>
          <a:srgbClr val="C8C8C8"/>
        </a:solidFill>
        <a:effectLst/>
      </p:bgPr>
    </p:bg>
    <p:spTree>
      <p:nvGrpSpPr>
        <p:cNvPr id="1" name=""/>
        <p:cNvGrpSpPr/>
        <p:nvPr/>
      </p:nvGrpSpPr>
      <p:grpSpPr>
        <a:xfrm>
          <a:off x="0" y="0"/>
          <a:ext cx="0" cy="0"/>
          <a:chOff x="0" y="0"/>
          <a:chExt cx="0" cy="0"/>
        </a:xfrm>
      </p:grpSpPr>
      <p:sp>
        <p:nvSpPr>
          <p:cNvPr id="143" name="Add section title"/>
          <p:cNvSpPr txBox="1">
            <a:spLocks noGrp="1"/>
          </p:cNvSpPr>
          <p:nvPr>
            <p:ph type="title" hasCustomPrompt="1"/>
          </p:nvPr>
        </p:nvSpPr>
        <p:spPr>
          <a:xfrm>
            <a:off x="479425" y="849474"/>
            <a:ext cx="7095906" cy="1567802"/>
          </a:xfrm>
          <a:prstGeom prst="rect">
            <a:avLst/>
          </a:prstGeom>
        </p:spPr>
        <p:txBody>
          <a:bodyPr/>
          <a:lstStyle/>
          <a:p>
            <a:r>
              <a:t>Add section title</a:t>
            </a:r>
          </a:p>
        </p:txBody>
      </p:sp>
      <p:sp>
        <p:nvSpPr>
          <p:cNvPr id="144" name="Numero diapositiva"/>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Section title only">
    <p:spTree>
      <p:nvGrpSpPr>
        <p:cNvPr id="1" name=""/>
        <p:cNvGrpSpPr/>
        <p:nvPr/>
      </p:nvGrpSpPr>
      <p:grpSpPr>
        <a:xfrm>
          <a:off x="0" y="0"/>
          <a:ext cx="0" cy="0"/>
          <a:chOff x="0" y="0"/>
          <a:chExt cx="0" cy="0"/>
        </a:xfrm>
      </p:grpSpPr>
      <p:grpSp>
        <p:nvGrpSpPr>
          <p:cNvPr id="153" name="Rectangle 7"/>
          <p:cNvGrpSpPr/>
          <p:nvPr/>
        </p:nvGrpSpPr>
        <p:grpSpPr>
          <a:xfrm>
            <a:off x="12433737" y="-1"/>
            <a:ext cx="2049518" cy="3028366"/>
            <a:chOff x="0" y="0"/>
            <a:chExt cx="2049516" cy="3028364"/>
          </a:xfrm>
        </p:grpSpPr>
        <p:sp>
          <p:nvSpPr>
            <p:cNvPr id="151" name="Rettangolo"/>
            <p:cNvSpPr/>
            <p:nvPr/>
          </p:nvSpPr>
          <p:spPr>
            <a:xfrm>
              <a:off x="0" y="0"/>
              <a:ext cx="2049517" cy="2942899"/>
            </a:xfrm>
            <a:prstGeom prst="rect">
              <a:avLst/>
            </a:prstGeom>
            <a:solidFill>
              <a:srgbClr val="7A868E"/>
            </a:solidFill>
            <a:ln w="12700" cap="flat">
              <a:solidFill>
                <a:schemeClr val="accent1"/>
              </a:solidFill>
              <a:prstDash val="solid"/>
              <a:miter lim="800000"/>
            </a:ln>
            <a:effectLst/>
          </p:spPr>
          <p:txBody>
            <a:bodyPr wrap="square" lIns="45719" tIns="45719" rIns="45719" bIns="45719" numCol="1" anchor="t">
              <a:noAutofit/>
            </a:bodyPr>
            <a:lstStyle/>
            <a:p>
              <a:pPr>
                <a:defRPr>
                  <a:solidFill>
                    <a:srgbClr val="FFFFFF"/>
                  </a:solidFill>
                </a:defRPr>
              </a:pPr>
              <a:endParaRPr/>
            </a:p>
          </p:txBody>
        </p:sp>
        <p:sp>
          <p:nvSpPr>
            <p:cNvPr id="152" name="HOW TO UPDATE THE FOOTER…"/>
            <p:cNvSpPr txBox="1"/>
            <p:nvPr/>
          </p:nvSpPr>
          <p:spPr>
            <a:xfrm>
              <a:off x="6350" y="6350"/>
              <a:ext cx="2036817" cy="302201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79999" tIns="179999" rIns="179999" bIns="179999" numCol="1" anchor="t">
              <a:spAutoFit/>
            </a:bodyPr>
            <a:lstStyle/>
            <a:p>
              <a:pPr>
                <a:defRPr sz="1200" b="1">
                  <a:solidFill>
                    <a:srgbClr val="FFFFFF"/>
                  </a:solidFill>
                </a:defRPr>
              </a:pPr>
              <a:r>
                <a:t>HOW TO UPDATE THE FOOTER</a:t>
              </a:r>
            </a:p>
            <a:p>
              <a:pPr>
                <a:defRPr sz="1200" b="1">
                  <a:solidFill>
                    <a:srgbClr val="FFFFFF"/>
                  </a:solidFill>
                </a:defRPr>
              </a:pPr>
              <a:endParaRPr/>
            </a:p>
            <a:p>
              <a:pPr marL="228600" indent="-228600">
                <a:buSzPct val="100000"/>
                <a:buAutoNum type="arabicPeriod"/>
                <a:defRPr sz="1200">
                  <a:solidFill>
                    <a:srgbClr val="FFFFFF"/>
                  </a:solidFill>
                </a:defRPr>
              </a:pPr>
              <a:r>
                <a:t>View </a:t>
              </a:r>
            </a:p>
            <a:p>
              <a:pPr marL="228600" indent="-228600">
                <a:buSzPct val="100000"/>
                <a:buAutoNum type="arabicPeriod"/>
                <a:defRPr sz="1200">
                  <a:solidFill>
                    <a:srgbClr val="FFFFFF"/>
                  </a:solidFill>
                </a:defRPr>
              </a:pPr>
              <a:r>
                <a:t>Slide Master</a:t>
              </a:r>
            </a:p>
            <a:p>
              <a:pPr marL="228600" indent="-228600">
                <a:buSzPct val="100000"/>
                <a:buAutoNum type="arabicPeriod"/>
                <a:defRPr sz="1200">
                  <a:solidFill>
                    <a:srgbClr val="FFFFFF"/>
                  </a:solidFill>
                </a:defRPr>
              </a:pPr>
              <a:r>
                <a:t>Scroll to very first page that is numbered (1)</a:t>
              </a:r>
            </a:p>
            <a:p>
              <a:pPr marL="228600" indent="-228600">
                <a:buSzPct val="100000"/>
                <a:buAutoNum type="arabicPeriod"/>
                <a:defRPr sz="1200">
                  <a:solidFill>
                    <a:srgbClr val="FFFFFF"/>
                  </a:solidFill>
                </a:defRPr>
              </a:pPr>
              <a:r>
                <a:t>Update the Presentation Title and date (be careful not to delete the page number)</a:t>
              </a:r>
            </a:p>
            <a:p>
              <a:pPr marL="228600" indent="-228600">
                <a:buSzPct val="100000"/>
                <a:buAutoNum type="arabicPeriod"/>
                <a:defRPr sz="1200">
                  <a:solidFill>
                    <a:srgbClr val="FFFFFF"/>
                  </a:solidFill>
                </a:defRPr>
              </a:pPr>
              <a:r>
                <a:t>Close master view / view normal</a:t>
              </a:r>
            </a:p>
          </p:txBody>
        </p:sp>
      </p:grpSp>
      <p:sp>
        <p:nvSpPr>
          <p:cNvPr id="154" name="Numero diapositiva"/>
          <p:cNvSpPr txBox="1">
            <a:spLocks noGrp="1"/>
          </p:cNvSpPr>
          <p:nvPr>
            <p:ph type="sldNum" sz="quarter" idx="2"/>
          </p:nvPr>
        </p:nvSpPr>
        <p:spPr>
          <a:xfrm>
            <a:off x="479425" y="6216705"/>
            <a:ext cx="266973" cy="259223"/>
          </a:xfrm>
          <a:prstGeom prst="rect">
            <a:avLst/>
          </a:prstGeom>
        </p:spPr>
        <p:txBody>
          <a:bodyPr lIns="0" tIns="0" rIns="0" bIns="0"/>
          <a:lstStyle>
            <a:lvl1pPr algn="l">
              <a:defRPr sz="1800"/>
            </a:lvl1pPr>
          </a:lstStyle>
          <a:p>
            <a:fld id="{86CB4B4D-7CA3-9044-876B-883B54F8677D}" type="slidenum">
              <a:rPr/>
              <a:t>‹#›</a:t>
            </a:fld>
            <a:endParaRPr/>
          </a:p>
        </p:txBody>
      </p:sp>
      <p:pic>
        <p:nvPicPr>
          <p:cNvPr id="155" name="Picture 11" descr="Picture 11"/>
          <p:cNvPicPr>
            <a:picLocks noChangeAspect="1"/>
          </p:cNvPicPr>
          <p:nvPr/>
        </p:nvPicPr>
        <p:blipFill>
          <a:blip r:embed="rId2"/>
          <a:stretch>
            <a:fillRect/>
          </a:stretch>
        </p:blipFill>
        <p:spPr>
          <a:xfrm>
            <a:off x="9588131" y="5851461"/>
            <a:ext cx="2320669" cy="821559"/>
          </a:xfrm>
          <a:prstGeom prst="rect">
            <a:avLst/>
          </a:prstGeom>
          <a:ln w="12700">
            <a:miter lim="400000"/>
          </a:ln>
        </p:spPr>
      </p:pic>
      <p:sp>
        <p:nvSpPr>
          <p:cNvPr id="156" name="Add section title on one line"/>
          <p:cNvSpPr txBox="1">
            <a:spLocks noGrp="1"/>
          </p:cNvSpPr>
          <p:nvPr>
            <p:ph type="title" hasCustomPrompt="1"/>
          </p:nvPr>
        </p:nvSpPr>
        <p:spPr>
          <a:xfrm>
            <a:off x="479425" y="470186"/>
            <a:ext cx="5735843" cy="303884"/>
          </a:xfrm>
          <a:prstGeom prst="rect">
            <a:avLst/>
          </a:prstGeom>
        </p:spPr>
        <p:txBody>
          <a:bodyPr/>
          <a:lstStyle>
            <a:lvl1pPr>
              <a:defRPr sz="1600"/>
            </a:lvl1pPr>
          </a:lstStyle>
          <a:p>
            <a:r>
              <a:t>Add section title on one line</a:t>
            </a: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Main title">
    <p:spTree>
      <p:nvGrpSpPr>
        <p:cNvPr id="1" name=""/>
        <p:cNvGrpSpPr/>
        <p:nvPr/>
      </p:nvGrpSpPr>
      <p:grpSpPr>
        <a:xfrm>
          <a:off x="0" y="0"/>
          <a:ext cx="0" cy="0"/>
          <a:chOff x="0" y="0"/>
          <a:chExt cx="0" cy="0"/>
        </a:xfrm>
      </p:grpSpPr>
      <p:grpSp>
        <p:nvGrpSpPr>
          <p:cNvPr id="165" name="Rectangle 7"/>
          <p:cNvGrpSpPr/>
          <p:nvPr/>
        </p:nvGrpSpPr>
        <p:grpSpPr>
          <a:xfrm>
            <a:off x="12433737" y="-1"/>
            <a:ext cx="2049518" cy="3028366"/>
            <a:chOff x="0" y="0"/>
            <a:chExt cx="2049516" cy="3028364"/>
          </a:xfrm>
        </p:grpSpPr>
        <p:sp>
          <p:nvSpPr>
            <p:cNvPr id="163" name="Rettangolo"/>
            <p:cNvSpPr/>
            <p:nvPr/>
          </p:nvSpPr>
          <p:spPr>
            <a:xfrm>
              <a:off x="0" y="0"/>
              <a:ext cx="2049517" cy="2942899"/>
            </a:xfrm>
            <a:prstGeom prst="rect">
              <a:avLst/>
            </a:prstGeom>
            <a:solidFill>
              <a:srgbClr val="7A868E"/>
            </a:solidFill>
            <a:ln w="12700" cap="flat">
              <a:solidFill>
                <a:schemeClr val="accent1"/>
              </a:solidFill>
              <a:prstDash val="solid"/>
              <a:miter lim="800000"/>
            </a:ln>
            <a:effectLst/>
          </p:spPr>
          <p:txBody>
            <a:bodyPr wrap="square" lIns="45719" tIns="45719" rIns="45719" bIns="45719" numCol="1" anchor="t">
              <a:noAutofit/>
            </a:bodyPr>
            <a:lstStyle/>
            <a:p>
              <a:pPr>
                <a:defRPr>
                  <a:solidFill>
                    <a:srgbClr val="FFFFFF"/>
                  </a:solidFill>
                </a:defRPr>
              </a:pPr>
              <a:endParaRPr/>
            </a:p>
          </p:txBody>
        </p:sp>
        <p:sp>
          <p:nvSpPr>
            <p:cNvPr id="164" name="HOW TO UPDATE THE FOOTER…"/>
            <p:cNvSpPr txBox="1"/>
            <p:nvPr/>
          </p:nvSpPr>
          <p:spPr>
            <a:xfrm>
              <a:off x="6350" y="6350"/>
              <a:ext cx="2036817" cy="302201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79999" tIns="179999" rIns="179999" bIns="179999" numCol="1" anchor="t">
              <a:spAutoFit/>
            </a:bodyPr>
            <a:lstStyle/>
            <a:p>
              <a:pPr>
                <a:defRPr sz="1200" b="1">
                  <a:solidFill>
                    <a:srgbClr val="FFFFFF"/>
                  </a:solidFill>
                </a:defRPr>
              </a:pPr>
              <a:r>
                <a:t>HOW TO UPDATE THE FOOTER</a:t>
              </a:r>
            </a:p>
            <a:p>
              <a:pPr>
                <a:defRPr sz="1200" b="1">
                  <a:solidFill>
                    <a:srgbClr val="FFFFFF"/>
                  </a:solidFill>
                </a:defRPr>
              </a:pPr>
              <a:endParaRPr/>
            </a:p>
            <a:p>
              <a:pPr marL="228600" indent="-228600">
                <a:buSzPct val="100000"/>
                <a:buAutoNum type="arabicPeriod"/>
                <a:defRPr sz="1200">
                  <a:solidFill>
                    <a:srgbClr val="FFFFFF"/>
                  </a:solidFill>
                </a:defRPr>
              </a:pPr>
              <a:r>
                <a:t>View </a:t>
              </a:r>
            </a:p>
            <a:p>
              <a:pPr marL="228600" indent="-228600">
                <a:buSzPct val="100000"/>
                <a:buAutoNum type="arabicPeriod"/>
                <a:defRPr sz="1200">
                  <a:solidFill>
                    <a:srgbClr val="FFFFFF"/>
                  </a:solidFill>
                </a:defRPr>
              </a:pPr>
              <a:r>
                <a:t>Slide Master</a:t>
              </a:r>
            </a:p>
            <a:p>
              <a:pPr marL="228600" indent="-228600">
                <a:buSzPct val="100000"/>
                <a:buAutoNum type="arabicPeriod"/>
                <a:defRPr sz="1200">
                  <a:solidFill>
                    <a:srgbClr val="FFFFFF"/>
                  </a:solidFill>
                </a:defRPr>
              </a:pPr>
              <a:r>
                <a:t>Scroll to very first page that is numbered (1)</a:t>
              </a:r>
            </a:p>
            <a:p>
              <a:pPr marL="228600" indent="-228600">
                <a:buSzPct val="100000"/>
                <a:buAutoNum type="arabicPeriod"/>
                <a:defRPr sz="1200">
                  <a:solidFill>
                    <a:srgbClr val="FFFFFF"/>
                  </a:solidFill>
                </a:defRPr>
              </a:pPr>
              <a:r>
                <a:t>Update the Presentation Title and date (be careful not to delete the page number)</a:t>
              </a:r>
            </a:p>
            <a:p>
              <a:pPr marL="228600" indent="-228600">
                <a:buSzPct val="100000"/>
                <a:buAutoNum type="arabicPeriod"/>
                <a:defRPr sz="1200">
                  <a:solidFill>
                    <a:srgbClr val="FFFFFF"/>
                  </a:solidFill>
                </a:defRPr>
              </a:pPr>
              <a:r>
                <a:t>Close master view / view normal</a:t>
              </a:r>
            </a:p>
          </p:txBody>
        </p:sp>
      </p:grpSp>
      <p:sp>
        <p:nvSpPr>
          <p:cNvPr id="166" name="Numero diapositiva"/>
          <p:cNvSpPr txBox="1">
            <a:spLocks noGrp="1"/>
          </p:cNvSpPr>
          <p:nvPr>
            <p:ph type="sldNum" sz="quarter" idx="2"/>
          </p:nvPr>
        </p:nvSpPr>
        <p:spPr>
          <a:xfrm>
            <a:off x="479425" y="6216705"/>
            <a:ext cx="266973" cy="259223"/>
          </a:xfrm>
          <a:prstGeom prst="rect">
            <a:avLst/>
          </a:prstGeom>
        </p:spPr>
        <p:txBody>
          <a:bodyPr lIns="0" tIns="0" rIns="0" bIns="0"/>
          <a:lstStyle>
            <a:lvl1pPr algn="l">
              <a:defRPr sz="1800"/>
            </a:lvl1pPr>
          </a:lstStyle>
          <a:p>
            <a:fld id="{86CB4B4D-7CA3-9044-876B-883B54F8677D}" type="slidenum">
              <a:rPr/>
              <a:t>‹#›</a:t>
            </a:fld>
            <a:endParaRPr/>
          </a:p>
        </p:txBody>
      </p:sp>
      <p:pic>
        <p:nvPicPr>
          <p:cNvPr id="167" name="Picture 11" descr="Picture 11"/>
          <p:cNvPicPr>
            <a:picLocks noChangeAspect="1"/>
          </p:cNvPicPr>
          <p:nvPr/>
        </p:nvPicPr>
        <p:blipFill>
          <a:blip r:embed="rId2"/>
          <a:stretch>
            <a:fillRect/>
          </a:stretch>
        </p:blipFill>
        <p:spPr>
          <a:xfrm>
            <a:off x="9588131" y="5851461"/>
            <a:ext cx="2320669" cy="821559"/>
          </a:xfrm>
          <a:prstGeom prst="rect">
            <a:avLst/>
          </a:prstGeom>
          <a:ln w="12700">
            <a:miter lim="400000"/>
          </a:ln>
        </p:spPr>
      </p:pic>
      <p:sp>
        <p:nvSpPr>
          <p:cNvPr id="168" name="Add section title on one line"/>
          <p:cNvSpPr txBox="1">
            <a:spLocks noGrp="1"/>
          </p:cNvSpPr>
          <p:nvPr>
            <p:ph type="title" hasCustomPrompt="1"/>
          </p:nvPr>
        </p:nvSpPr>
        <p:spPr>
          <a:xfrm>
            <a:off x="479425" y="470186"/>
            <a:ext cx="5735843" cy="303884"/>
          </a:xfrm>
          <a:prstGeom prst="rect">
            <a:avLst/>
          </a:prstGeom>
        </p:spPr>
        <p:txBody>
          <a:bodyPr/>
          <a:lstStyle>
            <a:lvl1pPr>
              <a:defRPr sz="1600"/>
            </a:lvl1pPr>
          </a:lstStyle>
          <a:p>
            <a:r>
              <a:t>Add section title on one line</a:t>
            </a:r>
          </a:p>
        </p:txBody>
      </p:sp>
      <p:sp>
        <p:nvSpPr>
          <p:cNvPr id="169" name="Corpo livello uno…"/>
          <p:cNvSpPr txBox="1">
            <a:spLocks noGrp="1"/>
          </p:cNvSpPr>
          <p:nvPr>
            <p:ph type="body" sz="half" idx="1" hasCustomPrompt="1"/>
          </p:nvPr>
        </p:nvSpPr>
        <p:spPr>
          <a:xfrm>
            <a:off x="479425" y="1415189"/>
            <a:ext cx="8370889" cy="3050795"/>
          </a:xfrm>
          <a:prstGeom prst="rect">
            <a:avLst/>
          </a:prstGeom>
        </p:spPr>
        <p:txBody>
          <a:bodyPr>
            <a:normAutofit/>
          </a:bodyPr>
          <a:lstStyle>
            <a:lvl1pPr>
              <a:lnSpc>
                <a:spcPts val="5000"/>
              </a:lnSpc>
              <a:defRPr sz="5000" b="1">
                <a:solidFill>
                  <a:schemeClr val="accent1"/>
                </a:solidFill>
              </a:defRPr>
            </a:lvl1pPr>
            <a:lvl2pPr marL="498300" indent="-498300">
              <a:lnSpc>
                <a:spcPts val="5000"/>
              </a:lnSpc>
              <a:defRPr sz="5000" b="1">
                <a:solidFill>
                  <a:schemeClr val="accent1"/>
                </a:solidFill>
              </a:defRPr>
            </a:lvl2pPr>
            <a:lvl3pPr marL="735012" indent="-555625">
              <a:lnSpc>
                <a:spcPts val="5000"/>
              </a:lnSpc>
              <a:defRPr sz="5000" b="1">
                <a:solidFill>
                  <a:schemeClr val="accent1"/>
                </a:solidFill>
              </a:defRPr>
            </a:lvl3pPr>
            <a:lvl4pPr marL="997858" indent="-640671">
              <a:lnSpc>
                <a:spcPts val="5000"/>
              </a:lnSpc>
              <a:defRPr sz="5000" b="1">
                <a:solidFill>
                  <a:schemeClr val="accent1"/>
                </a:solidFill>
              </a:defRPr>
            </a:lvl4pPr>
            <a:lvl5pPr marL="1297254" indent="-760679">
              <a:lnSpc>
                <a:spcPts val="5000"/>
              </a:lnSpc>
              <a:defRPr sz="5000" b="1">
                <a:solidFill>
                  <a:schemeClr val="accent1"/>
                </a:solidFill>
              </a:defRPr>
            </a:lvl5pPr>
          </a:lstStyle>
          <a:p>
            <a:r>
              <a:t>Add slide title across one or two lines</a:t>
            </a:r>
          </a:p>
          <a:p>
            <a:pPr lvl="1"/>
            <a:endParaRPr/>
          </a:p>
          <a:p>
            <a:pPr lvl="2"/>
            <a:endParaRPr/>
          </a:p>
          <a:p>
            <a:pPr lvl="3"/>
            <a:endParaRPr/>
          </a:p>
          <a:p>
            <a:pPr lvl="4"/>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Main title &amp; Body in bullets">
    <p:spTree>
      <p:nvGrpSpPr>
        <p:cNvPr id="1" name=""/>
        <p:cNvGrpSpPr/>
        <p:nvPr/>
      </p:nvGrpSpPr>
      <p:grpSpPr>
        <a:xfrm>
          <a:off x="0" y="0"/>
          <a:ext cx="0" cy="0"/>
          <a:chOff x="0" y="0"/>
          <a:chExt cx="0" cy="0"/>
        </a:xfrm>
      </p:grpSpPr>
      <p:grpSp>
        <p:nvGrpSpPr>
          <p:cNvPr id="178" name="Rectangle 7"/>
          <p:cNvGrpSpPr/>
          <p:nvPr/>
        </p:nvGrpSpPr>
        <p:grpSpPr>
          <a:xfrm>
            <a:off x="12433737" y="-1"/>
            <a:ext cx="2049518" cy="3028366"/>
            <a:chOff x="0" y="0"/>
            <a:chExt cx="2049516" cy="3028364"/>
          </a:xfrm>
        </p:grpSpPr>
        <p:sp>
          <p:nvSpPr>
            <p:cNvPr id="176" name="Rettangolo"/>
            <p:cNvSpPr/>
            <p:nvPr/>
          </p:nvSpPr>
          <p:spPr>
            <a:xfrm>
              <a:off x="0" y="0"/>
              <a:ext cx="2049517" cy="2942899"/>
            </a:xfrm>
            <a:prstGeom prst="rect">
              <a:avLst/>
            </a:prstGeom>
            <a:solidFill>
              <a:srgbClr val="7A868E"/>
            </a:solidFill>
            <a:ln w="12700" cap="flat">
              <a:solidFill>
                <a:schemeClr val="accent1"/>
              </a:solidFill>
              <a:prstDash val="solid"/>
              <a:miter lim="800000"/>
            </a:ln>
            <a:effectLst/>
          </p:spPr>
          <p:txBody>
            <a:bodyPr wrap="square" lIns="45719" tIns="45719" rIns="45719" bIns="45719" numCol="1" anchor="t">
              <a:noAutofit/>
            </a:bodyPr>
            <a:lstStyle/>
            <a:p>
              <a:pPr>
                <a:defRPr>
                  <a:solidFill>
                    <a:srgbClr val="FFFFFF"/>
                  </a:solidFill>
                </a:defRPr>
              </a:pPr>
              <a:endParaRPr/>
            </a:p>
          </p:txBody>
        </p:sp>
        <p:sp>
          <p:nvSpPr>
            <p:cNvPr id="177" name="HOW TO UPDATE THE FOOTER…"/>
            <p:cNvSpPr txBox="1"/>
            <p:nvPr/>
          </p:nvSpPr>
          <p:spPr>
            <a:xfrm>
              <a:off x="6350" y="6350"/>
              <a:ext cx="2036817" cy="302201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79999" tIns="179999" rIns="179999" bIns="179999" numCol="1" anchor="t">
              <a:spAutoFit/>
            </a:bodyPr>
            <a:lstStyle/>
            <a:p>
              <a:pPr>
                <a:defRPr sz="1200" b="1">
                  <a:solidFill>
                    <a:srgbClr val="FFFFFF"/>
                  </a:solidFill>
                </a:defRPr>
              </a:pPr>
              <a:r>
                <a:t>HOW TO UPDATE THE FOOTER</a:t>
              </a:r>
            </a:p>
            <a:p>
              <a:pPr>
                <a:defRPr sz="1200" b="1">
                  <a:solidFill>
                    <a:srgbClr val="FFFFFF"/>
                  </a:solidFill>
                </a:defRPr>
              </a:pPr>
              <a:endParaRPr/>
            </a:p>
            <a:p>
              <a:pPr marL="228600" indent="-228600">
                <a:buSzPct val="100000"/>
                <a:buAutoNum type="arabicPeriod"/>
                <a:defRPr sz="1200">
                  <a:solidFill>
                    <a:srgbClr val="FFFFFF"/>
                  </a:solidFill>
                </a:defRPr>
              </a:pPr>
              <a:r>
                <a:t>View </a:t>
              </a:r>
            </a:p>
            <a:p>
              <a:pPr marL="228600" indent="-228600">
                <a:buSzPct val="100000"/>
                <a:buAutoNum type="arabicPeriod"/>
                <a:defRPr sz="1200">
                  <a:solidFill>
                    <a:srgbClr val="FFFFFF"/>
                  </a:solidFill>
                </a:defRPr>
              </a:pPr>
              <a:r>
                <a:t>Slide Master</a:t>
              </a:r>
            </a:p>
            <a:p>
              <a:pPr marL="228600" indent="-228600">
                <a:buSzPct val="100000"/>
                <a:buAutoNum type="arabicPeriod"/>
                <a:defRPr sz="1200">
                  <a:solidFill>
                    <a:srgbClr val="FFFFFF"/>
                  </a:solidFill>
                </a:defRPr>
              </a:pPr>
              <a:r>
                <a:t>Scroll to very first page that is numbered (1)</a:t>
              </a:r>
            </a:p>
            <a:p>
              <a:pPr marL="228600" indent="-228600">
                <a:buSzPct val="100000"/>
                <a:buAutoNum type="arabicPeriod"/>
                <a:defRPr sz="1200">
                  <a:solidFill>
                    <a:srgbClr val="FFFFFF"/>
                  </a:solidFill>
                </a:defRPr>
              </a:pPr>
              <a:r>
                <a:t>Update the Presentation Title and date (be careful not to delete the page number)</a:t>
              </a:r>
            </a:p>
            <a:p>
              <a:pPr marL="228600" indent="-228600">
                <a:buSzPct val="100000"/>
                <a:buAutoNum type="arabicPeriod"/>
                <a:defRPr sz="1200">
                  <a:solidFill>
                    <a:srgbClr val="FFFFFF"/>
                  </a:solidFill>
                </a:defRPr>
              </a:pPr>
              <a:r>
                <a:t>Close master view / view normal</a:t>
              </a:r>
            </a:p>
          </p:txBody>
        </p:sp>
      </p:grpSp>
      <p:sp>
        <p:nvSpPr>
          <p:cNvPr id="179" name="Numero diapositiva"/>
          <p:cNvSpPr txBox="1">
            <a:spLocks noGrp="1"/>
          </p:cNvSpPr>
          <p:nvPr>
            <p:ph type="sldNum" sz="quarter" idx="2"/>
          </p:nvPr>
        </p:nvSpPr>
        <p:spPr>
          <a:xfrm>
            <a:off x="479425" y="6216705"/>
            <a:ext cx="266973" cy="259223"/>
          </a:xfrm>
          <a:prstGeom prst="rect">
            <a:avLst/>
          </a:prstGeom>
        </p:spPr>
        <p:txBody>
          <a:bodyPr lIns="0" tIns="0" rIns="0" bIns="0"/>
          <a:lstStyle>
            <a:lvl1pPr algn="l">
              <a:defRPr sz="1800"/>
            </a:lvl1pPr>
          </a:lstStyle>
          <a:p>
            <a:fld id="{86CB4B4D-7CA3-9044-876B-883B54F8677D}" type="slidenum">
              <a:rPr/>
              <a:t>‹#›</a:t>
            </a:fld>
            <a:endParaRPr/>
          </a:p>
        </p:txBody>
      </p:sp>
      <p:pic>
        <p:nvPicPr>
          <p:cNvPr id="180" name="Picture 11" descr="Picture 11"/>
          <p:cNvPicPr>
            <a:picLocks noChangeAspect="1"/>
          </p:cNvPicPr>
          <p:nvPr/>
        </p:nvPicPr>
        <p:blipFill>
          <a:blip r:embed="rId2"/>
          <a:stretch>
            <a:fillRect/>
          </a:stretch>
        </p:blipFill>
        <p:spPr>
          <a:xfrm>
            <a:off x="9588131" y="5851461"/>
            <a:ext cx="2320669" cy="821559"/>
          </a:xfrm>
          <a:prstGeom prst="rect">
            <a:avLst/>
          </a:prstGeom>
          <a:ln w="12700">
            <a:miter lim="400000"/>
          </a:ln>
        </p:spPr>
      </p:pic>
      <p:sp>
        <p:nvSpPr>
          <p:cNvPr id="181" name="Add section title on one line"/>
          <p:cNvSpPr txBox="1">
            <a:spLocks noGrp="1"/>
          </p:cNvSpPr>
          <p:nvPr>
            <p:ph type="title" hasCustomPrompt="1"/>
          </p:nvPr>
        </p:nvSpPr>
        <p:spPr>
          <a:xfrm>
            <a:off x="479425" y="470186"/>
            <a:ext cx="5735843" cy="303884"/>
          </a:xfrm>
          <a:prstGeom prst="rect">
            <a:avLst/>
          </a:prstGeom>
        </p:spPr>
        <p:txBody>
          <a:bodyPr/>
          <a:lstStyle>
            <a:lvl1pPr>
              <a:defRPr sz="1600"/>
            </a:lvl1pPr>
          </a:lstStyle>
          <a:p>
            <a:r>
              <a:t>Add section title on one line</a:t>
            </a:r>
          </a:p>
        </p:txBody>
      </p:sp>
      <p:sp>
        <p:nvSpPr>
          <p:cNvPr id="182" name="Corpo livello uno…"/>
          <p:cNvSpPr txBox="1">
            <a:spLocks noGrp="1"/>
          </p:cNvSpPr>
          <p:nvPr>
            <p:ph type="body" sz="quarter" idx="1" hasCustomPrompt="1"/>
          </p:nvPr>
        </p:nvSpPr>
        <p:spPr>
          <a:xfrm>
            <a:off x="479425" y="1415189"/>
            <a:ext cx="8370889" cy="1778586"/>
          </a:xfrm>
          <a:prstGeom prst="rect">
            <a:avLst/>
          </a:prstGeom>
        </p:spPr>
        <p:txBody>
          <a:bodyPr>
            <a:normAutofit/>
          </a:bodyPr>
          <a:lstStyle>
            <a:lvl1pPr>
              <a:lnSpc>
                <a:spcPts val="5000"/>
              </a:lnSpc>
              <a:defRPr sz="5000" b="1">
                <a:solidFill>
                  <a:schemeClr val="accent1"/>
                </a:solidFill>
              </a:defRPr>
            </a:lvl1pPr>
            <a:lvl2pPr marL="498300" indent="-498300">
              <a:lnSpc>
                <a:spcPts val="5000"/>
              </a:lnSpc>
              <a:defRPr sz="5000" b="1">
                <a:solidFill>
                  <a:schemeClr val="accent1"/>
                </a:solidFill>
              </a:defRPr>
            </a:lvl2pPr>
            <a:lvl3pPr marL="735012" indent="-555625">
              <a:lnSpc>
                <a:spcPts val="5000"/>
              </a:lnSpc>
              <a:defRPr sz="5000" b="1">
                <a:solidFill>
                  <a:schemeClr val="accent1"/>
                </a:solidFill>
              </a:defRPr>
            </a:lvl3pPr>
            <a:lvl4pPr marL="997858" indent="-640671">
              <a:lnSpc>
                <a:spcPts val="5000"/>
              </a:lnSpc>
              <a:defRPr sz="5000" b="1">
                <a:solidFill>
                  <a:schemeClr val="accent1"/>
                </a:solidFill>
              </a:defRPr>
            </a:lvl4pPr>
            <a:lvl5pPr marL="1297254" indent="-760679">
              <a:lnSpc>
                <a:spcPts val="5000"/>
              </a:lnSpc>
              <a:defRPr sz="5000" b="1">
                <a:solidFill>
                  <a:schemeClr val="accent1"/>
                </a:solidFill>
              </a:defRPr>
            </a:lvl5pPr>
          </a:lstStyle>
          <a:p>
            <a:r>
              <a:t>Add slide title across one or two lines</a:t>
            </a:r>
          </a:p>
          <a:p>
            <a:pPr lvl="1"/>
            <a:endParaRPr/>
          </a:p>
          <a:p>
            <a:pPr lvl="2"/>
            <a:endParaRPr/>
          </a:p>
          <a:p>
            <a:pPr lvl="3"/>
            <a:endParaRPr/>
          </a:p>
          <a:p>
            <a:pPr lvl="4"/>
            <a:endParaRPr/>
          </a:p>
        </p:txBody>
      </p:sp>
      <p:sp>
        <p:nvSpPr>
          <p:cNvPr id="183" name="Text Placeholder 3"/>
          <p:cNvSpPr>
            <a:spLocks noGrp="1"/>
          </p:cNvSpPr>
          <p:nvPr>
            <p:ph type="body" sz="half" idx="21"/>
          </p:nvPr>
        </p:nvSpPr>
        <p:spPr>
          <a:xfrm>
            <a:off x="479424" y="3429000"/>
            <a:ext cx="8370890" cy="2388705"/>
          </a:xfrm>
          <a:prstGeom prst="rect">
            <a:avLst/>
          </a:prstGeom>
        </p:spPr>
        <p:txBody>
          <a:bodyPr>
            <a:normAutofit/>
          </a:bodyPr>
          <a:lstStyle/>
          <a:p>
            <a:pPr>
              <a:defRPr sz="2800"/>
            </a:pPr>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Page picture">
    <p:spTree>
      <p:nvGrpSpPr>
        <p:cNvPr id="1" name=""/>
        <p:cNvGrpSpPr/>
        <p:nvPr/>
      </p:nvGrpSpPr>
      <p:grpSpPr>
        <a:xfrm>
          <a:off x="0" y="0"/>
          <a:ext cx="0" cy="0"/>
          <a:chOff x="0" y="0"/>
          <a:chExt cx="0" cy="0"/>
        </a:xfrm>
      </p:grpSpPr>
      <p:sp>
        <p:nvSpPr>
          <p:cNvPr id="190" name="Picture Placeholder 11"/>
          <p:cNvSpPr>
            <a:spLocks noGrp="1"/>
          </p:cNvSpPr>
          <p:nvPr>
            <p:ph type="pic" idx="21"/>
          </p:nvPr>
        </p:nvSpPr>
        <p:spPr>
          <a:xfrm>
            <a:off x="-1" y="0"/>
            <a:ext cx="12192000" cy="6858000"/>
          </a:xfrm>
          <a:prstGeom prst="rect">
            <a:avLst/>
          </a:prstGeom>
        </p:spPr>
        <p:txBody>
          <a:bodyPr lIns="91439" tIns="45719" rIns="91439" bIns="45719"/>
          <a:lstStyle/>
          <a:p>
            <a:endParaRPr/>
          </a:p>
        </p:txBody>
      </p:sp>
      <p:sp>
        <p:nvSpPr>
          <p:cNvPr id="191" name="Add section title on one line"/>
          <p:cNvSpPr txBox="1">
            <a:spLocks noGrp="1"/>
          </p:cNvSpPr>
          <p:nvPr>
            <p:ph type="title" hasCustomPrompt="1"/>
          </p:nvPr>
        </p:nvSpPr>
        <p:spPr>
          <a:xfrm>
            <a:off x="479425" y="470186"/>
            <a:ext cx="5735843" cy="303884"/>
          </a:xfrm>
          <a:prstGeom prst="rect">
            <a:avLst/>
          </a:prstGeom>
        </p:spPr>
        <p:txBody>
          <a:bodyPr/>
          <a:lstStyle>
            <a:lvl1pPr>
              <a:defRPr sz="1600">
                <a:solidFill>
                  <a:srgbClr val="FFFFFF"/>
                </a:solidFill>
              </a:defRPr>
            </a:lvl1pPr>
          </a:lstStyle>
          <a:p>
            <a:r>
              <a:t>Add section title on one line</a:t>
            </a:r>
          </a:p>
        </p:txBody>
      </p:sp>
      <p:sp>
        <p:nvSpPr>
          <p:cNvPr id="192" name="Corpo livello uno…"/>
          <p:cNvSpPr txBox="1">
            <a:spLocks noGrp="1"/>
          </p:cNvSpPr>
          <p:nvPr>
            <p:ph type="body" sz="half" idx="1"/>
          </p:nvPr>
        </p:nvSpPr>
        <p:spPr>
          <a:xfrm>
            <a:off x="479425" y="1415189"/>
            <a:ext cx="5616575" cy="4411747"/>
          </a:xfrm>
          <a:prstGeom prst="rect">
            <a:avLst/>
          </a:prstGeom>
        </p:spPr>
        <p:txBody>
          <a:bodyPr>
            <a:normAutofit/>
          </a:bodyPr>
          <a:lstStyle>
            <a:lvl1pPr>
              <a:lnSpc>
                <a:spcPts val="5000"/>
              </a:lnSpc>
              <a:defRPr sz="5000" b="1">
                <a:solidFill>
                  <a:srgbClr val="FFFFFF"/>
                </a:solidFill>
              </a:defRPr>
            </a:lvl1pPr>
            <a:lvl2pPr marL="498300" indent="-498300">
              <a:lnSpc>
                <a:spcPts val="5000"/>
              </a:lnSpc>
              <a:defRPr sz="5000" b="1">
                <a:solidFill>
                  <a:srgbClr val="FFFFFF"/>
                </a:solidFill>
              </a:defRPr>
            </a:lvl2pPr>
            <a:lvl3pPr marL="735012" indent="-555625">
              <a:lnSpc>
                <a:spcPts val="5000"/>
              </a:lnSpc>
              <a:defRPr sz="5000" b="1">
                <a:solidFill>
                  <a:srgbClr val="FFFFFF"/>
                </a:solidFill>
              </a:defRPr>
            </a:lvl3pPr>
            <a:lvl4pPr marL="997858" indent="-640671">
              <a:lnSpc>
                <a:spcPts val="5000"/>
              </a:lnSpc>
              <a:defRPr sz="5000" b="1">
                <a:solidFill>
                  <a:srgbClr val="FFFFFF"/>
                </a:solidFill>
              </a:defRPr>
            </a:lvl4pPr>
            <a:lvl5pPr marL="1297254" indent="-760679">
              <a:lnSpc>
                <a:spcPts val="5000"/>
              </a:lnSpc>
              <a:defRPr sz="5000" b="1">
                <a:solidFill>
                  <a:srgbClr val="FFFFFF"/>
                </a:solidFill>
              </a:defRPr>
            </a:lvl5pPr>
          </a:lstStyle>
          <a:p>
            <a:r>
              <a:t>Corpo livello uno</a:t>
            </a:r>
          </a:p>
          <a:p>
            <a:pPr lvl="1"/>
            <a:r>
              <a:t>Corpo livello due</a:t>
            </a:r>
          </a:p>
          <a:p>
            <a:pPr lvl="2"/>
            <a:r>
              <a:t>Corpo livello tre</a:t>
            </a:r>
          </a:p>
          <a:p>
            <a:pPr lvl="3"/>
            <a:r>
              <a:t>Corpo livello quattro</a:t>
            </a:r>
          </a:p>
          <a:p>
            <a:pPr lvl="4"/>
            <a:r>
              <a:t>Corpo livello cinque</a:t>
            </a:r>
          </a:p>
        </p:txBody>
      </p:sp>
      <p:pic>
        <p:nvPicPr>
          <p:cNvPr id="193" name="Picture 7" descr="Picture 7"/>
          <p:cNvPicPr>
            <a:picLocks noChangeAspect="1"/>
          </p:cNvPicPr>
          <p:nvPr/>
        </p:nvPicPr>
        <p:blipFill>
          <a:blip r:embed="rId2"/>
          <a:stretch>
            <a:fillRect/>
          </a:stretch>
        </p:blipFill>
        <p:spPr>
          <a:xfrm>
            <a:off x="9588131" y="5851461"/>
            <a:ext cx="2320666" cy="821559"/>
          </a:xfrm>
          <a:prstGeom prst="rect">
            <a:avLst/>
          </a:prstGeom>
          <a:ln w="12700">
            <a:miter lim="400000"/>
          </a:ln>
        </p:spPr>
      </p:pic>
      <p:sp>
        <p:nvSpPr>
          <p:cNvPr id="194" name="Numero diapositiva"/>
          <p:cNvSpPr txBox="1">
            <a:spLocks noGrp="1"/>
          </p:cNvSpPr>
          <p:nvPr>
            <p:ph type="sldNum" sz="quarter" idx="2"/>
          </p:nvPr>
        </p:nvSpPr>
        <p:spPr>
          <a:prstGeom prst="rect">
            <a:avLst/>
          </a:prstGeom>
        </p:spPr>
        <p:txBody>
          <a:bodyPr/>
          <a:lstStyle/>
          <a:p>
            <a:fld id="{86CB4B4D-7CA3-9044-876B-883B54F8677D}" type="slidenum">
              <a:rPr/>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Picture RHS">
    <p:spTree>
      <p:nvGrpSpPr>
        <p:cNvPr id="1" name=""/>
        <p:cNvGrpSpPr/>
        <p:nvPr/>
      </p:nvGrpSpPr>
      <p:grpSpPr>
        <a:xfrm>
          <a:off x="0" y="0"/>
          <a:ext cx="0" cy="0"/>
          <a:chOff x="0" y="0"/>
          <a:chExt cx="0" cy="0"/>
        </a:xfrm>
      </p:grpSpPr>
      <p:grpSp>
        <p:nvGrpSpPr>
          <p:cNvPr id="203" name="Rectangle 7"/>
          <p:cNvGrpSpPr/>
          <p:nvPr/>
        </p:nvGrpSpPr>
        <p:grpSpPr>
          <a:xfrm>
            <a:off x="12433737" y="-1"/>
            <a:ext cx="2049518" cy="3028366"/>
            <a:chOff x="0" y="0"/>
            <a:chExt cx="2049516" cy="3028364"/>
          </a:xfrm>
        </p:grpSpPr>
        <p:sp>
          <p:nvSpPr>
            <p:cNvPr id="201" name="Rettangolo"/>
            <p:cNvSpPr/>
            <p:nvPr/>
          </p:nvSpPr>
          <p:spPr>
            <a:xfrm>
              <a:off x="0" y="0"/>
              <a:ext cx="2049517" cy="2942899"/>
            </a:xfrm>
            <a:prstGeom prst="rect">
              <a:avLst/>
            </a:prstGeom>
            <a:solidFill>
              <a:srgbClr val="7A868E"/>
            </a:solidFill>
            <a:ln w="12700" cap="flat">
              <a:solidFill>
                <a:schemeClr val="accent1"/>
              </a:solidFill>
              <a:prstDash val="solid"/>
              <a:miter lim="800000"/>
            </a:ln>
            <a:effectLst/>
          </p:spPr>
          <p:txBody>
            <a:bodyPr wrap="square" lIns="45719" tIns="45719" rIns="45719" bIns="45719" numCol="1" anchor="t">
              <a:noAutofit/>
            </a:bodyPr>
            <a:lstStyle/>
            <a:p>
              <a:pPr>
                <a:defRPr>
                  <a:solidFill>
                    <a:srgbClr val="FFFFFF"/>
                  </a:solidFill>
                </a:defRPr>
              </a:pPr>
              <a:endParaRPr/>
            </a:p>
          </p:txBody>
        </p:sp>
        <p:sp>
          <p:nvSpPr>
            <p:cNvPr id="202" name="HOW TO UPDATE THE FOOTER…"/>
            <p:cNvSpPr txBox="1"/>
            <p:nvPr/>
          </p:nvSpPr>
          <p:spPr>
            <a:xfrm>
              <a:off x="6350" y="6350"/>
              <a:ext cx="2036817" cy="302201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79999" tIns="179999" rIns="179999" bIns="179999" numCol="1" anchor="t">
              <a:spAutoFit/>
            </a:bodyPr>
            <a:lstStyle/>
            <a:p>
              <a:pPr>
                <a:defRPr sz="1200" b="1">
                  <a:solidFill>
                    <a:srgbClr val="FFFFFF"/>
                  </a:solidFill>
                </a:defRPr>
              </a:pPr>
              <a:r>
                <a:t>HOW TO UPDATE THE FOOTER</a:t>
              </a:r>
            </a:p>
            <a:p>
              <a:pPr>
                <a:defRPr sz="1200" b="1">
                  <a:solidFill>
                    <a:srgbClr val="FFFFFF"/>
                  </a:solidFill>
                </a:defRPr>
              </a:pPr>
              <a:endParaRPr/>
            </a:p>
            <a:p>
              <a:pPr marL="228600" indent="-228600">
                <a:buSzPct val="100000"/>
                <a:buAutoNum type="arabicPeriod"/>
                <a:defRPr sz="1200">
                  <a:solidFill>
                    <a:srgbClr val="FFFFFF"/>
                  </a:solidFill>
                </a:defRPr>
              </a:pPr>
              <a:r>
                <a:t>View </a:t>
              </a:r>
            </a:p>
            <a:p>
              <a:pPr marL="228600" indent="-228600">
                <a:buSzPct val="100000"/>
                <a:buAutoNum type="arabicPeriod"/>
                <a:defRPr sz="1200">
                  <a:solidFill>
                    <a:srgbClr val="FFFFFF"/>
                  </a:solidFill>
                </a:defRPr>
              </a:pPr>
              <a:r>
                <a:t>Slide Master</a:t>
              </a:r>
            </a:p>
            <a:p>
              <a:pPr marL="228600" indent="-228600">
                <a:buSzPct val="100000"/>
                <a:buAutoNum type="arabicPeriod"/>
                <a:defRPr sz="1200">
                  <a:solidFill>
                    <a:srgbClr val="FFFFFF"/>
                  </a:solidFill>
                </a:defRPr>
              </a:pPr>
              <a:r>
                <a:t>Scroll to very first page that is numbered (1)</a:t>
              </a:r>
            </a:p>
            <a:p>
              <a:pPr marL="228600" indent="-228600">
                <a:buSzPct val="100000"/>
                <a:buAutoNum type="arabicPeriod"/>
                <a:defRPr sz="1200">
                  <a:solidFill>
                    <a:srgbClr val="FFFFFF"/>
                  </a:solidFill>
                </a:defRPr>
              </a:pPr>
              <a:r>
                <a:t>Update the Presentation Title and date (be careful not to delete the page number)</a:t>
              </a:r>
            </a:p>
            <a:p>
              <a:pPr marL="228600" indent="-228600">
                <a:buSzPct val="100000"/>
                <a:buAutoNum type="arabicPeriod"/>
                <a:defRPr sz="1200">
                  <a:solidFill>
                    <a:srgbClr val="FFFFFF"/>
                  </a:solidFill>
                </a:defRPr>
              </a:pPr>
              <a:r>
                <a:t>Close master view / view normal</a:t>
              </a:r>
            </a:p>
          </p:txBody>
        </p:sp>
      </p:grpSp>
      <p:sp>
        <p:nvSpPr>
          <p:cNvPr id="204" name="Numero diapositiva"/>
          <p:cNvSpPr txBox="1">
            <a:spLocks noGrp="1"/>
          </p:cNvSpPr>
          <p:nvPr>
            <p:ph type="sldNum" sz="quarter" idx="2"/>
          </p:nvPr>
        </p:nvSpPr>
        <p:spPr>
          <a:xfrm>
            <a:off x="479425" y="6216705"/>
            <a:ext cx="266973" cy="259223"/>
          </a:xfrm>
          <a:prstGeom prst="rect">
            <a:avLst/>
          </a:prstGeom>
        </p:spPr>
        <p:txBody>
          <a:bodyPr lIns="0" tIns="0" rIns="0" bIns="0"/>
          <a:lstStyle>
            <a:lvl1pPr algn="l">
              <a:defRPr sz="1800"/>
            </a:lvl1pPr>
          </a:lstStyle>
          <a:p>
            <a:fld id="{86CB4B4D-7CA3-9044-876B-883B54F8677D}" type="slidenum">
              <a:rPr/>
              <a:t>‹#›</a:t>
            </a:fld>
            <a:endParaRPr/>
          </a:p>
        </p:txBody>
      </p:sp>
      <p:pic>
        <p:nvPicPr>
          <p:cNvPr id="205" name="Picture 11" descr="Picture 11"/>
          <p:cNvPicPr>
            <a:picLocks noChangeAspect="1"/>
          </p:cNvPicPr>
          <p:nvPr/>
        </p:nvPicPr>
        <p:blipFill>
          <a:blip r:embed="rId2"/>
          <a:stretch>
            <a:fillRect/>
          </a:stretch>
        </p:blipFill>
        <p:spPr>
          <a:xfrm>
            <a:off x="9588131" y="5851461"/>
            <a:ext cx="2320669" cy="821559"/>
          </a:xfrm>
          <a:prstGeom prst="rect">
            <a:avLst/>
          </a:prstGeom>
          <a:ln w="12700">
            <a:miter lim="400000"/>
          </a:ln>
        </p:spPr>
      </p:pic>
      <p:sp>
        <p:nvSpPr>
          <p:cNvPr id="206" name="Add section title on one line"/>
          <p:cNvSpPr txBox="1">
            <a:spLocks noGrp="1"/>
          </p:cNvSpPr>
          <p:nvPr>
            <p:ph type="title" hasCustomPrompt="1"/>
          </p:nvPr>
        </p:nvSpPr>
        <p:spPr>
          <a:xfrm>
            <a:off x="479425" y="470186"/>
            <a:ext cx="5735843" cy="303884"/>
          </a:xfrm>
          <a:prstGeom prst="rect">
            <a:avLst/>
          </a:prstGeom>
        </p:spPr>
        <p:txBody>
          <a:bodyPr/>
          <a:lstStyle>
            <a:lvl1pPr>
              <a:defRPr sz="1600"/>
            </a:lvl1pPr>
          </a:lstStyle>
          <a:p>
            <a:r>
              <a:t>Add section title on one line</a:t>
            </a:r>
          </a:p>
        </p:txBody>
      </p:sp>
      <p:sp>
        <p:nvSpPr>
          <p:cNvPr id="207" name="Corpo livello uno…"/>
          <p:cNvSpPr txBox="1">
            <a:spLocks noGrp="1"/>
          </p:cNvSpPr>
          <p:nvPr>
            <p:ph type="body" sz="quarter" idx="1" hasCustomPrompt="1"/>
          </p:nvPr>
        </p:nvSpPr>
        <p:spPr>
          <a:xfrm>
            <a:off x="479425" y="1415189"/>
            <a:ext cx="6169570" cy="2454446"/>
          </a:xfrm>
          <a:prstGeom prst="rect">
            <a:avLst/>
          </a:prstGeom>
        </p:spPr>
        <p:txBody>
          <a:bodyPr>
            <a:normAutofit/>
          </a:bodyPr>
          <a:lstStyle>
            <a:lvl1pPr>
              <a:lnSpc>
                <a:spcPts val="5000"/>
              </a:lnSpc>
              <a:defRPr sz="5000" b="1">
                <a:solidFill>
                  <a:schemeClr val="accent1"/>
                </a:solidFill>
              </a:defRPr>
            </a:lvl1pPr>
            <a:lvl2pPr marL="498300" indent="-498300">
              <a:lnSpc>
                <a:spcPts val="5000"/>
              </a:lnSpc>
              <a:defRPr sz="5000" b="1">
                <a:solidFill>
                  <a:schemeClr val="accent1"/>
                </a:solidFill>
              </a:defRPr>
            </a:lvl2pPr>
            <a:lvl3pPr marL="735012" indent="-555625">
              <a:lnSpc>
                <a:spcPts val="5000"/>
              </a:lnSpc>
              <a:defRPr sz="5000" b="1">
                <a:solidFill>
                  <a:schemeClr val="accent1"/>
                </a:solidFill>
              </a:defRPr>
            </a:lvl3pPr>
            <a:lvl4pPr marL="997858" indent="-640671">
              <a:lnSpc>
                <a:spcPts val="5000"/>
              </a:lnSpc>
              <a:defRPr sz="5000" b="1">
                <a:solidFill>
                  <a:schemeClr val="accent1"/>
                </a:solidFill>
              </a:defRPr>
            </a:lvl4pPr>
            <a:lvl5pPr marL="1297254" indent="-760679">
              <a:lnSpc>
                <a:spcPts val="5000"/>
              </a:lnSpc>
              <a:defRPr sz="5000" b="1">
                <a:solidFill>
                  <a:schemeClr val="accent1"/>
                </a:solidFill>
              </a:defRPr>
            </a:lvl5pPr>
          </a:lstStyle>
          <a:p>
            <a:r>
              <a:t>Add slide title across one to three lines</a:t>
            </a:r>
          </a:p>
          <a:p>
            <a:pPr lvl="1"/>
            <a:endParaRPr/>
          </a:p>
          <a:p>
            <a:pPr lvl="2"/>
            <a:endParaRPr/>
          </a:p>
          <a:p>
            <a:pPr lvl="3"/>
            <a:endParaRPr/>
          </a:p>
          <a:p>
            <a:pPr lvl="4"/>
            <a:endParaRPr/>
          </a:p>
        </p:txBody>
      </p:sp>
      <p:sp>
        <p:nvSpPr>
          <p:cNvPr id="208" name="Picture Placeholder 11"/>
          <p:cNvSpPr>
            <a:spLocks noGrp="1"/>
          </p:cNvSpPr>
          <p:nvPr>
            <p:ph type="pic" idx="21"/>
          </p:nvPr>
        </p:nvSpPr>
        <p:spPr>
          <a:xfrm>
            <a:off x="7148511" y="0"/>
            <a:ext cx="5043488" cy="6858000"/>
          </a:xfrm>
          <a:prstGeom prst="rect">
            <a:avLst/>
          </a:prstGeom>
        </p:spPr>
        <p:txBody>
          <a:bodyPr lIns="91439" tIns="45719" rIns="91439" bIns="45719"/>
          <a:lstStyle/>
          <a:p>
            <a:endParaRPr/>
          </a:p>
        </p:txBody>
      </p:sp>
      <p:pic>
        <p:nvPicPr>
          <p:cNvPr id="209" name="Picture 8" descr="Picture 8"/>
          <p:cNvPicPr>
            <a:picLocks noChangeAspect="1"/>
          </p:cNvPicPr>
          <p:nvPr/>
        </p:nvPicPr>
        <p:blipFill>
          <a:blip r:embed="rId3"/>
          <a:stretch>
            <a:fillRect/>
          </a:stretch>
        </p:blipFill>
        <p:spPr>
          <a:xfrm>
            <a:off x="9588131" y="5851461"/>
            <a:ext cx="2320666" cy="821559"/>
          </a:xfrm>
          <a:prstGeom prst="rect">
            <a:avLst/>
          </a:prstGeom>
          <a:ln w="12700">
            <a:miter lim="400000"/>
          </a:ln>
        </p:spPr>
      </p:pic>
      <p:sp>
        <p:nvSpPr>
          <p:cNvPr id="210" name="Text Placeholder 3"/>
          <p:cNvSpPr>
            <a:spLocks noGrp="1"/>
          </p:cNvSpPr>
          <p:nvPr>
            <p:ph type="body" sz="quarter" idx="22" hasCustomPrompt="1"/>
          </p:nvPr>
        </p:nvSpPr>
        <p:spPr>
          <a:xfrm>
            <a:off x="466361" y="4003766"/>
            <a:ext cx="6169571" cy="2388705"/>
          </a:xfrm>
          <a:prstGeom prst="rect">
            <a:avLst/>
          </a:prstGeom>
        </p:spPr>
        <p:txBody>
          <a:bodyPr>
            <a:normAutofit/>
          </a:bodyPr>
          <a:lstStyle/>
          <a:p>
            <a:r>
              <a:t>Add text </a:t>
            </a: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Title + body">
    <p:spTree>
      <p:nvGrpSpPr>
        <p:cNvPr id="1" name=""/>
        <p:cNvGrpSpPr/>
        <p:nvPr/>
      </p:nvGrpSpPr>
      <p:grpSpPr>
        <a:xfrm>
          <a:off x="0" y="0"/>
          <a:ext cx="0" cy="0"/>
          <a:chOff x="0" y="0"/>
          <a:chExt cx="0" cy="0"/>
        </a:xfrm>
      </p:grpSpPr>
      <p:grpSp>
        <p:nvGrpSpPr>
          <p:cNvPr id="219" name="Rectangle 7"/>
          <p:cNvGrpSpPr/>
          <p:nvPr/>
        </p:nvGrpSpPr>
        <p:grpSpPr>
          <a:xfrm>
            <a:off x="12433737" y="-1"/>
            <a:ext cx="2049518" cy="3028366"/>
            <a:chOff x="0" y="0"/>
            <a:chExt cx="2049516" cy="3028364"/>
          </a:xfrm>
        </p:grpSpPr>
        <p:sp>
          <p:nvSpPr>
            <p:cNvPr id="217" name="Rettangolo"/>
            <p:cNvSpPr/>
            <p:nvPr/>
          </p:nvSpPr>
          <p:spPr>
            <a:xfrm>
              <a:off x="0" y="0"/>
              <a:ext cx="2049517" cy="2942899"/>
            </a:xfrm>
            <a:prstGeom prst="rect">
              <a:avLst/>
            </a:prstGeom>
            <a:solidFill>
              <a:srgbClr val="7A868E"/>
            </a:solidFill>
            <a:ln w="12700" cap="flat">
              <a:solidFill>
                <a:schemeClr val="accent1"/>
              </a:solidFill>
              <a:prstDash val="solid"/>
              <a:miter lim="800000"/>
            </a:ln>
            <a:effectLst/>
          </p:spPr>
          <p:txBody>
            <a:bodyPr wrap="square" lIns="45719" tIns="45719" rIns="45719" bIns="45719" numCol="1" anchor="t">
              <a:noAutofit/>
            </a:bodyPr>
            <a:lstStyle/>
            <a:p>
              <a:pPr>
                <a:defRPr>
                  <a:solidFill>
                    <a:srgbClr val="FFFFFF"/>
                  </a:solidFill>
                </a:defRPr>
              </a:pPr>
              <a:endParaRPr/>
            </a:p>
          </p:txBody>
        </p:sp>
        <p:sp>
          <p:nvSpPr>
            <p:cNvPr id="218" name="HOW TO UPDATE THE FOOTER…"/>
            <p:cNvSpPr txBox="1"/>
            <p:nvPr/>
          </p:nvSpPr>
          <p:spPr>
            <a:xfrm>
              <a:off x="6350" y="6350"/>
              <a:ext cx="2036817" cy="302201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79999" tIns="179999" rIns="179999" bIns="179999" numCol="1" anchor="t">
              <a:spAutoFit/>
            </a:bodyPr>
            <a:lstStyle/>
            <a:p>
              <a:pPr>
                <a:defRPr sz="1200" b="1">
                  <a:solidFill>
                    <a:srgbClr val="FFFFFF"/>
                  </a:solidFill>
                </a:defRPr>
              </a:pPr>
              <a:r>
                <a:t>HOW TO UPDATE THE FOOTER</a:t>
              </a:r>
            </a:p>
            <a:p>
              <a:pPr>
                <a:defRPr sz="1200" b="1">
                  <a:solidFill>
                    <a:srgbClr val="FFFFFF"/>
                  </a:solidFill>
                </a:defRPr>
              </a:pPr>
              <a:endParaRPr/>
            </a:p>
            <a:p>
              <a:pPr marL="228600" indent="-228600">
                <a:buSzPct val="100000"/>
                <a:buAutoNum type="arabicPeriod"/>
                <a:defRPr sz="1200">
                  <a:solidFill>
                    <a:srgbClr val="FFFFFF"/>
                  </a:solidFill>
                </a:defRPr>
              </a:pPr>
              <a:r>
                <a:t>View </a:t>
              </a:r>
            </a:p>
            <a:p>
              <a:pPr marL="228600" indent="-228600">
                <a:buSzPct val="100000"/>
                <a:buAutoNum type="arabicPeriod"/>
                <a:defRPr sz="1200">
                  <a:solidFill>
                    <a:srgbClr val="FFFFFF"/>
                  </a:solidFill>
                </a:defRPr>
              </a:pPr>
              <a:r>
                <a:t>Slide Master</a:t>
              </a:r>
            </a:p>
            <a:p>
              <a:pPr marL="228600" indent="-228600">
                <a:buSzPct val="100000"/>
                <a:buAutoNum type="arabicPeriod"/>
                <a:defRPr sz="1200">
                  <a:solidFill>
                    <a:srgbClr val="FFFFFF"/>
                  </a:solidFill>
                </a:defRPr>
              </a:pPr>
              <a:r>
                <a:t>Scroll to very first page that is numbered (1)</a:t>
              </a:r>
            </a:p>
            <a:p>
              <a:pPr marL="228600" indent="-228600">
                <a:buSzPct val="100000"/>
                <a:buAutoNum type="arabicPeriod"/>
                <a:defRPr sz="1200">
                  <a:solidFill>
                    <a:srgbClr val="FFFFFF"/>
                  </a:solidFill>
                </a:defRPr>
              </a:pPr>
              <a:r>
                <a:t>Update the Presentation Title and date (be careful not to delete the page number)</a:t>
              </a:r>
            </a:p>
            <a:p>
              <a:pPr marL="228600" indent="-228600">
                <a:buSzPct val="100000"/>
                <a:buAutoNum type="arabicPeriod"/>
                <a:defRPr sz="1200">
                  <a:solidFill>
                    <a:srgbClr val="FFFFFF"/>
                  </a:solidFill>
                </a:defRPr>
              </a:pPr>
              <a:r>
                <a:t>Close master view / view normal</a:t>
              </a:r>
            </a:p>
          </p:txBody>
        </p:sp>
      </p:grpSp>
      <p:sp>
        <p:nvSpPr>
          <p:cNvPr id="220" name="Numero diapositiva"/>
          <p:cNvSpPr txBox="1">
            <a:spLocks noGrp="1"/>
          </p:cNvSpPr>
          <p:nvPr>
            <p:ph type="sldNum" sz="quarter" idx="2"/>
          </p:nvPr>
        </p:nvSpPr>
        <p:spPr>
          <a:xfrm>
            <a:off x="479425" y="6216705"/>
            <a:ext cx="266973" cy="259223"/>
          </a:xfrm>
          <a:prstGeom prst="rect">
            <a:avLst/>
          </a:prstGeom>
        </p:spPr>
        <p:txBody>
          <a:bodyPr lIns="0" tIns="0" rIns="0" bIns="0"/>
          <a:lstStyle>
            <a:lvl1pPr algn="l">
              <a:defRPr sz="1800"/>
            </a:lvl1pPr>
          </a:lstStyle>
          <a:p>
            <a:fld id="{86CB4B4D-7CA3-9044-876B-883B54F8677D}" type="slidenum">
              <a:rPr/>
              <a:t>‹#›</a:t>
            </a:fld>
            <a:endParaRPr/>
          </a:p>
        </p:txBody>
      </p:sp>
      <p:pic>
        <p:nvPicPr>
          <p:cNvPr id="221" name="Picture 11" descr="Picture 11"/>
          <p:cNvPicPr>
            <a:picLocks noChangeAspect="1"/>
          </p:cNvPicPr>
          <p:nvPr/>
        </p:nvPicPr>
        <p:blipFill>
          <a:blip r:embed="rId2"/>
          <a:stretch>
            <a:fillRect/>
          </a:stretch>
        </p:blipFill>
        <p:spPr>
          <a:xfrm>
            <a:off x="9588131" y="5851461"/>
            <a:ext cx="2320669" cy="821559"/>
          </a:xfrm>
          <a:prstGeom prst="rect">
            <a:avLst/>
          </a:prstGeom>
          <a:ln w="12700">
            <a:miter lim="400000"/>
          </a:ln>
        </p:spPr>
      </p:pic>
      <p:sp>
        <p:nvSpPr>
          <p:cNvPr id="222" name="Add section title on one line"/>
          <p:cNvSpPr txBox="1">
            <a:spLocks noGrp="1"/>
          </p:cNvSpPr>
          <p:nvPr>
            <p:ph type="title" hasCustomPrompt="1"/>
          </p:nvPr>
        </p:nvSpPr>
        <p:spPr>
          <a:xfrm>
            <a:off x="479425" y="470186"/>
            <a:ext cx="5735843" cy="303884"/>
          </a:xfrm>
          <a:prstGeom prst="rect">
            <a:avLst/>
          </a:prstGeom>
        </p:spPr>
        <p:txBody>
          <a:bodyPr/>
          <a:lstStyle>
            <a:lvl1pPr>
              <a:defRPr sz="1600"/>
            </a:lvl1pPr>
          </a:lstStyle>
          <a:p>
            <a:r>
              <a:t>Add section title on one line</a:t>
            </a:r>
          </a:p>
        </p:txBody>
      </p:sp>
      <p:sp>
        <p:nvSpPr>
          <p:cNvPr id="223" name="Corpo livello uno…"/>
          <p:cNvSpPr txBox="1">
            <a:spLocks noGrp="1"/>
          </p:cNvSpPr>
          <p:nvPr>
            <p:ph type="body" sz="quarter" idx="1" hasCustomPrompt="1"/>
          </p:nvPr>
        </p:nvSpPr>
        <p:spPr>
          <a:xfrm>
            <a:off x="479425" y="1415189"/>
            <a:ext cx="5508625" cy="758169"/>
          </a:xfrm>
          <a:prstGeom prst="rect">
            <a:avLst/>
          </a:prstGeom>
        </p:spPr>
        <p:txBody>
          <a:bodyPr>
            <a:normAutofit/>
          </a:bodyPr>
          <a:lstStyle>
            <a:lvl1pPr>
              <a:defRPr sz="2800" b="1">
                <a:solidFill>
                  <a:schemeClr val="accent1"/>
                </a:solidFill>
              </a:defRPr>
            </a:lvl1pPr>
            <a:lvl2pPr marL="279048" indent="-279048">
              <a:defRPr sz="2800" b="1">
                <a:solidFill>
                  <a:schemeClr val="accent1"/>
                </a:solidFill>
              </a:defRPr>
            </a:lvl2pPr>
            <a:lvl3pPr marL="490537" indent="-311149">
              <a:defRPr sz="2800" b="1">
                <a:solidFill>
                  <a:schemeClr val="accent1"/>
                </a:solidFill>
              </a:defRPr>
            </a:lvl3pPr>
            <a:lvl4pPr marL="715962" indent="-358775">
              <a:defRPr sz="2800" b="1">
                <a:solidFill>
                  <a:schemeClr val="accent1"/>
                </a:solidFill>
              </a:defRPr>
            </a:lvl4pPr>
            <a:lvl5pPr marL="962555" indent="-425980">
              <a:defRPr sz="2800" b="1">
                <a:solidFill>
                  <a:schemeClr val="accent1"/>
                </a:solidFill>
              </a:defRPr>
            </a:lvl5pPr>
          </a:lstStyle>
          <a:p>
            <a:r>
              <a:t>Add slide title across one or two lines</a:t>
            </a:r>
          </a:p>
          <a:p>
            <a:pPr lvl="1"/>
            <a:endParaRPr/>
          </a:p>
          <a:p>
            <a:pPr lvl="2"/>
            <a:endParaRPr/>
          </a:p>
          <a:p>
            <a:pPr lvl="3"/>
            <a:endParaRPr/>
          </a:p>
          <a:p>
            <a:pPr lvl="4"/>
            <a:endParaRPr/>
          </a:p>
        </p:txBody>
      </p:sp>
      <p:sp>
        <p:nvSpPr>
          <p:cNvPr id="224" name="Text Placeholder 3"/>
          <p:cNvSpPr>
            <a:spLocks noGrp="1"/>
          </p:cNvSpPr>
          <p:nvPr>
            <p:ph type="body" sz="quarter" idx="21" hasCustomPrompt="1"/>
          </p:nvPr>
        </p:nvSpPr>
        <p:spPr>
          <a:xfrm>
            <a:off x="479425" y="2455482"/>
            <a:ext cx="5508625" cy="1133064"/>
          </a:xfrm>
          <a:prstGeom prst="rect">
            <a:avLst/>
          </a:prstGeom>
        </p:spPr>
        <p:txBody>
          <a:bodyPr>
            <a:normAutofit/>
          </a:bodyPr>
          <a:lstStyle>
            <a:lvl1pPr>
              <a:lnSpc>
                <a:spcPct val="110000"/>
              </a:lnSpc>
              <a:defRPr sz="1400"/>
            </a:lvl1pPr>
          </a:lstStyle>
          <a:p>
            <a:r>
              <a:t>Add body copy</a:t>
            </a: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Route+Title+Body">
    <p:spTree>
      <p:nvGrpSpPr>
        <p:cNvPr id="1" name=""/>
        <p:cNvGrpSpPr/>
        <p:nvPr/>
      </p:nvGrpSpPr>
      <p:grpSpPr>
        <a:xfrm>
          <a:off x="0" y="0"/>
          <a:ext cx="0" cy="0"/>
          <a:chOff x="0" y="0"/>
          <a:chExt cx="0" cy="0"/>
        </a:xfrm>
      </p:grpSpPr>
      <p:grpSp>
        <p:nvGrpSpPr>
          <p:cNvPr id="233" name="Rectangle 7"/>
          <p:cNvGrpSpPr/>
          <p:nvPr/>
        </p:nvGrpSpPr>
        <p:grpSpPr>
          <a:xfrm>
            <a:off x="12433737" y="-1"/>
            <a:ext cx="2049518" cy="3028366"/>
            <a:chOff x="0" y="0"/>
            <a:chExt cx="2049516" cy="3028364"/>
          </a:xfrm>
        </p:grpSpPr>
        <p:sp>
          <p:nvSpPr>
            <p:cNvPr id="231" name="Rettangolo"/>
            <p:cNvSpPr/>
            <p:nvPr/>
          </p:nvSpPr>
          <p:spPr>
            <a:xfrm>
              <a:off x="0" y="0"/>
              <a:ext cx="2049517" cy="2942899"/>
            </a:xfrm>
            <a:prstGeom prst="rect">
              <a:avLst/>
            </a:prstGeom>
            <a:solidFill>
              <a:srgbClr val="7A868E"/>
            </a:solidFill>
            <a:ln w="12700" cap="flat">
              <a:solidFill>
                <a:schemeClr val="accent1"/>
              </a:solidFill>
              <a:prstDash val="solid"/>
              <a:miter lim="800000"/>
            </a:ln>
            <a:effectLst/>
          </p:spPr>
          <p:txBody>
            <a:bodyPr wrap="square" lIns="45719" tIns="45719" rIns="45719" bIns="45719" numCol="1" anchor="t">
              <a:noAutofit/>
            </a:bodyPr>
            <a:lstStyle/>
            <a:p>
              <a:pPr>
                <a:defRPr>
                  <a:solidFill>
                    <a:srgbClr val="FFFFFF"/>
                  </a:solidFill>
                </a:defRPr>
              </a:pPr>
              <a:endParaRPr/>
            </a:p>
          </p:txBody>
        </p:sp>
        <p:sp>
          <p:nvSpPr>
            <p:cNvPr id="232" name="HOW TO UPDATE THE FOOTER…"/>
            <p:cNvSpPr txBox="1"/>
            <p:nvPr/>
          </p:nvSpPr>
          <p:spPr>
            <a:xfrm>
              <a:off x="6350" y="6350"/>
              <a:ext cx="2036817" cy="302201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79999" tIns="179999" rIns="179999" bIns="179999" numCol="1" anchor="t">
              <a:spAutoFit/>
            </a:bodyPr>
            <a:lstStyle/>
            <a:p>
              <a:pPr>
                <a:defRPr sz="1200" b="1">
                  <a:solidFill>
                    <a:srgbClr val="FFFFFF"/>
                  </a:solidFill>
                </a:defRPr>
              </a:pPr>
              <a:r>
                <a:t>HOW TO UPDATE THE FOOTER</a:t>
              </a:r>
            </a:p>
            <a:p>
              <a:pPr>
                <a:defRPr sz="1200" b="1">
                  <a:solidFill>
                    <a:srgbClr val="FFFFFF"/>
                  </a:solidFill>
                </a:defRPr>
              </a:pPr>
              <a:endParaRPr/>
            </a:p>
            <a:p>
              <a:pPr marL="228600" indent="-228600">
                <a:buSzPct val="100000"/>
                <a:buAutoNum type="arabicPeriod"/>
                <a:defRPr sz="1200">
                  <a:solidFill>
                    <a:srgbClr val="FFFFFF"/>
                  </a:solidFill>
                </a:defRPr>
              </a:pPr>
              <a:r>
                <a:t>View </a:t>
              </a:r>
            </a:p>
            <a:p>
              <a:pPr marL="228600" indent="-228600">
                <a:buSzPct val="100000"/>
                <a:buAutoNum type="arabicPeriod"/>
                <a:defRPr sz="1200">
                  <a:solidFill>
                    <a:srgbClr val="FFFFFF"/>
                  </a:solidFill>
                </a:defRPr>
              </a:pPr>
              <a:r>
                <a:t>Slide Master</a:t>
              </a:r>
            </a:p>
            <a:p>
              <a:pPr marL="228600" indent="-228600">
                <a:buSzPct val="100000"/>
                <a:buAutoNum type="arabicPeriod"/>
                <a:defRPr sz="1200">
                  <a:solidFill>
                    <a:srgbClr val="FFFFFF"/>
                  </a:solidFill>
                </a:defRPr>
              </a:pPr>
              <a:r>
                <a:t>Scroll to very first page that is numbered (1)</a:t>
              </a:r>
            </a:p>
            <a:p>
              <a:pPr marL="228600" indent="-228600">
                <a:buSzPct val="100000"/>
                <a:buAutoNum type="arabicPeriod"/>
                <a:defRPr sz="1200">
                  <a:solidFill>
                    <a:srgbClr val="FFFFFF"/>
                  </a:solidFill>
                </a:defRPr>
              </a:pPr>
              <a:r>
                <a:t>Update the Presentation Title and date (be careful not to delete the page number)</a:t>
              </a:r>
            </a:p>
            <a:p>
              <a:pPr marL="228600" indent="-228600">
                <a:buSzPct val="100000"/>
                <a:buAutoNum type="arabicPeriod"/>
                <a:defRPr sz="1200">
                  <a:solidFill>
                    <a:srgbClr val="FFFFFF"/>
                  </a:solidFill>
                </a:defRPr>
              </a:pPr>
              <a:r>
                <a:t>Close master view / view normal</a:t>
              </a:r>
            </a:p>
          </p:txBody>
        </p:sp>
      </p:grpSp>
      <p:sp>
        <p:nvSpPr>
          <p:cNvPr id="234" name="Numero diapositiva"/>
          <p:cNvSpPr txBox="1">
            <a:spLocks noGrp="1"/>
          </p:cNvSpPr>
          <p:nvPr>
            <p:ph type="sldNum" sz="quarter" idx="2"/>
          </p:nvPr>
        </p:nvSpPr>
        <p:spPr>
          <a:xfrm>
            <a:off x="479425" y="6216705"/>
            <a:ext cx="266973" cy="259223"/>
          </a:xfrm>
          <a:prstGeom prst="rect">
            <a:avLst/>
          </a:prstGeom>
        </p:spPr>
        <p:txBody>
          <a:bodyPr lIns="0" tIns="0" rIns="0" bIns="0"/>
          <a:lstStyle>
            <a:lvl1pPr algn="l">
              <a:defRPr sz="1800"/>
            </a:lvl1pPr>
          </a:lstStyle>
          <a:p>
            <a:fld id="{86CB4B4D-7CA3-9044-876B-883B54F8677D}" type="slidenum">
              <a:rPr/>
              <a:t>‹#›</a:t>
            </a:fld>
            <a:endParaRPr/>
          </a:p>
        </p:txBody>
      </p:sp>
      <p:pic>
        <p:nvPicPr>
          <p:cNvPr id="235" name="Picture 11" descr="Picture 11"/>
          <p:cNvPicPr>
            <a:picLocks noChangeAspect="1"/>
          </p:cNvPicPr>
          <p:nvPr/>
        </p:nvPicPr>
        <p:blipFill>
          <a:blip r:embed="rId2"/>
          <a:stretch>
            <a:fillRect/>
          </a:stretch>
        </p:blipFill>
        <p:spPr>
          <a:xfrm>
            <a:off x="9588131" y="5851461"/>
            <a:ext cx="2320669" cy="821559"/>
          </a:xfrm>
          <a:prstGeom prst="rect">
            <a:avLst/>
          </a:prstGeom>
          <a:ln w="12700">
            <a:miter lim="400000"/>
          </a:ln>
        </p:spPr>
      </p:pic>
      <p:pic>
        <p:nvPicPr>
          <p:cNvPr id="236" name="Picture 12" descr="Picture 12"/>
          <p:cNvPicPr>
            <a:picLocks noChangeAspect="1"/>
          </p:cNvPicPr>
          <p:nvPr/>
        </p:nvPicPr>
        <p:blipFill>
          <a:blip r:embed="rId2"/>
          <a:stretch>
            <a:fillRect/>
          </a:stretch>
        </p:blipFill>
        <p:spPr>
          <a:xfrm>
            <a:off x="9588131" y="5851461"/>
            <a:ext cx="2320669" cy="821559"/>
          </a:xfrm>
          <a:prstGeom prst="rect">
            <a:avLst/>
          </a:prstGeom>
          <a:ln w="12700">
            <a:miter lim="400000"/>
          </a:ln>
        </p:spPr>
      </p:pic>
      <p:sp>
        <p:nvSpPr>
          <p:cNvPr id="237" name="Corpo livello uno…"/>
          <p:cNvSpPr txBox="1">
            <a:spLocks noGrp="1"/>
          </p:cNvSpPr>
          <p:nvPr>
            <p:ph type="body" sz="quarter" idx="1" hasCustomPrompt="1"/>
          </p:nvPr>
        </p:nvSpPr>
        <p:spPr>
          <a:xfrm>
            <a:off x="394393" y="403475"/>
            <a:ext cx="5542977" cy="362070"/>
          </a:xfrm>
          <a:prstGeom prst="rect">
            <a:avLst/>
          </a:prstGeom>
        </p:spPr>
        <p:txBody>
          <a:bodyPr>
            <a:normAutofit/>
          </a:bodyPr>
          <a:lstStyle>
            <a:lvl1pPr>
              <a:lnSpc>
                <a:spcPct val="110000"/>
              </a:lnSpc>
              <a:defRPr sz="1600" b="1">
                <a:solidFill>
                  <a:schemeClr val="accent1"/>
                </a:solidFill>
              </a:defRPr>
            </a:lvl1pPr>
            <a:lvl2pPr marL="159456" indent="-159456">
              <a:lnSpc>
                <a:spcPct val="110000"/>
              </a:lnSpc>
              <a:defRPr sz="1600" b="1">
                <a:solidFill>
                  <a:schemeClr val="accent1"/>
                </a:solidFill>
              </a:defRPr>
            </a:lvl2pPr>
            <a:lvl3pPr marL="357188" indent="-177800">
              <a:lnSpc>
                <a:spcPct val="110000"/>
              </a:lnSpc>
              <a:defRPr sz="1600" b="1">
                <a:solidFill>
                  <a:schemeClr val="accent1"/>
                </a:solidFill>
              </a:defRPr>
            </a:lvl3pPr>
            <a:lvl4pPr marL="562201" indent="-205014">
              <a:lnSpc>
                <a:spcPct val="110000"/>
              </a:lnSpc>
              <a:defRPr sz="1600" b="1">
                <a:solidFill>
                  <a:schemeClr val="accent1"/>
                </a:solidFill>
              </a:defRPr>
            </a:lvl4pPr>
            <a:lvl5pPr marL="779992" indent="-243417">
              <a:lnSpc>
                <a:spcPct val="110000"/>
              </a:lnSpc>
              <a:defRPr sz="1600" b="1">
                <a:solidFill>
                  <a:schemeClr val="accent1"/>
                </a:solidFill>
              </a:defRPr>
            </a:lvl5pPr>
          </a:lstStyle>
          <a:p>
            <a:r>
              <a:t>Add section title on one line</a:t>
            </a:r>
          </a:p>
          <a:p>
            <a:pPr lvl="1"/>
            <a:endParaRPr/>
          </a:p>
          <a:p>
            <a:pPr lvl="2"/>
            <a:endParaRPr/>
          </a:p>
          <a:p>
            <a:pPr lvl="3"/>
            <a:endParaRPr/>
          </a:p>
          <a:p>
            <a:pPr lvl="4"/>
            <a:endParaRPr/>
          </a:p>
        </p:txBody>
      </p:sp>
      <p:sp>
        <p:nvSpPr>
          <p:cNvPr id="238" name="Add title in one line"/>
          <p:cNvSpPr txBox="1">
            <a:spLocks noGrp="1"/>
          </p:cNvSpPr>
          <p:nvPr>
            <p:ph type="title" hasCustomPrompt="1"/>
          </p:nvPr>
        </p:nvSpPr>
        <p:spPr>
          <a:xfrm>
            <a:off x="394392" y="1125014"/>
            <a:ext cx="8336654" cy="965444"/>
          </a:xfrm>
          <a:prstGeom prst="rect">
            <a:avLst/>
          </a:prstGeom>
        </p:spPr>
        <p:txBody>
          <a:bodyPr/>
          <a:lstStyle>
            <a:lvl1pPr>
              <a:defRPr sz="4500"/>
            </a:lvl1pPr>
          </a:lstStyle>
          <a:p>
            <a:r>
              <a:t>Add title in one line</a:t>
            </a:r>
          </a:p>
        </p:txBody>
      </p:sp>
      <p:sp>
        <p:nvSpPr>
          <p:cNvPr id="239" name="Text Placeholder 3"/>
          <p:cNvSpPr>
            <a:spLocks noGrp="1"/>
          </p:cNvSpPr>
          <p:nvPr>
            <p:ph type="body" sz="half" idx="21" hasCustomPrompt="1"/>
          </p:nvPr>
        </p:nvSpPr>
        <p:spPr>
          <a:xfrm>
            <a:off x="394392" y="2090458"/>
            <a:ext cx="8336654" cy="3543295"/>
          </a:xfrm>
          <a:prstGeom prst="rect">
            <a:avLst/>
          </a:prstGeom>
        </p:spPr>
        <p:txBody>
          <a:bodyPr>
            <a:normAutofit/>
          </a:bodyPr>
          <a:lstStyle>
            <a:lvl1pPr>
              <a:lnSpc>
                <a:spcPct val="110000"/>
              </a:lnSpc>
              <a:defRPr sz="2000"/>
            </a:lvl1pPr>
          </a:lstStyle>
          <a:p>
            <a:r>
              <a:t>Add body copy</a:t>
            </a: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Route+Title+subtitle+Body">
    <p:spTree>
      <p:nvGrpSpPr>
        <p:cNvPr id="1" name=""/>
        <p:cNvGrpSpPr/>
        <p:nvPr/>
      </p:nvGrpSpPr>
      <p:grpSpPr>
        <a:xfrm>
          <a:off x="0" y="0"/>
          <a:ext cx="0" cy="0"/>
          <a:chOff x="0" y="0"/>
          <a:chExt cx="0" cy="0"/>
        </a:xfrm>
      </p:grpSpPr>
      <p:grpSp>
        <p:nvGrpSpPr>
          <p:cNvPr id="248" name="Rectangle 7"/>
          <p:cNvGrpSpPr/>
          <p:nvPr/>
        </p:nvGrpSpPr>
        <p:grpSpPr>
          <a:xfrm>
            <a:off x="12433737" y="-1"/>
            <a:ext cx="2049518" cy="3028366"/>
            <a:chOff x="0" y="0"/>
            <a:chExt cx="2049516" cy="3028364"/>
          </a:xfrm>
        </p:grpSpPr>
        <p:sp>
          <p:nvSpPr>
            <p:cNvPr id="246" name="Rettangolo"/>
            <p:cNvSpPr/>
            <p:nvPr/>
          </p:nvSpPr>
          <p:spPr>
            <a:xfrm>
              <a:off x="0" y="0"/>
              <a:ext cx="2049517" cy="2942899"/>
            </a:xfrm>
            <a:prstGeom prst="rect">
              <a:avLst/>
            </a:prstGeom>
            <a:solidFill>
              <a:srgbClr val="7A868E"/>
            </a:solidFill>
            <a:ln w="12700" cap="flat">
              <a:solidFill>
                <a:schemeClr val="accent1"/>
              </a:solidFill>
              <a:prstDash val="solid"/>
              <a:miter lim="800000"/>
            </a:ln>
            <a:effectLst/>
          </p:spPr>
          <p:txBody>
            <a:bodyPr wrap="square" lIns="45719" tIns="45719" rIns="45719" bIns="45719" numCol="1" anchor="t">
              <a:noAutofit/>
            </a:bodyPr>
            <a:lstStyle/>
            <a:p>
              <a:pPr>
                <a:defRPr>
                  <a:solidFill>
                    <a:srgbClr val="FFFFFF"/>
                  </a:solidFill>
                </a:defRPr>
              </a:pPr>
              <a:endParaRPr/>
            </a:p>
          </p:txBody>
        </p:sp>
        <p:sp>
          <p:nvSpPr>
            <p:cNvPr id="247" name="HOW TO UPDATE THE FOOTER…"/>
            <p:cNvSpPr txBox="1"/>
            <p:nvPr/>
          </p:nvSpPr>
          <p:spPr>
            <a:xfrm>
              <a:off x="6350" y="6350"/>
              <a:ext cx="2036817" cy="302201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79999" tIns="179999" rIns="179999" bIns="179999" numCol="1" anchor="t">
              <a:spAutoFit/>
            </a:bodyPr>
            <a:lstStyle/>
            <a:p>
              <a:pPr>
                <a:defRPr sz="1200" b="1">
                  <a:solidFill>
                    <a:srgbClr val="FFFFFF"/>
                  </a:solidFill>
                </a:defRPr>
              </a:pPr>
              <a:r>
                <a:t>HOW TO UPDATE THE FOOTER</a:t>
              </a:r>
            </a:p>
            <a:p>
              <a:pPr>
                <a:defRPr sz="1200" b="1">
                  <a:solidFill>
                    <a:srgbClr val="FFFFFF"/>
                  </a:solidFill>
                </a:defRPr>
              </a:pPr>
              <a:endParaRPr/>
            </a:p>
            <a:p>
              <a:pPr marL="228600" indent="-228600">
                <a:buSzPct val="100000"/>
                <a:buAutoNum type="arabicPeriod"/>
                <a:defRPr sz="1200">
                  <a:solidFill>
                    <a:srgbClr val="FFFFFF"/>
                  </a:solidFill>
                </a:defRPr>
              </a:pPr>
              <a:r>
                <a:t>View </a:t>
              </a:r>
            </a:p>
            <a:p>
              <a:pPr marL="228600" indent="-228600">
                <a:buSzPct val="100000"/>
                <a:buAutoNum type="arabicPeriod"/>
                <a:defRPr sz="1200">
                  <a:solidFill>
                    <a:srgbClr val="FFFFFF"/>
                  </a:solidFill>
                </a:defRPr>
              </a:pPr>
              <a:r>
                <a:t>Slide Master</a:t>
              </a:r>
            </a:p>
            <a:p>
              <a:pPr marL="228600" indent="-228600">
                <a:buSzPct val="100000"/>
                <a:buAutoNum type="arabicPeriod"/>
                <a:defRPr sz="1200">
                  <a:solidFill>
                    <a:srgbClr val="FFFFFF"/>
                  </a:solidFill>
                </a:defRPr>
              </a:pPr>
              <a:r>
                <a:t>Scroll to very first page that is numbered (1)</a:t>
              </a:r>
            </a:p>
            <a:p>
              <a:pPr marL="228600" indent="-228600">
                <a:buSzPct val="100000"/>
                <a:buAutoNum type="arabicPeriod"/>
                <a:defRPr sz="1200">
                  <a:solidFill>
                    <a:srgbClr val="FFFFFF"/>
                  </a:solidFill>
                </a:defRPr>
              </a:pPr>
              <a:r>
                <a:t>Update the Presentation Title and date (be careful not to delete the page number)</a:t>
              </a:r>
            </a:p>
            <a:p>
              <a:pPr marL="228600" indent="-228600">
                <a:buSzPct val="100000"/>
                <a:buAutoNum type="arabicPeriod"/>
                <a:defRPr sz="1200">
                  <a:solidFill>
                    <a:srgbClr val="FFFFFF"/>
                  </a:solidFill>
                </a:defRPr>
              </a:pPr>
              <a:r>
                <a:t>Close master view / view normal</a:t>
              </a:r>
            </a:p>
          </p:txBody>
        </p:sp>
      </p:grpSp>
      <p:sp>
        <p:nvSpPr>
          <p:cNvPr id="249" name="Numero diapositiva"/>
          <p:cNvSpPr txBox="1">
            <a:spLocks noGrp="1"/>
          </p:cNvSpPr>
          <p:nvPr>
            <p:ph type="sldNum" sz="quarter" idx="2"/>
          </p:nvPr>
        </p:nvSpPr>
        <p:spPr>
          <a:xfrm>
            <a:off x="479425" y="6216705"/>
            <a:ext cx="266973" cy="259223"/>
          </a:xfrm>
          <a:prstGeom prst="rect">
            <a:avLst/>
          </a:prstGeom>
        </p:spPr>
        <p:txBody>
          <a:bodyPr lIns="0" tIns="0" rIns="0" bIns="0"/>
          <a:lstStyle>
            <a:lvl1pPr algn="l">
              <a:defRPr sz="1800"/>
            </a:lvl1pPr>
          </a:lstStyle>
          <a:p>
            <a:fld id="{86CB4B4D-7CA3-9044-876B-883B54F8677D}" type="slidenum">
              <a:rPr/>
              <a:t>‹#›</a:t>
            </a:fld>
            <a:endParaRPr/>
          </a:p>
        </p:txBody>
      </p:sp>
      <p:pic>
        <p:nvPicPr>
          <p:cNvPr id="250" name="Picture 11" descr="Picture 11"/>
          <p:cNvPicPr>
            <a:picLocks noChangeAspect="1"/>
          </p:cNvPicPr>
          <p:nvPr/>
        </p:nvPicPr>
        <p:blipFill>
          <a:blip r:embed="rId2"/>
          <a:stretch>
            <a:fillRect/>
          </a:stretch>
        </p:blipFill>
        <p:spPr>
          <a:xfrm>
            <a:off x="9588131" y="5851461"/>
            <a:ext cx="2320669" cy="821559"/>
          </a:xfrm>
          <a:prstGeom prst="rect">
            <a:avLst/>
          </a:prstGeom>
          <a:ln w="12700">
            <a:miter lim="400000"/>
          </a:ln>
        </p:spPr>
      </p:pic>
      <p:pic>
        <p:nvPicPr>
          <p:cNvPr id="251" name="Picture 12" descr="Picture 12"/>
          <p:cNvPicPr>
            <a:picLocks noChangeAspect="1"/>
          </p:cNvPicPr>
          <p:nvPr/>
        </p:nvPicPr>
        <p:blipFill>
          <a:blip r:embed="rId2"/>
          <a:stretch>
            <a:fillRect/>
          </a:stretch>
        </p:blipFill>
        <p:spPr>
          <a:xfrm>
            <a:off x="9588131" y="5851461"/>
            <a:ext cx="2320669" cy="821559"/>
          </a:xfrm>
          <a:prstGeom prst="rect">
            <a:avLst/>
          </a:prstGeom>
          <a:ln w="12700">
            <a:miter lim="400000"/>
          </a:ln>
        </p:spPr>
      </p:pic>
      <p:sp>
        <p:nvSpPr>
          <p:cNvPr id="252" name="Corpo livello uno…"/>
          <p:cNvSpPr txBox="1">
            <a:spLocks noGrp="1"/>
          </p:cNvSpPr>
          <p:nvPr>
            <p:ph type="body" sz="quarter" idx="1" hasCustomPrompt="1"/>
          </p:nvPr>
        </p:nvSpPr>
        <p:spPr>
          <a:xfrm>
            <a:off x="394393" y="2015507"/>
            <a:ext cx="8336653" cy="511441"/>
          </a:xfrm>
          <a:prstGeom prst="rect">
            <a:avLst/>
          </a:prstGeom>
        </p:spPr>
        <p:txBody>
          <a:bodyPr>
            <a:normAutofit/>
          </a:bodyPr>
          <a:lstStyle>
            <a:lvl1pPr>
              <a:lnSpc>
                <a:spcPct val="110000"/>
              </a:lnSpc>
              <a:defRPr sz="2500"/>
            </a:lvl1pPr>
            <a:lvl2pPr marL="249150" indent="-249150">
              <a:lnSpc>
                <a:spcPct val="110000"/>
              </a:lnSpc>
              <a:defRPr sz="2500"/>
            </a:lvl2pPr>
            <a:lvl3pPr marL="457200" indent="-277812">
              <a:lnSpc>
                <a:spcPct val="110000"/>
              </a:lnSpc>
              <a:defRPr sz="2500"/>
            </a:lvl3pPr>
            <a:lvl4pPr marL="677522" indent="-320335">
              <a:lnSpc>
                <a:spcPct val="110000"/>
              </a:lnSpc>
              <a:defRPr sz="2500"/>
            </a:lvl4pPr>
            <a:lvl5pPr marL="916914" indent="-380339">
              <a:lnSpc>
                <a:spcPct val="110000"/>
              </a:lnSpc>
              <a:defRPr sz="2500"/>
            </a:lvl5pPr>
          </a:lstStyle>
          <a:p>
            <a:r>
              <a:t>Add optional subtitle</a:t>
            </a:r>
          </a:p>
          <a:p>
            <a:pPr lvl="1"/>
            <a:endParaRPr/>
          </a:p>
          <a:p>
            <a:pPr lvl="2"/>
            <a:endParaRPr/>
          </a:p>
          <a:p>
            <a:pPr lvl="3"/>
            <a:endParaRPr/>
          </a:p>
          <a:p>
            <a:pPr lvl="4"/>
            <a:endParaRPr/>
          </a:p>
        </p:txBody>
      </p:sp>
      <p:sp>
        <p:nvSpPr>
          <p:cNvPr id="253" name="Text Placeholder 3"/>
          <p:cNvSpPr>
            <a:spLocks noGrp="1"/>
          </p:cNvSpPr>
          <p:nvPr>
            <p:ph type="body" sz="quarter" idx="21" hasCustomPrompt="1"/>
          </p:nvPr>
        </p:nvSpPr>
        <p:spPr>
          <a:xfrm>
            <a:off x="394393" y="403475"/>
            <a:ext cx="5542977" cy="362070"/>
          </a:xfrm>
          <a:prstGeom prst="rect">
            <a:avLst/>
          </a:prstGeom>
        </p:spPr>
        <p:txBody>
          <a:bodyPr>
            <a:normAutofit/>
          </a:bodyPr>
          <a:lstStyle>
            <a:lvl1pPr>
              <a:lnSpc>
                <a:spcPct val="110000"/>
              </a:lnSpc>
              <a:defRPr sz="1600" b="1">
                <a:solidFill>
                  <a:schemeClr val="accent1"/>
                </a:solidFill>
              </a:defRPr>
            </a:lvl1pPr>
          </a:lstStyle>
          <a:p>
            <a:r>
              <a:t>Add section title on one line</a:t>
            </a:r>
          </a:p>
        </p:txBody>
      </p:sp>
      <p:sp>
        <p:nvSpPr>
          <p:cNvPr id="254" name="Add title in one line"/>
          <p:cNvSpPr txBox="1">
            <a:spLocks noGrp="1"/>
          </p:cNvSpPr>
          <p:nvPr>
            <p:ph type="title" hasCustomPrompt="1"/>
          </p:nvPr>
        </p:nvSpPr>
        <p:spPr>
          <a:xfrm>
            <a:off x="394392" y="1125014"/>
            <a:ext cx="8336654" cy="815860"/>
          </a:xfrm>
          <a:prstGeom prst="rect">
            <a:avLst/>
          </a:prstGeom>
        </p:spPr>
        <p:txBody>
          <a:bodyPr/>
          <a:lstStyle>
            <a:lvl1pPr>
              <a:defRPr sz="4500"/>
            </a:lvl1pPr>
          </a:lstStyle>
          <a:p>
            <a:r>
              <a:t>Add title in one line</a:t>
            </a:r>
          </a:p>
        </p:txBody>
      </p:sp>
      <p:sp>
        <p:nvSpPr>
          <p:cNvPr id="255" name="Text Placeholder 3"/>
          <p:cNvSpPr>
            <a:spLocks noGrp="1"/>
          </p:cNvSpPr>
          <p:nvPr>
            <p:ph type="body" sz="half" idx="22" hasCustomPrompt="1"/>
          </p:nvPr>
        </p:nvSpPr>
        <p:spPr>
          <a:xfrm>
            <a:off x="394392" y="2801449"/>
            <a:ext cx="8336654" cy="2832304"/>
          </a:xfrm>
          <a:prstGeom prst="rect">
            <a:avLst/>
          </a:prstGeom>
        </p:spPr>
        <p:txBody>
          <a:bodyPr>
            <a:normAutofit/>
          </a:bodyPr>
          <a:lstStyle>
            <a:lvl1pPr>
              <a:lnSpc>
                <a:spcPct val="110000"/>
              </a:lnSpc>
              <a:defRPr sz="2000"/>
            </a:lvl1pPr>
          </a:lstStyle>
          <a:p>
            <a:r>
              <a:t>Add body copy</a:t>
            </a: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Titolo e contenuto + 1 Immagine">
    <p:spTree>
      <p:nvGrpSpPr>
        <p:cNvPr id="1" name=""/>
        <p:cNvGrpSpPr/>
        <p:nvPr/>
      </p:nvGrpSpPr>
      <p:grpSpPr>
        <a:xfrm>
          <a:off x="0" y="0"/>
          <a:ext cx="0" cy="0"/>
          <a:chOff x="0" y="0"/>
          <a:chExt cx="0" cy="0"/>
        </a:xfrm>
      </p:grpSpPr>
      <p:grpSp>
        <p:nvGrpSpPr>
          <p:cNvPr id="264" name="Rectangle 7"/>
          <p:cNvGrpSpPr/>
          <p:nvPr/>
        </p:nvGrpSpPr>
        <p:grpSpPr>
          <a:xfrm>
            <a:off x="12433737" y="-1"/>
            <a:ext cx="2049518" cy="3028366"/>
            <a:chOff x="0" y="0"/>
            <a:chExt cx="2049516" cy="3028364"/>
          </a:xfrm>
        </p:grpSpPr>
        <p:sp>
          <p:nvSpPr>
            <p:cNvPr id="262" name="Rettangolo"/>
            <p:cNvSpPr/>
            <p:nvPr/>
          </p:nvSpPr>
          <p:spPr>
            <a:xfrm>
              <a:off x="0" y="0"/>
              <a:ext cx="2049517" cy="2942899"/>
            </a:xfrm>
            <a:prstGeom prst="rect">
              <a:avLst/>
            </a:prstGeom>
            <a:solidFill>
              <a:srgbClr val="7A868E"/>
            </a:solidFill>
            <a:ln w="12700" cap="flat">
              <a:solidFill>
                <a:schemeClr val="accent1"/>
              </a:solidFill>
              <a:prstDash val="solid"/>
              <a:miter lim="800000"/>
            </a:ln>
            <a:effectLst/>
          </p:spPr>
          <p:txBody>
            <a:bodyPr wrap="square" lIns="45719" tIns="45719" rIns="45719" bIns="45719" numCol="1" anchor="t">
              <a:noAutofit/>
            </a:bodyPr>
            <a:lstStyle/>
            <a:p>
              <a:pPr>
                <a:defRPr>
                  <a:solidFill>
                    <a:srgbClr val="FFFFFF"/>
                  </a:solidFill>
                </a:defRPr>
              </a:pPr>
              <a:endParaRPr/>
            </a:p>
          </p:txBody>
        </p:sp>
        <p:sp>
          <p:nvSpPr>
            <p:cNvPr id="263" name="HOW TO UPDATE THE FOOTER…"/>
            <p:cNvSpPr txBox="1"/>
            <p:nvPr/>
          </p:nvSpPr>
          <p:spPr>
            <a:xfrm>
              <a:off x="6350" y="6350"/>
              <a:ext cx="2036817" cy="302201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79999" tIns="179999" rIns="179999" bIns="179999" numCol="1" anchor="t">
              <a:spAutoFit/>
            </a:bodyPr>
            <a:lstStyle/>
            <a:p>
              <a:pPr>
                <a:defRPr sz="1200" b="1">
                  <a:solidFill>
                    <a:srgbClr val="FFFFFF"/>
                  </a:solidFill>
                </a:defRPr>
              </a:pPr>
              <a:r>
                <a:t>HOW TO UPDATE THE FOOTER</a:t>
              </a:r>
            </a:p>
            <a:p>
              <a:pPr>
                <a:defRPr sz="1200" b="1">
                  <a:solidFill>
                    <a:srgbClr val="FFFFFF"/>
                  </a:solidFill>
                </a:defRPr>
              </a:pPr>
              <a:endParaRPr/>
            </a:p>
            <a:p>
              <a:pPr marL="228600" indent="-228600">
                <a:buSzPct val="100000"/>
                <a:buAutoNum type="arabicPeriod"/>
                <a:defRPr sz="1200">
                  <a:solidFill>
                    <a:srgbClr val="FFFFFF"/>
                  </a:solidFill>
                </a:defRPr>
              </a:pPr>
              <a:r>
                <a:t>View </a:t>
              </a:r>
            </a:p>
            <a:p>
              <a:pPr marL="228600" indent="-228600">
                <a:buSzPct val="100000"/>
                <a:buAutoNum type="arabicPeriod"/>
                <a:defRPr sz="1200">
                  <a:solidFill>
                    <a:srgbClr val="FFFFFF"/>
                  </a:solidFill>
                </a:defRPr>
              </a:pPr>
              <a:r>
                <a:t>Slide Master</a:t>
              </a:r>
            </a:p>
            <a:p>
              <a:pPr marL="228600" indent="-228600">
                <a:buSzPct val="100000"/>
                <a:buAutoNum type="arabicPeriod"/>
                <a:defRPr sz="1200">
                  <a:solidFill>
                    <a:srgbClr val="FFFFFF"/>
                  </a:solidFill>
                </a:defRPr>
              </a:pPr>
              <a:r>
                <a:t>Scroll to very first page that is numbered (1)</a:t>
              </a:r>
            </a:p>
            <a:p>
              <a:pPr marL="228600" indent="-228600">
                <a:buSzPct val="100000"/>
                <a:buAutoNum type="arabicPeriod"/>
                <a:defRPr sz="1200">
                  <a:solidFill>
                    <a:srgbClr val="FFFFFF"/>
                  </a:solidFill>
                </a:defRPr>
              </a:pPr>
              <a:r>
                <a:t>Update the Presentation Title and date (be careful not to delete the page number)</a:t>
              </a:r>
            </a:p>
            <a:p>
              <a:pPr marL="228600" indent="-228600">
                <a:buSzPct val="100000"/>
                <a:buAutoNum type="arabicPeriod"/>
                <a:defRPr sz="1200">
                  <a:solidFill>
                    <a:srgbClr val="FFFFFF"/>
                  </a:solidFill>
                </a:defRPr>
              </a:pPr>
              <a:r>
                <a:t>Close master view / view normal</a:t>
              </a:r>
            </a:p>
          </p:txBody>
        </p:sp>
      </p:grpSp>
      <p:sp>
        <p:nvSpPr>
          <p:cNvPr id="265" name="Numero diapositiva"/>
          <p:cNvSpPr txBox="1">
            <a:spLocks noGrp="1"/>
          </p:cNvSpPr>
          <p:nvPr>
            <p:ph type="sldNum" sz="quarter" idx="2"/>
          </p:nvPr>
        </p:nvSpPr>
        <p:spPr>
          <a:xfrm>
            <a:off x="479425" y="6216705"/>
            <a:ext cx="266973" cy="259223"/>
          </a:xfrm>
          <a:prstGeom prst="rect">
            <a:avLst/>
          </a:prstGeom>
        </p:spPr>
        <p:txBody>
          <a:bodyPr lIns="0" tIns="0" rIns="0" bIns="0"/>
          <a:lstStyle>
            <a:lvl1pPr algn="l">
              <a:defRPr sz="1800"/>
            </a:lvl1pPr>
          </a:lstStyle>
          <a:p>
            <a:fld id="{86CB4B4D-7CA3-9044-876B-883B54F8677D}" type="slidenum">
              <a:rPr/>
              <a:t>‹#›</a:t>
            </a:fld>
            <a:endParaRPr/>
          </a:p>
        </p:txBody>
      </p:sp>
      <p:pic>
        <p:nvPicPr>
          <p:cNvPr id="266" name="Picture 11" descr="Picture 11"/>
          <p:cNvPicPr>
            <a:picLocks noChangeAspect="1"/>
          </p:cNvPicPr>
          <p:nvPr/>
        </p:nvPicPr>
        <p:blipFill>
          <a:blip r:embed="rId2"/>
          <a:stretch>
            <a:fillRect/>
          </a:stretch>
        </p:blipFill>
        <p:spPr>
          <a:xfrm>
            <a:off x="9588131" y="5851461"/>
            <a:ext cx="2320669" cy="821559"/>
          </a:xfrm>
          <a:prstGeom prst="rect">
            <a:avLst/>
          </a:prstGeom>
          <a:ln w="12700">
            <a:miter lim="400000"/>
          </a:ln>
        </p:spPr>
      </p:pic>
      <p:sp>
        <p:nvSpPr>
          <p:cNvPr id="267" name="Titolo Testo"/>
          <p:cNvSpPr txBox="1">
            <a:spLocks noGrp="1"/>
          </p:cNvSpPr>
          <p:nvPr>
            <p:ph type="title"/>
          </p:nvPr>
        </p:nvSpPr>
        <p:spPr>
          <a:xfrm>
            <a:off x="264115" y="179999"/>
            <a:ext cx="6108701" cy="1325564"/>
          </a:xfrm>
          <a:prstGeom prst="rect">
            <a:avLst/>
          </a:prstGeom>
        </p:spPr>
        <p:txBody>
          <a:bodyPr lIns="45719" tIns="45719" rIns="45719" bIns="45719"/>
          <a:lstStyle>
            <a:lvl1pPr>
              <a:defRPr sz="1600"/>
            </a:lvl1pPr>
          </a:lstStyle>
          <a:p>
            <a:r>
              <a:t>Titolo Testo</a:t>
            </a:r>
          </a:p>
        </p:txBody>
      </p:sp>
      <p:sp>
        <p:nvSpPr>
          <p:cNvPr id="268" name="Corpo livello uno…"/>
          <p:cNvSpPr txBox="1">
            <a:spLocks noGrp="1"/>
          </p:cNvSpPr>
          <p:nvPr>
            <p:ph type="body" sz="half" idx="1"/>
          </p:nvPr>
        </p:nvSpPr>
        <p:spPr>
          <a:xfrm>
            <a:off x="263525" y="1800000"/>
            <a:ext cx="6108700" cy="4356001"/>
          </a:xfrm>
          <a:prstGeom prst="rect">
            <a:avLst/>
          </a:prstGeom>
        </p:spPr>
        <p:txBody>
          <a:bodyPr>
            <a:normAutofit/>
          </a:bodyPr>
          <a:lstStyle/>
          <a:p>
            <a:r>
              <a:t>Corpo livello uno</a:t>
            </a:r>
          </a:p>
          <a:p>
            <a:pPr lvl="1"/>
            <a:r>
              <a:t>Corpo livello due</a:t>
            </a:r>
          </a:p>
          <a:p>
            <a:pPr lvl="2"/>
            <a:r>
              <a:t>Corpo livello tre</a:t>
            </a:r>
          </a:p>
          <a:p>
            <a:pPr lvl="3"/>
            <a:r>
              <a:t>Corpo livello quattro</a:t>
            </a:r>
          </a:p>
          <a:p>
            <a:pPr lvl="4"/>
            <a:r>
              <a:t>Corpo livello cinque</a:t>
            </a:r>
          </a:p>
        </p:txBody>
      </p:sp>
      <p:sp>
        <p:nvSpPr>
          <p:cNvPr id="269" name="Picture Placeholder 2"/>
          <p:cNvSpPr>
            <a:spLocks noGrp="1"/>
          </p:cNvSpPr>
          <p:nvPr>
            <p:ph type="pic" idx="21"/>
          </p:nvPr>
        </p:nvSpPr>
        <p:spPr>
          <a:xfrm>
            <a:off x="6586538" y="0"/>
            <a:ext cx="5605463" cy="6314400"/>
          </a:xfrm>
          <a:prstGeom prst="rect">
            <a:avLst/>
          </a:prstGeom>
        </p:spPr>
        <p:txBody>
          <a:bodyPr lIns="91439" tIns="45719" rIns="91439" bIns="45719"/>
          <a:lstStyle/>
          <a:p>
            <a:endParaRPr/>
          </a:p>
        </p:txBody>
      </p:sp>
      <p:sp>
        <p:nvSpPr>
          <p:cNvPr id="270" name="Segnaposto testo 3"/>
          <p:cNvSpPr>
            <a:spLocks noGrp="1"/>
          </p:cNvSpPr>
          <p:nvPr>
            <p:ph type="body" sz="quarter" idx="22"/>
          </p:nvPr>
        </p:nvSpPr>
        <p:spPr>
          <a:xfrm>
            <a:off x="3614608" y="6362246"/>
            <a:ext cx="8421868" cy="236543"/>
          </a:xfrm>
          <a:prstGeom prst="rect">
            <a:avLst/>
          </a:prstGeom>
        </p:spPr>
        <p:txBody>
          <a:bodyPr>
            <a:normAutofit/>
          </a:bodyPr>
          <a:lstStyle/>
          <a:p>
            <a:pPr algn="r">
              <a:defRPr sz="1000">
                <a:solidFill>
                  <a:srgbClr val="FFFFFF"/>
                </a:solidFill>
              </a:defRPr>
            </a:pPr>
            <a:endParaRPr/>
          </a:p>
        </p:txBody>
      </p:sp>
      <p:sp>
        <p:nvSpPr>
          <p:cNvPr id="271" name="Segnaposto testo 6"/>
          <p:cNvSpPr>
            <a:spLocks noGrp="1"/>
          </p:cNvSpPr>
          <p:nvPr>
            <p:ph type="body" sz="quarter" idx="23" hasCustomPrompt="1"/>
          </p:nvPr>
        </p:nvSpPr>
        <p:spPr>
          <a:xfrm>
            <a:off x="3609473" y="6609588"/>
            <a:ext cx="8451066" cy="215817"/>
          </a:xfrm>
          <a:prstGeom prst="rect">
            <a:avLst/>
          </a:prstGeom>
        </p:spPr>
        <p:txBody>
          <a:bodyPr>
            <a:normAutofit/>
          </a:bodyPr>
          <a:lstStyle>
            <a:lvl1pPr algn="r">
              <a:defRPr sz="800" spc="300">
                <a:solidFill>
                  <a:srgbClr val="FFFFFF"/>
                </a:solidFill>
              </a:defRPr>
            </a:lvl1pPr>
          </a:lstStyle>
          <a:p>
            <a:r>
              <a:t>FARE CLIC PER MODIFICARE GLI STILI DEL TESTO DELLO SCHEMA</a:t>
            </a: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Route+Title+subtitle+Body">
    <p:spTree>
      <p:nvGrpSpPr>
        <p:cNvPr id="1" name=""/>
        <p:cNvGrpSpPr/>
        <p:nvPr/>
      </p:nvGrpSpPr>
      <p:grpSpPr>
        <a:xfrm>
          <a:off x="0" y="0"/>
          <a:ext cx="0" cy="0"/>
          <a:chOff x="0" y="0"/>
          <a:chExt cx="0" cy="0"/>
        </a:xfrm>
      </p:grpSpPr>
      <p:sp>
        <p:nvSpPr>
          <p:cNvPr id="11" name="Slide Number Placeholder 6"/>
          <p:cNvSpPr>
            <a:spLocks noGrp="1"/>
          </p:cNvSpPr>
          <p:nvPr>
            <p:ph type="sldNum" sz="quarter" idx="4"/>
          </p:nvPr>
        </p:nvSpPr>
        <p:spPr>
          <a:xfrm>
            <a:off x="394392" y="6291809"/>
            <a:ext cx="828480" cy="230177"/>
          </a:xfrm>
          <a:prstGeom prst="rect">
            <a:avLst/>
          </a:prstGeom>
        </p:spPr>
        <p:txBody>
          <a:bodyPr/>
          <a:lstStyle>
            <a:lvl1pPr>
              <a:defRPr sz="1050">
                <a:solidFill>
                  <a:schemeClr val="accent1"/>
                </a:solidFill>
                <a:latin typeface="EuropeaEco" pitchFamily="2" charset="0"/>
                <a:ea typeface="EuropeaEco" pitchFamily="2" charset="0"/>
              </a:defRPr>
            </a:lvl1pPr>
          </a:lstStyle>
          <a:p>
            <a:fld id="{48FB32EB-B944-4F55-92EC-EC18E6F49AFB}" type="slidenum">
              <a:rPr lang="en-GB" smtClean="0"/>
              <a:pPr/>
              <a:t>‹#›</a:t>
            </a:fld>
            <a:endParaRPr lang="en-GB"/>
          </a:p>
        </p:txBody>
      </p:sp>
      <p:pic>
        <p:nvPicPr>
          <p:cNvPr id="13" name="Picture 12">
            <a:extLst>
              <a:ext uri="{FF2B5EF4-FFF2-40B4-BE49-F238E27FC236}">
                <a16:creationId xmlns:a16="http://schemas.microsoft.com/office/drawing/2014/main" id="{DDFB8EF8-6BAD-C64B-BB7F-63112C46743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88131" y="5851462"/>
            <a:ext cx="2320668" cy="821558"/>
          </a:xfrm>
          <a:prstGeom prst="rect">
            <a:avLst/>
          </a:prstGeom>
        </p:spPr>
      </p:pic>
      <p:sp>
        <p:nvSpPr>
          <p:cNvPr id="8" name="Text Placeholder 3">
            <a:extLst>
              <a:ext uri="{FF2B5EF4-FFF2-40B4-BE49-F238E27FC236}">
                <a16:creationId xmlns:a16="http://schemas.microsoft.com/office/drawing/2014/main" id="{27AC71E2-45A1-9919-708A-BB969A20DD12}"/>
              </a:ext>
            </a:extLst>
          </p:cNvPr>
          <p:cNvSpPr>
            <a:spLocks noGrp="1"/>
          </p:cNvSpPr>
          <p:nvPr>
            <p:ph type="body" sz="quarter" idx="19" hasCustomPrompt="1"/>
          </p:nvPr>
        </p:nvSpPr>
        <p:spPr>
          <a:xfrm>
            <a:off x="394393" y="2015508"/>
            <a:ext cx="8336652" cy="511440"/>
          </a:xfrm>
          <a:prstGeom prst="rect">
            <a:avLst/>
          </a:prstGeom>
        </p:spPr>
        <p:txBody>
          <a:bodyPr/>
          <a:lstStyle>
            <a:lvl1pPr marL="0" indent="0">
              <a:lnSpc>
                <a:spcPct val="110000"/>
              </a:lnSpc>
              <a:buNone/>
              <a:defRPr sz="2500" b="0">
                <a:solidFill>
                  <a:schemeClr val="tx1"/>
                </a:solidFill>
              </a:defRPr>
            </a:lvl1pPr>
          </a:lstStyle>
          <a:p>
            <a:pPr lvl="0"/>
            <a:r>
              <a:rPr lang="en-GB" dirty="0"/>
              <a:t>Add optional subtitle</a:t>
            </a:r>
          </a:p>
        </p:txBody>
      </p:sp>
      <p:sp>
        <p:nvSpPr>
          <p:cNvPr id="7" name="Text Placeholder 3">
            <a:extLst>
              <a:ext uri="{FF2B5EF4-FFF2-40B4-BE49-F238E27FC236}">
                <a16:creationId xmlns:a16="http://schemas.microsoft.com/office/drawing/2014/main" id="{27AC71E2-45A1-9919-708A-BB969A20DD12}"/>
              </a:ext>
            </a:extLst>
          </p:cNvPr>
          <p:cNvSpPr>
            <a:spLocks noGrp="1"/>
          </p:cNvSpPr>
          <p:nvPr>
            <p:ph type="body" sz="quarter" idx="20" hasCustomPrompt="1"/>
          </p:nvPr>
        </p:nvSpPr>
        <p:spPr>
          <a:xfrm>
            <a:off x="394393" y="403475"/>
            <a:ext cx="5542976" cy="362069"/>
          </a:xfrm>
          <a:prstGeom prst="rect">
            <a:avLst/>
          </a:prstGeom>
        </p:spPr>
        <p:txBody>
          <a:bodyPr/>
          <a:lstStyle>
            <a:lvl1pPr marL="0" indent="0">
              <a:lnSpc>
                <a:spcPct val="110000"/>
              </a:lnSpc>
              <a:buNone/>
              <a:defRPr sz="1600" b="1">
                <a:solidFill>
                  <a:schemeClr val="accent1"/>
                </a:solidFill>
              </a:defRPr>
            </a:lvl1pPr>
          </a:lstStyle>
          <a:p>
            <a:pPr lvl="0"/>
            <a:r>
              <a:rPr lang="en-GB" dirty="0"/>
              <a:t>Add section title on one line</a:t>
            </a:r>
          </a:p>
        </p:txBody>
      </p:sp>
      <p:sp>
        <p:nvSpPr>
          <p:cNvPr id="9" name="Title 1"/>
          <p:cNvSpPr>
            <a:spLocks noGrp="1"/>
          </p:cNvSpPr>
          <p:nvPr>
            <p:ph type="ctrTitle" hasCustomPrompt="1"/>
          </p:nvPr>
        </p:nvSpPr>
        <p:spPr>
          <a:xfrm>
            <a:off x="394392" y="1125015"/>
            <a:ext cx="8336653" cy="815859"/>
          </a:xfrm>
          <a:prstGeom prst="rect">
            <a:avLst/>
          </a:prstGeom>
        </p:spPr>
        <p:txBody>
          <a:bodyPr anchor="t">
            <a:normAutofit/>
          </a:bodyPr>
          <a:lstStyle>
            <a:lvl1pPr algn="l">
              <a:defRPr sz="4500" b="1">
                <a:solidFill>
                  <a:schemeClr val="accent1"/>
                </a:solidFill>
                <a:latin typeface="EuropeaEco" pitchFamily="2" charset="0"/>
                <a:ea typeface="EuropeaEco" pitchFamily="2" charset="0"/>
              </a:defRPr>
            </a:lvl1pPr>
          </a:lstStyle>
          <a:p>
            <a:r>
              <a:rPr lang="en-US" dirty="0"/>
              <a:t>Add title in one line</a:t>
            </a:r>
            <a:endParaRPr lang="en-GB" dirty="0"/>
          </a:p>
        </p:txBody>
      </p:sp>
      <p:sp>
        <p:nvSpPr>
          <p:cNvPr id="12" name="Text Placeholder 3">
            <a:extLst>
              <a:ext uri="{FF2B5EF4-FFF2-40B4-BE49-F238E27FC236}">
                <a16:creationId xmlns:a16="http://schemas.microsoft.com/office/drawing/2014/main" id="{27AC71E2-45A1-9919-708A-BB969A20DD12}"/>
              </a:ext>
            </a:extLst>
          </p:cNvPr>
          <p:cNvSpPr>
            <a:spLocks noGrp="1"/>
          </p:cNvSpPr>
          <p:nvPr>
            <p:ph type="body" sz="quarter" idx="21" hasCustomPrompt="1"/>
          </p:nvPr>
        </p:nvSpPr>
        <p:spPr>
          <a:xfrm>
            <a:off x="394393" y="2801450"/>
            <a:ext cx="8336652" cy="2832302"/>
          </a:xfrm>
          <a:prstGeom prst="rect">
            <a:avLst/>
          </a:prstGeom>
        </p:spPr>
        <p:txBody>
          <a:bodyPr/>
          <a:lstStyle>
            <a:lvl1pPr marL="0" indent="0">
              <a:lnSpc>
                <a:spcPct val="110000"/>
              </a:lnSpc>
              <a:buNone/>
              <a:defRPr sz="2000" b="0">
                <a:solidFill>
                  <a:schemeClr val="tx1"/>
                </a:solidFill>
              </a:defRPr>
            </a:lvl1pPr>
          </a:lstStyle>
          <a:p>
            <a:pPr lvl="0"/>
            <a:r>
              <a:rPr lang="en-GB" dirty="0"/>
              <a:t>Add body copy</a:t>
            </a:r>
          </a:p>
        </p:txBody>
      </p:sp>
    </p:spTree>
    <p:extLst>
      <p:ext uri="{BB962C8B-B14F-4D97-AF65-F5344CB8AC3E}">
        <p14:creationId xmlns:p14="http://schemas.microsoft.com/office/powerpoint/2010/main" val="5122638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olo e contenuto">
    <p:spTree>
      <p:nvGrpSpPr>
        <p:cNvPr id="1" name=""/>
        <p:cNvGrpSpPr/>
        <p:nvPr/>
      </p:nvGrpSpPr>
      <p:grpSpPr>
        <a:xfrm>
          <a:off x="0" y="0"/>
          <a:ext cx="0" cy="0"/>
          <a:chOff x="0" y="0"/>
          <a:chExt cx="0" cy="0"/>
        </a:xfrm>
      </p:grpSpPr>
      <p:sp>
        <p:nvSpPr>
          <p:cNvPr id="3" name="Segnaposto titolo 1">
            <a:extLst>
              <a:ext uri="{FF2B5EF4-FFF2-40B4-BE49-F238E27FC236}">
                <a16:creationId xmlns:a16="http://schemas.microsoft.com/office/drawing/2014/main" id="{CBAC65A3-B6FC-44F3-B14D-3891FC4F60FE}"/>
              </a:ext>
            </a:extLst>
          </p:cNvPr>
          <p:cNvSpPr>
            <a:spLocks noGrp="1"/>
          </p:cNvSpPr>
          <p:nvPr>
            <p:ph type="title"/>
          </p:nvPr>
        </p:nvSpPr>
        <p:spPr>
          <a:xfrm>
            <a:off x="264115" y="180000"/>
            <a:ext cx="11676550" cy="1205458"/>
          </a:xfrm>
          <a:prstGeom prst="rect">
            <a:avLst/>
          </a:prstGeom>
        </p:spPr>
        <p:txBody>
          <a:bodyPr vert="horz" lIns="91440" tIns="45720" rIns="91440" bIns="45720" rtlCol="0" anchor="t" anchorCtr="0">
            <a:spAutoFit/>
          </a:bodyPr>
          <a:lstStyle>
            <a:lvl1pPr algn="ctr">
              <a:defRPr sz="4000"/>
            </a:lvl1pPr>
          </a:lstStyle>
          <a:p>
            <a:r>
              <a:rPr lang="it-IT" dirty="0"/>
              <a:t>Fare clic per modificare lo stile del titolo dello schema</a:t>
            </a:r>
          </a:p>
        </p:txBody>
      </p:sp>
      <p:sp>
        <p:nvSpPr>
          <p:cNvPr id="6" name="Segnaposto testo 5">
            <a:extLst>
              <a:ext uri="{FF2B5EF4-FFF2-40B4-BE49-F238E27FC236}">
                <a16:creationId xmlns:a16="http://schemas.microsoft.com/office/drawing/2014/main" id="{BBFC0353-3BF7-4026-97BB-6EA39F4991EB}"/>
              </a:ext>
            </a:extLst>
          </p:cNvPr>
          <p:cNvSpPr>
            <a:spLocks noGrp="1"/>
          </p:cNvSpPr>
          <p:nvPr>
            <p:ph type="body" sz="quarter" idx="10"/>
          </p:nvPr>
        </p:nvSpPr>
        <p:spPr>
          <a:xfrm>
            <a:off x="263525" y="1800000"/>
            <a:ext cx="11676550" cy="4356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4" name="Segnaposto testo 3">
            <a:extLst>
              <a:ext uri="{FF2B5EF4-FFF2-40B4-BE49-F238E27FC236}">
                <a16:creationId xmlns:a16="http://schemas.microsoft.com/office/drawing/2014/main" id="{457C5FC7-708D-4EF6-A855-401DEBC42211}"/>
              </a:ext>
            </a:extLst>
          </p:cNvPr>
          <p:cNvSpPr>
            <a:spLocks noGrp="1"/>
          </p:cNvSpPr>
          <p:nvPr>
            <p:ph type="body" sz="quarter" idx="11"/>
          </p:nvPr>
        </p:nvSpPr>
        <p:spPr>
          <a:xfrm>
            <a:off x="3614608" y="6362246"/>
            <a:ext cx="8421867" cy="236542"/>
          </a:xfrm>
        </p:spPr>
        <p:txBody>
          <a:bodyPr/>
          <a:lstStyle>
            <a:lvl1pPr algn="r">
              <a:defRPr sz="1050">
                <a:solidFill>
                  <a:schemeClr val="bg1"/>
                </a:solidFill>
                <a:latin typeface="+mj-lt"/>
              </a:defRPr>
            </a:lvl1pPr>
            <a:lvl2pPr algn="r">
              <a:defRPr sz="900">
                <a:solidFill>
                  <a:schemeClr val="accent2"/>
                </a:solidFill>
                <a:latin typeface="+mn-lt"/>
              </a:defRPr>
            </a:lvl2pPr>
            <a:lvl3pPr algn="r">
              <a:defRPr sz="900">
                <a:solidFill>
                  <a:schemeClr val="accent2"/>
                </a:solidFill>
                <a:latin typeface="+mn-lt"/>
              </a:defRPr>
            </a:lvl3pPr>
            <a:lvl4pPr algn="r">
              <a:defRPr sz="900">
                <a:solidFill>
                  <a:schemeClr val="accent2"/>
                </a:solidFill>
                <a:latin typeface="+mn-lt"/>
              </a:defRPr>
            </a:lvl4pPr>
            <a:lvl5pPr algn="r">
              <a:defRPr sz="900">
                <a:solidFill>
                  <a:schemeClr val="accent2"/>
                </a:solidFill>
                <a:latin typeface="+mn-lt"/>
              </a:defRPr>
            </a:lvl5pPr>
          </a:lstStyle>
          <a:p>
            <a:pPr lvl="0"/>
            <a:r>
              <a:rPr lang="it-IT" dirty="0"/>
              <a:t>Fare clic per modificare gli stili del testo dello schema</a:t>
            </a:r>
          </a:p>
        </p:txBody>
      </p:sp>
      <p:sp>
        <p:nvSpPr>
          <p:cNvPr id="7" name="Segnaposto testo 6">
            <a:extLst>
              <a:ext uri="{FF2B5EF4-FFF2-40B4-BE49-F238E27FC236}">
                <a16:creationId xmlns:a16="http://schemas.microsoft.com/office/drawing/2014/main" id="{EA6DDF61-F6DE-4361-AD5B-BABAFEB1D29B}"/>
              </a:ext>
            </a:extLst>
          </p:cNvPr>
          <p:cNvSpPr>
            <a:spLocks noGrp="1"/>
          </p:cNvSpPr>
          <p:nvPr>
            <p:ph type="body" sz="quarter" idx="12" hasCustomPrompt="1"/>
          </p:nvPr>
        </p:nvSpPr>
        <p:spPr>
          <a:xfrm>
            <a:off x="3609474" y="6609589"/>
            <a:ext cx="8451065" cy="215816"/>
          </a:xfrm>
        </p:spPr>
        <p:txBody>
          <a:bodyPr/>
          <a:lstStyle>
            <a:lvl1pPr algn="r">
              <a:defRPr sz="800" spc="300">
                <a:solidFill>
                  <a:schemeClr val="bg1"/>
                </a:solidFill>
              </a:defRPr>
            </a:lvl1pPr>
          </a:lstStyle>
          <a:p>
            <a:pPr lvl="0"/>
            <a:r>
              <a:rPr lang="it-IT" dirty="0"/>
              <a:t>FARE CLIC PER MODIFICARE GLI STILI DEL TESTO DELLO SCHEMA</a:t>
            </a:r>
          </a:p>
        </p:txBody>
      </p:sp>
    </p:spTree>
    <p:extLst>
      <p:ext uri="{BB962C8B-B14F-4D97-AF65-F5344CB8AC3E}">
        <p14:creationId xmlns:p14="http://schemas.microsoft.com/office/powerpoint/2010/main" val="3476639515"/>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olo e contenuto + 1 Immagine">
    <p:spTree>
      <p:nvGrpSpPr>
        <p:cNvPr id="1" name=""/>
        <p:cNvGrpSpPr/>
        <p:nvPr/>
      </p:nvGrpSpPr>
      <p:grpSpPr>
        <a:xfrm>
          <a:off x="0" y="0"/>
          <a:ext cx="0" cy="0"/>
          <a:chOff x="0" y="0"/>
          <a:chExt cx="0" cy="0"/>
        </a:xfrm>
      </p:grpSpPr>
      <p:sp>
        <p:nvSpPr>
          <p:cNvPr id="3" name="Segnaposto titolo 1">
            <a:extLst>
              <a:ext uri="{FF2B5EF4-FFF2-40B4-BE49-F238E27FC236}">
                <a16:creationId xmlns:a16="http://schemas.microsoft.com/office/drawing/2014/main" id="{CBAC65A3-B6FC-44F3-B14D-3891FC4F60FE}"/>
              </a:ext>
            </a:extLst>
          </p:cNvPr>
          <p:cNvSpPr>
            <a:spLocks noGrp="1"/>
          </p:cNvSpPr>
          <p:nvPr>
            <p:ph type="title"/>
          </p:nvPr>
        </p:nvSpPr>
        <p:spPr>
          <a:xfrm>
            <a:off x="264115" y="180000"/>
            <a:ext cx="6108700" cy="1325563"/>
          </a:xfrm>
          <a:prstGeom prst="rect">
            <a:avLst/>
          </a:prstGeom>
        </p:spPr>
        <p:txBody>
          <a:bodyPr vert="horz" lIns="91440" tIns="45720" rIns="91440" bIns="45720" rtlCol="0" anchor="t" anchorCtr="0">
            <a:noAutofit/>
          </a:bodyPr>
          <a:lstStyle/>
          <a:p>
            <a:r>
              <a:rPr lang="it-IT" dirty="0"/>
              <a:t>Fare clic per modificare lo stile del titolo dello schema</a:t>
            </a:r>
          </a:p>
        </p:txBody>
      </p:sp>
      <p:sp>
        <p:nvSpPr>
          <p:cNvPr id="6" name="Segnaposto testo 5">
            <a:extLst>
              <a:ext uri="{FF2B5EF4-FFF2-40B4-BE49-F238E27FC236}">
                <a16:creationId xmlns:a16="http://schemas.microsoft.com/office/drawing/2014/main" id="{BBFC0353-3BF7-4026-97BB-6EA39F4991EB}"/>
              </a:ext>
            </a:extLst>
          </p:cNvPr>
          <p:cNvSpPr>
            <a:spLocks noGrp="1"/>
          </p:cNvSpPr>
          <p:nvPr>
            <p:ph type="body" sz="quarter" idx="10"/>
          </p:nvPr>
        </p:nvSpPr>
        <p:spPr>
          <a:xfrm>
            <a:off x="263525" y="1800000"/>
            <a:ext cx="6108700" cy="43560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
        <p:nvSpPr>
          <p:cNvPr id="5" name="Picture Placeholder 2">
            <a:extLst>
              <a:ext uri="{FF2B5EF4-FFF2-40B4-BE49-F238E27FC236}">
                <a16:creationId xmlns:a16="http://schemas.microsoft.com/office/drawing/2014/main" id="{3FA8B7C1-E65C-4AD9-AABC-3ECFF5BFC292}"/>
              </a:ext>
            </a:extLst>
          </p:cNvPr>
          <p:cNvSpPr>
            <a:spLocks noGrp="1"/>
          </p:cNvSpPr>
          <p:nvPr>
            <p:ph type="pic" idx="11" hasCustomPrompt="1"/>
          </p:nvPr>
        </p:nvSpPr>
        <p:spPr>
          <a:xfrm>
            <a:off x="6586538" y="0"/>
            <a:ext cx="5605462" cy="6314400"/>
          </a:xfrm>
          <a:prstGeom prst="rect">
            <a:avLst/>
          </a:prstGeom>
          <a:solidFill>
            <a:schemeClr val="bg1">
              <a:lumMod val="95000"/>
            </a:schemeClr>
          </a:solidFill>
          <a:ln w="12700">
            <a:noFill/>
          </a:ln>
        </p:spPr>
        <p:txBody>
          <a:bodyPr anchor="ctr"/>
          <a:lstStyle>
            <a:lvl1pPr marL="0" indent="0" algn="ctr">
              <a:buNone/>
              <a:defRPr sz="1800">
                <a:solidFill>
                  <a:schemeClr val="tx1"/>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err="1"/>
              <a:t>Inserisci</a:t>
            </a:r>
            <a:r>
              <a:rPr lang="en-US" altLang="ko-KR"/>
              <a:t> </a:t>
            </a:r>
            <a:r>
              <a:rPr lang="en-US" altLang="ko-KR" err="1"/>
              <a:t>immagine</a:t>
            </a:r>
            <a:endParaRPr lang="ko-KR" altLang="en-US"/>
          </a:p>
        </p:txBody>
      </p:sp>
      <p:sp>
        <p:nvSpPr>
          <p:cNvPr id="11" name="Segnaposto testo 3">
            <a:extLst>
              <a:ext uri="{FF2B5EF4-FFF2-40B4-BE49-F238E27FC236}">
                <a16:creationId xmlns:a16="http://schemas.microsoft.com/office/drawing/2014/main" id="{0B794CE2-2DCD-4C8D-8D06-C7FB1A035F8B}"/>
              </a:ext>
            </a:extLst>
          </p:cNvPr>
          <p:cNvSpPr>
            <a:spLocks noGrp="1"/>
          </p:cNvSpPr>
          <p:nvPr>
            <p:ph type="body" sz="quarter" idx="12"/>
          </p:nvPr>
        </p:nvSpPr>
        <p:spPr>
          <a:xfrm>
            <a:off x="3614608" y="6362246"/>
            <a:ext cx="8421867" cy="236542"/>
          </a:xfrm>
        </p:spPr>
        <p:txBody>
          <a:bodyPr/>
          <a:lstStyle>
            <a:lvl1pPr algn="r">
              <a:defRPr sz="1050">
                <a:solidFill>
                  <a:schemeClr val="bg1"/>
                </a:solidFill>
                <a:latin typeface="+mj-lt"/>
              </a:defRPr>
            </a:lvl1pPr>
            <a:lvl2pPr algn="r">
              <a:defRPr sz="900">
                <a:solidFill>
                  <a:schemeClr val="accent2"/>
                </a:solidFill>
                <a:latin typeface="+mn-lt"/>
              </a:defRPr>
            </a:lvl2pPr>
            <a:lvl3pPr algn="r">
              <a:defRPr sz="900">
                <a:solidFill>
                  <a:schemeClr val="accent2"/>
                </a:solidFill>
                <a:latin typeface="+mn-lt"/>
              </a:defRPr>
            </a:lvl3pPr>
            <a:lvl4pPr algn="r">
              <a:defRPr sz="900">
                <a:solidFill>
                  <a:schemeClr val="accent2"/>
                </a:solidFill>
                <a:latin typeface="+mn-lt"/>
              </a:defRPr>
            </a:lvl4pPr>
            <a:lvl5pPr algn="r">
              <a:defRPr sz="900">
                <a:solidFill>
                  <a:schemeClr val="accent2"/>
                </a:solidFill>
                <a:latin typeface="+mn-lt"/>
              </a:defRPr>
            </a:lvl5pPr>
          </a:lstStyle>
          <a:p>
            <a:pPr lvl="0"/>
            <a:r>
              <a:rPr lang="it-IT" dirty="0"/>
              <a:t>Fare clic per modificare gli stili del testo dello schema</a:t>
            </a:r>
          </a:p>
        </p:txBody>
      </p:sp>
      <p:sp>
        <p:nvSpPr>
          <p:cNvPr id="12" name="Segnaposto testo 6">
            <a:extLst>
              <a:ext uri="{FF2B5EF4-FFF2-40B4-BE49-F238E27FC236}">
                <a16:creationId xmlns:a16="http://schemas.microsoft.com/office/drawing/2014/main" id="{F6F075E7-35E5-42AF-970E-DE2202AA0315}"/>
              </a:ext>
            </a:extLst>
          </p:cNvPr>
          <p:cNvSpPr>
            <a:spLocks noGrp="1"/>
          </p:cNvSpPr>
          <p:nvPr>
            <p:ph type="body" sz="quarter" idx="13" hasCustomPrompt="1"/>
          </p:nvPr>
        </p:nvSpPr>
        <p:spPr>
          <a:xfrm>
            <a:off x="3609474" y="6609589"/>
            <a:ext cx="8451065" cy="215816"/>
          </a:xfrm>
        </p:spPr>
        <p:txBody>
          <a:bodyPr/>
          <a:lstStyle>
            <a:lvl1pPr algn="r">
              <a:defRPr sz="800" spc="300">
                <a:solidFill>
                  <a:schemeClr val="bg1"/>
                </a:solidFill>
              </a:defRPr>
            </a:lvl1pPr>
          </a:lstStyle>
          <a:p>
            <a:pPr lvl="0"/>
            <a:r>
              <a:rPr lang="it-IT" dirty="0"/>
              <a:t>FARE CLIC PER MODIFICARE GLI STILI DEL TESTO DELLO SCHEMA</a:t>
            </a:r>
          </a:p>
        </p:txBody>
      </p:sp>
    </p:spTree>
    <p:extLst>
      <p:ext uri="{BB962C8B-B14F-4D97-AF65-F5344CB8AC3E}">
        <p14:creationId xmlns:p14="http://schemas.microsoft.com/office/powerpoint/2010/main" val="2605398697"/>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Add section title"/>
          <p:cNvSpPr txBox="1">
            <a:spLocks noGrp="1"/>
          </p:cNvSpPr>
          <p:nvPr>
            <p:ph type="title" hasCustomPrompt="1"/>
          </p:nvPr>
        </p:nvSpPr>
        <p:spPr>
          <a:xfrm>
            <a:off x="479425" y="849474"/>
            <a:ext cx="11135722" cy="15678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r>
              <a:t>Add section title</a:t>
            </a:r>
          </a:p>
        </p:txBody>
      </p:sp>
      <p:pic>
        <p:nvPicPr>
          <p:cNvPr id="3" name="Picture 4" descr="Picture 4"/>
          <p:cNvPicPr>
            <a:picLocks noChangeAspect="1"/>
          </p:cNvPicPr>
          <p:nvPr/>
        </p:nvPicPr>
        <p:blipFill>
          <a:blip r:embed="rId27"/>
          <a:stretch>
            <a:fillRect/>
          </a:stretch>
        </p:blipFill>
        <p:spPr>
          <a:xfrm>
            <a:off x="9588131" y="5851461"/>
            <a:ext cx="2320669" cy="821559"/>
          </a:xfrm>
          <a:prstGeom prst="rect">
            <a:avLst/>
          </a:prstGeom>
          <a:ln w="12700">
            <a:miter lim="400000"/>
          </a:ln>
        </p:spPr>
      </p:pic>
      <p:sp>
        <p:nvSpPr>
          <p:cNvPr id="4" name="Corpo livello uno…"/>
          <p:cNvSpPr txBox="1">
            <a:spLocks noGrp="1"/>
          </p:cNvSpPr>
          <p:nvPr>
            <p:ph type="body" idx="1"/>
          </p:nvPr>
        </p:nvSpPr>
        <p:spPr>
          <a:xfrm>
            <a:off x="609600" y="1600200"/>
            <a:ext cx="10972800" cy="45259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r>
              <a:t>Corpo livello uno</a:t>
            </a:r>
          </a:p>
          <a:p>
            <a:pPr lvl="1"/>
            <a:r>
              <a:t>Corpo livello due</a:t>
            </a:r>
          </a:p>
          <a:p>
            <a:pPr lvl="2"/>
            <a:r>
              <a:t>Corpo livello tre</a:t>
            </a:r>
          </a:p>
          <a:p>
            <a:pPr lvl="3"/>
            <a:r>
              <a:t>Corpo livello quattro</a:t>
            </a:r>
          </a:p>
          <a:p>
            <a:pPr lvl="4"/>
            <a:r>
              <a:t>Corpo livello cinque</a:t>
            </a:r>
          </a:p>
        </p:txBody>
      </p:sp>
      <p:sp>
        <p:nvSpPr>
          <p:cNvPr id="5" name="Numero diapositiva"/>
          <p:cNvSpPr txBox="1">
            <a:spLocks noGrp="1"/>
          </p:cNvSpPr>
          <p:nvPr>
            <p:ph type="sldNum" sz="quarter" idx="2"/>
          </p:nvPr>
        </p:nvSpPr>
        <p:spPr>
          <a:xfrm>
            <a:off x="5892800" y="6172200"/>
            <a:ext cx="2844800" cy="368301"/>
          </a:xfrm>
          <a:prstGeom prst="rect">
            <a:avLst/>
          </a:prstGeom>
          <a:ln w="12700">
            <a:miter lim="400000"/>
          </a:ln>
        </p:spPr>
        <p:txBody>
          <a:bodyPr wrap="none" lIns="45719" rIns="45719" anchor="ctr">
            <a:spAutoFit/>
          </a:bodyPr>
          <a:lstStyle>
            <a:lvl1pPr algn="r">
              <a:defRPr sz="1200"/>
            </a:lvl1pPr>
          </a:lstStyle>
          <a:p>
            <a:fld id="{86CB4B4D-7CA3-9044-876B-883B54F8677D}" type="slidenum">
              <a:r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Lst>
  <p:transition spd="med"/>
  <p:txStyles>
    <p:titleStyle>
      <a:lvl1pPr marL="0" marR="0" indent="0" algn="l" defTabSz="914400" rtl="0" latinLnBrk="0">
        <a:lnSpc>
          <a:spcPct val="90000"/>
        </a:lnSpc>
        <a:spcBef>
          <a:spcPts val="0"/>
        </a:spcBef>
        <a:spcAft>
          <a:spcPts val="0"/>
        </a:spcAft>
        <a:buClrTx/>
        <a:buSzTx/>
        <a:buFontTx/>
        <a:buNone/>
        <a:tabLst/>
        <a:defRPr sz="6000" b="1" i="0" u="none" strike="noStrike" cap="none" spc="0" baseline="0">
          <a:solidFill>
            <a:schemeClr val="accent1"/>
          </a:solidFill>
          <a:uFillTx/>
          <a:latin typeface="+mn-lt"/>
          <a:ea typeface="+mn-ea"/>
          <a:cs typeface="+mn-cs"/>
          <a:sym typeface="Arial"/>
        </a:defRPr>
      </a:lvl1pPr>
      <a:lvl2pPr marL="0" marR="0" indent="0" algn="l" defTabSz="914400" rtl="0" latinLnBrk="0">
        <a:lnSpc>
          <a:spcPct val="90000"/>
        </a:lnSpc>
        <a:spcBef>
          <a:spcPts val="0"/>
        </a:spcBef>
        <a:spcAft>
          <a:spcPts val="0"/>
        </a:spcAft>
        <a:buClrTx/>
        <a:buSzTx/>
        <a:buFontTx/>
        <a:buNone/>
        <a:tabLst/>
        <a:defRPr sz="6000" b="1" i="0" u="none" strike="noStrike" cap="none" spc="0" baseline="0">
          <a:solidFill>
            <a:schemeClr val="accent1"/>
          </a:solidFill>
          <a:uFillTx/>
          <a:latin typeface="+mn-lt"/>
          <a:ea typeface="+mn-ea"/>
          <a:cs typeface="+mn-cs"/>
          <a:sym typeface="Arial"/>
        </a:defRPr>
      </a:lvl2pPr>
      <a:lvl3pPr marL="0" marR="0" indent="0" algn="l" defTabSz="914400" rtl="0" latinLnBrk="0">
        <a:lnSpc>
          <a:spcPct val="90000"/>
        </a:lnSpc>
        <a:spcBef>
          <a:spcPts val="0"/>
        </a:spcBef>
        <a:spcAft>
          <a:spcPts val="0"/>
        </a:spcAft>
        <a:buClrTx/>
        <a:buSzTx/>
        <a:buFontTx/>
        <a:buNone/>
        <a:tabLst/>
        <a:defRPr sz="6000" b="1" i="0" u="none" strike="noStrike" cap="none" spc="0" baseline="0">
          <a:solidFill>
            <a:schemeClr val="accent1"/>
          </a:solidFill>
          <a:uFillTx/>
          <a:latin typeface="+mn-lt"/>
          <a:ea typeface="+mn-ea"/>
          <a:cs typeface="+mn-cs"/>
          <a:sym typeface="Arial"/>
        </a:defRPr>
      </a:lvl3pPr>
      <a:lvl4pPr marL="0" marR="0" indent="0" algn="l" defTabSz="914400" rtl="0" latinLnBrk="0">
        <a:lnSpc>
          <a:spcPct val="90000"/>
        </a:lnSpc>
        <a:spcBef>
          <a:spcPts val="0"/>
        </a:spcBef>
        <a:spcAft>
          <a:spcPts val="0"/>
        </a:spcAft>
        <a:buClrTx/>
        <a:buSzTx/>
        <a:buFontTx/>
        <a:buNone/>
        <a:tabLst/>
        <a:defRPr sz="6000" b="1" i="0" u="none" strike="noStrike" cap="none" spc="0" baseline="0">
          <a:solidFill>
            <a:schemeClr val="accent1"/>
          </a:solidFill>
          <a:uFillTx/>
          <a:latin typeface="+mn-lt"/>
          <a:ea typeface="+mn-ea"/>
          <a:cs typeface="+mn-cs"/>
          <a:sym typeface="Arial"/>
        </a:defRPr>
      </a:lvl4pPr>
      <a:lvl5pPr marL="0" marR="0" indent="0" algn="l" defTabSz="914400" rtl="0" latinLnBrk="0">
        <a:lnSpc>
          <a:spcPct val="90000"/>
        </a:lnSpc>
        <a:spcBef>
          <a:spcPts val="0"/>
        </a:spcBef>
        <a:spcAft>
          <a:spcPts val="0"/>
        </a:spcAft>
        <a:buClrTx/>
        <a:buSzTx/>
        <a:buFontTx/>
        <a:buNone/>
        <a:tabLst/>
        <a:defRPr sz="6000" b="1" i="0" u="none" strike="noStrike" cap="none" spc="0" baseline="0">
          <a:solidFill>
            <a:schemeClr val="accent1"/>
          </a:solidFill>
          <a:uFillTx/>
          <a:latin typeface="+mn-lt"/>
          <a:ea typeface="+mn-ea"/>
          <a:cs typeface="+mn-cs"/>
          <a:sym typeface="Arial"/>
        </a:defRPr>
      </a:lvl5pPr>
      <a:lvl6pPr marL="0" marR="0" indent="0" algn="l" defTabSz="914400" rtl="0" latinLnBrk="0">
        <a:lnSpc>
          <a:spcPct val="90000"/>
        </a:lnSpc>
        <a:spcBef>
          <a:spcPts val="0"/>
        </a:spcBef>
        <a:spcAft>
          <a:spcPts val="0"/>
        </a:spcAft>
        <a:buClrTx/>
        <a:buSzTx/>
        <a:buFontTx/>
        <a:buNone/>
        <a:tabLst/>
        <a:defRPr sz="6000" b="1" i="0" u="none" strike="noStrike" cap="none" spc="0" baseline="0">
          <a:solidFill>
            <a:schemeClr val="accent1"/>
          </a:solidFill>
          <a:uFillTx/>
          <a:latin typeface="+mn-lt"/>
          <a:ea typeface="+mn-ea"/>
          <a:cs typeface="+mn-cs"/>
          <a:sym typeface="Arial"/>
        </a:defRPr>
      </a:lvl6pPr>
      <a:lvl7pPr marL="0" marR="0" indent="0" algn="l" defTabSz="914400" rtl="0" latinLnBrk="0">
        <a:lnSpc>
          <a:spcPct val="90000"/>
        </a:lnSpc>
        <a:spcBef>
          <a:spcPts val="0"/>
        </a:spcBef>
        <a:spcAft>
          <a:spcPts val="0"/>
        </a:spcAft>
        <a:buClrTx/>
        <a:buSzTx/>
        <a:buFontTx/>
        <a:buNone/>
        <a:tabLst/>
        <a:defRPr sz="6000" b="1" i="0" u="none" strike="noStrike" cap="none" spc="0" baseline="0">
          <a:solidFill>
            <a:schemeClr val="accent1"/>
          </a:solidFill>
          <a:uFillTx/>
          <a:latin typeface="+mn-lt"/>
          <a:ea typeface="+mn-ea"/>
          <a:cs typeface="+mn-cs"/>
          <a:sym typeface="Arial"/>
        </a:defRPr>
      </a:lvl7pPr>
      <a:lvl8pPr marL="0" marR="0" indent="0" algn="l" defTabSz="914400" rtl="0" latinLnBrk="0">
        <a:lnSpc>
          <a:spcPct val="90000"/>
        </a:lnSpc>
        <a:spcBef>
          <a:spcPts val="0"/>
        </a:spcBef>
        <a:spcAft>
          <a:spcPts val="0"/>
        </a:spcAft>
        <a:buClrTx/>
        <a:buSzTx/>
        <a:buFontTx/>
        <a:buNone/>
        <a:tabLst/>
        <a:defRPr sz="6000" b="1" i="0" u="none" strike="noStrike" cap="none" spc="0" baseline="0">
          <a:solidFill>
            <a:schemeClr val="accent1"/>
          </a:solidFill>
          <a:uFillTx/>
          <a:latin typeface="+mn-lt"/>
          <a:ea typeface="+mn-ea"/>
          <a:cs typeface="+mn-cs"/>
          <a:sym typeface="Arial"/>
        </a:defRPr>
      </a:lvl8pPr>
      <a:lvl9pPr marL="0" marR="0" indent="0" algn="l" defTabSz="914400" rtl="0" latinLnBrk="0">
        <a:lnSpc>
          <a:spcPct val="90000"/>
        </a:lnSpc>
        <a:spcBef>
          <a:spcPts val="0"/>
        </a:spcBef>
        <a:spcAft>
          <a:spcPts val="0"/>
        </a:spcAft>
        <a:buClrTx/>
        <a:buSzTx/>
        <a:buFontTx/>
        <a:buNone/>
        <a:tabLst/>
        <a:defRPr sz="6000" b="1" i="0" u="none" strike="noStrike" cap="none" spc="0" baseline="0">
          <a:solidFill>
            <a:schemeClr val="accent1"/>
          </a:solidFill>
          <a:uFillTx/>
          <a:latin typeface="+mn-lt"/>
          <a:ea typeface="+mn-ea"/>
          <a:cs typeface="+mn-cs"/>
          <a:sym typeface="Arial"/>
        </a:defRPr>
      </a:lvl9pPr>
    </p:titleStyle>
    <p:bodyStyle>
      <a:lvl1pPr marL="0" marR="0" indent="0" algn="l" defTabSz="914400" rtl="0" latinLnBrk="0">
        <a:lnSpc>
          <a:spcPct val="100000"/>
        </a:lnSpc>
        <a:spcBef>
          <a:spcPts val="0"/>
        </a:spcBef>
        <a:spcAft>
          <a:spcPts val="0"/>
        </a:spcAft>
        <a:buClrTx/>
        <a:buSzTx/>
        <a:buFontTx/>
        <a:buNone/>
        <a:tabLst/>
        <a:defRPr sz="1800" b="0" i="0" u="none" strike="noStrike" cap="none" spc="0" baseline="0">
          <a:solidFill>
            <a:srgbClr val="000000"/>
          </a:solidFill>
          <a:uFillTx/>
          <a:latin typeface="+mn-lt"/>
          <a:ea typeface="+mn-ea"/>
          <a:cs typeface="+mn-cs"/>
          <a:sym typeface="Arial"/>
        </a:defRPr>
      </a:lvl1pPr>
      <a:lvl2pPr marL="179387" marR="0" indent="-179387"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2pPr>
      <a:lvl3pPr marL="379413" marR="0" indent="-200025"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3pPr>
      <a:lvl4pPr marL="587828" marR="0" indent="-230641" algn="l" defTabSz="914400" rtl="0" latinLnBrk="0">
        <a:lnSpc>
          <a:spcPct val="100000"/>
        </a:lnSpc>
        <a:spcBef>
          <a:spcPts val="0"/>
        </a:spcBef>
        <a:spcAft>
          <a:spcPts val="0"/>
        </a:spcAft>
        <a:buClrTx/>
        <a:buSzPct val="100000"/>
        <a:buFontTx/>
        <a:buChar char=" "/>
        <a:tabLst/>
        <a:defRPr sz="1800" b="0" i="0" u="none" strike="noStrike" cap="none" spc="0" baseline="0">
          <a:solidFill>
            <a:srgbClr val="000000"/>
          </a:solidFill>
          <a:uFillTx/>
          <a:latin typeface="+mn-lt"/>
          <a:ea typeface="+mn-ea"/>
          <a:cs typeface="+mn-cs"/>
          <a:sym typeface="Arial"/>
        </a:defRPr>
      </a:lvl4pPr>
      <a:lvl5pPr marL="810419" marR="0" indent="-273844"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5pPr>
      <a:lvl6pPr marL="2514600" marR="0" indent="-228600"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6pPr>
      <a:lvl7pPr marL="2971800" marR="0" indent="-228600"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7pPr>
      <a:lvl8pPr marL="3429000" marR="0" indent="-228600"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8pPr>
      <a:lvl9pPr marL="3886200" marR="0" indent="-228600"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png"/><Relationship Id="rId7" Type="http://schemas.openxmlformats.org/officeDocument/2006/relationships/hyperlink" Target="https://unsplash.com/it/foto/aeroplano-grigio-e-bianco-in-volo-vicino-al-cielo-blu-chiaro-PrdNTrIrG8w?utm_source=unsplash&amp;utm_medium=referral&amp;utm_content=creditCopyText"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unsplash.com/it/@snowjam?utm_source=unsplash&amp;utm_medium=referral&amp;utm_content=creditCopyText" TargetMode="Externa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hyperlink" Target="https://www.piegodilibri.it/i-libri-per/" TargetMode="External"/><Relationship Id="rId2" Type="http://schemas.openxmlformats.org/officeDocument/2006/relationships/image" Target="../media/image5.png"/><Relationship Id="rId1" Type="http://schemas.openxmlformats.org/officeDocument/2006/relationships/slideLayout" Target="../slideLayouts/slideLayout21.xml"/><Relationship Id="rId4" Type="http://schemas.openxmlformats.org/officeDocument/2006/relationships/hyperlink" Target="https://creativecommons.org/licenses/by-nc-sa/3.0/"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7.png"/><Relationship Id="rId3" Type="http://schemas.openxmlformats.org/officeDocument/2006/relationships/image" Target="../media/image7.jpe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image" Target="../media/image6.png"/><Relationship Id="rId16" Type="http://schemas.openxmlformats.org/officeDocument/2006/relationships/image" Target="../media/image20.jpeg"/><Relationship Id="rId1" Type="http://schemas.openxmlformats.org/officeDocument/2006/relationships/slideLayout" Target="../slideLayouts/slideLayout21.xml"/><Relationship Id="rId6" Type="http://schemas.openxmlformats.org/officeDocument/2006/relationships/image" Target="../media/image10.jpeg"/><Relationship Id="rId11" Type="http://schemas.openxmlformats.org/officeDocument/2006/relationships/image" Target="../media/image15.jpe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jpeg"/><Relationship Id="rId14" Type="http://schemas.openxmlformats.org/officeDocument/2006/relationships/image" Target="../media/image18.emf"/></Relationships>
</file>

<file path=ppt/slides/_rels/slide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1.xml"/><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emf"/><Relationship Id="rId1" Type="http://schemas.openxmlformats.org/officeDocument/2006/relationships/slideLayout" Target="../slideLayouts/slideLayout2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20.xml"/><Relationship Id="rId6" Type="http://schemas.openxmlformats.org/officeDocument/2006/relationships/image" Target="../media/image39.png"/><Relationship Id="rId5" Type="http://schemas.openxmlformats.org/officeDocument/2006/relationships/image" Target="../media/image38.emf"/><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20.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6.xml"/><Relationship Id="rId1" Type="http://schemas.openxmlformats.org/officeDocument/2006/relationships/slideLayout" Target="../slideLayouts/slideLayout20.xml"/><Relationship Id="rId6" Type="http://schemas.openxmlformats.org/officeDocument/2006/relationships/image" Target="../media/image49.png"/><Relationship Id="rId11" Type="http://schemas.openxmlformats.org/officeDocument/2006/relationships/image" Target="../media/image52.png"/><Relationship Id="rId5" Type="http://schemas.openxmlformats.org/officeDocument/2006/relationships/image" Target="../media/image48.png"/><Relationship Id="rId10" Type="http://schemas.openxmlformats.org/officeDocument/2006/relationships/image" Target="../media/image41.png"/><Relationship Id="rId4" Type="http://schemas.openxmlformats.org/officeDocument/2006/relationships/image" Target="../media/image47.png"/><Relationship Id="rId9" Type="http://schemas.openxmlformats.org/officeDocument/2006/relationships/image" Target="../media/image51.png"/></Relationships>
</file>

<file path=ppt/slides/_rels/slide1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1.xml"/><Relationship Id="rId5" Type="http://schemas.openxmlformats.org/officeDocument/2006/relationships/image" Target="../media/image57.png"/><Relationship Id="rId4" Type="http://schemas.openxmlformats.org/officeDocument/2006/relationships/image" Target="../media/image5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63.emf"/><Relationship Id="rId3" Type="http://schemas.openxmlformats.org/officeDocument/2006/relationships/image" Target="../media/image58.png"/><Relationship Id="rId7" Type="http://schemas.openxmlformats.org/officeDocument/2006/relationships/image" Target="../media/image62.emf"/><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 Id="rId9" Type="http://schemas.openxmlformats.org/officeDocument/2006/relationships/image" Target="../media/image19.png"/></Relationships>
</file>

<file path=ppt/slides/_rels/slide17.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4.png"/><Relationship Id="rId7" Type="http://schemas.openxmlformats.org/officeDocument/2006/relationships/image" Target="../media/image67.png"/><Relationship Id="rId2" Type="http://schemas.openxmlformats.org/officeDocument/2006/relationships/notesSlide" Target="../notesSlides/notesSlide8.xml"/><Relationship Id="rId1" Type="http://schemas.openxmlformats.org/officeDocument/2006/relationships/slideLayout" Target="../slideLayouts/slideLayout21.xml"/><Relationship Id="rId6" Type="http://schemas.openxmlformats.org/officeDocument/2006/relationships/image" Target="../media/image63.emf"/><Relationship Id="rId5" Type="http://schemas.openxmlformats.org/officeDocument/2006/relationships/image" Target="../media/image66.png"/><Relationship Id="rId4" Type="http://schemas.openxmlformats.org/officeDocument/2006/relationships/image" Target="../media/image65.png"/></Relationships>
</file>

<file path=ppt/slides/_rels/slide18.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jpeg"/><Relationship Id="rId7" Type="http://schemas.openxmlformats.org/officeDocument/2006/relationships/image" Target="../media/image73.emf"/><Relationship Id="rId2" Type="http://schemas.openxmlformats.org/officeDocument/2006/relationships/notesSlide" Target="../notesSlides/notesSlide9.xml"/><Relationship Id="rId1" Type="http://schemas.openxmlformats.org/officeDocument/2006/relationships/slideLayout" Target="../slideLayouts/slideLayout21.xml"/><Relationship Id="rId6" Type="http://schemas.openxmlformats.org/officeDocument/2006/relationships/image" Target="../media/image72.emf"/><Relationship Id="rId5" Type="http://schemas.openxmlformats.org/officeDocument/2006/relationships/image" Target="../media/image71.png"/><Relationship Id="rId4" Type="http://schemas.openxmlformats.org/officeDocument/2006/relationships/image" Target="../media/image70.png"/></Relationships>
</file>

<file path=ppt/slides/_rels/slide1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15.xml"/><Relationship Id="rId5" Type="http://schemas.openxmlformats.org/officeDocument/2006/relationships/image" Target="../media/image79.png"/><Relationship Id="rId4" Type="http://schemas.openxmlformats.org/officeDocument/2006/relationships/image" Target="../media/image78.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tiff"/><Relationship Id="rId1" Type="http://schemas.openxmlformats.org/officeDocument/2006/relationships/slideLayout" Target="../slideLayouts/slideLayout25.xml"/><Relationship Id="rId4" Type="http://schemas.openxmlformats.org/officeDocument/2006/relationships/image" Target="../media/image8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1C3161F2-DD1C-D572-AF00-DE891315AF54}"/>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t="14761" b="-1493"/>
          <a:stretch>
            <a:fillRect/>
          </a:stretch>
        </p:blipFill>
        <p:spPr>
          <a:xfrm>
            <a:off x="0" y="0"/>
            <a:ext cx="12325004" cy="7281946"/>
          </a:xfrm>
          <a:prstGeom prst="rect">
            <a:avLst/>
          </a:prstGeom>
        </p:spPr>
      </p:pic>
      <p:sp>
        <p:nvSpPr>
          <p:cNvPr id="280" name="Title"/>
          <p:cNvSpPr txBox="1">
            <a:spLocks noGrp="1"/>
          </p:cNvSpPr>
          <p:nvPr>
            <p:ph type="ctrTitle"/>
          </p:nvPr>
        </p:nvSpPr>
        <p:spPr>
          <a:xfrm>
            <a:off x="3710781" y="467024"/>
            <a:ext cx="8284565" cy="1655762"/>
          </a:xfrm>
          <a:prstGeom prst="rect">
            <a:avLst/>
          </a:prstGeom>
        </p:spPr>
        <p:txBody>
          <a:bodyPr>
            <a:normAutofit fontScale="90000"/>
          </a:bodyPr>
          <a:lstStyle/>
          <a:p>
            <a:pPr defTabSz="731520">
              <a:defRPr sz="4000"/>
            </a:pPr>
            <a:br>
              <a:rPr lang="en-GB" dirty="0"/>
            </a:br>
            <a:br>
              <a:rPr lang="en-GB" dirty="0"/>
            </a:br>
            <a:br>
              <a:rPr lang="en-GB" dirty="0"/>
            </a:br>
            <a:br>
              <a:rPr lang="en-GB" dirty="0"/>
            </a:br>
            <a:r>
              <a:rPr lang="en-GB" dirty="0"/>
              <a:t>Competitiveness of the Aviation Sector: The Impact of Fuels Prices in the Aftermath of the Middle East Crisis</a:t>
            </a:r>
            <a:endParaRPr dirty="0"/>
          </a:p>
        </p:txBody>
      </p:sp>
      <p:sp>
        <p:nvSpPr>
          <p:cNvPr id="281" name="Subtitle"/>
          <p:cNvSpPr txBox="1">
            <a:spLocks noGrp="1"/>
          </p:cNvSpPr>
          <p:nvPr>
            <p:ph type="subTitle" sz="quarter" idx="1"/>
          </p:nvPr>
        </p:nvSpPr>
        <p:spPr>
          <a:xfrm>
            <a:off x="479424" y="5010633"/>
            <a:ext cx="6462715" cy="890701"/>
          </a:xfrm>
          <a:prstGeom prst="rect">
            <a:avLst/>
          </a:prstGeom>
        </p:spPr>
        <p:txBody>
          <a:bodyPr/>
          <a:lstStyle/>
          <a:p>
            <a:r>
              <a:rPr b="1" dirty="0"/>
              <a:t>David Chiaramonti</a:t>
            </a:r>
          </a:p>
          <a:p>
            <a:r>
              <a:rPr b="1" i="1" dirty="0" err="1"/>
              <a:t>Politecni</a:t>
            </a:r>
            <a:r>
              <a:rPr lang="it-IT" b="1" i="1"/>
              <a:t>c</a:t>
            </a:r>
            <a:r>
              <a:rPr b="1" i="1"/>
              <a:t>o di Torino, Italy</a:t>
            </a:r>
          </a:p>
        </p:txBody>
      </p:sp>
      <p:pic>
        <p:nvPicPr>
          <p:cNvPr id="8" name="Picture 4" descr="Picture 4">
            <a:extLst>
              <a:ext uri="{FF2B5EF4-FFF2-40B4-BE49-F238E27FC236}">
                <a16:creationId xmlns:a16="http://schemas.microsoft.com/office/drawing/2014/main" id="{10EE7065-0924-9E91-6AB0-CE7E8641FAFD}"/>
              </a:ext>
            </a:extLst>
          </p:cNvPr>
          <p:cNvPicPr>
            <a:picLocks noChangeAspect="1"/>
          </p:cNvPicPr>
          <p:nvPr/>
        </p:nvPicPr>
        <p:blipFill>
          <a:blip r:embed="rId5"/>
          <a:stretch>
            <a:fillRect/>
          </a:stretch>
        </p:blipFill>
        <p:spPr>
          <a:xfrm>
            <a:off x="9588131" y="5901334"/>
            <a:ext cx="2320666" cy="821559"/>
          </a:xfrm>
          <a:prstGeom prst="rect">
            <a:avLst/>
          </a:prstGeom>
          <a:ln w="12700">
            <a:miter lim="400000"/>
          </a:ln>
        </p:spPr>
      </p:pic>
      <p:sp>
        <p:nvSpPr>
          <p:cNvPr id="10" name="CasellaDiTesto 9">
            <a:extLst>
              <a:ext uri="{FF2B5EF4-FFF2-40B4-BE49-F238E27FC236}">
                <a16:creationId xmlns:a16="http://schemas.microsoft.com/office/drawing/2014/main" id="{14E6655D-E522-4A89-AD4D-00E9C45B88DA}"/>
              </a:ext>
            </a:extLst>
          </p:cNvPr>
          <p:cNvSpPr txBox="1"/>
          <p:nvPr/>
        </p:nvSpPr>
        <p:spPr>
          <a:xfrm>
            <a:off x="4264435" y="6954714"/>
            <a:ext cx="3472685" cy="2000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it-IT" sz="700" i="1" dirty="0"/>
              <a:t>Photo by </a:t>
            </a:r>
            <a:r>
              <a:rPr lang="it-IT" sz="700" i="1" dirty="0">
                <a:hlinkClick r:id="rId6"/>
              </a:rPr>
              <a:t>John McArthur</a:t>
            </a:r>
            <a:r>
              <a:rPr lang="it-IT" sz="700" i="1" dirty="0"/>
              <a:t> su </a:t>
            </a:r>
            <a:r>
              <a:rPr lang="it-IT" sz="700" i="1" dirty="0">
                <a:hlinkClick r:id="rId7"/>
              </a:rPr>
              <a:t>Unsplash</a:t>
            </a:r>
            <a:r>
              <a:rPr lang="it-IT" sz="700" i="1" dirty="0"/>
              <a:t> </a:t>
            </a:r>
            <a:endParaRPr lang="en-US" sz="700" i="1" dirty="0"/>
          </a:p>
        </p:txBody>
      </p:sp>
      <p:pic>
        <p:nvPicPr>
          <p:cNvPr id="12" name="Immagine 11">
            <a:extLst>
              <a:ext uri="{FF2B5EF4-FFF2-40B4-BE49-F238E27FC236}">
                <a16:creationId xmlns:a16="http://schemas.microsoft.com/office/drawing/2014/main" id="{E4D2B755-50DA-60A8-C2D2-4EBAAB645DE4}"/>
              </a:ext>
            </a:extLst>
          </p:cNvPr>
          <p:cNvPicPr>
            <a:picLocks noChangeAspect="1"/>
          </p:cNvPicPr>
          <p:nvPr/>
        </p:nvPicPr>
        <p:blipFill>
          <a:blip r:embed="rId8" cstate="print">
            <a:extLst>
              <a:ext uri="{28A0092B-C50C-407E-A947-70E740481C1C}">
                <a14:useLocalDpi xmlns:a14="http://schemas.microsoft.com/office/drawing/2010/main" val="0"/>
              </a:ext>
            </a:extLst>
          </a:blip>
          <a:srcRect l="3636" t="27844" r="2888" b="29551"/>
          <a:stretch>
            <a:fillRect/>
          </a:stretch>
        </p:blipFill>
        <p:spPr>
          <a:xfrm>
            <a:off x="399010" y="5769199"/>
            <a:ext cx="3981803" cy="907450"/>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magine 11">
            <a:extLst>
              <a:ext uri="{FF2B5EF4-FFF2-40B4-BE49-F238E27FC236}">
                <a16:creationId xmlns:a16="http://schemas.microsoft.com/office/drawing/2014/main" id="{B0E9283E-9877-EE21-8594-D6D7A26F6D96}"/>
              </a:ext>
            </a:extLst>
          </p:cNvPr>
          <p:cNvPicPr>
            <a:picLocks noChangeAspect="1"/>
          </p:cNvPicPr>
          <p:nvPr/>
        </p:nvPicPr>
        <p:blipFill>
          <a:blip r:embed="rId2">
            <a:alphaModFix amt="35000"/>
            <a:duotone>
              <a:schemeClr val="accent3">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0"/>
            <a:ext cx="12192000" cy="6880485"/>
          </a:xfrm>
          <a:prstGeom prst="rect">
            <a:avLst/>
          </a:prstGeom>
        </p:spPr>
      </p:pic>
      <p:sp>
        <p:nvSpPr>
          <p:cNvPr id="285" name="TextBox 2"/>
          <p:cNvSpPr txBox="1">
            <a:spLocks noGrp="1"/>
          </p:cNvSpPr>
          <p:nvPr>
            <p:ph type="sldNum" sz="quarter" idx="2"/>
          </p:nvPr>
        </p:nvSpPr>
        <p:spPr>
          <a:xfrm>
            <a:off x="479425" y="6278543"/>
            <a:ext cx="127000" cy="1355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1000">
                <a:solidFill>
                  <a:schemeClr val="accent1"/>
                </a:solidFill>
              </a:defRPr>
            </a:lvl1pPr>
          </a:lstStyle>
          <a:p>
            <a:fld id="{86CB4B4D-7CA3-9044-876B-883B54F8677D}" type="slidenum">
              <a:rPr/>
              <a:t>2</a:t>
            </a:fld>
            <a:endParaRPr/>
          </a:p>
        </p:txBody>
      </p:sp>
      <p:sp>
        <p:nvSpPr>
          <p:cNvPr id="286" name="Text Placeholder 2"/>
          <p:cNvSpPr txBox="1">
            <a:spLocks noGrp="1"/>
          </p:cNvSpPr>
          <p:nvPr>
            <p:ph type="body" sz="quarter" idx="1"/>
          </p:nvPr>
        </p:nvSpPr>
        <p:spPr>
          <a:xfrm>
            <a:off x="394394" y="403475"/>
            <a:ext cx="3316216" cy="362070"/>
          </a:xfrm>
          <a:prstGeom prst="rect">
            <a:avLst/>
          </a:prstGeom>
        </p:spPr>
        <p:txBody>
          <a:bodyPr/>
          <a:lstStyle>
            <a:lvl1pPr>
              <a:defRPr sz="1600" b="1">
                <a:solidFill>
                  <a:schemeClr val="accent1"/>
                </a:solidFill>
              </a:defRPr>
            </a:lvl1pPr>
          </a:lstStyle>
          <a:p>
            <a:r>
              <a:t>Section 0 - Agenda</a:t>
            </a:r>
          </a:p>
        </p:txBody>
      </p:sp>
      <p:sp>
        <p:nvSpPr>
          <p:cNvPr id="287" name="Title 3"/>
          <p:cNvSpPr txBox="1">
            <a:spLocks noGrp="1"/>
          </p:cNvSpPr>
          <p:nvPr>
            <p:ph type="title"/>
          </p:nvPr>
        </p:nvSpPr>
        <p:spPr>
          <a:xfrm>
            <a:off x="394391" y="821758"/>
            <a:ext cx="8336655" cy="602184"/>
          </a:xfrm>
          <a:prstGeom prst="rect">
            <a:avLst/>
          </a:prstGeom>
        </p:spPr>
        <p:txBody>
          <a:bodyPr/>
          <a:lstStyle>
            <a:lvl1pPr>
              <a:defRPr sz="4000"/>
            </a:lvl1pPr>
          </a:lstStyle>
          <a:p>
            <a:r>
              <a:t>Outlook</a:t>
            </a:r>
          </a:p>
        </p:txBody>
      </p:sp>
      <p:sp>
        <p:nvSpPr>
          <p:cNvPr id="288" name="Text Placeholder 4"/>
          <p:cNvSpPr>
            <a:spLocks noGrp="1"/>
          </p:cNvSpPr>
          <p:nvPr>
            <p:ph type="body" idx="22"/>
          </p:nvPr>
        </p:nvSpPr>
        <p:spPr>
          <a:xfrm>
            <a:off x="416694" y="1533084"/>
            <a:ext cx="11302804" cy="387035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a:bodyPr>
          <a:lstStyle/>
          <a:p>
            <a:pPr marL="1428750" indent="-1428750"/>
            <a:r>
              <a:rPr sz="2400" b="1" dirty="0"/>
              <a:t>Section 1 </a:t>
            </a:r>
            <a:r>
              <a:rPr sz="2400" dirty="0"/>
              <a:t>– </a:t>
            </a:r>
            <a:r>
              <a:rPr lang="it-IT" sz="2400" dirty="0"/>
              <a:t>Setting the scene</a:t>
            </a:r>
            <a:r>
              <a:rPr sz="2400" dirty="0"/>
              <a:t>: before </a:t>
            </a:r>
            <a:r>
              <a:rPr sz="2400" dirty="0" err="1"/>
              <a:t>Hormu</a:t>
            </a:r>
            <a:r>
              <a:rPr lang="it-IT" sz="2400" dirty="0" err="1"/>
              <a:t>z</a:t>
            </a:r>
            <a:endParaRPr sz="2400" dirty="0"/>
          </a:p>
          <a:p>
            <a:pPr marL="1428750" indent="-1428750"/>
            <a:endParaRPr lang="it-IT" sz="1800" dirty="0"/>
          </a:p>
          <a:p>
            <a:pPr marL="1428750" indent="-1428750"/>
            <a:r>
              <a:rPr sz="2400" b="1" dirty="0"/>
              <a:t>Section 2</a:t>
            </a:r>
            <a:r>
              <a:rPr lang="it-IT" sz="2400" b="1" dirty="0"/>
              <a:t> </a:t>
            </a:r>
            <a:r>
              <a:rPr sz="2400" dirty="0"/>
              <a:t>– The crisis: impact on EU Aviation fuel market</a:t>
            </a:r>
          </a:p>
          <a:p>
            <a:pPr marL="1428750" indent="-1428750"/>
            <a:r>
              <a:rPr sz="2400" dirty="0"/>
              <a:t>	</a:t>
            </a:r>
            <a:endParaRPr lang="it-IT" sz="1800" dirty="0"/>
          </a:p>
          <a:p>
            <a:pPr marL="1428750" indent="-1428750"/>
            <a:r>
              <a:rPr lang="it-IT" sz="2400" b="1" dirty="0"/>
              <a:t>Section 3 </a:t>
            </a:r>
            <a:r>
              <a:rPr lang="it-IT" sz="2400" dirty="0"/>
              <a:t>– The EU reaction</a:t>
            </a:r>
          </a:p>
          <a:p>
            <a:pPr marL="1428750" indent="-1428750"/>
            <a:endParaRPr sz="1800" dirty="0"/>
          </a:p>
          <a:p>
            <a:pPr marL="1428750" indent="-1428750"/>
            <a:r>
              <a:rPr sz="2400" b="1" dirty="0"/>
              <a:t>Section 4 </a:t>
            </a:r>
            <a:r>
              <a:rPr sz="2400" dirty="0"/>
              <a:t>– SAF: towards EU security, autonomy and competitiveness</a:t>
            </a:r>
            <a:endParaRPr lang="it-IT" sz="2400" dirty="0"/>
          </a:p>
          <a:p>
            <a:pPr marL="1428750" indent="-1428750"/>
            <a:endParaRPr sz="1800" dirty="0"/>
          </a:p>
          <a:p>
            <a:pPr marL="1428750" indent="-1428750"/>
            <a:r>
              <a:rPr sz="2400" b="1" dirty="0"/>
              <a:t>Section 5 </a:t>
            </a:r>
            <a:r>
              <a:rPr sz="2400" dirty="0"/>
              <a:t>– </a:t>
            </a:r>
            <a:r>
              <a:rPr lang="it-IT" sz="2400" dirty="0" err="1"/>
              <a:t>Conclusions</a:t>
            </a:r>
            <a:r>
              <a:rPr lang="it-IT" sz="2400" dirty="0"/>
              <a:t> on </a:t>
            </a:r>
            <a:r>
              <a:rPr lang="it-IT" sz="2400" dirty="0" err="1"/>
              <a:t>possible</a:t>
            </a:r>
            <a:r>
              <a:rPr sz="2400" dirty="0"/>
              <a:t> </a:t>
            </a:r>
            <a:r>
              <a:rPr sz="2400" dirty="0" err="1"/>
              <a:t>polic</a:t>
            </a:r>
            <a:r>
              <a:rPr lang="it-IT" sz="2400" dirty="0" err="1"/>
              <a:t>ies</a:t>
            </a:r>
            <a:r>
              <a:rPr sz="2400" dirty="0"/>
              <a:t>, </a:t>
            </a:r>
            <a:r>
              <a:rPr lang="it-IT" sz="2400" dirty="0" err="1"/>
              <a:t>regulations</a:t>
            </a:r>
            <a:r>
              <a:rPr lang="it-IT" sz="2400" dirty="0"/>
              <a:t>,</a:t>
            </a:r>
            <a:r>
              <a:rPr sz="2400" dirty="0"/>
              <a:t> industrial measures</a:t>
            </a:r>
          </a:p>
        </p:txBody>
      </p:sp>
      <p:sp>
        <p:nvSpPr>
          <p:cNvPr id="3" name="CasellaDiTesto 2">
            <a:extLst>
              <a:ext uri="{FF2B5EF4-FFF2-40B4-BE49-F238E27FC236}">
                <a16:creationId xmlns:a16="http://schemas.microsoft.com/office/drawing/2014/main" id="{D1048DCA-E4EC-6AEA-B0E8-4B7710A6A5E9}"/>
              </a:ext>
            </a:extLst>
          </p:cNvPr>
          <p:cNvSpPr txBox="1"/>
          <p:nvPr/>
        </p:nvSpPr>
        <p:spPr>
          <a:xfrm>
            <a:off x="403762" y="5237181"/>
            <a:ext cx="1094208"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600" b="1" i="1" u="none" strike="noStrike" cap="none" spc="0" normalizeH="0" baseline="0" dirty="0">
                <a:ln>
                  <a:noFill/>
                </a:ln>
                <a:solidFill>
                  <a:srgbClr val="000000"/>
                </a:solidFill>
                <a:effectLst/>
                <a:uFillTx/>
                <a:latin typeface="+mn-lt"/>
                <a:ea typeface="+mn-ea"/>
                <a:cs typeface="+mn-cs"/>
                <a:sym typeface="Arial"/>
              </a:rPr>
              <a:t>Acronyms</a:t>
            </a:r>
          </a:p>
        </p:txBody>
      </p:sp>
      <p:sp>
        <p:nvSpPr>
          <p:cNvPr id="5" name="CasellaDiTesto 4">
            <a:extLst>
              <a:ext uri="{FF2B5EF4-FFF2-40B4-BE49-F238E27FC236}">
                <a16:creationId xmlns:a16="http://schemas.microsoft.com/office/drawing/2014/main" id="{A3691DF5-D906-496B-8C4C-F7EEF7F26855}"/>
              </a:ext>
            </a:extLst>
          </p:cNvPr>
          <p:cNvSpPr txBox="1"/>
          <p:nvPr/>
        </p:nvSpPr>
        <p:spPr>
          <a:xfrm>
            <a:off x="1649064" y="5261491"/>
            <a:ext cx="4105560" cy="16004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400" b="1" dirty="0" err="1"/>
              <a:t>bbl</a:t>
            </a:r>
            <a:r>
              <a:rPr lang="en-US" sz="1400" dirty="0"/>
              <a:t> – oil barrel (42 US gallon, 159 liters)</a:t>
            </a:r>
          </a:p>
          <a:p>
            <a:r>
              <a:rPr lang="en-US" sz="1400" b="1" dirty="0"/>
              <a:t>BFP</a:t>
            </a:r>
            <a:r>
              <a:rPr lang="en-US" sz="1400" dirty="0"/>
              <a:t> – CEM </a:t>
            </a:r>
            <a:r>
              <a:rPr lang="en-US" sz="1400" dirty="0" err="1"/>
              <a:t>BioFuture</a:t>
            </a:r>
            <a:r>
              <a:rPr lang="en-US" sz="1400" dirty="0"/>
              <a:t> Platform</a:t>
            </a:r>
          </a:p>
          <a:p>
            <a:r>
              <a:rPr lang="en-US" sz="1400" b="1" dirty="0"/>
              <a:t>CAF</a:t>
            </a:r>
            <a:r>
              <a:rPr lang="en-US" sz="1400" dirty="0"/>
              <a:t> – Conventional Aviation Fuels</a:t>
            </a:r>
          </a:p>
          <a:p>
            <a:r>
              <a:rPr lang="en-US" sz="1400" b="1" dirty="0"/>
              <a:t>CEM</a:t>
            </a:r>
            <a:r>
              <a:rPr lang="en-US" sz="1400" dirty="0"/>
              <a:t> – Clean Energy Ministerial</a:t>
            </a:r>
          </a:p>
          <a:p>
            <a:pPr marL="893763" indent="-893763"/>
            <a:r>
              <a:rPr lang="en-US" sz="1400" b="1" dirty="0"/>
              <a:t>CORSIA </a:t>
            </a:r>
            <a:r>
              <a:rPr lang="en-US" sz="1400" dirty="0"/>
              <a:t>– Carbon Offsetting and Reduction Scheme for International Aviation</a:t>
            </a:r>
            <a:endParaRPr lang="en-US" sz="1400" b="1" dirty="0"/>
          </a:p>
          <a:p>
            <a:r>
              <a:rPr lang="en-US" sz="1400" b="1" dirty="0"/>
              <a:t>EASA</a:t>
            </a:r>
            <a:r>
              <a:rPr lang="en-US" sz="1400" dirty="0"/>
              <a:t> –  </a:t>
            </a:r>
            <a:r>
              <a:rPr lang="it-IT" sz="1400" dirty="0"/>
              <a:t>EU </a:t>
            </a:r>
            <a:r>
              <a:rPr lang="en-US" sz="1400" dirty="0"/>
              <a:t>Aviation Safety Agency</a:t>
            </a:r>
          </a:p>
        </p:txBody>
      </p:sp>
      <p:sp>
        <p:nvSpPr>
          <p:cNvPr id="6" name="CasellaDiTesto 5">
            <a:extLst>
              <a:ext uri="{FF2B5EF4-FFF2-40B4-BE49-F238E27FC236}">
                <a16:creationId xmlns:a16="http://schemas.microsoft.com/office/drawing/2014/main" id="{0A9406F1-318A-62B6-F458-75EEFEFAAF19}"/>
              </a:ext>
            </a:extLst>
          </p:cNvPr>
          <p:cNvSpPr txBox="1"/>
          <p:nvPr/>
        </p:nvSpPr>
        <p:spPr>
          <a:xfrm>
            <a:off x="6008811" y="5281083"/>
            <a:ext cx="5317012" cy="16004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1400" b="1" dirty="0"/>
              <a:t>IGHG</a:t>
            </a:r>
            <a:r>
              <a:rPr lang="en-US" sz="1400" dirty="0"/>
              <a:t> – Greenhouse Gas</a:t>
            </a:r>
          </a:p>
          <a:p>
            <a:r>
              <a:rPr lang="en-US" sz="1400" b="1" dirty="0"/>
              <a:t>IATA</a:t>
            </a:r>
            <a:r>
              <a:rPr lang="en-US" sz="1400" dirty="0"/>
              <a:t> – International Air Transport Association</a:t>
            </a:r>
          </a:p>
          <a:p>
            <a:r>
              <a:rPr lang="en-US" sz="1400" b="1" dirty="0"/>
              <a:t>IEA</a:t>
            </a:r>
            <a:r>
              <a:rPr lang="en-US" sz="1400" dirty="0"/>
              <a:t> – International Energy Agency</a:t>
            </a:r>
          </a:p>
          <a:p>
            <a:r>
              <a:rPr lang="en-US" sz="1400" b="1" dirty="0"/>
              <a:t>ICAO</a:t>
            </a:r>
            <a:r>
              <a:rPr lang="en-US" sz="1400" dirty="0"/>
              <a:t> – International Civil Aviation Organization</a:t>
            </a:r>
          </a:p>
          <a:p>
            <a:r>
              <a:rPr lang="en-US" sz="1400" b="1" dirty="0"/>
              <a:t>IMO</a:t>
            </a:r>
            <a:r>
              <a:rPr lang="en-US" sz="1400" dirty="0"/>
              <a:t> –  International Maritime Organization</a:t>
            </a:r>
          </a:p>
          <a:p>
            <a:r>
              <a:rPr lang="en-US" sz="1400" b="1" dirty="0"/>
              <a:t>mb/d, </a:t>
            </a:r>
            <a:r>
              <a:rPr lang="en-US" sz="1400" b="1" dirty="0" err="1"/>
              <a:t>kbd</a:t>
            </a:r>
            <a:r>
              <a:rPr lang="en-US" sz="1400" b="1" dirty="0"/>
              <a:t> </a:t>
            </a:r>
            <a:r>
              <a:rPr lang="en-US" sz="1400" dirty="0"/>
              <a:t>–Thousands barrel per day</a:t>
            </a:r>
          </a:p>
          <a:p>
            <a:pPr marL="0" marR="0" indent="0" algn="l" defTabSz="9144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latin typeface="+mn-lt"/>
                <a:ea typeface="+mn-ea"/>
                <a:cs typeface="+mn-cs"/>
                <a:sym typeface="Arial"/>
              </a:rPr>
              <a:t>SAF</a:t>
            </a:r>
            <a:r>
              <a:rPr lang="en-US" sz="1400" b="1" dirty="0"/>
              <a:t> </a:t>
            </a:r>
            <a:r>
              <a:rPr lang="en-US" sz="1400" dirty="0"/>
              <a:t>– Sustainable Aviation Fuels</a:t>
            </a:r>
          </a:p>
        </p:txBody>
      </p:sp>
      <p:sp>
        <p:nvSpPr>
          <p:cNvPr id="13" name="CasellaDiTesto 12">
            <a:extLst>
              <a:ext uri="{FF2B5EF4-FFF2-40B4-BE49-F238E27FC236}">
                <a16:creationId xmlns:a16="http://schemas.microsoft.com/office/drawing/2014/main" id="{BCA4F343-1117-67CA-3904-89378CD6152C}"/>
              </a:ext>
            </a:extLst>
          </p:cNvPr>
          <p:cNvSpPr txBox="1"/>
          <p:nvPr/>
        </p:nvSpPr>
        <p:spPr>
          <a:xfrm>
            <a:off x="9638674" y="6682769"/>
            <a:ext cx="2511103" cy="1692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r"/>
            <a:r>
              <a:rPr lang="it-IT" sz="500" i="1" dirty="0">
                <a:hlinkClick r:id="rId3" tooltip="https://www.piegodilibri.it/i-libri-per/"/>
              </a:rPr>
              <a:t>Questa foto</a:t>
            </a:r>
            <a:r>
              <a:rPr lang="it-IT" sz="500" i="1" dirty="0"/>
              <a:t> di Autore sconosciuto è concesso in licenza da </a:t>
            </a:r>
            <a:r>
              <a:rPr lang="it-IT" sz="500" i="1" dirty="0">
                <a:hlinkClick r:id="rId4" tooltip="https://creativecommons.org/licenses/by-nc-sa/3.0/"/>
              </a:rPr>
              <a:t>CC BY-SA-NC</a:t>
            </a:r>
            <a:endParaRPr lang="it-IT" sz="500" i="1"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TextBox 2"/>
          <p:cNvSpPr txBox="1">
            <a:spLocks noGrp="1"/>
          </p:cNvSpPr>
          <p:nvPr>
            <p:ph type="sldNum" sz="quarter" idx="2"/>
          </p:nvPr>
        </p:nvSpPr>
        <p:spPr>
          <a:xfrm>
            <a:off x="384175" y="6278543"/>
            <a:ext cx="127000" cy="1355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1000">
                <a:solidFill>
                  <a:schemeClr val="accent1"/>
                </a:solidFill>
              </a:defRPr>
            </a:lvl1pPr>
          </a:lstStyle>
          <a:p>
            <a:fld id="{86CB4B4D-7CA3-9044-876B-883B54F8677D}" type="slidenum">
              <a:rPr/>
              <a:t>3</a:t>
            </a:fld>
            <a:endParaRPr/>
          </a:p>
        </p:txBody>
      </p:sp>
      <p:sp>
        <p:nvSpPr>
          <p:cNvPr id="292" name="Text Placeholder 2"/>
          <p:cNvSpPr txBox="1">
            <a:spLocks noGrp="1"/>
          </p:cNvSpPr>
          <p:nvPr>
            <p:ph type="body" sz="quarter" idx="1"/>
          </p:nvPr>
        </p:nvSpPr>
        <p:spPr>
          <a:xfrm>
            <a:off x="394393" y="403475"/>
            <a:ext cx="5542977" cy="362070"/>
          </a:xfrm>
          <a:prstGeom prst="rect">
            <a:avLst/>
          </a:prstGeom>
        </p:spPr>
        <p:txBody>
          <a:bodyPr/>
          <a:lstStyle>
            <a:lvl1pPr>
              <a:defRPr sz="1600" b="1">
                <a:solidFill>
                  <a:schemeClr val="accent1"/>
                </a:solidFill>
              </a:defRPr>
            </a:lvl1pPr>
          </a:lstStyle>
          <a:p>
            <a:r>
              <a:t>Section 0 - Agenda</a:t>
            </a:r>
          </a:p>
        </p:txBody>
      </p:sp>
      <p:sp>
        <p:nvSpPr>
          <p:cNvPr id="293" name="Title 3"/>
          <p:cNvSpPr txBox="1">
            <a:spLocks noGrp="1"/>
          </p:cNvSpPr>
          <p:nvPr>
            <p:ph type="title"/>
          </p:nvPr>
        </p:nvSpPr>
        <p:spPr>
          <a:xfrm>
            <a:off x="394391" y="1038233"/>
            <a:ext cx="10565530" cy="602184"/>
          </a:xfrm>
          <a:prstGeom prst="rect">
            <a:avLst/>
          </a:prstGeom>
        </p:spPr>
        <p:txBody>
          <a:bodyPr>
            <a:normAutofit fontScale="90000"/>
          </a:bodyPr>
          <a:lstStyle>
            <a:lvl1pPr defTabSz="896111">
              <a:defRPr sz="4214">
                <a:solidFill>
                  <a:srgbClr val="002060"/>
                </a:solidFill>
              </a:defRPr>
            </a:lvl1pPr>
          </a:lstStyle>
          <a:p>
            <a:r>
              <a:rPr dirty="0"/>
              <a:t>Who we are: Fit4Foresight Team @ POLITO</a:t>
            </a:r>
          </a:p>
        </p:txBody>
      </p:sp>
      <p:pic>
        <p:nvPicPr>
          <p:cNvPr id="294" name="Picture 2" descr="Picture 2"/>
          <p:cNvPicPr>
            <a:picLocks noChangeAspect="1"/>
          </p:cNvPicPr>
          <p:nvPr/>
        </p:nvPicPr>
        <p:blipFill>
          <a:blip r:embed="rId2"/>
          <a:stretch>
            <a:fillRect/>
          </a:stretch>
        </p:blipFill>
        <p:spPr>
          <a:xfrm>
            <a:off x="10833861" y="815673"/>
            <a:ext cx="1142879" cy="447831"/>
          </a:xfrm>
          <a:prstGeom prst="rect">
            <a:avLst/>
          </a:prstGeom>
          <a:ln w="12700">
            <a:miter lim="400000"/>
          </a:ln>
        </p:spPr>
      </p:pic>
      <p:sp>
        <p:nvSpPr>
          <p:cNvPr id="296" name="Segnaposto contenuto 1"/>
          <p:cNvSpPr txBox="1"/>
          <p:nvPr/>
        </p:nvSpPr>
        <p:spPr>
          <a:xfrm>
            <a:off x="273116" y="2885199"/>
            <a:ext cx="1685076" cy="5419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1600">
                <a:solidFill>
                  <a:srgbClr val="002060"/>
                </a:solidFill>
              </a:defRPr>
            </a:pPr>
            <a:r>
              <a:t>Prof</a:t>
            </a:r>
            <a:r>
              <a:rPr b="1"/>
              <a:t>. </a:t>
            </a:r>
            <a:r>
              <a:t>David</a:t>
            </a:r>
            <a:r>
              <a:rPr b="1"/>
              <a:t> </a:t>
            </a:r>
          </a:p>
          <a:p>
            <a:pPr>
              <a:defRPr sz="1600" b="1">
                <a:solidFill>
                  <a:srgbClr val="002060"/>
                </a:solidFill>
              </a:defRPr>
            </a:pPr>
            <a:r>
              <a:t>Chiaramonti</a:t>
            </a:r>
          </a:p>
        </p:txBody>
      </p:sp>
      <p:grpSp>
        <p:nvGrpSpPr>
          <p:cNvPr id="299" name="Picture 8"/>
          <p:cNvGrpSpPr/>
          <p:nvPr/>
        </p:nvGrpSpPr>
        <p:grpSpPr>
          <a:xfrm>
            <a:off x="259923" y="1840117"/>
            <a:ext cx="953396" cy="978821"/>
            <a:chOff x="0" y="0"/>
            <a:chExt cx="953395" cy="978820"/>
          </a:xfrm>
        </p:grpSpPr>
        <p:sp>
          <p:nvSpPr>
            <p:cNvPr id="297" name="Forma"/>
            <p:cNvSpPr/>
            <p:nvPr/>
          </p:nvSpPr>
          <p:spPr>
            <a:xfrm>
              <a:off x="-1" y="-1"/>
              <a:ext cx="953397" cy="978822"/>
            </a:xfrm>
            <a:custGeom>
              <a:avLst/>
              <a:gdLst/>
              <a:ahLst/>
              <a:cxnLst>
                <a:cxn ang="0">
                  <a:pos x="wd2" y="hd2"/>
                </a:cxn>
                <a:cxn ang="5400000">
                  <a:pos x="wd2" y="hd2"/>
                </a:cxn>
                <a:cxn ang="10800000">
                  <a:pos x="wd2" y="hd2"/>
                </a:cxn>
                <a:cxn ang="16200000">
                  <a:pos x="wd2" y="hd2"/>
                </a:cxn>
              </a:cxnLst>
              <a:rect l="0" t="0" r="r" b="b"/>
              <a:pathLst>
                <a:path w="21600" h="21600" extrusionOk="0">
                  <a:moveTo>
                    <a:pt x="0" y="1808"/>
                  </a:moveTo>
                  <a:lnTo>
                    <a:pt x="0" y="1808"/>
                  </a:lnTo>
                  <a:cubicBezTo>
                    <a:pt x="0" y="810"/>
                    <a:pt x="831" y="0"/>
                    <a:pt x="1856" y="0"/>
                  </a:cubicBezTo>
                  <a:lnTo>
                    <a:pt x="19744" y="0"/>
                  </a:lnTo>
                  <a:lnTo>
                    <a:pt x="19744" y="0"/>
                  </a:lnTo>
                  <a:cubicBezTo>
                    <a:pt x="20769" y="0"/>
                    <a:pt x="21600" y="810"/>
                    <a:pt x="21600" y="1808"/>
                  </a:cubicBezTo>
                  <a:lnTo>
                    <a:pt x="21600" y="19792"/>
                  </a:lnTo>
                  <a:lnTo>
                    <a:pt x="21600" y="19792"/>
                  </a:lnTo>
                  <a:cubicBezTo>
                    <a:pt x="21600" y="20790"/>
                    <a:pt x="20769" y="21600"/>
                    <a:pt x="19744" y="21600"/>
                  </a:cubicBezTo>
                  <a:lnTo>
                    <a:pt x="1856" y="21600"/>
                  </a:lnTo>
                  <a:lnTo>
                    <a:pt x="1856" y="21600"/>
                  </a:lnTo>
                  <a:cubicBezTo>
                    <a:pt x="831" y="21600"/>
                    <a:pt x="0" y="20790"/>
                    <a:pt x="0" y="19792"/>
                  </a:cubicBezTo>
                  <a:close/>
                </a:path>
              </a:pathLst>
            </a:cu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298" name="image6.jpeg" descr="image6.jpeg"/>
            <p:cNvPicPr>
              <a:picLocks noChangeAspect="1"/>
            </p:cNvPicPr>
            <p:nvPr/>
          </p:nvPicPr>
          <p:blipFill>
            <a:blip r:embed="rId3"/>
            <a:srcRect r="10" b="12"/>
            <a:stretch>
              <a:fillRect/>
            </a:stretch>
          </p:blipFill>
          <p:spPr>
            <a:xfrm>
              <a:off x="0" y="0"/>
              <a:ext cx="953294" cy="978694"/>
            </a:xfrm>
            <a:custGeom>
              <a:avLst/>
              <a:gdLst/>
              <a:ahLst/>
              <a:cxnLst>
                <a:cxn ang="0">
                  <a:pos x="wd2" y="hd2"/>
                </a:cxn>
                <a:cxn ang="5400000">
                  <a:pos x="wd2" y="hd2"/>
                </a:cxn>
                <a:cxn ang="10800000">
                  <a:pos x="wd2" y="hd2"/>
                </a:cxn>
                <a:cxn ang="16200000">
                  <a:pos x="wd2" y="hd2"/>
                </a:cxn>
              </a:cxnLst>
              <a:rect l="0" t="0" r="r" b="b"/>
              <a:pathLst>
                <a:path w="21600" h="21600" extrusionOk="0">
                  <a:moveTo>
                    <a:pt x="1852" y="0"/>
                  </a:moveTo>
                  <a:cubicBezTo>
                    <a:pt x="827" y="0"/>
                    <a:pt x="0" y="806"/>
                    <a:pt x="0" y="1804"/>
                  </a:cubicBezTo>
                  <a:lnTo>
                    <a:pt x="0" y="19796"/>
                  </a:lnTo>
                  <a:cubicBezTo>
                    <a:pt x="0" y="20794"/>
                    <a:pt x="827" y="21600"/>
                    <a:pt x="1852" y="21600"/>
                  </a:cubicBezTo>
                  <a:lnTo>
                    <a:pt x="19748" y="21600"/>
                  </a:lnTo>
                  <a:cubicBezTo>
                    <a:pt x="20773" y="21600"/>
                    <a:pt x="21600" y="20794"/>
                    <a:pt x="21600" y="19796"/>
                  </a:cubicBezTo>
                  <a:lnTo>
                    <a:pt x="21600" y="1804"/>
                  </a:lnTo>
                  <a:cubicBezTo>
                    <a:pt x="21600" y="806"/>
                    <a:pt x="20773" y="0"/>
                    <a:pt x="19748" y="0"/>
                  </a:cubicBezTo>
                  <a:lnTo>
                    <a:pt x="1852" y="0"/>
                  </a:lnTo>
                  <a:close/>
                </a:path>
              </a:pathLst>
            </a:custGeom>
            <a:ln w="19050" cap="flat">
              <a:solidFill>
                <a:srgbClr val="C00000"/>
              </a:solidFill>
              <a:prstDash val="solid"/>
              <a:round/>
            </a:ln>
            <a:effectLst>
              <a:reflection stA="38000" endPos="40000" dir="5400000" sy="-100000" algn="bl" rotWithShape="0"/>
            </a:effectLst>
          </p:spPr>
        </p:pic>
      </p:grpSp>
      <p:grpSp>
        <p:nvGrpSpPr>
          <p:cNvPr id="302" name="Picture 10"/>
          <p:cNvGrpSpPr/>
          <p:nvPr/>
        </p:nvGrpSpPr>
        <p:grpSpPr>
          <a:xfrm>
            <a:off x="1915392" y="1874127"/>
            <a:ext cx="967172" cy="978821"/>
            <a:chOff x="0" y="0"/>
            <a:chExt cx="967171" cy="978820"/>
          </a:xfrm>
        </p:grpSpPr>
        <p:sp>
          <p:nvSpPr>
            <p:cNvPr id="300" name="Forma"/>
            <p:cNvSpPr/>
            <p:nvPr/>
          </p:nvSpPr>
          <p:spPr>
            <a:xfrm>
              <a:off x="-1" y="-1"/>
              <a:ext cx="967173" cy="978822"/>
            </a:xfrm>
            <a:custGeom>
              <a:avLst/>
              <a:gdLst/>
              <a:ahLst/>
              <a:cxnLst>
                <a:cxn ang="0">
                  <a:pos x="wd2" y="hd2"/>
                </a:cxn>
                <a:cxn ang="5400000">
                  <a:pos x="wd2" y="hd2"/>
                </a:cxn>
                <a:cxn ang="10800000">
                  <a:pos x="wd2" y="hd2"/>
                </a:cxn>
                <a:cxn ang="16200000">
                  <a:pos x="wd2" y="hd2"/>
                </a:cxn>
              </a:cxnLst>
              <a:rect l="0" t="0" r="r" b="b"/>
              <a:pathLst>
                <a:path w="21600" h="21600" extrusionOk="0">
                  <a:moveTo>
                    <a:pt x="0" y="1834"/>
                  </a:moveTo>
                  <a:lnTo>
                    <a:pt x="0" y="1834"/>
                  </a:lnTo>
                  <a:cubicBezTo>
                    <a:pt x="0" y="821"/>
                    <a:pt x="831" y="0"/>
                    <a:pt x="1856" y="0"/>
                  </a:cubicBezTo>
                  <a:lnTo>
                    <a:pt x="19744" y="0"/>
                  </a:lnTo>
                  <a:lnTo>
                    <a:pt x="19744" y="0"/>
                  </a:lnTo>
                  <a:cubicBezTo>
                    <a:pt x="20769" y="0"/>
                    <a:pt x="21600" y="821"/>
                    <a:pt x="21600" y="1834"/>
                  </a:cubicBezTo>
                  <a:lnTo>
                    <a:pt x="21600" y="19766"/>
                  </a:lnTo>
                  <a:lnTo>
                    <a:pt x="21600" y="19766"/>
                  </a:lnTo>
                  <a:cubicBezTo>
                    <a:pt x="21600" y="20779"/>
                    <a:pt x="20769" y="21600"/>
                    <a:pt x="19744" y="21600"/>
                  </a:cubicBezTo>
                  <a:lnTo>
                    <a:pt x="1856" y="21600"/>
                  </a:lnTo>
                  <a:lnTo>
                    <a:pt x="1856" y="21600"/>
                  </a:lnTo>
                  <a:cubicBezTo>
                    <a:pt x="831" y="21600"/>
                    <a:pt x="0" y="20779"/>
                    <a:pt x="0" y="19766"/>
                  </a:cubicBezTo>
                  <a:close/>
                </a:path>
              </a:pathLst>
            </a:cu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301" name="image7.jpeg" descr="image7.jpeg"/>
            <p:cNvPicPr>
              <a:picLocks noChangeAspect="1"/>
            </p:cNvPicPr>
            <p:nvPr/>
          </p:nvPicPr>
          <p:blipFill>
            <a:blip r:embed="rId4"/>
            <a:srcRect b="12"/>
            <a:stretch>
              <a:fillRect/>
            </a:stretch>
          </p:blipFill>
          <p:spPr>
            <a:xfrm>
              <a:off x="0" y="0"/>
              <a:ext cx="967172" cy="978694"/>
            </a:xfrm>
            <a:custGeom>
              <a:avLst/>
              <a:gdLst/>
              <a:ahLst/>
              <a:cxnLst>
                <a:cxn ang="0">
                  <a:pos x="wd2" y="hd2"/>
                </a:cxn>
                <a:cxn ang="5400000">
                  <a:pos x="wd2" y="hd2"/>
                </a:cxn>
                <a:cxn ang="10800000">
                  <a:pos x="wd2" y="hd2"/>
                </a:cxn>
                <a:cxn ang="16200000">
                  <a:pos x="wd2" y="hd2"/>
                </a:cxn>
              </a:cxnLst>
              <a:rect l="0" t="0" r="r" b="b"/>
              <a:pathLst>
                <a:path w="21600" h="21600" extrusionOk="0">
                  <a:moveTo>
                    <a:pt x="1852" y="0"/>
                  </a:moveTo>
                  <a:cubicBezTo>
                    <a:pt x="827" y="0"/>
                    <a:pt x="0" y="818"/>
                    <a:pt x="0" y="1831"/>
                  </a:cubicBezTo>
                  <a:lnTo>
                    <a:pt x="0" y="19769"/>
                  </a:lnTo>
                  <a:cubicBezTo>
                    <a:pt x="0" y="20782"/>
                    <a:pt x="827" y="21600"/>
                    <a:pt x="1852" y="21600"/>
                  </a:cubicBezTo>
                  <a:lnTo>
                    <a:pt x="19748" y="21600"/>
                  </a:lnTo>
                  <a:cubicBezTo>
                    <a:pt x="20773" y="21600"/>
                    <a:pt x="21600" y="20782"/>
                    <a:pt x="21600" y="19769"/>
                  </a:cubicBezTo>
                  <a:lnTo>
                    <a:pt x="21600" y="1831"/>
                  </a:lnTo>
                  <a:cubicBezTo>
                    <a:pt x="21600" y="818"/>
                    <a:pt x="20773" y="0"/>
                    <a:pt x="19748" y="0"/>
                  </a:cubicBezTo>
                  <a:lnTo>
                    <a:pt x="1852" y="0"/>
                  </a:lnTo>
                  <a:close/>
                </a:path>
              </a:pathLst>
            </a:custGeom>
            <a:ln w="12700" cap="flat">
              <a:noFill/>
              <a:miter lim="400000"/>
            </a:ln>
            <a:effectLst>
              <a:reflection stA="38000" endPos="40000" dir="5400000" sy="-100000" algn="bl" rotWithShape="0"/>
            </a:effectLst>
          </p:spPr>
        </p:pic>
      </p:grpSp>
      <p:sp>
        <p:nvSpPr>
          <p:cNvPr id="303" name="Segnaposto contenuto 1"/>
          <p:cNvSpPr txBox="1"/>
          <p:nvPr/>
        </p:nvSpPr>
        <p:spPr>
          <a:xfrm>
            <a:off x="1667981" y="2880465"/>
            <a:ext cx="1924449" cy="5847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spAutoFit/>
          </a:bodyPr>
          <a:lstStyle/>
          <a:p>
            <a:pPr marL="222250" indent="6350">
              <a:spcBef>
                <a:spcPts val="1800"/>
              </a:spcBef>
              <a:defRPr sz="1600">
                <a:solidFill>
                  <a:srgbClr val="002060"/>
                </a:solidFill>
              </a:defRPr>
            </a:pPr>
            <a:r>
              <a:t>Prof</a:t>
            </a:r>
            <a:r>
              <a:rPr b="1"/>
              <a:t>. </a:t>
            </a:r>
            <a:r>
              <a:t>Matteo </a:t>
            </a:r>
            <a:r>
              <a:rPr b="1" err="1"/>
              <a:t>Prussi</a:t>
            </a:r>
            <a:endParaRPr b="1"/>
          </a:p>
        </p:txBody>
      </p:sp>
      <p:sp>
        <p:nvSpPr>
          <p:cNvPr id="304" name="Segnaposto contenuto 1"/>
          <p:cNvSpPr txBox="1"/>
          <p:nvPr/>
        </p:nvSpPr>
        <p:spPr>
          <a:xfrm>
            <a:off x="42687" y="6138986"/>
            <a:ext cx="1915499" cy="5847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spAutoFit/>
          </a:bodyPr>
          <a:lstStyle/>
          <a:p>
            <a:pPr marL="222250" indent="6350">
              <a:spcBef>
                <a:spcPts val="1800"/>
              </a:spcBef>
              <a:defRPr sz="1600">
                <a:solidFill>
                  <a:srgbClr val="002060"/>
                </a:solidFill>
              </a:defRPr>
            </a:pPr>
            <a:r>
              <a:t>Dr</a:t>
            </a:r>
            <a:r>
              <a:rPr b="1"/>
              <a:t>. </a:t>
            </a:r>
            <a:r>
              <a:rPr err="1"/>
              <a:t>Ing.Viviana</a:t>
            </a:r>
            <a:r>
              <a:rPr b="1"/>
              <a:t> Negro</a:t>
            </a:r>
          </a:p>
        </p:txBody>
      </p:sp>
      <p:grpSp>
        <p:nvGrpSpPr>
          <p:cNvPr id="307" name="Immagine 15"/>
          <p:cNvGrpSpPr/>
          <p:nvPr/>
        </p:nvGrpSpPr>
        <p:grpSpPr>
          <a:xfrm>
            <a:off x="259922" y="5201904"/>
            <a:ext cx="917140" cy="917140"/>
            <a:chOff x="0" y="0"/>
            <a:chExt cx="917138" cy="917138"/>
          </a:xfrm>
        </p:grpSpPr>
        <p:sp>
          <p:nvSpPr>
            <p:cNvPr id="305" name="Forma"/>
            <p:cNvSpPr/>
            <p:nvPr/>
          </p:nvSpPr>
          <p:spPr>
            <a:xfrm>
              <a:off x="-1" y="-1"/>
              <a:ext cx="917140" cy="917140"/>
            </a:xfrm>
            <a:custGeom>
              <a:avLst/>
              <a:gdLst/>
              <a:ahLst/>
              <a:cxnLst>
                <a:cxn ang="0">
                  <a:pos x="wd2" y="hd2"/>
                </a:cxn>
                <a:cxn ang="5400000">
                  <a:pos x="wd2" y="hd2"/>
                </a:cxn>
                <a:cxn ang="10800000">
                  <a:pos x="wd2" y="hd2"/>
                </a:cxn>
                <a:cxn ang="16200000">
                  <a:pos x="wd2" y="hd2"/>
                </a:cxn>
              </a:cxnLst>
              <a:rect l="0" t="0" r="r" b="b"/>
              <a:pathLst>
                <a:path w="21600" h="21600" extrusionOk="0">
                  <a:moveTo>
                    <a:pt x="0" y="1856"/>
                  </a:moveTo>
                  <a:lnTo>
                    <a:pt x="0" y="1856"/>
                  </a:lnTo>
                  <a:cubicBezTo>
                    <a:pt x="0" y="831"/>
                    <a:pt x="831" y="0"/>
                    <a:pt x="1856" y="0"/>
                  </a:cubicBezTo>
                  <a:lnTo>
                    <a:pt x="19744" y="0"/>
                  </a:lnTo>
                  <a:lnTo>
                    <a:pt x="19744" y="0"/>
                  </a:lnTo>
                  <a:cubicBezTo>
                    <a:pt x="20769" y="0"/>
                    <a:pt x="21600" y="831"/>
                    <a:pt x="21600" y="1856"/>
                  </a:cubicBezTo>
                  <a:lnTo>
                    <a:pt x="21600" y="19744"/>
                  </a:lnTo>
                  <a:lnTo>
                    <a:pt x="21600" y="19744"/>
                  </a:lnTo>
                  <a:cubicBezTo>
                    <a:pt x="21600" y="20769"/>
                    <a:pt x="20769" y="21600"/>
                    <a:pt x="19744" y="21600"/>
                  </a:cubicBezTo>
                  <a:lnTo>
                    <a:pt x="1856" y="21600"/>
                  </a:lnTo>
                  <a:lnTo>
                    <a:pt x="1856" y="21600"/>
                  </a:lnTo>
                  <a:cubicBezTo>
                    <a:pt x="831" y="21600"/>
                    <a:pt x="0" y="20769"/>
                    <a:pt x="0" y="19744"/>
                  </a:cubicBezTo>
                  <a:close/>
                </a:path>
              </a:pathLst>
            </a:cu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306" name="image8.png" descr="image8.png"/>
            <p:cNvPicPr>
              <a:picLocks noChangeAspect="1"/>
            </p:cNvPicPr>
            <p:nvPr/>
          </p:nvPicPr>
          <p:blipFill>
            <a:blip r:embed="rId5"/>
            <a:srcRect/>
            <a:stretch>
              <a:fillRect/>
            </a:stretch>
          </p:blipFill>
          <p:spPr>
            <a:xfrm>
              <a:off x="0" y="0"/>
              <a:ext cx="917139" cy="917139"/>
            </a:xfrm>
            <a:custGeom>
              <a:avLst/>
              <a:gdLst/>
              <a:ahLst/>
              <a:cxnLst>
                <a:cxn ang="0">
                  <a:pos x="wd2" y="hd2"/>
                </a:cxn>
                <a:cxn ang="5400000">
                  <a:pos x="wd2" y="hd2"/>
                </a:cxn>
                <a:cxn ang="10800000">
                  <a:pos x="wd2" y="hd2"/>
                </a:cxn>
                <a:cxn ang="16200000">
                  <a:pos x="wd2" y="hd2"/>
                </a:cxn>
              </a:cxnLst>
              <a:rect l="0" t="0" r="r" b="b"/>
              <a:pathLst>
                <a:path w="21600" h="21600" extrusionOk="0">
                  <a:moveTo>
                    <a:pt x="1860" y="0"/>
                  </a:moveTo>
                  <a:cubicBezTo>
                    <a:pt x="835" y="0"/>
                    <a:pt x="0" y="835"/>
                    <a:pt x="0" y="1860"/>
                  </a:cubicBezTo>
                  <a:lnTo>
                    <a:pt x="0" y="19740"/>
                  </a:lnTo>
                  <a:cubicBezTo>
                    <a:pt x="0" y="20765"/>
                    <a:pt x="835" y="21600"/>
                    <a:pt x="1860" y="21600"/>
                  </a:cubicBezTo>
                  <a:lnTo>
                    <a:pt x="19740" y="21600"/>
                  </a:lnTo>
                  <a:cubicBezTo>
                    <a:pt x="20765" y="21600"/>
                    <a:pt x="21600" y="20765"/>
                    <a:pt x="21600" y="19740"/>
                  </a:cubicBezTo>
                  <a:lnTo>
                    <a:pt x="21600" y="1860"/>
                  </a:lnTo>
                  <a:cubicBezTo>
                    <a:pt x="21600" y="835"/>
                    <a:pt x="20765" y="0"/>
                    <a:pt x="19740" y="0"/>
                  </a:cubicBezTo>
                  <a:lnTo>
                    <a:pt x="1860" y="0"/>
                  </a:lnTo>
                  <a:close/>
                </a:path>
              </a:pathLst>
            </a:custGeom>
            <a:ln w="12700" cap="flat">
              <a:noFill/>
              <a:miter lim="400000"/>
            </a:ln>
            <a:effectLst>
              <a:reflection stA="38000" endPos="40000" dir="5400000" sy="-100000" algn="bl" rotWithShape="0"/>
            </a:effectLst>
          </p:spPr>
        </p:pic>
      </p:grpSp>
      <p:grpSp>
        <p:nvGrpSpPr>
          <p:cNvPr id="310" name="Immagine 16"/>
          <p:cNvGrpSpPr/>
          <p:nvPr/>
        </p:nvGrpSpPr>
        <p:grpSpPr>
          <a:xfrm>
            <a:off x="251298" y="3542420"/>
            <a:ext cx="795228" cy="790835"/>
            <a:chOff x="0" y="0"/>
            <a:chExt cx="795226" cy="790833"/>
          </a:xfrm>
        </p:grpSpPr>
        <p:sp>
          <p:nvSpPr>
            <p:cNvPr id="308" name="Forma"/>
            <p:cNvSpPr/>
            <p:nvPr/>
          </p:nvSpPr>
          <p:spPr>
            <a:xfrm>
              <a:off x="-1" y="0"/>
              <a:ext cx="795228" cy="790834"/>
            </a:xfrm>
            <a:custGeom>
              <a:avLst/>
              <a:gdLst/>
              <a:ahLst/>
              <a:cxnLst>
                <a:cxn ang="0">
                  <a:pos x="wd2" y="hd2"/>
                </a:cxn>
                <a:cxn ang="5400000">
                  <a:pos x="wd2" y="hd2"/>
                </a:cxn>
                <a:cxn ang="10800000">
                  <a:pos x="wd2" y="hd2"/>
                </a:cxn>
                <a:cxn ang="16200000">
                  <a:pos x="wd2" y="hd2"/>
                </a:cxn>
              </a:cxnLst>
              <a:rect l="0" t="0" r="r" b="b"/>
              <a:pathLst>
                <a:path w="21600" h="21600" extrusionOk="0">
                  <a:moveTo>
                    <a:pt x="0" y="1856"/>
                  </a:moveTo>
                  <a:lnTo>
                    <a:pt x="0" y="1856"/>
                  </a:lnTo>
                  <a:cubicBezTo>
                    <a:pt x="0" y="831"/>
                    <a:pt x="827" y="0"/>
                    <a:pt x="1846" y="0"/>
                  </a:cubicBezTo>
                  <a:lnTo>
                    <a:pt x="19754" y="0"/>
                  </a:lnTo>
                  <a:lnTo>
                    <a:pt x="19754" y="0"/>
                  </a:lnTo>
                  <a:cubicBezTo>
                    <a:pt x="20773" y="0"/>
                    <a:pt x="21600" y="831"/>
                    <a:pt x="21600" y="1856"/>
                  </a:cubicBezTo>
                  <a:lnTo>
                    <a:pt x="21600" y="19744"/>
                  </a:lnTo>
                  <a:lnTo>
                    <a:pt x="21600" y="19744"/>
                  </a:lnTo>
                  <a:cubicBezTo>
                    <a:pt x="21600" y="20769"/>
                    <a:pt x="20773" y="21600"/>
                    <a:pt x="19754" y="21600"/>
                  </a:cubicBezTo>
                  <a:lnTo>
                    <a:pt x="1846" y="21600"/>
                  </a:lnTo>
                  <a:lnTo>
                    <a:pt x="1846" y="21600"/>
                  </a:lnTo>
                  <a:cubicBezTo>
                    <a:pt x="827" y="21600"/>
                    <a:pt x="0" y="20769"/>
                    <a:pt x="0" y="19744"/>
                  </a:cubicBezTo>
                  <a:close/>
                </a:path>
              </a:pathLst>
            </a:cu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309" name="image9.jpeg" descr="image9.jpeg"/>
            <p:cNvPicPr>
              <a:picLocks noChangeAspect="1"/>
            </p:cNvPicPr>
            <p:nvPr/>
          </p:nvPicPr>
          <p:blipFill>
            <a:blip r:embed="rId6"/>
            <a:srcRect/>
            <a:stretch>
              <a:fillRect/>
            </a:stretch>
          </p:blipFill>
          <p:spPr>
            <a:xfrm>
              <a:off x="0" y="0"/>
              <a:ext cx="795227" cy="790834"/>
            </a:xfrm>
            <a:custGeom>
              <a:avLst/>
              <a:gdLst/>
              <a:ahLst/>
              <a:cxnLst>
                <a:cxn ang="0">
                  <a:pos x="wd2" y="hd2"/>
                </a:cxn>
                <a:cxn ang="5400000">
                  <a:pos x="wd2" y="hd2"/>
                </a:cxn>
                <a:cxn ang="10800000">
                  <a:pos x="wd2" y="hd2"/>
                </a:cxn>
                <a:cxn ang="16200000">
                  <a:pos x="wd2" y="hd2"/>
                </a:cxn>
              </a:cxnLst>
              <a:rect l="0" t="0" r="r" b="b"/>
              <a:pathLst>
                <a:path w="21600" h="21600" extrusionOk="0">
                  <a:moveTo>
                    <a:pt x="1843" y="0"/>
                  </a:moveTo>
                  <a:cubicBezTo>
                    <a:pt x="824" y="0"/>
                    <a:pt x="0" y="828"/>
                    <a:pt x="0" y="1853"/>
                  </a:cubicBezTo>
                  <a:lnTo>
                    <a:pt x="0" y="19736"/>
                  </a:lnTo>
                  <a:cubicBezTo>
                    <a:pt x="0" y="20761"/>
                    <a:pt x="824" y="21600"/>
                    <a:pt x="1843" y="21600"/>
                  </a:cubicBezTo>
                  <a:lnTo>
                    <a:pt x="19746" y="21600"/>
                  </a:lnTo>
                  <a:cubicBezTo>
                    <a:pt x="20766" y="21600"/>
                    <a:pt x="21600" y="20761"/>
                    <a:pt x="21600" y="19736"/>
                  </a:cubicBezTo>
                  <a:lnTo>
                    <a:pt x="21600" y="1853"/>
                  </a:lnTo>
                  <a:cubicBezTo>
                    <a:pt x="21600" y="828"/>
                    <a:pt x="20766" y="0"/>
                    <a:pt x="19746" y="0"/>
                  </a:cubicBezTo>
                  <a:lnTo>
                    <a:pt x="1843" y="0"/>
                  </a:lnTo>
                  <a:close/>
                </a:path>
              </a:pathLst>
            </a:custGeom>
            <a:ln w="12700" cap="flat">
              <a:noFill/>
              <a:miter lim="400000"/>
            </a:ln>
            <a:effectLst>
              <a:reflection stA="38000" endPos="40000" dir="5400000" sy="-100000" algn="bl" rotWithShape="0"/>
            </a:effectLst>
          </p:spPr>
        </p:pic>
      </p:grpSp>
      <p:sp>
        <p:nvSpPr>
          <p:cNvPr id="311" name="Segnaposto contenuto 1"/>
          <p:cNvSpPr txBox="1"/>
          <p:nvPr/>
        </p:nvSpPr>
        <p:spPr>
          <a:xfrm>
            <a:off x="-21192" y="4440921"/>
            <a:ext cx="1685065" cy="5847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spAutoFit/>
          </a:bodyPr>
          <a:lstStyle/>
          <a:p>
            <a:pPr marL="222250" indent="6350">
              <a:spcBef>
                <a:spcPts val="1800"/>
              </a:spcBef>
              <a:defRPr sz="1600">
                <a:solidFill>
                  <a:srgbClr val="002060"/>
                </a:solidFill>
              </a:defRPr>
            </a:pPr>
            <a:r>
              <a:t>Prof</a:t>
            </a:r>
            <a:r>
              <a:rPr b="1"/>
              <a:t>. </a:t>
            </a:r>
            <a:r>
              <a:t>Michel</a:t>
            </a:r>
            <a:r>
              <a:rPr b="1"/>
              <a:t> </a:t>
            </a:r>
            <a:r>
              <a:rPr b="1" err="1"/>
              <a:t>Noussan</a:t>
            </a:r>
            <a:endParaRPr b="1"/>
          </a:p>
        </p:txBody>
      </p:sp>
      <p:sp>
        <p:nvSpPr>
          <p:cNvPr id="312" name="Segnaposto contenuto 1"/>
          <p:cNvSpPr txBox="1"/>
          <p:nvPr/>
        </p:nvSpPr>
        <p:spPr>
          <a:xfrm>
            <a:off x="1725132" y="6122080"/>
            <a:ext cx="2067340" cy="5847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spAutoFit/>
          </a:bodyPr>
          <a:lstStyle/>
          <a:p>
            <a:pPr marL="222250" indent="6350">
              <a:spcBef>
                <a:spcPts val="1800"/>
              </a:spcBef>
              <a:defRPr sz="1600">
                <a:solidFill>
                  <a:srgbClr val="002060"/>
                </a:solidFill>
              </a:defRPr>
            </a:pPr>
            <a:r>
              <a:t>Dr</a:t>
            </a:r>
            <a:r>
              <a:rPr b="1"/>
              <a:t>. </a:t>
            </a:r>
            <a:r>
              <a:t>Ing.</a:t>
            </a:r>
            <a:r>
              <a:rPr b="1"/>
              <a:t> </a:t>
            </a:r>
            <a:r>
              <a:t>Giacomo</a:t>
            </a:r>
            <a:r>
              <a:rPr b="1"/>
              <a:t> Talluri</a:t>
            </a:r>
          </a:p>
        </p:txBody>
      </p:sp>
      <p:grpSp>
        <p:nvGrpSpPr>
          <p:cNvPr id="315" name="Immagine 19"/>
          <p:cNvGrpSpPr/>
          <p:nvPr/>
        </p:nvGrpSpPr>
        <p:grpSpPr>
          <a:xfrm>
            <a:off x="3752134" y="5201139"/>
            <a:ext cx="917140" cy="857937"/>
            <a:chOff x="0" y="0"/>
            <a:chExt cx="917138" cy="857936"/>
          </a:xfrm>
        </p:grpSpPr>
        <p:sp>
          <p:nvSpPr>
            <p:cNvPr id="313" name="Forma"/>
            <p:cNvSpPr/>
            <p:nvPr/>
          </p:nvSpPr>
          <p:spPr>
            <a:xfrm>
              <a:off x="-1" y="-1"/>
              <a:ext cx="917140" cy="857938"/>
            </a:xfrm>
            <a:custGeom>
              <a:avLst/>
              <a:gdLst/>
              <a:ahLst/>
              <a:cxnLst>
                <a:cxn ang="0">
                  <a:pos x="wd2" y="hd2"/>
                </a:cxn>
                <a:cxn ang="5400000">
                  <a:pos x="wd2" y="hd2"/>
                </a:cxn>
                <a:cxn ang="10800000">
                  <a:pos x="wd2" y="hd2"/>
                </a:cxn>
                <a:cxn ang="16200000">
                  <a:pos x="wd2" y="hd2"/>
                </a:cxn>
              </a:cxnLst>
              <a:rect l="0" t="0" r="r" b="b"/>
              <a:pathLst>
                <a:path w="21600" h="21600" extrusionOk="0">
                  <a:moveTo>
                    <a:pt x="0" y="1856"/>
                  </a:moveTo>
                  <a:lnTo>
                    <a:pt x="0" y="1856"/>
                  </a:lnTo>
                  <a:cubicBezTo>
                    <a:pt x="0" y="831"/>
                    <a:pt x="777" y="0"/>
                    <a:pt x="1736" y="0"/>
                  </a:cubicBezTo>
                  <a:lnTo>
                    <a:pt x="19864" y="0"/>
                  </a:lnTo>
                  <a:lnTo>
                    <a:pt x="19864" y="0"/>
                  </a:lnTo>
                  <a:cubicBezTo>
                    <a:pt x="20823" y="0"/>
                    <a:pt x="21600" y="831"/>
                    <a:pt x="21600" y="1856"/>
                  </a:cubicBezTo>
                  <a:lnTo>
                    <a:pt x="21600" y="19744"/>
                  </a:lnTo>
                  <a:lnTo>
                    <a:pt x="21600" y="19744"/>
                  </a:lnTo>
                  <a:cubicBezTo>
                    <a:pt x="21600" y="20769"/>
                    <a:pt x="20823" y="21600"/>
                    <a:pt x="19864" y="21600"/>
                  </a:cubicBezTo>
                  <a:lnTo>
                    <a:pt x="1736" y="21600"/>
                  </a:lnTo>
                  <a:lnTo>
                    <a:pt x="1736" y="21600"/>
                  </a:lnTo>
                  <a:cubicBezTo>
                    <a:pt x="777" y="21600"/>
                    <a:pt x="0" y="20769"/>
                    <a:pt x="0" y="19744"/>
                  </a:cubicBezTo>
                  <a:close/>
                </a:path>
              </a:pathLst>
            </a:cu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314" name="image10.png" descr="image10.png"/>
            <p:cNvPicPr>
              <a:picLocks noChangeAspect="1"/>
            </p:cNvPicPr>
            <p:nvPr/>
          </p:nvPicPr>
          <p:blipFill>
            <a:blip r:embed="rId7"/>
            <a:srcRect/>
            <a:stretch>
              <a:fillRect/>
            </a:stretch>
          </p:blipFill>
          <p:spPr>
            <a:xfrm>
              <a:off x="0" y="0"/>
              <a:ext cx="917139" cy="857937"/>
            </a:xfrm>
            <a:custGeom>
              <a:avLst/>
              <a:gdLst/>
              <a:ahLst/>
              <a:cxnLst>
                <a:cxn ang="0">
                  <a:pos x="wd2" y="hd2"/>
                </a:cxn>
                <a:cxn ang="5400000">
                  <a:pos x="wd2" y="hd2"/>
                </a:cxn>
                <a:cxn ang="10800000">
                  <a:pos x="wd2" y="hd2"/>
                </a:cxn>
                <a:cxn ang="16200000">
                  <a:pos x="wd2" y="hd2"/>
                </a:cxn>
              </a:cxnLst>
              <a:rect l="0" t="0" r="r" b="b"/>
              <a:pathLst>
                <a:path w="21600" h="21600" extrusionOk="0">
                  <a:moveTo>
                    <a:pt x="1738" y="0"/>
                  </a:moveTo>
                  <a:cubicBezTo>
                    <a:pt x="779" y="0"/>
                    <a:pt x="0" y="833"/>
                    <a:pt x="0" y="1858"/>
                  </a:cubicBezTo>
                  <a:lnTo>
                    <a:pt x="0" y="19742"/>
                  </a:lnTo>
                  <a:cubicBezTo>
                    <a:pt x="0" y="20767"/>
                    <a:pt x="779" y="21600"/>
                    <a:pt x="1738" y="21600"/>
                  </a:cubicBezTo>
                  <a:lnTo>
                    <a:pt x="19862" y="21600"/>
                  </a:lnTo>
                  <a:cubicBezTo>
                    <a:pt x="20821" y="21600"/>
                    <a:pt x="21600" y="20767"/>
                    <a:pt x="21600" y="19742"/>
                  </a:cubicBezTo>
                  <a:lnTo>
                    <a:pt x="21600" y="1858"/>
                  </a:lnTo>
                  <a:cubicBezTo>
                    <a:pt x="21600" y="833"/>
                    <a:pt x="20821" y="0"/>
                    <a:pt x="19862" y="0"/>
                  </a:cubicBezTo>
                  <a:lnTo>
                    <a:pt x="1738" y="0"/>
                  </a:lnTo>
                  <a:close/>
                </a:path>
              </a:pathLst>
            </a:custGeom>
            <a:ln w="12700" cap="flat">
              <a:noFill/>
              <a:miter lim="400000"/>
            </a:ln>
            <a:effectLst>
              <a:reflection stA="38000" endPos="40000" dir="5400000" sy="-100000" algn="bl" rotWithShape="0"/>
            </a:effectLst>
          </p:spPr>
        </p:pic>
      </p:grpSp>
      <p:grpSp>
        <p:nvGrpSpPr>
          <p:cNvPr id="318" name="Picture 2"/>
          <p:cNvGrpSpPr/>
          <p:nvPr/>
        </p:nvGrpSpPr>
        <p:grpSpPr>
          <a:xfrm>
            <a:off x="3572376" y="1778056"/>
            <a:ext cx="1071865" cy="1071865"/>
            <a:chOff x="0" y="0"/>
            <a:chExt cx="1071864" cy="1071864"/>
          </a:xfrm>
        </p:grpSpPr>
        <p:sp>
          <p:nvSpPr>
            <p:cNvPr id="316" name="Forma"/>
            <p:cNvSpPr/>
            <p:nvPr/>
          </p:nvSpPr>
          <p:spPr>
            <a:xfrm>
              <a:off x="0" y="0"/>
              <a:ext cx="1071865" cy="1071865"/>
            </a:xfrm>
            <a:custGeom>
              <a:avLst/>
              <a:gdLst/>
              <a:ahLst/>
              <a:cxnLst>
                <a:cxn ang="0">
                  <a:pos x="wd2" y="hd2"/>
                </a:cxn>
                <a:cxn ang="5400000">
                  <a:pos x="wd2" y="hd2"/>
                </a:cxn>
                <a:cxn ang="10800000">
                  <a:pos x="wd2" y="hd2"/>
                </a:cxn>
                <a:cxn ang="16200000">
                  <a:pos x="wd2" y="hd2"/>
                </a:cxn>
              </a:cxnLst>
              <a:rect l="0" t="0" r="r" b="b"/>
              <a:pathLst>
                <a:path w="21600" h="21600" extrusionOk="0">
                  <a:moveTo>
                    <a:pt x="0" y="1856"/>
                  </a:moveTo>
                  <a:lnTo>
                    <a:pt x="0" y="1856"/>
                  </a:lnTo>
                  <a:cubicBezTo>
                    <a:pt x="0" y="831"/>
                    <a:pt x="831" y="0"/>
                    <a:pt x="1856" y="0"/>
                  </a:cubicBezTo>
                  <a:lnTo>
                    <a:pt x="19744" y="0"/>
                  </a:lnTo>
                  <a:lnTo>
                    <a:pt x="19744" y="0"/>
                  </a:lnTo>
                  <a:cubicBezTo>
                    <a:pt x="20769" y="0"/>
                    <a:pt x="21600" y="831"/>
                    <a:pt x="21600" y="1856"/>
                  </a:cubicBezTo>
                  <a:lnTo>
                    <a:pt x="21600" y="19744"/>
                  </a:lnTo>
                  <a:lnTo>
                    <a:pt x="21600" y="19744"/>
                  </a:lnTo>
                  <a:cubicBezTo>
                    <a:pt x="21600" y="20769"/>
                    <a:pt x="20769" y="21600"/>
                    <a:pt x="19744" y="21600"/>
                  </a:cubicBezTo>
                  <a:lnTo>
                    <a:pt x="1856" y="21600"/>
                  </a:lnTo>
                  <a:lnTo>
                    <a:pt x="1856" y="21600"/>
                  </a:lnTo>
                  <a:cubicBezTo>
                    <a:pt x="831" y="21600"/>
                    <a:pt x="0" y="20769"/>
                    <a:pt x="0" y="19744"/>
                  </a:cubicBezTo>
                  <a:close/>
                </a:path>
              </a:pathLst>
            </a:cu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317" name="image11.jpeg" descr="image11.jpeg"/>
            <p:cNvPicPr>
              <a:picLocks noChangeAspect="1"/>
            </p:cNvPicPr>
            <p:nvPr/>
          </p:nvPicPr>
          <p:blipFill>
            <a:blip r:embed="rId8"/>
            <a:srcRect/>
            <a:stretch>
              <a:fillRect/>
            </a:stretch>
          </p:blipFill>
          <p:spPr>
            <a:xfrm>
              <a:off x="0" y="0"/>
              <a:ext cx="1071865" cy="1071865"/>
            </a:xfrm>
            <a:custGeom>
              <a:avLst/>
              <a:gdLst/>
              <a:ahLst/>
              <a:cxnLst>
                <a:cxn ang="0">
                  <a:pos x="wd2" y="hd2"/>
                </a:cxn>
                <a:cxn ang="5400000">
                  <a:pos x="wd2" y="hd2"/>
                </a:cxn>
                <a:cxn ang="10800000">
                  <a:pos x="wd2" y="hd2"/>
                </a:cxn>
                <a:cxn ang="16200000">
                  <a:pos x="wd2" y="hd2"/>
                </a:cxn>
              </a:cxnLst>
              <a:rect l="0" t="0" r="r" b="b"/>
              <a:pathLst>
                <a:path w="21600" h="21600" extrusionOk="0">
                  <a:moveTo>
                    <a:pt x="1855" y="0"/>
                  </a:moveTo>
                  <a:cubicBezTo>
                    <a:pt x="830" y="0"/>
                    <a:pt x="0" y="830"/>
                    <a:pt x="0" y="1855"/>
                  </a:cubicBezTo>
                  <a:lnTo>
                    <a:pt x="0" y="19745"/>
                  </a:lnTo>
                  <a:cubicBezTo>
                    <a:pt x="0" y="20770"/>
                    <a:pt x="830" y="21600"/>
                    <a:pt x="1855" y="21600"/>
                  </a:cubicBezTo>
                  <a:lnTo>
                    <a:pt x="19745" y="21600"/>
                  </a:lnTo>
                  <a:cubicBezTo>
                    <a:pt x="20770" y="21600"/>
                    <a:pt x="21600" y="20770"/>
                    <a:pt x="21600" y="19745"/>
                  </a:cubicBezTo>
                  <a:lnTo>
                    <a:pt x="21600" y="1855"/>
                  </a:lnTo>
                  <a:cubicBezTo>
                    <a:pt x="21600" y="830"/>
                    <a:pt x="20770" y="0"/>
                    <a:pt x="19745" y="0"/>
                  </a:cubicBezTo>
                  <a:lnTo>
                    <a:pt x="1855" y="0"/>
                  </a:lnTo>
                  <a:close/>
                </a:path>
              </a:pathLst>
            </a:custGeom>
            <a:ln w="12700" cap="flat">
              <a:noFill/>
              <a:miter lim="400000"/>
            </a:ln>
            <a:effectLst>
              <a:reflection stA="38000" endPos="40000" dir="5400000" sy="-100000" algn="bl" rotWithShape="0"/>
            </a:effectLst>
          </p:spPr>
        </p:pic>
      </p:grpSp>
      <p:grpSp>
        <p:nvGrpSpPr>
          <p:cNvPr id="321" name="Picture 4"/>
          <p:cNvGrpSpPr/>
          <p:nvPr/>
        </p:nvGrpSpPr>
        <p:grpSpPr>
          <a:xfrm>
            <a:off x="1915392" y="5200284"/>
            <a:ext cx="858792" cy="858792"/>
            <a:chOff x="0" y="0"/>
            <a:chExt cx="858790" cy="858790"/>
          </a:xfrm>
        </p:grpSpPr>
        <p:sp>
          <p:nvSpPr>
            <p:cNvPr id="319" name="Forma"/>
            <p:cNvSpPr/>
            <p:nvPr/>
          </p:nvSpPr>
          <p:spPr>
            <a:xfrm>
              <a:off x="-1" y="-1"/>
              <a:ext cx="858792" cy="858792"/>
            </a:xfrm>
            <a:custGeom>
              <a:avLst/>
              <a:gdLst/>
              <a:ahLst/>
              <a:cxnLst>
                <a:cxn ang="0">
                  <a:pos x="wd2" y="hd2"/>
                </a:cxn>
                <a:cxn ang="5400000">
                  <a:pos x="wd2" y="hd2"/>
                </a:cxn>
                <a:cxn ang="10800000">
                  <a:pos x="wd2" y="hd2"/>
                </a:cxn>
                <a:cxn ang="16200000">
                  <a:pos x="wd2" y="hd2"/>
                </a:cxn>
              </a:cxnLst>
              <a:rect l="0" t="0" r="r" b="b"/>
              <a:pathLst>
                <a:path w="21600" h="21600" extrusionOk="0">
                  <a:moveTo>
                    <a:pt x="0" y="1856"/>
                  </a:moveTo>
                  <a:lnTo>
                    <a:pt x="0" y="1856"/>
                  </a:lnTo>
                  <a:cubicBezTo>
                    <a:pt x="0" y="831"/>
                    <a:pt x="831" y="0"/>
                    <a:pt x="1856" y="0"/>
                  </a:cubicBezTo>
                  <a:lnTo>
                    <a:pt x="19744" y="0"/>
                  </a:lnTo>
                  <a:lnTo>
                    <a:pt x="19744" y="0"/>
                  </a:lnTo>
                  <a:cubicBezTo>
                    <a:pt x="20769" y="0"/>
                    <a:pt x="21600" y="831"/>
                    <a:pt x="21600" y="1856"/>
                  </a:cubicBezTo>
                  <a:lnTo>
                    <a:pt x="21600" y="19744"/>
                  </a:lnTo>
                  <a:lnTo>
                    <a:pt x="21600" y="19744"/>
                  </a:lnTo>
                  <a:cubicBezTo>
                    <a:pt x="21600" y="20769"/>
                    <a:pt x="20769" y="21600"/>
                    <a:pt x="19744" y="21600"/>
                  </a:cubicBezTo>
                  <a:lnTo>
                    <a:pt x="1856" y="21600"/>
                  </a:lnTo>
                  <a:lnTo>
                    <a:pt x="1856" y="21600"/>
                  </a:lnTo>
                  <a:cubicBezTo>
                    <a:pt x="831" y="21600"/>
                    <a:pt x="0" y="20769"/>
                    <a:pt x="0" y="19744"/>
                  </a:cubicBezTo>
                  <a:close/>
                </a:path>
              </a:pathLst>
            </a:cu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320" name="image12.jpeg" descr="image12.jpeg"/>
            <p:cNvPicPr>
              <a:picLocks noChangeAspect="1"/>
            </p:cNvPicPr>
            <p:nvPr/>
          </p:nvPicPr>
          <p:blipFill>
            <a:blip r:embed="rId9"/>
            <a:srcRect/>
            <a:stretch>
              <a:fillRect/>
            </a:stretch>
          </p:blipFill>
          <p:spPr>
            <a:xfrm>
              <a:off x="0" y="0"/>
              <a:ext cx="858791" cy="858791"/>
            </a:xfrm>
            <a:custGeom>
              <a:avLst/>
              <a:gdLst/>
              <a:ahLst/>
              <a:cxnLst>
                <a:cxn ang="0">
                  <a:pos x="wd2" y="hd2"/>
                </a:cxn>
                <a:cxn ang="5400000">
                  <a:pos x="wd2" y="hd2"/>
                </a:cxn>
                <a:cxn ang="10800000">
                  <a:pos x="wd2" y="hd2"/>
                </a:cxn>
                <a:cxn ang="16200000">
                  <a:pos x="wd2" y="hd2"/>
                </a:cxn>
              </a:cxnLst>
              <a:rect l="0" t="0" r="r" b="b"/>
              <a:pathLst>
                <a:path w="21600" h="21600" extrusionOk="0">
                  <a:moveTo>
                    <a:pt x="1857" y="0"/>
                  </a:moveTo>
                  <a:cubicBezTo>
                    <a:pt x="831" y="0"/>
                    <a:pt x="0" y="831"/>
                    <a:pt x="0" y="1857"/>
                  </a:cubicBezTo>
                  <a:lnTo>
                    <a:pt x="0" y="19743"/>
                  </a:lnTo>
                  <a:cubicBezTo>
                    <a:pt x="0" y="20769"/>
                    <a:pt x="831" y="21600"/>
                    <a:pt x="1857" y="21600"/>
                  </a:cubicBezTo>
                  <a:lnTo>
                    <a:pt x="19743" y="21600"/>
                  </a:lnTo>
                  <a:cubicBezTo>
                    <a:pt x="20769" y="21600"/>
                    <a:pt x="21600" y="20769"/>
                    <a:pt x="21600" y="19743"/>
                  </a:cubicBezTo>
                  <a:lnTo>
                    <a:pt x="21600" y="1857"/>
                  </a:lnTo>
                  <a:cubicBezTo>
                    <a:pt x="21600" y="831"/>
                    <a:pt x="20769" y="0"/>
                    <a:pt x="19743" y="0"/>
                  </a:cubicBezTo>
                  <a:lnTo>
                    <a:pt x="1857" y="0"/>
                  </a:lnTo>
                  <a:close/>
                </a:path>
              </a:pathLst>
            </a:custGeom>
            <a:ln w="12700" cap="flat">
              <a:noFill/>
              <a:miter lim="400000"/>
            </a:ln>
            <a:effectLst>
              <a:reflection stA="38000" endPos="40000" dir="5400000" sy="-100000" algn="bl" rotWithShape="0"/>
            </a:effectLst>
          </p:spPr>
        </p:pic>
      </p:grpSp>
      <p:sp>
        <p:nvSpPr>
          <p:cNvPr id="322" name="Segnaposto contenuto 1"/>
          <p:cNvSpPr txBox="1"/>
          <p:nvPr/>
        </p:nvSpPr>
        <p:spPr>
          <a:xfrm>
            <a:off x="3439960" y="2874474"/>
            <a:ext cx="1761592" cy="5847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spAutoFit/>
          </a:bodyPr>
          <a:lstStyle/>
          <a:p>
            <a:pPr marL="222250" indent="6350">
              <a:spcBef>
                <a:spcPts val="1800"/>
              </a:spcBef>
              <a:defRPr sz="1600">
                <a:solidFill>
                  <a:srgbClr val="002060"/>
                </a:solidFill>
              </a:defRPr>
            </a:pPr>
            <a:r>
              <a:t>Prof</a:t>
            </a:r>
            <a:r>
              <a:rPr b="1"/>
              <a:t>. </a:t>
            </a:r>
            <a:r>
              <a:t>Carlo</a:t>
            </a:r>
            <a:r>
              <a:rPr b="1"/>
              <a:t> </a:t>
            </a:r>
            <a:r>
              <a:rPr b="1" err="1"/>
              <a:t>Cambini</a:t>
            </a:r>
            <a:endParaRPr b="1"/>
          </a:p>
        </p:txBody>
      </p:sp>
      <p:sp>
        <p:nvSpPr>
          <p:cNvPr id="323" name="Segnaposto contenuto 1"/>
          <p:cNvSpPr txBox="1"/>
          <p:nvPr/>
        </p:nvSpPr>
        <p:spPr>
          <a:xfrm>
            <a:off x="3524005" y="6144226"/>
            <a:ext cx="1373129" cy="5847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spAutoFit/>
          </a:bodyPr>
          <a:lstStyle/>
          <a:p>
            <a:pPr marL="222250" indent="6350">
              <a:spcBef>
                <a:spcPts val="1800"/>
              </a:spcBef>
              <a:defRPr sz="1600">
                <a:solidFill>
                  <a:srgbClr val="002060"/>
                </a:solidFill>
              </a:defRPr>
            </a:pPr>
            <a:r>
              <a:t>Dr</a:t>
            </a:r>
            <a:r>
              <a:rPr b="1"/>
              <a:t>. </a:t>
            </a:r>
            <a:r>
              <a:t>Flavio</a:t>
            </a:r>
            <a:r>
              <a:rPr b="1"/>
              <a:t> Pino</a:t>
            </a:r>
          </a:p>
        </p:txBody>
      </p:sp>
      <p:grpSp>
        <p:nvGrpSpPr>
          <p:cNvPr id="326" name="Segnaposto testo 2"/>
          <p:cNvGrpSpPr/>
          <p:nvPr/>
        </p:nvGrpSpPr>
        <p:grpSpPr>
          <a:xfrm>
            <a:off x="4837671" y="1781574"/>
            <a:ext cx="4746716" cy="4938645"/>
            <a:chOff x="0" y="-1"/>
            <a:chExt cx="4746715" cy="4938643"/>
          </a:xfrm>
        </p:grpSpPr>
        <p:sp>
          <p:nvSpPr>
            <p:cNvPr id="324" name="Rettangolo"/>
            <p:cNvSpPr/>
            <p:nvPr/>
          </p:nvSpPr>
          <p:spPr>
            <a:xfrm>
              <a:off x="0" y="-1"/>
              <a:ext cx="4746715" cy="4938643"/>
            </a:xfrm>
            <a:prstGeom prst="rect">
              <a:avLst/>
            </a:prstGeom>
            <a:solidFill>
              <a:srgbClr val="CCF0E0"/>
            </a:solidFill>
            <a:ln w="9525" cap="flat">
              <a:solidFill>
                <a:srgbClr val="7A868E"/>
              </a:solidFill>
              <a:prstDash val="solid"/>
              <a:round/>
            </a:ln>
            <a:effectLst>
              <a:outerShdw blurRad="50800" dist="38100" dir="2700000" rotWithShape="0">
                <a:srgbClr val="000000">
                  <a:alpha val="40000"/>
                </a:srgbClr>
              </a:outerShdw>
            </a:effectLst>
          </p:spPr>
          <p:txBody>
            <a:bodyPr wrap="square" lIns="45719" tIns="45719" rIns="45719" bIns="45719" numCol="1" anchor="t">
              <a:noAutofit/>
            </a:bodyPr>
            <a:lstStyle/>
            <a:p>
              <a:pPr>
                <a:spcBef>
                  <a:spcPts val="1200"/>
                </a:spcBef>
                <a:defRPr b="1"/>
              </a:pPr>
              <a:endParaRPr/>
            </a:p>
          </p:txBody>
        </p:sp>
        <p:sp>
          <p:nvSpPr>
            <p:cNvPr id="325" name="Scientific and Technical expertise on biomass conversion processes, product characterization, process design, sustainability assessment, techno-economic analysis, market&amp;economic impact assessment, carbon markets…"/>
            <p:cNvSpPr txBox="1"/>
            <p:nvPr/>
          </p:nvSpPr>
          <p:spPr>
            <a:xfrm>
              <a:off x="60007" y="4762"/>
              <a:ext cx="4645751" cy="400109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p>
              <a:pPr marL="182563" indent="-182563">
                <a:spcBef>
                  <a:spcPts val="1200"/>
                </a:spcBef>
                <a:buSzPct val="100000"/>
                <a:buFont typeface="Arial"/>
                <a:buChar char="•"/>
              </a:pPr>
              <a:r>
                <a:rPr dirty="0"/>
                <a:t>Scientific and Technical expertise on </a:t>
              </a:r>
              <a:r>
                <a:rPr b="1" dirty="0"/>
                <a:t>biomass conversion processes, product characterization, process design, sustainability assessment, techno-economic analysis, </a:t>
              </a:r>
              <a:r>
                <a:rPr b="1" dirty="0" err="1"/>
                <a:t>market&amp;economic</a:t>
              </a:r>
              <a:r>
                <a:rPr b="1" dirty="0"/>
                <a:t> impact assessment, carbon markets</a:t>
              </a:r>
              <a:endParaRPr sz="2800" dirty="0"/>
            </a:p>
            <a:p>
              <a:pPr marL="182563" indent="-182563">
                <a:spcBef>
                  <a:spcPts val="1200"/>
                </a:spcBef>
                <a:buSzPct val="100000"/>
                <a:buFont typeface="Arial"/>
                <a:buChar char="•"/>
              </a:pPr>
              <a:r>
                <a:rPr dirty="0"/>
                <a:t>Supporting </a:t>
              </a:r>
              <a:r>
                <a:rPr b="1" dirty="0"/>
                <a:t>UN-ICAO, UN-IMO, EC, IT MASE, MIT, MASAF</a:t>
              </a:r>
              <a:r>
                <a:rPr dirty="0"/>
                <a:t>, </a:t>
              </a:r>
              <a:r>
                <a:rPr b="1" dirty="0"/>
                <a:t>IT</a:t>
              </a:r>
              <a:r>
                <a:rPr dirty="0"/>
                <a:t> </a:t>
              </a:r>
              <a:r>
                <a:rPr b="1" dirty="0"/>
                <a:t>Regions</a:t>
              </a:r>
              <a:r>
                <a:rPr dirty="0"/>
                <a:t>, </a:t>
              </a:r>
              <a:r>
                <a:rPr b="1" dirty="0"/>
                <a:t>associations </a:t>
              </a:r>
              <a:r>
                <a:rPr dirty="0"/>
                <a:t>and private stakeholders as</a:t>
              </a:r>
              <a:r>
                <a:rPr b="1" dirty="0"/>
                <a:t> industries and farmers</a:t>
              </a:r>
              <a:endParaRPr sz="2800" dirty="0"/>
            </a:p>
            <a:p>
              <a:pPr marL="182563" indent="-182563">
                <a:spcBef>
                  <a:spcPts val="1200"/>
                </a:spcBef>
                <a:buSzPct val="100000"/>
                <a:buFont typeface="Arial"/>
                <a:buChar char="•"/>
                <a:defRPr b="1"/>
              </a:pPr>
              <a:r>
                <a:rPr dirty="0"/>
                <a:t>CEM </a:t>
              </a:r>
              <a:r>
                <a:rPr dirty="0" err="1"/>
                <a:t>BioFuture</a:t>
              </a:r>
              <a:r>
                <a:rPr dirty="0"/>
                <a:t> Platform </a:t>
              </a:r>
              <a:r>
                <a:rPr lang="it-IT" dirty="0"/>
                <a:t>Chair</a:t>
              </a:r>
              <a:r>
                <a:rPr dirty="0"/>
                <a:t> </a:t>
              </a:r>
              <a:r>
                <a:rPr b="0" dirty="0"/>
                <a:t>since 2025. 25 Member Countries.</a:t>
              </a:r>
            </a:p>
          </p:txBody>
        </p:sp>
      </p:grpSp>
      <p:sp>
        <p:nvSpPr>
          <p:cNvPr id="327" name="Segnaposto contenuto 1"/>
          <p:cNvSpPr txBox="1"/>
          <p:nvPr/>
        </p:nvSpPr>
        <p:spPr>
          <a:xfrm>
            <a:off x="3472665" y="4517473"/>
            <a:ext cx="1533842" cy="5847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spAutoFit/>
          </a:bodyPr>
          <a:lstStyle/>
          <a:p>
            <a:pPr marL="222250" indent="6350">
              <a:spcBef>
                <a:spcPts val="1800"/>
              </a:spcBef>
              <a:defRPr sz="1600">
                <a:solidFill>
                  <a:srgbClr val="002060"/>
                </a:solidFill>
              </a:defRPr>
            </a:pPr>
            <a:r>
              <a:t>Prof. Samir </a:t>
            </a:r>
            <a:r>
              <a:rPr b="1"/>
              <a:t>Bensaid</a:t>
            </a:r>
          </a:p>
        </p:txBody>
      </p:sp>
      <p:grpSp>
        <p:nvGrpSpPr>
          <p:cNvPr id="330" name="Picture 12"/>
          <p:cNvGrpSpPr/>
          <p:nvPr/>
        </p:nvGrpSpPr>
        <p:grpSpPr>
          <a:xfrm>
            <a:off x="3744438" y="3574005"/>
            <a:ext cx="847477" cy="847477"/>
            <a:chOff x="0" y="0"/>
            <a:chExt cx="847475" cy="847475"/>
          </a:xfrm>
        </p:grpSpPr>
        <p:sp>
          <p:nvSpPr>
            <p:cNvPr id="328" name="Forma"/>
            <p:cNvSpPr/>
            <p:nvPr/>
          </p:nvSpPr>
          <p:spPr>
            <a:xfrm>
              <a:off x="-1" y="-1"/>
              <a:ext cx="847477" cy="847477"/>
            </a:xfrm>
            <a:custGeom>
              <a:avLst/>
              <a:gdLst/>
              <a:ahLst/>
              <a:cxnLst>
                <a:cxn ang="0">
                  <a:pos x="wd2" y="hd2"/>
                </a:cxn>
                <a:cxn ang="5400000">
                  <a:pos x="wd2" y="hd2"/>
                </a:cxn>
                <a:cxn ang="10800000">
                  <a:pos x="wd2" y="hd2"/>
                </a:cxn>
                <a:cxn ang="16200000">
                  <a:pos x="wd2" y="hd2"/>
                </a:cxn>
              </a:cxnLst>
              <a:rect l="0" t="0" r="r" b="b"/>
              <a:pathLst>
                <a:path w="21600" h="21600" extrusionOk="0">
                  <a:moveTo>
                    <a:pt x="0" y="1856"/>
                  </a:moveTo>
                  <a:lnTo>
                    <a:pt x="0" y="1856"/>
                  </a:lnTo>
                  <a:cubicBezTo>
                    <a:pt x="0" y="831"/>
                    <a:pt x="831" y="0"/>
                    <a:pt x="1856" y="0"/>
                  </a:cubicBezTo>
                  <a:lnTo>
                    <a:pt x="19744" y="0"/>
                  </a:lnTo>
                  <a:lnTo>
                    <a:pt x="19744" y="0"/>
                  </a:lnTo>
                  <a:cubicBezTo>
                    <a:pt x="20769" y="0"/>
                    <a:pt x="21600" y="831"/>
                    <a:pt x="21600" y="1856"/>
                  </a:cubicBezTo>
                  <a:lnTo>
                    <a:pt x="21600" y="19744"/>
                  </a:lnTo>
                  <a:lnTo>
                    <a:pt x="21600" y="19744"/>
                  </a:lnTo>
                  <a:cubicBezTo>
                    <a:pt x="21600" y="20769"/>
                    <a:pt x="20769" y="21600"/>
                    <a:pt x="19744" y="21600"/>
                  </a:cubicBezTo>
                  <a:lnTo>
                    <a:pt x="1856" y="21600"/>
                  </a:lnTo>
                  <a:lnTo>
                    <a:pt x="1856" y="21600"/>
                  </a:lnTo>
                  <a:cubicBezTo>
                    <a:pt x="831" y="21600"/>
                    <a:pt x="0" y="20769"/>
                    <a:pt x="0" y="19744"/>
                  </a:cubicBezTo>
                  <a:close/>
                </a:path>
              </a:pathLst>
            </a:cu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329" name="image13.jpeg" descr="image13.jpeg"/>
            <p:cNvPicPr>
              <a:picLocks noChangeAspect="1"/>
            </p:cNvPicPr>
            <p:nvPr/>
          </p:nvPicPr>
          <p:blipFill>
            <a:blip r:embed="rId10"/>
            <a:srcRect r="17" b="17"/>
            <a:stretch>
              <a:fillRect/>
            </a:stretch>
          </p:blipFill>
          <p:spPr>
            <a:xfrm>
              <a:off x="0" y="0"/>
              <a:ext cx="847329" cy="847329"/>
            </a:xfrm>
            <a:custGeom>
              <a:avLst/>
              <a:gdLst/>
              <a:ahLst/>
              <a:cxnLst>
                <a:cxn ang="0">
                  <a:pos x="wd2" y="hd2"/>
                </a:cxn>
                <a:cxn ang="5400000">
                  <a:pos x="wd2" y="hd2"/>
                </a:cxn>
                <a:cxn ang="10800000">
                  <a:pos x="wd2" y="hd2"/>
                </a:cxn>
                <a:cxn ang="16200000">
                  <a:pos x="wd2" y="hd2"/>
                </a:cxn>
              </a:cxnLst>
              <a:rect l="0" t="0" r="r" b="b"/>
              <a:pathLst>
                <a:path w="21600" h="21600" extrusionOk="0">
                  <a:moveTo>
                    <a:pt x="1862" y="0"/>
                  </a:moveTo>
                  <a:cubicBezTo>
                    <a:pt x="836" y="0"/>
                    <a:pt x="0" y="836"/>
                    <a:pt x="0" y="1862"/>
                  </a:cubicBezTo>
                  <a:lnTo>
                    <a:pt x="0" y="19749"/>
                  </a:lnTo>
                  <a:cubicBezTo>
                    <a:pt x="0" y="20774"/>
                    <a:pt x="836" y="21600"/>
                    <a:pt x="1862" y="21600"/>
                  </a:cubicBezTo>
                  <a:lnTo>
                    <a:pt x="19749" y="21600"/>
                  </a:lnTo>
                  <a:cubicBezTo>
                    <a:pt x="20774" y="21600"/>
                    <a:pt x="21600" y="20774"/>
                    <a:pt x="21600" y="19749"/>
                  </a:cubicBezTo>
                  <a:lnTo>
                    <a:pt x="21600" y="1862"/>
                  </a:lnTo>
                  <a:cubicBezTo>
                    <a:pt x="21600" y="836"/>
                    <a:pt x="20774" y="0"/>
                    <a:pt x="19749" y="0"/>
                  </a:cubicBezTo>
                  <a:lnTo>
                    <a:pt x="1862" y="0"/>
                  </a:lnTo>
                  <a:close/>
                </a:path>
              </a:pathLst>
            </a:custGeom>
            <a:ln w="12700" cap="flat">
              <a:noFill/>
              <a:miter lim="400000"/>
            </a:ln>
            <a:effectLst>
              <a:reflection stA="38000" endPos="40000" dir="5400000" sy="-100000" algn="bl" rotWithShape="0"/>
            </a:effectLst>
          </p:spPr>
        </p:pic>
      </p:grpSp>
      <p:grpSp>
        <p:nvGrpSpPr>
          <p:cNvPr id="333" name="Picture 14"/>
          <p:cNvGrpSpPr/>
          <p:nvPr/>
        </p:nvGrpSpPr>
        <p:grpSpPr>
          <a:xfrm>
            <a:off x="1990219" y="3560529"/>
            <a:ext cx="847477" cy="858361"/>
            <a:chOff x="0" y="0"/>
            <a:chExt cx="847475" cy="858359"/>
          </a:xfrm>
        </p:grpSpPr>
        <p:sp>
          <p:nvSpPr>
            <p:cNvPr id="331" name="Forma"/>
            <p:cNvSpPr/>
            <p:nvPr/>
          </p:nvSpPr>
          <p:spPr>
            <a:xfrm>
              <a:off x="-1" y="0"/>
              <a:ext cx="847477" cy="858360"/>
            </a:xfrm>
            <a:custGeom>
              <a:avLst/>
              <a:gdLst/>
              <a:ahLst/>
              <a:cxnLst>
                <a:cxn ang="0">
                  <a:pos x="wd2" y="hd2"/>
                </a:cxn>
                <a:cxn ang="5400000">
                  <a:pos x="wd2" y="hd2"/>
                </a:cxn>
                <a:cxn ang="10800000">
                  <a:pos x="wd2" y="hd2"/>
                </a:cxn>
                <a:cxn ang="16200000">
                  <a:pos x="wd2" y="hd2"/>
                </a:cxn>
              </a:cxnLst>
              <a:rect l="0" t="0" r="r" b="b"/>
              <a:pathLst>
                <a:path w="21600" h="21600" extrusionOk="0">
                  <a:moveTo>
                    <a:pt x="0" y="1833"/>
                  </a:moveTo>
                  <a:lnTo>
                    <a:pt x="0" y="1833"/>
                  </a:lnTo>
                  <a:cubicBezTo>
                    <a:pt x="0" y="821"/>
                    <a:pt x="831" y="0"/>
                    <a:pt x="1856" y="0"/>
                  </a:cubicBezTo>
                  <a:lnTo>
                    <a:pt x="19744" y="0"/>
                  </a:lnTo>
                  <a:lnTo>
                    <a:pt x="19744" y="0"/>
                  </a:lnTo>
                  <a:cubicBezTo>
                    <a:pt x="20769" y="0"/>
                    <a:pt x="21600" y="821"/>
                    <a:pt x="21600" y="1833"/>
                  </a:cubicBezTo>
                  <a:lnTo>
                    <a:pt x="21600" y="19767"/>
                  </a:lnTo>
                  <a:lnTo>
                    <a:pt x="21600" y="19767"/>
                  </a:lnTo>
                  <a:cubicBezTo>
                    <a:pt x="21600" y="20779"/>
                    <a:pt x="20769" y="21600"/>
                    <a:pt x="19744" y="21600"/>
                  </a:cubicBezTo>
                  <a:lnTo>
                    <a:pt x="1856" y="21600"/>
                  </a:lnTo>
                  <a:lnTo>
                    <a:pt x="1856" y="21600"/>
                  </a:lnTo>
                  <a:cubicBezTo>
                    <a:pt x="831" y="21600"/>
                    <a:pt x="0" y="20779"/>
                    <a:pt x="0" y="19767"/>
                  </a:cubicBezTo>
                  <a:close/>
                </a:path>
              </a:pathLst>
            </a:custGeom>
            <a:solidFill>
              <a:srgbClr val="EDEDED"/>
            </a:solidFill>
            <a:ln w="12700" cap="flat">
              <a:noFill/>
              <a:miter lim="400000"/>
            </a:ln>
            <a:effectLst/>
          </p:spPr>
          <p:txBody>
            <a:bodyPr wrap="square" lIns="45719" tIns="45719" rIns="45719" bIns="45719" numCol="1" anchor="ctr">
              <a:noAutofit/>
            </a:bodyPr>
            <a:lstStyle/>
            <a:p>
              <a:endParaRPr/>
            </a:p>
          </p:txBody>
        </p:sp>
        <p:pic>
          <p:nvPicPr>
            <p:cNvPr id="332" name="image14.jpeg" descr="image14.jpeg"/>
            <p:cNvPicPr>
              <a:picLocks noChangeAspect="1"/>
            </p:cNvPicPr>
            <p:nvPr/>
          </p:nvPicPr>
          <p:blipFill>
            <a:blip r:embed="rId11"/>
            <a:srcRect r="17"/>
            <a:stretch>
              <a:fillRect/>
            </a:stretch>
          </p:blipFill>
          <p:spPr>
            <a:xfrm>
              <a:off x="0" y="0"/>
              <a:ext cx="847329" cy="858360"/>
            </a:xfrm>
            <a:custGeom>
              <a:avLst/>
              <a:gdLst/>
              <a:ahLst/>
              <a:cxnLst>
                <a:cxn ang="0">
                  <a:pos x="wd2" y="hd2"/>
                </a:cxn>
                <a:cxn ang="5400000">
                  <a:pos x="wd2" y="hd2"/>
                </a:cxn>
                <a:cxn ang="10800000">
                  <a:pos x="wd2" y="hd2"/>
                </a:cxn>
                <a:cxn ang="16200000">
                  <a:pos x="wd2" y="hd2"/>
                </a:cxn>
              </a:cxnLst>
              <a:rect l="0" t="0" r="r" b="b"/>
              <a:pathLst>
                <a:path w="21600" h="21600" extrusionOk="0">
                  <a:moveTo>
                    <a:pt x="1862" y="0"/>
                  </a:moveTo>
                  <a:cubicBezTo>
                    <a:pt x="836" y="0"/>
                    <a:pt x="0" y="825"/>
                    <a:pt x="0" y="1837"/>
                  </a:cubicBezTo>
                  <a:lnTo>
                    <a:pt x="0" y="19763"/>
                  </a:lnTo>
                  <a:cubicBezTo>
                    <a:pt x="0" y="20775"/>
                    <a:pt x="836" y="21600"/>
                    <a:pt x="1862" y="21600"/>
                  </a:cubicBezTo>
                  <a:lnTo>
                    <a:pt x="19749" y="21600"/>
                  </a:lnTo>
                  <a:cubicBezTo>
                    <a:pt x="20774" y="21600"/>
                    <a:pt x="21600" y="20775"/>
                    <a:pt x="21600" y="19763"/>
                  </a:cubicBezTo>
                  <a:lnTo>
                    <a:pt x="21600" y="1837"/>
                  </a:lnTo>
                  <a:cubicBezTo>
                    <a:pt x="21600" y="825"/>
                    <a:pt x="20774" y="0"/>
                    <a:pt x="19749" y="0"/>
                  </a:cubicBezTo>
                  <a:lnTo>
                    <a:pt x="1862" y="0"/>
                  </a:lnTo>
                  <a:close/>
                </a:path>
              </a:pathLst>
            </a:custGeom>
            <a:ln w="12700" cap="flat">
              <a:noFill/>
              <a:miter lim="400000"/>
            </a:ln>
            <a:effectLst>
              <a:reflection stA="38000" endPos="40000" dir="5400000" sy="-100000" algn="bl" rotWithShape="0"/>
            </a:effectLst>
          </p:spPr>
        </p:pic>
      </p:grpSp>
      <p:sp>
        <p:nvSpPr>
          <p:cNvPr id="334" name="Segnaposto contenuto 1"/>
          <p:cNvSpPr txBox="1"/>
          <p:nvPr/>
        </p:nvSpPr>
        <p:spPr>
          <a:xfrm>
            <a:off x="1649744" y="4512948"/>
            <a:ext cx="1883794" cy="5847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spAutoFit/>
          </a:bodyPr>
          <a:lstStyle/>
          <a:p>
            <a:pPr marL="222250" indent="6350">
              <a:spcBef>
                <a:spcPts val="1800"/>
              </a:spcBef>
              <a:defRPr sz="1600">
                <a:solidFill>
                  <a:srgbClr val="002060"/>
                </a:solidFill>
              </a:defRPr>
            </a:pPr>
            <a:r>
              <a:t>Prof. Debora </a:t>
            </a:r>
            <a:r>
              <a:rPr b="1"/>
              <a:t>Fino</a:t>
            </a:r>
          </a:p>
        </p:txBody>
      </p:sp>
      <p:sp>
        <p:nvSpPr>
          <p:cNvPr id="335" name="CasellaDiTesto 29"/>
          <p:cNvSpPr txBox="1"/>
          <p:nvPr/>
        </p:nvSpPr>
        <p:spPr>
          <a:xfrm>
            <a:off x="80166" y="1521781"/>
            <a:ext cx="1594475" cy="3506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b="1" i="1">
                <a:solidFill>
                  <a:srgbClr val="002060"/>
                </a:solidFill>
              </a:defRPr>
            </a:lvl1pPr>
          </a:lstStyle>
          <a:p>
            <a:r>
              <a:rPr dirty="0"/>
              <a:t>Team Lead</a:t>
            </a:r>
          </a:p>
        </p:txBody>
      </p:sp>
      <p:pic>
        <p:nvPicPr>
          <p:cNvPr id="336" name="Picture 2" descr="Picture 2"/>
          <p:cNvPicPr>
            <a:picLocks noChangeAspect="1"/>
          </p:cNvPicPr>
          <p:nvPr/>
        </p:nvPicPr>
        <p:blipFill>
          <a:blip r:embed="rId2"/>
          <a:stretch>
            <a:fillRect/>
          </a:stretch>
        </p:blipFill>
        <p:spPr>
          <a:xfrm>
            <a:off x="7410160" y="5910915"/>
            <a:ext cx="1602105" cy="631539"/>
          </a:xfrm>
          <a:prstGeom prst="rect">
            <a:avLst/>
          </a:prstGeom>
          <a:ln w="12700">
            <a:miter lim="400000"/>
          </a:ln>
        </p:spPr>
      </p:pic>
      <p:pic>
        <p:nvPicPr>
          <p:cNvPr id="337" name="Immagine 32" descr="Immagine 32"/>
          <p:cNvPicPr>
            <a:picLocks noChangeAspect="1"/>
          </p:cNvPicPr>
          <p:nvPr/>
        </p:nvPicPr>
        <p:blipFill>
          <a:blip r:embed="rId12"/>
          <a:stretch>
            <a:fillRect/>
          </a:stretch>
        </p:blipFill>
        <p:spPr>
          <a:xfrm>
            <a:off x="5198738" y="5953116"/>
            <a:ext cx="1826195" cy="421431"/>
          </a:xfrm>
          <a:prstGeom prst="rect">
            <a:avLst/>
          </a:prstGeom>
          <a:ln w="12700">
            <a:miter lim="400000"/>
          </a:ln>
        </p:spPr>
      </p:pic>
      <p:pic>
        <p:nvPicPr>
          <p:cNvPr id="338" name="Immagine 7" descr="Immagine 7"/>
          <p:cNvPicPr>
            <a:picLocks noChangeAspect="1"/>
          </p:cNvPicPr>
          <p:nvPr/>
        </p:nvPicPr>
        <p:blipFill>
          <a:blip r:embed="rId13"/>
          <a:srcRect t="70670"/>
          <a:stretch>
            <a:fillRect/>
          </a:stretch>
        </p:blipFill>
        <p:spPr>
          <a:xfrm>
            <a:off x="5280759" y="6429983"/>
            <a:ext cx="1668054" cy="131768"/>
          </a:xfrm>
          <a:prstGeom prst="rect">
            <a:avLst/>
          </a:prstGeom>
          <a:ln w="12700">
            <a:miter lim="400000"/>
          </a:ln>
        </p:spPr>
      </p:pic>
      <p:pic>
        <p:nvPicPr>
          <p:cNvPr id="2" name="Immagine 1">
            <a:extLst>
              <a:ext uri="{FF2B5EF4-FFF2-40B4-BE49-F238E27FC236}">
                <a16:creationId xmlns:a16="http://schemas.microsoft.com/office/drawing/2014/main" id="{37ACB132-8DCD-8AA5-F009-2F878EC325FC}"/>
              </a:ext>
            </a:extLst>
          </p:cNvPr>
          <p:cNvPicPr>
            <a:picLocks noChangeAspect="1"/>
          </p:cNvPicPr>
          <p:nvPr/>
        </p:nvPicPr>
        <p:blipFill>
          <a:blip r:embed="rId14"/>
          <a:stretch>
            <a:fillRect/>
          </a:stretch>
        </p:blipFill>
        <p:spPr>
          <a:xfrm>
            <a:off x="10833862" y="1383688"/>
            <a:ext cx="1187901" cy="4658638"/>
          </a:xfrm>
          <a:prstGeom prst="rect">
            <a:avLst/>
          </a:prstGeom>
        </p:spPr>
      </p:pic>
      <p:pic>
        <p:nvPicPr>
          <p:cNvPr id="3" name="Picture 2" descr="Picture 2">
            <a:extLst>
              <a:ext uri="{FF2B5EF4-FFF2-40B4-BE49-F238E27FC236}">
                <a16:creationId xmlns:a16="http://schemas.microsoft.com/office/drawing/2014/main" id="{6B82C405-7CF5-FC29-EBDD-AD96F1E6234A}"/>
              </a:ext>
            </a:extLst>
          </p:cNvPr>
          <p:cNvPicPr>
            <a:picLocks noChangeAspect="1"/>
          </p:cNvPicPr>
          <p:nvPr/>
        </p:nvPicPr>
        <p:blipFill>
          <a:blip r:embed="rId15"/>
          <a:stretch>
            <a:fillRect/>
          </a:stretch>
        </p:blipFill>
        <p:spPr>
          <a:xfrm>
            <a:off x="9932506" y="1891632"/>
            <a:ext cx="776274" cy="641133"/>
          </a:xfrm>
          <a:prstGeom prst="rect">
            <a:avLst/>
          </a:prstGeom>
          <a:ln w="12700">
            <a:miter lim="400000"/>
          </a:ln>
        </p:spPr>
      </p:pic>
      <p:sp>
        <p:nvSpPr>
          <p:cNvPr id="4" name="CasellaDiTesto 3">
            <a:extLst>
              <a:ext uri="{FF2B5EF4-FFF2-40B4-BE49-F238E27FC236}">
                <a16:creationId xmlns:a16="http://schemas.microsoft.com/office/drawing/2014/main" id="{DB1AF53D-E4CC-0C83-2198-E9EA05D37BE9}"/>
              </a:ext>
            </a:extLst>
          </p:cNvPr>
          <p:cNvSpPr txBox="1"/>
          <p:nvPr/>
        </p:nvSpPr>
        <p:spPr>
          <a:xfrm>
            <a:off x="9832629" y="2532765"/>
            <a:ext cx="969174"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200" b="1" i="1" u="none" strike="noStrike" cap="none" spc="0" normalizeH="0" baseline="0">
                <a:ln>
                  <a:noFill/>
                </a:ln>
                <a:solidFill>
                  <a:srgbClr val="0044FF"/>
                </a:solidFill>
                <a:effectLst/>
                <a:uFillTx/>
                <a:latin typeface="+mn-lt"/>
                <a:ea typeface="+mn-ea"/>
                <a:cs typeface="+mn-cs"/>
                <a:sym typeface="Arial"/>
              </a:rPr>
              <a:t>Facilitator</a:t>
            </a:r>
          </a:p>
          <a:p>
            <a:pPr marL="0" marR="0" indent="0" algn="ctr" defTabSz="914400" rtl="0" fontAlgn="auto" latinLnBrk="0" hangingPunct="0">
              <a:lnSpc>
                <a:spcPct val="100000"/>
              </a:lnSpc>
              <a:spcBef>
                <a:spcPts val="0"/>
              </a:spcBef>
              <a:spcAft>
                <a:spcPts val="0"/>
              </a:spcAft>
              <a:buClrTx/>
              <a:buSzTx/>
              <a:buFontTx/>
              <a:buNone/>
              <a:tabLst/>
            </a:pPr>
            <a:r>
              <a:rPr lang="en-US" sz="1200" b="1" i="1">
                <a:solidFill>
                  <a:srgbClr val="0044FF"/>
                </a:solidFill>
              </a:rPr>
              <a:t>(secretariat)</a:t>
            </a:r>
            <a:endParaRPr kumimoji="0" lang="en-US" sz="1200" b="1" i="1" u="none" strike="noStrike" cap="none" spc="0" normalizeH="0" baseline="0">
              <a:ln>
                <a:noFill/>
              </a:ln>
              <a:solidFill>
                <a:srgbClr val="0044FF"/>
              </a:solidFill>
              <a:effectLst/>
              <a:uFillTx/>
              <a:latin typeface="+mn-lt"/>
              <a:ea typeface="+mn-ea"/>
              <a:cs typeface="+mn-cs"/>
              <a:sym typeface="Arial"/>
            </a:endParaRPr>
          </a:p>
        </p:txBody>
      </p:sp>
      <p:pic>
        <p:nvPicPr>
          <p:cNvPr id="5" name="Immagine 4">
            <a:extLst>
              <a:ext uri="{FF2B5EF4-FFF2-40B4-BE49-F238E27FC236}">
                <a16:creationId xmlns:a16="http://schemas.microsoft.com/office/drawing/2014/main" id="{8CAF8C60-7F1D-2AED-19B6-141FF164046F}"/>
              </a:ext>
            </a:extLst>
          </p:cNvPr>
          <p:cNvPicPr>
            <a:picLocks noChangeAspect="1"/>
          </p:cNvPicPr>
          <p:nvPr/>
        </p:nvPicPr>
        <p:blipFill>
          <a:blip r:embed="rId16" cstate="print">
            <a:extLst>
              <a:ext uri="{28A0092B-C50C-407E-A947-70E740481C1C}">
                <a14:useLocalDpi xmlns:a14="http://schemas.microsoft.com/office/drawing/2010/main" val="0"/>
              </a:ext>
            </a:extLst>
          </a:blip>
          <a:srcRect l="2654" t="25084" r="3132" b="24217"/>
          <a:stretch>
            <a:fillRect/>
          </a:stretch>
        </p:blipFill>
        <p:spPr>
          <a:xfrm>
            <a:off x="3369610" y="96000"/>
            <a:ext cx="2924311" cy="787242"/>
          </a:xfrm>
          <a:prstGeom prst="rect">
            <a:avLst/>
          </a:prstGeom>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Subtitle 12"/>
          <p:cNvSpPr txBox="1">
            <a:spLocks noGrp="1"/>
          </p:cNvSpPr>
          <p:nvPr>
            <p:ph type="body" sz="quarter" idx="1"/>
          </p:nvPr>
        </p:nvSpPr>
        <p:spPr>
          <a:prstGeom prst="rect">
            <a:avLst/>
          </a:prstGeom>
        </p:spPr>
        <p:txBody>
          <a:bodyPr>
            <a:normAutofit lnSpcReduction="10000"/>
          </a:bodyPr>
          <a:lstStyle>
            <a:lvl1pPr defTabSz="905255">
              <a:defRPr sz="14850">
                <a:solidFill>
                  <a:srgbClr val="0D4F9D"/>
                </a:solidFill>
              </a:defRPr>
            </a:lvl1pPr>
          </a:lstStyle>
          <a:p>
            <a:r>
              <a:t>01</a:t>
            </a:r>
          </a:p>
        </p:txBody>
      </p:sp>
      <p:pic>
        <p:nvPicPr>
          <p:cNvPr id="342" name="Picture 2" descr="Picture 2"/>
          <p:cNvPicPr>
            <a:picLocks noChangeAspect="1"/>
          </p:cNvPicPr>
          <p:nvPr/>
        </p:nvPicPr>
        <p:blipFill>
          <a:blip r:embed="rId2"/>
          <a:stretch>
            <a:fillRect/>
          </a:stretch>
        </p:blipFill>
        <p:spPr>
          <a:xfrm>
            <a:off x="-50799" y="-8439"/>
            <a:ext cx="9230196" cy="6866439"/>
          </a:xfrm>
          <a:prstGeom prst="rect">
            <a:avLst/>
          </a:prstGeom>
          <a:ln w="12700">
            <a:miter lim="400000"/>
          </a:ln>
          <a:effectLst>
            <a:outerShdw blurRad="50800" dist="38100" dir="2700000" rotWithShape="0">
              <a:srgbClr val="000000">
                <a:alpha val="40000"/>
              </a:srgbClr>
            </a:outerShdw>
          </a:effectLst>
        </p:spPr>
      </p:pic>
      <p:sp>
        <p:nvSpPr>
          <p:cNvPr id="340" name="Title 1"/>
          <p:cNvSpPr txBox="1">
            <a:spLocks noGrp="1"/>
          </p:cNvSpPr>
          <p:nvPr>
            <p:ph type="title"/>
          </p:nvPr>
        </p:nvSpPr>
        <p:spPr>
          <a:xfrm>
            <a:off x="60959" y="2029386"/>
            <a:ext cx="9118437" cy="2960924"/>
          </a:xfrm>
          <a:prstGeom prst="rect">
            <a:avLst/>
          </a:prstGeom>
        </p:spPr>
        <p:txBody>
          <a:bodyPr>
            <a:normAutofit/>
          </a:bodyPr>
          <a:lstStyle>
            <a:lvl1pPr defTabSz="667512">
              <a:defRPr sz="4380"/>
            </a:lvl1pPr>
          </a:lstStyle>
          <a:p>
            <a:r>
              <a:rPr lang="it-IT" sz="4000" dirty="0">
                <a:solidFill>
                  <a:schemeClr val="tx2">
                    <a:lumMod val="40000"/>
                    <a:lumOff val="60000"/>
                  </a:schemeClr>
                </a:solidFill>
              </a:rPr>
              <a:t>T</a:t>
            </a:r>
            <a:r>
              <a:rPr sz="4000" dirty="0">
                <a:solidFill>
                  <a:schemeClr val="tx2">
                    <a:lumMod val="40000"/>
                    <a:lumOff val="60000"/>
                  </a:schemeClr>
                </a:solidFill>
              </a:rPr>
              <a:t>he picture before the </a:t>
            </a:r>
            <a:r>
              <a:rPr sz="4000" dirty="0" err="1">
                <a:solidFill>
                  <a:schemeClr val="tx2">
                    <a:lumMod val="40000"/>
                    <a:lumOff val="60000"/>
                  </a:schemeClr>
                </a:solidFill>
              </a:rPr>
              <a:t>Hormu</a:t>
            </a:r>
            <a:r>
              <a:rPr lang="it-IT" sz="4000" dirty="0" err="1">
                <a:solidFill>
                  <a:schemeClr val="tx2">
                    <a:lumMod val="40000"/>
                    <a:lumOff val="60000"/>
                  </a:schemeClr>
                </a:solidFill>
              </a:rPr>
              <a:t>z</a:t>
            </a:r>
            <a:r>
              <a:rPr sz="4000" dirty="0">
                <a:solidFill>
                  <a:schemeClr val="tx2">
                    <a:lumMod val="40000"/>
                    <a:lumOff val="60000"/>
                  </a:schemeClr>
                </a:solidFill>
              </a:rPr>
              <a:t> crisis</a:t>
            </a:r>
          </a:p>
        </p:txBody>
      </p:sp>
      <p:sp>
        <p:nvSpPr>
          <p:cNvPr id="2" name="Title 1">
            <a:extLst>
              <a:ext uri="{FF2B5EF4-FFF2-40B4-BE49-F238E27FC236}">
                <a16:creationId xmlns:a16="http://schemas.microsoft.com/office/drawing/2014/main" id="{1B16B6A8-C36C-2A93-9926-BD842090BC7A}"/>
              </a:ext>
            </a:extLst>
          </p:cNvPr>
          <p:cNvSpPr txBox="1">
            <a:spLocks/>
          </p:cNvSpPr>
          <p:nvPr/>
        </p:nvSpPr>
        <p:spPr>
          <a:xfrm>
            <a:off x="0" y="3698894"/>
            <a:ext cx="9179396" cy="753583"/>
          </a:xfrm>
          <a:prstGeom prst="rect">
            <a:avLst/>
          </a:prstGeom>
          <a:solidFill>
            <a:srgbClr val="191106"/>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normAutofit/>
          </a:bodyPr>
          <a:lstStyle>
            <a:lvl1pPr marL="0" marR="0" indent="0" algn="l" defTabSz="667512" rtl="0" latinLnBrk="0">
              <a:lnSpc>
                <a:spcPct val="90000"/>
              </a:lnSpc>
              <a:spcBef>
                <a:spcPts val="0"/>
              </a:spcBef>
              <a:spcAft>
                <a:spcPts val="0"/>
              </a:spcAft>
              <a:buClrTx/>
              <a:buSzTx/>
              <a:buFontTx/>
              <a:buNone/>
              <a:tabLst/>
              <a:defRPr sz="4380" b="1" i="0" u="none" strike="noStrike" cap="none" spc="0" baseline="0">
                <a:solidFill>
                  <a:schemeClr val="accent1"/>
                </a:solidFill>
                <a:uFillTx/>
                <a:latin typeface="+mn-lt"/>
                <a:ea typeface="+mn-ea"/>
                <a:cs typeface="+mn-cs"/>
                <a:sym typeface="Arial"/>
              </a:defRPr>
            </a:lvl1pPr>
            <a:lvl2pPr marL="0" marR="0" indent="0" algn="l" defTabSz="914400" rtl="0" latinLnBrk="0">
              <a:lnSpc>
                <a:spcPct val="90000"/>
              </a:lnSpc>
              <a:spcBef>
                <a:spcPts val="0"/>
              </a:spcBef>
              <a:spcAft>
                <a:spcPts val="0"/>
              </a:spcAft>
              <a:buClrTx/>
              <a:buSzTx/>
              <a:buFontTx/>
              <a:buNone/>
              <a:tabLst/>
              <a:defRPr sz="6000" b="1" i="0" u="none" strike="noStrike" cap="none" spc="0" baseline="0">
                <a:solidFill>
                  <a:schemeClr val="accent1"/>
                </a:solidFill>
                <a:uFillTx/>
                <a:latin typeface="+mn-lt"/>
                <a:ea typeface="+mn-ea"/>
                <a:cs typeface="+mn-cs"/>
                <a:sym typeface="Arial"/>
              </a:defRPr>
            </a:lvl2pPr>
            <a:lvl3pPr marL="0" marR="0" indent="0" algn="l" defTabSz="914400" rtl="0" latinLnBrk="0">
              <a:lnSpc>
                <a:spcPct val="90000"/>
              </a:lnSpc>
              <a:spcBef>
                <a:spcPts val="0"/>
              </a:spcBef>
              <a:spcAft>
                <a:spcPts val="0"/>
              </a:spcAft>
              <a:buClrTx/>
              <a:buSzTx/>
              <a:buFontTx/>
              <a:buNone/>
              <a:tabLst/>
              <a:defRPr sz="6000" b="1" i="0" u="none" strike="noStrike" cap="none" spc="0" baseline="0">
                <a:solidFill>
                  <a:schemeClr val="accent1"/>
                </a:solidFill>
                <a:uFillTx/>
                <a:latin typeface="+mn-lt"/>
                <a:ea typeface="+mn-ea"/>
                <a:cs typeface="+mn-cs"/>
                <a:sym typeface="Arial"/>
              </a:defRPr>
            </a:lvl3pPr>
            <a:lvl4pPr marL="0" marR="0" indent="0" algn="l" defTabSz="914400" rtl="0" latinLnBrk="0">
              <a:lnSpc>
                <a:spcPct val="90000"/>
              </a:lnSpc>
              <a:spcBef>
                <a:spcPts val="0"/>
              </a:spcBef>
              <a:spcAft>
                <a:spcPts val="0"/>
              </a:spcAft>
              <a:buClrTx/>
              <a:buSzTx/>
              <a:buFontTx/>
              <a:buNone/>
              <a:tabLst/>
              <a:defRPr sz="6000" b="1" i="0" u="none" strike="noStrike" cap="none" spc="0" baseline="0">
                <a:solidFill>
                  <a:schemeClr val="accent1"/>
                </a:solidFill>
                <a:uFillTx/>
                <a:latin typeface="+mn-lt"/>
                <a:ea typeface="+mn-ea"/>
                <a:cs typeface="+mn-cs"/>
                <a:sym typeface="Arial"/>
              </a:defRPr>
            </a:lvl4pPr>
            <a:lvl5pPr marL="0" marR="0" indent="0" algn="l" defTabSz="914400" rtl="0" latinLnBrk="0">
              <a:lnSpc>
                <a:spcPct val="90000"/>
              </a:lnSpc>
              <a:spcBef>
                <a:spcPts val="0"/>
              </a:spcBef>
              <a:spcAft>
                <a:spcPts val="0"/>
              </a:spcAft>
              <a:buClrTx/>
              <a:buSzTx/>
              <a:buFontTx/>
              <a:buNone/>
              <a:tabLst/>
              <a:defRPr sz="6000" b="1" i="0" u="none" strike="noStrike" cap="none" spc="0" baseline="0">
                <a:solidFill>
                  <a:schemeClr val="accent1"/>
                </a:solidFill>
                <a:uFillTx/>
                <a:latin typeface="+mn-lt"/>
                <a:ea typeface="+mn-ea"/>
                <a:cs typeface="+mn-cs"/>
                <a:sym typeface="Arial"/>
              </a:defRPr>
            </a:lvl5pPr>
            <a:lvl6pPr marL="0" marR="0" indent="0" algn="l" defTabSz="914400" rtl="0" latinLnBrk="0">
              <a:lnSpc>
                <a:spcPct val="90000"/>
              </a:lnSpc>
              <a:spcBef>
                <a:spcPts val="0"/>
              </a:spcBef>
              <a:spcAft>
                <a:spcPts val="0"/>
              </a:spcAft>
              <a:buClrTx/>
              <a:buSzTx/>
              <a:buFontTx/>
              <a:buNone/>
              <a:tabLst/>
              <a:defRPr sz="6000" b="1" i="0" u="none" strike="noStrike" cap="none" spc="0" baseline="0">
                <a:solidFill>
                  <a:schemeClr val="accent1"/>
                </a:solidFill>
                <a:uFillTx/>
                <a:latin typeface="+mn-lt"/>
                <a:ea typeface="+mn-ea"/>
                <a:cs typeface="+mn-cs"/>
                <a:sym typeface="Arial"/>
              </a:defRPr>
            </a:lvl6pPr>
            <a:lvl7pPr marL="0" marR="0" indent="0" algn="l" defTabSz="914400" rtl="0" latinLnBrk="0">
              <a:lnSpc>
                <a:spcPct val="90000"/>
              </a:lnSpc>
              <a:spcBef>
                <a:spcPts val="0"/>
              </a:spcBef>
              <a:spcAft>
                <a:spcPts val="0"/>
              </a:spcAft>
              <a:buClrTx/>
              <a:buSzTx/>
              <a:buFontTx/>
              <a:buNone/>
              <a:tabLst/>
              <a:defRPr sz="6000" b="1" i="0" u="none" strike="noStrike" cap="none" spc="0" baseline="0">
                <a:solidFill>
                  <a:schemeClr val="accent1"/>
                </a:solidFill>
                <a:uFillTx/>
                <a:latin typeface="+mn-lt"/>
                <a:ea typeface="+mn-ea"/>
                <a:cs typeface="+mn-cs"/>
                <a:sym typeface="Arial"/>
              </a:defRPr>
            </a:lvl7pPr>
            <a:lvl8pPr marL="0" marR="0" indent="0" algn="l" defTabSz="914400" rtl="0" latinLnBrk="0">
              <a:lnSpc>
                <a:spcPct val="90000"/>
              </a:lnSpc>
              <a:spcBef>
                <a:spcPts val="0"/>
              </a:spcBef>
              <a:spcAft>
                <a:spcPts val="0"/>
              </a:spcAft>
              <a:buClrTx/>
              <a:buSzTx/>
              <a:buFontTx/>
              <a:buNone/>
              <a:tabLst/>
              <a:defRPr sz="6000" b="1" i="0" u="none" strike="noStrike" cap="none" spc="0" baseline="0">
                <a:solidFill>
                  <a:schemeClr val="accent1"/>
                </a:solidFill>
                <a:uFillTx/>
                <a:latin typeface="+mn-lt"/>
                <a:ea typeface="+mn-ea"/>
                <a:cs typeface="+mn-cs"/>
                <a:sym typeface="Arial"/>
              </a:defRPr>
            </a:lvl8pPr>
            <a:lvl9pPr marL="0" marR="0" indent="0" algn="l" defTabSz="914400" rtl="0" latinLnBrk="0">
              <a:lnSpc>
                <a:spcPct val="90000"/>
              </a:lnSpc>
              <a:spcBef>
                <a:spcPts val="0"/>
              </a:spcBef>
              <a:spcAft>
                <a:spcPts val="0"/>
              </a:spcAft>
              <a:buClrTx/>
              <a:buSzTx/>
              <a:buFontTx/>
              <a:buNone/>
              <a:tabLst/>
              <a:defRPr sz="6000" b="1" i="0" u="none" strike="noStrike" cap="none" spc="0" baseline="0">
                <a:solidFill>
                  <a:schemeClr val="accent1"/>
                </a:solidFill>
                <a:uFillTx/>
                <a:latin typeface="+mn-lt"/>
                <a:ea typeface="+mn-ea"/>
                <a:cs typeface="+mn-cs"/>
                <a:sym typeface="Arial"/>
              </a:defRPr>
            </a:lvl9pPr>
          </a:lstStyle>
          <a:p>
            <a:pPr algn="ctr" hangingPunct="1"/>
            <a:r>
              <a:rPr lang="en-US" sz="5400">
                <a:solidFill>
                  <a:schemeClr val="tx2">
                    <a:lumMod val="40000"/>
                    <a:lumOff val="60000"/>
                  </a:schemeClr>
                </a:solidFill>
              </a:rPr>
              <a:t>Setting the scene</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TextBox 2"/>
          <p:cNvSpPr txBox="1">
            <a:spLocks noGrp="1"/>
          </p:cNvSpPr>
          <p:nvPr>
            <p:ph type="sldNum" sz="quarter" idx="2"/>
          </p:nvPr>
        </p:nvSpPr>
        <p:spPr>
          <a:xfrm>
            <a:off x="479425" y="6278543"/>
            <a:ext cx="127000" cy="1355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1000">
                <a:solidFill>
                  <a:schemeClr val="accent1"/>
                </a:solidFill>
              </a:defRPr>
            </a:lvl1pPr>
          </a:lstStyle>
          <a:p>
            <a:fld id="{86CB4B4D-7CA3-9044-876B-883B54F8677D}" type="slidenum">
              <a:rPr/>
              <a:t>5</a:t>
            </a:fld>
            <a:endParaRPr/>
          </a:p>
        </p:txBody>
      </p:sp>
      <p:sp>
        <p:nvSpPr>
          <p:cNvPr id="345" name="Text Placeholder 2"/>
          <p:cNvSpPr txBox="1">
            <a:spLocks noGrp="1"/>
          </p:cNvSpPr>
          <p:nvPr>
            <p:ph type="body" sz="quarter" idx="1"/>
          </p:nvPr>
        </p:nvSpPr>
        <p:spPr>
          <a:xfrm>
            <a:off x="394392" y="403475"/>
            <a:ext cx="6192145" cy="362070"/>
          </a:xfrm>
          <a:prstGeom prst="rect">
            <a:avLst/>
          </a:prstGeom>
        </p:spPr>
        <p:txBody>
          <a:bodyPr/>
          <a:lstStyle>
            <a:lvl1pPr defTabSz="868680">
              <a:defRPr sz="1520" b="1">
                <a:solidFill>
                  <a:schemeClr val="accent1"/>
                </a:solidFill>
              </a:defRPr>
            </a:lvl1pPr>
          </a:lstStyle>
          <a:p>
            <a:r>
              <a:t>Section 1 – Setting the scene: the picture before the </a:t>
            </a:r>
            <a:r>
              <a:rPr err="1"/>
              <a:t>Hormu</a:t>
            </a:r>
            <a:r>
              <a:rPr lang="it-IT" err="1"/>
              <a:t>z</a:t>
            </a:r>
            <a:r>
              <a:rPr lang="it-IT"/>
              <a:t> c</a:t>
            </a:r>
            <a:r>
              <a:rPr err="1"/>
              <a:t>risis</a:t>
            </a:r>
            <a:endParaRPr/>
          </a:p>
        </p:txBody>
      </p:sp>
      <p:sp>
        <p:nvSpPr>
          <p:cNvPr id="346" name="Title 3"/>
          <p:cNvSpPr txBox="1">
            <a:spLocks noGrp="1"/>
          </p:cNvSpPr>
          <p:nvPr>
            <p:ph type="title"/>
          </p:nvPr>
        </p:nvSpPr>
        <p:spPr>
          <a:xfrm>
            <a:off x="394392" y="658968"/>
            <a:ext cx="11797608" cy="815860"/>
          </a:xfrm>
          <a:prstGeom prst="rect">
            <a:avLst/>
          </a:prstGeom>
        </p:spPr>
        <p:txBody>
          <a:bodyPr/>
          <a:lstStyle>
            <a:lvl1pPr defTabSz="859536">
              <a:defRPr sz="3759"/>
            </a:lvl1pPr>
          </a:lstStyle>
          <a:p>
            <a:r>
              <a:t>Historical fuel demand for Oil Products in the EU-27</a:t>
            </a:r>
          </a:p>
        </p:txBody>
      </p:sp>
      <p:pic>
        <p:nvPicPr>
          <p:cNvPr id="348" name="Immagine 15" descr="Immagine 15"/>
          <p:cNvPicPr>
            <a:picLocks noChangeAspect="1"/>
          </p:cNvPicPr>
          <p:nvPr/>
        </p:nvPicPr>
        <p:blipFill>
          <a:blip r:embed="rId3"/>
          <a:stretch>
            <a:fillRect/>
          </a:stretch>
        </p:blipFill>
        <p:spPr>
          <a:xfrm>
            <a:off x="764478" y="1223063"/>
            <a:ext cx="8927470" cy="4498943"/>
          </a:xfrm>
          <a:prstGeom prst="rect">
            <a:avLst/>
          </a:prstGeom>
          <a:ln w="12700">
            <a:miter lim="400000"/>
          </a:ln>
        </p:spPr>
      </p:pic>
      <p:sp>
        <p:nvSpPr>
          <p:cNvPr id="349" name="Rettangolo 16"/>
          <p:cNvSpPr/>
          <p:nvPr/>
        </p:nvSpPr>
        <p:spPr>
          <a:xfrm>
            <a:off x="8265819" y="3493155"/>
            <a:ext cx="1385889" cy="244829"/>
          </a:xfrm>
          <a:prstGeom prst="rect">
            <a:avLst/>
          </a:prstGeom>
          <a:ln w="19050">
            <a:solidFill>
              <a:srgbClr val="FFFF00"/>
            </a:solidFill>
            <a:miter/>
          </a:ln>
        </p:spPr>
        <p:txBody>
          <a:bodyPr lIns="45719" rIns="45719" anchor="ctr"/>
          <a:lstStyle/>
          <a:p>
            <a:pPr algn="ctr">
              <a:defRPr>
                <a:solidFill>
                  <a:srgbClr val="FFFFFF"/>
                </a:solidFill>
              </a:defRPr>
            </a:pPr>
            <a:endParaRPr/>
          </a:p>
        </p:txBody>
      </p:sp>
      <p:sp>
        <p:nvSpPr>
          <p:cNvPr id="350" name="Ovale 17"/>
          <p:cNvSpPr/>
          <p:nvPr/>
        </p:nvSpPr>
        <p:spPr>
          <a:xfrm>
            <a:off x="7708608" y="4164669"/>
            <a:ext cx="371477" cy="342901"/>
          </a:xfrm>
          <a:prstGeom prst="ellipse">
            <a:avLst/>
          </a:prstGeom>
          <a:ln w="19050">
            <a:solidFill>
              <a:srgbClr val="FFFF00"/>
            </a:solidFill>
            <a:miter/>
          </a:ln>
        </p:spPr>
        <p:txBody>
          <a:bodyPr lIns="45719" rIns="45719" anchor="ctr"/>
          <a:lstStyle/>
          <a:p>
            <a:pPr algn="ctr">
              <a:defRPr>
                <a:solidFill>
                  <a:srgbClr val="FFFFFF"/>
                </a:solidFill>
              </a:defRPr>
            </a:pPr>
            <a:endParaRPr/>
          </a:p>
        </p:txBody>
      </p:sp>
      <p:sp>
        <p:nvSpPr>
          <p:cNvPr id="351" name="CasellaDiTesto 19"/>
          <p:cNvSpPr txBox="1"/>
          <p:nvPr/>
        </p:nvSpPr>
        <p:spPr>
          <a:xfrm>
            <a:off x="7311463" y="5756311"/>
            <a:ext cx="2434272" cy="9233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buSzPct val="100000"/>
              <a:defRPr b="1" u="sng">
                <a:latin typeface="+mj-lt"/>
                <a:ea typeface="+mj-ea"/>
                <a:cs typeface="+mj-cs"/>
                <a:sym typeface="Helvetica"/>
              </a:defRPr>
            </a:pPr>
            <a:r>
              <a:t>2021 to 2024</a:t>
            </a:r>
            <a:r>
              <a:rPr b="0" u="none"/>
              <a:t>: stronger demand but did not reach 2019’s level</a:t>
            </a:r>
          </a:p>
        </p:txBody>
      </p:sp>
      <p:sp>
        <p:nvSpPr>
          <p:cNvPr id="352" name="CasellaDiTesto 20"/>
          <p:cNvSpPr txBox="1"/>
          <p:nvPr/>
        </p:nvSpPr>
        <p:spPr>
          <a:xfrm>
            <a:off x="10159964" y="1773450"/>
            <a:ext cx="1514124" cy="8309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sz="1400" i="1"/>
            </a:lvl1pPr>
          </a:lstStyle>
          <a:p>
            <a:r>
              <a:rPr sz="1200"/>
              <a:t>Source: Fuels Europe/Wood Mackenzie, 2025 Statistical Report</a:t>
            </a:r>
          </a:p>
        </p:txBody>
      </p:sp>
      <p:pic>
        <p:nvPicPr>
          <p:cNvPr id="353" name="Immagine 21" descr="Immagine 21"/>
          <p:cNvPicPr>
            <a:picLocks noChangeAspect="1"/>
          </p:cNvPicPr>
          <p:nvPr/>
        </p:nvPicPr>
        <p:blipFill>
          <a:blip r:embed="rId4"/>
          <a:stretch>
            <a:fillRect/>
          </a:stretch>
        </p:blipFill>
        <p:spPr>
          <a:xfrm>
            <a:off x="10142991" y="1239688"/>
            <a:ext cx="1645768" cy="487636"/>
          </a:xfrm>
          <a:prstGeom prst="rect">
            <a:avLst/>
          </a:prstGeom>
          <a:ln w="12700">
            <a:miter lim="400000"/>
          </a:ln>
        </p:spPr>
      </p:pic>
      <p:sp>
        <p:nvSpPr>
          <p:cNvPr id="2" name="CasellaDiTesto 1">
            <a:extLst>
              <a:ext uri="{FF2B5EF4-FFF2-40B4-BE49-F238E27FC236}">
                <a16:creationId xmlns:a16="http://schemas.microsoft.com/office/drawing/2014/main" id="{755398EE-00B8-2240-9E27-E88C3B49840B}"/>
              </a:ext>
            </a:extLst>
          </p:cNvPr>
          <p:cNvSpPr txBox="1"/>
          <p:nvPr/>
        </p:nvSpPr>
        <p:spPr>
          <a:xfrm>
            <a:off x="5411841" y="4448975"/>
            <a:ext cx="82330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a:ln>
                  <a:noFill/>
                </a:ln>
                <a:solidFill>
                  <a:srgbClr val="FFFF00"/>
                </a:solidFill>
                <a:effectLst/>
                <a:uFillTx/>
                <a:latin typeface="+mn-lt"/>
                <a:ea typeface="+mn-ea"/>
                <a:cs typeface="+mn-cs"/>
                <a:sym typeface="Arial"/>
              </a:rPr>
              <a:t>COVID</a:t>
            </a:r>
          </a:p>
        </p:txBody>
      </p:sp>
      <p:sp>
        <p:nvSpPr>
          <p:cNvPr id="3" name="Ovale 2">
            <a:extLst>
              <a:ext uri="{FF2B5EF4-FFF2-40B4-BE49-F238E27FC236}">
                <a16:creationId xmlns:a16="http://schemas.microsoft.com/office/drawing/2014/main" id="{2DBA5B26-009F-58AB-1D23-CFBD6D09A163}"/>
              </a:ext>
            </a:extLst>
          </p:cNvPr>
          <p:cNvSpPr/>
          <p:nvPr/>
        </p:nvSpPr>
        <p:spPr>
          <a:xfrm>
            <a:off x="5147353" y="4381611"/>
            <a:ext cx="1364974" cy="490327"/>
          </a:xfrm>
          <a:prstGeom prst="ellipse">
            <a:avLst/>
          </a:prstGeom>
          <a:noFill/>
          <a:ln w="19050" cap="flat">
            <a:solidFill>
              <a:srgbClr val="FFFF00"/>
            </a:solidFill>
            <a:prstDash val="dash"/>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Arial"/>
            </a:endParaRPr>
          </a:p>
        </p:txBody>
      </p:sp>
      <p:sp>
        <p:nvSpPr>
          <p:cNvPr id="5" name="CasellaDiTesto 19">
            <a:extLst>
              <a:ext uri="{FF2B5EF4-FFF2-40B4-BE49-F238E27FC236}">
                <a16:creationId xmlns:a16="http://schemas.microsoft.com/office/drawing/2014/main" id="{1C7E9C67-AB23-8590-4DA4-AE7917D12820}"/>
              </a:ext>
            </a:extLst>
          </p:cNvPr>
          <p:cNvSpPr txBox="1"/>
          <p:nvPr/>
        </p:nvSpPr>
        <p:spPr>
          <a:xfrm>
            <a:off x="4353730" y="5702045"/>
            <a:ext cx="2971424" cy="12003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ctr">
              <a:buSzPct val="100000"/>
              <a:defRPr b="1" u="sng">
                <a:latin typeface="+mj-lt"/>
                <a:ea typeface="+mj-ea"/>
                <a:cs typeface="+mj-cs"/>
                <a:sym typeface="Helvetica"/>
              </a:defRPr>
            </a:pPr>
            <a:r>
              <a:t>2020</a:t>
            </a:r>
            <a:endParaRPr lang="it-IT" b="0" u="none"/>
          </a:p>
          <a:p>
            <a:pPr algn="ctr">
              <a:buSzPct val="100000"/>
              <a:defRPr b="1" u="sng">
                <a:latin typeface="+mj-lt"/>
                <a:ea typeface="+mj-ea"/>
                <a:cs typeface="+mj-cs"/>
                <a:sym typeface="Helvetica"/>
              </a:defRPr>
            </a:pPr>
            <a:r>
              <a:rPr b="0" u="none"/>
              <a:t>total demand of oil products decreased by 11% vs 2019 due to Covid-19</a:t>
            </a:r>
          </a:p>
        </p:txBody>
      </p:sp>
      <p:sp>
        <p:nvSpPr>
          <p:cNvPr id="7" name="CasellaDiTesto 19">
            <a:extLst>
              <a:ext uri="{FF2B5EF4-FFF2-40B4-BE49-F238E27FC236}">
                <a16:creationId xmlns:a16="http://schemas.microsoft.com/office/drawing/2014/main" id="{035F6E91-8E8C-E0EB-F968-9AB7DFE056FA}"/>
              </a:ext>
            </a:extLst>
          </p:cNvPr>
          <p:cNvSpPr txBox="1"/>
          <p:nvPr/>
        </p:nvSpPr>
        <p:spPr>
          <a:xfrm>
            <a:off x="811920" y="5682084"/>
            <a:ext cx="3482811" cy="12003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gn="ctr">
              <a:buSzPct val="100000"/>
              <a:defRPr b="1" u="sng">
                <a:latin typeface="+mj-lt"/>
                <a:ea typeface="+mj-ea"/>
                <a:cs typeface="+mj-cs"/>
                <a:sym typeface="Helvetica"/>
              </a:defRPr>
            </a:pPr>
            <a:r>
              <a:t>2013 to 2019</a:t>
            </a:r>
            <a:endParaRPr lang="it-IT"/>
          </a:p>
          <a:p>
            <a:pPr algn="ctr">
              <a:buSzPct val="100000"/>
              <a:defRPr b="1" u="sng">
                <a:latin typeface="+mj-lt"/>
                <a:ea typeface="+mj-ea"/>
                <a:cs typeface="+mj-cs"/>
                <a:sym typeface="Helvetica"/>
              </a:defRPr>
            </a:pPr>
            <a:r>
              <a:rPr b="0" u="none"/>
              <a:t>slight increase in EU demand - mainly due to </a:t>
            </a:r>
            <a:r>
              <a:rPr lang="it-IT" b="0" u="none"/>
              <a:t>rise</a:t>
            </a:r>
            <a:r>
              <a:rPr b="0" u="none"/>
              <a:t> in diesel/gasoil and kerosene demand</a:t>
            </a:r>
          </a:p>
        </p:txBody>
      </p:sp>
      <p:cxnSp>
        <p:nvCxnSpPr>
          <p:cNvPr id="9" name="Connettore diritto 8">
            <a:extLst>
              <a:ext uri="{FF2B5EF4-FFF2-40B4-BE49-F238E27FC236}">
                <a16:creationId xmlns:a16="http://schemas.microsoft.com/office/drawing/2014/main" id="{104F41F8-527E-5546-46A8-90CFECDC734F}"/>
              </a:ext>
            </a:extLst>
          </p:cNvPr>
          <p:cNvCxnSpPr>
            <a:cxnSpLocks/>
          </p:cNvCxnSpPr>
          <p:nvPr/>
        </p:nvCxnSpPr>
        <p:spPr>
          <a:xfrm>
            <a:off x="2389239" y="5262225"/>
            <a:ext cx="3022602" cy="0"/>
          </a:xfrm>
          <a:prstGeom prst="line">
            <a:avLst/>
          </a:prstGeom>
          <a:noFill/>
          <a:ln w="57150" cap="flat">
            <a:solidFill>
              <a:srgbClr val="00B050"/>
            </a:solidFill>
            <a:prstDash val="solid"/>
            <a:miter lim="800000"/>
          </a:ln>
          <a:effectLst/>
          <a:sp3d/>
        </p:spPr>
        <p:style>
          <a:lnRef idx="0">
            <a:scrgbClr r="0" g="0" b="0"/>
          </a:lnRef>
          <a:fillRef idx="0">
            <a:scrgbClr r="0" g="0" b="0"/>
          </a:fillRef>
          <a:effectRef idx="0">
            <a:scrgbClr r="0" g="0" b="0"/>
          </a:effectRef>
          <a:fontRef idx="none"/>
        </p:style>
      </p:cxnSp>
      <p:cxnSp>
        <p:nvCxnSpPr>
          <p:cNvPr id="10" name="Connettore diritto 9">
            <a:extLst>
              <a:ext uri="{FF2B5EF4-FFF2-40B4-BE49-F238E27FC236}">
                <a16:creationId xmlns:a16="http://schemas.microsoft.com/office/drawing/2014/main" id="{605256DA-8E08-1313-760F-20AC809E110B}"/>
              </a:ext>
            </a:extLst>
          </p:cNvPr>
          <p:cNvCxnSpPr>
            <a:cxnSpLocks/>
          </p:cNvCxnSpPr>
          <p:nvPr/>
        </p:nvCxnSpPr>
        <p:spPr>
          <a:xfrm>
            <a:off x="5411841" y="5263816"/>
            <a:ext cx="800927" cy="0"/>
          </a:xfrm>
          <a:prstGeom prst="line">
            <a:avLst/>
          </a:prstGeom>
          <a:noFill/>
          <a:ln w="57150" cap="flat">
            <a:solidFill>
              <a:srgbClr val="FFFF00"/>
            </a:solidFill>
            <a:prstDash val="solid"/>
            <a:miter lim="800000"/>
          </a:ln>
          <a:effectLst/>
          <a:sp3d/>
        </p:spPr>
        <p:style>
          <a:lnRef idx="0">
            <a:scrgbClr r="0" g="0" b="0"/>
          </a:lnRef>
          <a:fillRef idx="0">
            <a:scrgbClr r="0" g="0" b="0"/>
          </a:fillRef>
          <a:effectRef idx="0">
            <a:scrgbClr r="0" g="0" b="0"/>
          </a:effectRef>
          <a:fontRef idx="none"/>
        </p:style>
      </p:cxnSp>
      <p:cxnSp>
        <p:nvCxnSpPr>
          <p:cNvPr id="15" name="Connettore diritto 14">
            <a:extLst>
              <a:ext uri="{FF2B5EF4-FFF2-40B4-BE49-F238E27FC236}">
                <a16:creationId xmlns:a16="http://schemas.microsoft.com/office/drawing/2014/main" id="{9D20BB6E-1933-3BDA-509D-4A797F72B1BB}"/>
              </a:ext>
            </a:extLst>
          </p:cNvPr>
          <p:cNvCxnSpPr>
            <a:cxnSpLocks/>
          </p:cNvCxnSpPr>
          <p:nvPr/>
        </p:nvCxnSpPr>
        <p:spPr>
          <a:xfrm>
            <a:off x="6218489" y="5264243"/>
            <a:ext cx="1882322" cy="0"/>
          </a:xfrm>
          <a:prstGeom prst="line">
            <a:avLst/>
          </a:prstGeom>
          <a:noFill/>
          <a:ln w="57150" cap="flat">
            <a:solidFill>
              <a:srgbClr val="C00000"/>
            </a:solidFill>
            <a:prstDash val="solid"/>
            <a:miter lim="800000"/>
          </a:ln>
          <a:effectLst/>
          <a:sp3d/>
        </p:spPr>
        <p:style>
          <a:lnRef idx="0">
            <a:scrgbClr r="0" g="0" b="0"/>
          </a:lnRef>
          <a:fillRef idx="0">
            <a:scrgbClr r="0" g="0" b="0"/>
          </a:fillRef>
          <a:effectRef idx="0">
            <a:scrgbClr r="0" g="0" b="0"/>
          </a:effectRef>
          <a:fontRef idx="none"/>
        </p:style>
      </p:cxnSp>
      <p:pic>
        <p:nvPicPr>
          <p:cNvPr id="4" name="Immagine 3">
            <a:extLst>
              <a:ext uri="{FF2B5EF4-FFF2-40B4-BE49-F238E27FC236}">
                <a16:creationId xmlns:a16="http://schemas.microsoft.com/office/drawing/2014/main" id="{3FB3F0E3-6800-8979-5008-D02BCEA530F9}"/>
              </a:ext>
            </a:extLst>
          </p:cNvPr>
          <p:cNvPicPr>
            <a:picLocks noChangeAspect="1"/>
          </p:cNvPicPr>
          <p:nvPr/>
        </p:nvPicPr>
        <p:blipFill>
          <a:blip r:embed="rId5"/>
          <a:stretch>
            <a:fillRect/>
          </a:stretch>
        </p:blipFill>
        <p:spPr>
          <a:xfrm>
            <a:off x="825960" y="2184400"/>
            <a:ext cx="431800" cy="2489200"/>
          </a:xfrm>
          <a:prstGeom prst="rect">
            <a:avLst/>
          </a:prstGeom>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 name="TextBox 2"/>
          <p:cNvSpPr txBox="1">
            <a:spLocks noGrp="1"/>
          </p:cNvSpPr>
          <p:nvPr>
            <p:ph type="sldNum" sz="quarter" idx="2"/>
          </p:nvPr>
        </p:nvSpPr>
        <p:spPr>
          <a:xfrm>
            <a:off x="479425" y="6278543"/>
            <a:ext cx="127000" cy="1355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1000">
                <a:solidFill>
                  <a:schemeClr val="accent1"/>
                </a:solidFill>
              </a:defRPr>
            </a:lvl1pPr>
          </a:lstStyle>
          <a:p>
            <a:fld id="{86CB4B4D-7CA3-9044-876B-883B54F8677D}" type="slidenum">
              <a:rPr/>
              <a:t>6</a:t>
            </a:fld>
            <a:endParaRPr/>
          </a:p>
        </p:txBody>
      </p:sp>
      <p:sp>
        <p:nvSpPr>
          <p:cNvPr id="368" name="Text Placeholder 2"/>
          <p:cNvSpPr txBox="1">
            <a:spLocks noGrp="1"/>
          </p:cNvSpPr>
          <p:nvPr>
            <p:ph type="body" sz="quarter" idx="1"/>
          </p:nvPr>
        </p:nvSpPr>
        <p:spPr>
          <a:xfrm>
            <a:off x="394392" y="403475"/>
            <a:ext cx="6292158" cy="362070"/>
          </a:xfrm>
          <a:prstGeom prst="rect">
            <a:avLst/>
          </a:prstGeom>
        </p:spPr>
        <p:txBody>
          <a:bodyPr/>
          <a:lstStyle>
            <a:lvl1pPr defTabSz="886968">
              <a:defRPr sz="1552" b="1">
                <a:solidFill>
                  <a:schemeClr val="accent1"/>
                </a:solidFill>
              </a:defRPr>
            </a:lvl1pPr>
          </a:lstStyle>
          <a:p>
            <a:r>
              <a:t>Section 1 - Setting the scene: the picture before the </a:t>
            </a:r>
            <a:r>
              <a:rPr err="1"/>
              <a:t>Hormu</a:t>
            </a:r>
            <a:r>
              <a:rPr lang="it-IT" err="1"/>
              <a:t>z</a:t>
            </a:r>
            <a:r>
              <a:t> crisis</a:t>
            </a:r>
          </a:p>
        </p:txBody>
      </p:sp>
      <p:sp>
        <p:nvSpPr>
          <p:cNvPr id="369" name="Title 3"/>
          <p:cNvSpPr txBox="1">
            <a:spLocks noGrp="1"/>
          </p:cNvSpPr>
          <p:nvPr>
            <p:ph type="title"/>
          </p:nvPr>
        </p:nvSpPr>
        <p:spPr>
          <a:xfrm>
            <a:off x="394392" y="844598"/>
            <a:ext cx="11797608" cy="815860"/>
          </a:xfrm>
          <a:prstGeom prst="rect">
            <a:avLst/>
          </a:prstGeom>
        </p:spPr>
        <p:txBody>
          <a:bodyPr/>
          <a:lstStyle>
            <a:lvl1pPr defTabSz="896111">
              <a:defRPr sz="4410"/>
            </a:lvl1pPr>
          </a:lstStyle>
          <a:p>
            <a:r>
              <a:rPr dirty="0"/>
              <a:t> Europe’s jet fuel production minus demand</a:t>
            </a:r>
          </a:p>
        </p:txBody>
      </p:sp>
      <p:sp>
        <p:nvSpPr>
          <p:cNvPr id="371" name="CasellaDiTesto 10"/>
          <p:cNvSpPr txBox="1"/>
          <p:nvPr/>
        </p:nvSpPr>
        <p:spPr>
          <a:xfrm rot="16200000">
            <a:off x="1504774" y="4198918"/>
            <a:ext cx="426205" cy="2642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sz="1200" b="1"/>
            </a:lvl1pPr>
          </a:lstStyle>
          <a:p>
            <a:r>
              <a:t>Year</a:t>
            </a:r>
          </a:p>
        </p:txBody>
      </p:sp>
      <p:pic>
        <p:nvPicPr>
          <p:cNvPr id="372" name="Immagine 1" descr="Immagine 1"/>
          <p:cNvPicPr>
            <a:picLocks noChangeAspect="1"/>
          </p:cNvPicPr>
          <p:nvPr/>
        </p:nvPicPr>
        <p:blipFill>
          <a:blip r:embed="rId2"/>
          <a:stretch>
            <a:fillRect/>
          </a:stretch>
        </p:blipFill>
        <p:spPr>
          <a:xfrm>
            <a:off x="-12744" y="1588141"/>
            <a:ext cx="9262349" cy="4404650"/>
          </a:xfrm>
          <a:prstGeom prst="rect">
            <a:avLst/>
          </a:prstGeom>
          <a:ln w="12700">
            <a:miter lim="400000"/>
          </a:ln>
        </p:spPr>
      </p:pic>
      <p:sp>
        <p:nvSpPr>
          <p:cNvPr id="373" name="CasellaDiTesto 5"/>
          <p:cNvSpPr txBox="1"/>
          <p:nvPr/>
        </p:nvSpPr>
        <p:spPr>
          <a:xfrm>
            <a:off x="593985" y="5524284"/>
            <a:ext cx="5709717" cy="2392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1100" i="1"/>
            </a:lvl1pPr>
          </a:lstStyle>
          <a:p>
            <a:r>
              <a:rPr dirty="0"/>
              <a:t>Source: IATA/</a:t>
            </a:r>
            <a:r>
              <a:rPr dirty="0" err="1"/>
              <a:t>Kpler</a:t>
            </a:r>
            <a:endParaRPr dirty="0"/>
          </a:p>
        </p:txBody>
      </p:sp>
      <p:pic>
        <p:nvPicPr>
          <p:cNvPr id="374" name="Immagine 15" descr="Immagine 15"/>
          <p:cNvPicPr>
            <a:picLocks noChangeAspect="1"/>
          </p:cNvPicPr>
          <p:nvPr/>
        </p:nvPicPr>
        <p:blipFill>
          <a:blip r:embed="rId3"/>
          <a:stretch>
            <a:fillRect/>
          </a:stretch>
        </p:blipFill>
        <p:spPr>
          <a:xfrm>
            <a:off x="2746618" y="1727545"/>
            <a:ext cx="879773" cy="610062"/>
          </a:xfrm>
          <a:prstGeom prst="rect">
            <a:avLst/>
          </a:prstGeom>
          <a:ln w="12700">
            <a:miter lim="400000"/>
          </a:ln>
        </p:spPr>
      </p:pic>
      <p:sp>
        <p:nvSpPr>
          <p:cNvPr id="375" name="CasellaDiTesto 6"/>
          <p:cNvSpPr txBox="1"/>
          <p:nvPr/>
        </p:nvSpPr>
        <p:spPr>
          <a:xfrm>
            <a:off x="9090991" y="1666184"/>
            <a:ext cx="3055288" cy="384720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285750" indent="-285750">
              <a:buSzPct val="100000"/>
              <a:buFont typeface="Arial"/>
              <a:buChar char="•"/>
              <a:defRPr b="1">
                <a:solidFill>
                  <a:srgbClr val="021B3B"/>
                </a:solidFill>
                <a:latin typeface="+mj-lt"/>
                <a:ea typeface="+mj-ea"/>
                <a:cs typeface="+mj-cs"/>
                <a:sym typeface="Helvetica"/>
              </a:defRPr>
            </a:pPr>
            <a:r>
              <a:rPr sz="2000" dirty="0"/>
              <a:t>2025</a:t>
            </a:r>
            <a:r>
              <a:rPr sz="2000" b="0" dirty="0"/>
              <a:t>: </a:t>
            </a:r>
            <a:r>
              <a:rPr sz="2000" dirty="0"/>
              <a:t>4 EU refineries ceased</a:t>
            </a:r>
            <a:r>
              <a:rPr sz="2000" b="0" dirty="0"/>
              <a:t> crude oil processing </a:t>
            </a:r>
            <a:r>
              <a:rPr sz="2000" dirty="0"/>
              <a:t>(loss of </a:t>
            </a:r>
            <a:r>
              <a:rPr lang="it-IT" sz="2000" dirty="0">
                <a:latin typeface="Symbol" panose="05050102010706020507" pitchFamily="18" charset="2"/>
                <a:sym typeface="Symbol" panose="05050102010706020507" pitchFamily="18" charset="2"/>
              </a:rPr>
              <a:t></a:t>
            </a:r>
            <a:r>
              <a:rPr sz="2000" dirty="0"/>
              <a:t>400,000 bpd</a:t>
            </a:r>
            <a:r>
              <a:rPr sz="2000" b="1" dirty="0"/>
              <a:t>)</a:t>
            </a:r>
            <a:r>
              <a:rPr sz="2000" b="0" dirty="0"/>
              <a:t> </a:t>
            </a:r>
            <a:endParaRPr lang="it-IT" sz="2000" b="0" dirty="0"/>
          </a:p>
          <a:p>
            <a:pPr marL="285750" indent="-285750">
              <a:buSzPct val="100000"/>
              <a:buFont typeface="Arial"/>
              <a:buChar char="•"/>
              <a:defRPr b="1">
                <a:solidFill>
                  <a:srgbClr val="021B3B"/>
                </a:solidFill>
                <a:latin typeface="+mj-lt"/>
                <a:ea typeface="+mj-ea"/>
                <a:cs typeface="+mj-cs"/>
                <a:sym typeface="Helvetica"/>
              </a:defRPr>
            </a:pPr>
            <a:endParaRPr sz="2000" b="0" dirty="0"/>
          </a:p>
          <a:p>
            <a:pPr marL="285750" indent="-285750">
              <a:buSzPct val="100000"/>
              <a:buFont typeface="Arial"/>
              <a:buChar char="•"/>
              <a:defRPr>
                <a:solidFill>
                  <a:srgbClr val="021B3B"/>
                </a:solidFill>
              </a:defRPr>
            </a:pPr>
            <a:r>
              <a:rPr lang="it-IT" sz="2000" b="1" dirty="0">
                <a:latin typeface="+mj-lt"/>
                <a:ea typeface="+mj-ea"/>
                <a:cs typeface="+mj-cs"/>
                <a:sym typeface="Helvetica"/>
              </a:rPr>
              <a:t>T</a:t>
            </a:r>
            <a:r>
              <a:rPr sz="2000" b="1" dirty="0" err="1">
                <a:latin typeface="+mj-lt"/>
                <a:ea typeface="+mj-ea"/>
                <a:cs typeface="+mj-cs"/>
                <a:sym typeface="Helvetica"/>
              </a:rPr>
              <a:t>ot</a:t>
            </a:r>
            <a:r>
              <a:rPr sz="2000" b="1" dirty="0">
                <a:latin typeface="+mj-lt"/>
                <a:ea typeface="+mj-ea"/>
                <a:cs typeface="+mj-cs"/>
                <a:sym typeface="Helvetica"/>
              </a:rPr>
              <a:t> </a:t>
            </a:r>
            <a:r>
              <a:rPr lang="it-IT" sz="2000" b="1" dirty="0">
                <a:latin typeface="+mj-lt"/>
                <a:ea typeface="+mj-ea"/>
                <a:cs typeface="+mj-cs"/>
                <a:sym typeface="Helvetica"/>
              </a:rPr>
              <a:t>EU </a:t>
            </a:r>
            <a:r>
              <a:rPr sz="2000" b="1" dirty="0">
                <a:latin typeface="+mj-lt"/>
                <a:ea typeface="+mj-ea"/>
                <a:cs typeface="+mj-cs"/>
                <a:sym typeface="Helvetica"/>
              </a:rPr>
              <a:t>refining capacity could decline by &gt; 5 </a:t>
            </a:r>
            <a:r>
              <a:rPr lang="it-IT" sz="2000" b="1" dirty="0" err="1">
                <a:latin typeface="+mj-lt"/>
                <a:ea typeface="+mj-ea"/>
                <a:cs typeface="+mj-cs"/>
                <a:sym typeface="Helvetica"/>
              </a:rPr>
              <a:t>mill</a:t>
            </a:r>
            <a:r>
              <a:rPr lang="it-IT" sz="2000" b="1" dirty="0">
                <a:latin typeface="+mj-lt"/>
                <a:ea typeface="+mj-ea"/>
                <a:cs typeface="+mj-cs"/>
                <a:sym typeface="Helvetica"/>
              </a:rPr>
              <a:t>.</a:t>
            </a:r>
            <a:r>
              <a:rPr sz="2000" b="1" dirty="0">
                <a:latin typeface="+mj-lt"/>
                <a:ea typeface="+mj-ea"/>
                <a:cs typeface="+mj-cs"/>
                <a:sym typeface="Helvetica"/>
              </a:rPr>
              <a:t>bpd by 2050, </a:t>
            </a:r>
            <a:r>
              <a:rPr lang="it-IT" sz="2000" dirty="0">
                <a:latin typeface="Symbol" panose="05050102010706020507" pitchFamily="18" charset="2"/>
                <a:sym typeface="Symbol" panose="05050102010706020507" pitchFamily="18" charset="2"/>
              </a:rPr>
              <a:t></a:t>
            </a:r>
            <a:r>
              <a:rPr sz="2000" dirty="0"/>
              <a:t> </a:t>
            </a:r>
            <a:r>
              <a:rPr sz="2000" b="1" dirty="0">
                <a:latin typeface="+mj-lt"/>
                <a:ea typeface="+mj-ea"/>
                <a:cs typeface="+mj-cs"/>
                <a:sym typeface="Helvetica"/>
              </a:rPr>
              <a:t>50%</a:t>
            </a:r>
            <a:r>
              <a:rPr sz="2000" dirty="0"/>
              <a:t> of region’s </a:t>
            </a:r>
            <a:r>
              <a:rPr sz="2000" b="1" dirty="0">
                <a:latin typeface="+mj-lt"/>
                <a:ea typeface="+mj-ea"/>
                <a:cs typeface="+mj-cs"/>
                <a:sym typeface="Helvetica"/>
              </a:rPr>
              <a:t>2024 capacity </a:t>
            </a:r>
            <a:r>
              <a:rPr lang="it-IT" sz="2000" b="1" dirty="0">
                <a:latin typeface="+mj-lt"/>
                <a:ea typeface="+mj-ea"/>
                <a:cs typeface="+mj-cs"/>
                <a:sym typeface="Helvetica"/>
              </a:rPr>
              <a:t>(</a:t>
            </a:r>
            <a:r>
              <a:rPr sz="2000" b="1" dirty="0">
                <a:latin typeface="+mj-lt"/>
                <a:ea typeface="+mj-ea"/>
                <a:cs typeface="+mj-cs"/>
                <a:sym typeface="Helvetica"/>
              </a:rPr>
              <a:t>13 mill</a:t>
            </a:r>
            <a:r>
              <a:rPr lang="it-IT" sz="2000" b="1" dirty="0">
                <a:latin typeface="+mj-lt"/>
                <a:ea typeface="+mj-ea"/>
                <a:cs typeface="+mj-cs"/>
                <a:sym typeface="Helvetica"/>
              </a:rPr>
              <a:t>.</a:t>
            </a:r>
            <a:r>
              <a:rPr sz="2000" b="1" dirty="0">
                <a:latin typeface="+mj-lt"/>
                <a:ea typeface="+mj-ea"/>
                <a:cs typeface="+mj-cs"/>
                <a:sym typeface="Helvetica"/>
              </a:rPr>
              <a:t>bpd</a:t>
            </a:r>
            <a:r>
              <a:rPr lang="it-IT" sz="2000" b="1" dirty="0">
                <a:latin typeface="+mj-lt"/>
                <a:ea typeface="+mj-ea"/>
                <a:cs typeface="+mj-cs"/>
                <a:sym typeface="Helvetica"/>
              </a:rPr>
              <a:t>)</a:t>
            </a:r>
          </a:p>
          <a:p>
            <a:pPr>
              <a:buSzPct val="100000"/>
              <a:defRPr>
                <a:solidFill>
                  <a:srgbClr val="021B3B"/>
                </a:solidFill>
              </a:defRPr>
            </a:pPr>
            <a:endParaRPr lang="en-US" sz="700" i="1" dirty="0"/>
          </a:p>
          <a:p>
            <a:pPr>
              <a:buSzPct val="100000"/>
              <a:defRPr>
                <a:solidFill>
                  <a:srgbClr val="021B3B"/>
                </a:solidFill>
              </a:defRPr>
            </a:pPr>
            <a:r>
              <a:rPr lang="en-US" sz="1200" i="1" dirty="0"/>
              <a:t>     Source: S&amp;P Global Commodity Insights</a:t>
            </a:r>
            <a:endParaRPr sz="1200" b="1" i="1" dirty="0">
              <a:latin typeface="+mj-lt"/>
              <a:ea typeface="+mj-ea"/>
              <a:cs typeface="+mj-cs"/>
              <a:sym typeface="Helvetica"/>
            </a:endParaRPr>
          </a:p>
        </p:txBody>
      </p:sp>
      <p:sp>
        <p:nvSpPr>
          <p:cNvPr id="2" name="CasellaDiTesto 6">
            <a:extLst>
              <a:ext uri="{FF2B5EF4-FFF2-40B4-BE49-F238E27FC236}">
                <a16:creationId xmlns:a16="http://schemas.microsoft.com/office/drawing/2014/main" id="{879424C1-1A5C-137B-9CDB-82A211110C95}"/>
              </a:ext>
            </a:extLst>
          </p:cNvPr>
          <p:cNvSpPr txBox="1"/>
          <p:nvPr/>
        </p:nvSpPr>
        <p:spPr>
          <a:xfrm>
            <a:off x="3202701" y="6044726"/>
            <a:ext cx="5002516" cy="707886"/>
          </a:xfrm>
          <a:prstGeom prst="rect">
            <a:avLst/>
          </a:prstGeom>
          <a:solidFill>
            <a:schemeClr val="accent3">
              <a:lumMod val="20000"/>
              <a:lumOff val="80000"/>
            </a:schemeClr>
          </a:solidFill>
          <a:ln w="12700">
            <a:solidFill>
              <a:schemeClr val="accent1">
                <a:lumMod val="75000"/>
              </a:schemeClr>
            </a:solidFill>
            <a:miter lim="400000"/>
          </a:ln>
          <a:effectLst>
            <a:outerShdw blurRad="50800" dist="38100" dir="2700000" algn="tl" rotWithShape="0">
              <a:prstClr val="black">
                <a:alpha val="40000"/>
              </a:prst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buSzPct val="100000"/>
              <a:defRPr b="1">
                <a:solidFill>
                  <a:srgbClr val="021B3B"/>
                </a:solidFill>
                <a:latin typeface="+mj-lt"/>
                <a:ea typeface="+mj-ea"/>
                <a:cs typeface="+mj-cs"/>
                <a:sym typeface="Helvetica"/>
              </a:defRPr>
            </a:pPr>
            <a:r>
              <a:rPr sz="2000" i="1" dirty="0"/>
              <a:t>EU</a:t>
            </a:r>
            <a:r>
              <a:rPr sz="2000" b="0" i="1" dirty="0"/>
              <a:t> </a:t>
            </a:r>
            <a:r>
              <a:rPr sz="2000" i="1" dirty="0"/>
              <a:t>depend</a:t>
            </a:r>
            <a:r>
              <a:rPr lang="it-IT" sz="2000" i="1" dirty="0"/>
              <a:t>s</a:t>
            </a:r>
            <a:r>
              <a:rPr sz="2000" b="0" i="1" dirty="0"/>
              <a:t> on jet fuel imports</a:t>
            </a:r>
            <a:r>
              <a:rPr lang="it-IT" sz="2000" b="0" i="1" dirty="0"/>
              <a:t>, </a:t>
            </a:r>
            <a:r>
              <a:rPr lang="it-IT" sz="2000" b="0" i="1" dirty="0" err="1"/>
              <a:t>most</a:t>
            </a:r>
            <a:r>
              <a:rPr lang="it-IT" sz="2000" b="0" i="1" dirty="0"/>
              <a:t> from </a:t>
            </a:r>
            <a:r>
              <a:rPr sz="2000" b="1" i="1" dirty="0">
                <a:latin typeface="+mj-lt"/>
                <a:ea typeface="+mj-ea"/>
                <a:cs typeface="+mj-cs"/>
                <a:sym typeface="Helvetica"/>
              </a:rPr>
              <a:t>Middle East </a:t>
            </a:r>
            <a:r>
              <a:rPr sz="2000" i="1" dirty="0"/>
              <a:t>and the </a:t>
            </a:r>
            <a:r>
              <a:rPr sz="2000" b="1" i="1" dirty="0">
                <a:latin typeface="+mj-lt"/>
                <a:ea typeface="+mj-ea"/>
                <a:cs typeface="+mj-cs"/>
                <a:sym typeface="Helvetica"/>
              </a:rPr>
              <a:t>Asia Pacific </a:t>
            </a:r>
            <a:r>
              <a:rPr sz="2000" i="1" dirty="0"/>
              <a:t>region</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D634A-1F87-F13E-766A-93E32761D7A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376B5E9-F1B6-6A52-D23D-80A19BD6224E}"/>
              </a:ext>
            </a:extLst>
          </p:cNvPr>
          <p:cNvSpPr>
            <a:spLocks noGrp="1"/>
          </p:cNvSpPr>
          <p:nvPr>
            <p:ph type="body" sz="quarter" idx="19"/>
          </p:nvPr>
        </p:nvSpPr>
        <p:spPr>
          <a:xfrm>
            <a:off x="372090" y="1410376"/>
            <a:ext cx="9396377" cy="511440"/>
          </a:xfrm>
        </p:spPr>
        <p:txBody>
          <a:bodyPr/>
          <a:lstStyle/>
          <a:p>
            <a:r>
              <a:rPr lang="en-GB" dirty="0"/>
              <a:t>The evolution of EU Refining: from 2009 to 2025</a:t>
            </a:r>
          </a:p>
        </p:txBody>
      </p:sp>
      <p:sp>
        <p:nvSpPr>
          <p:cNvPr id="3" name="Text Placeholder 2">
            <a:extLst>
              <a:ext uri="{FF2B5EF4-FFF2-40B4-BE49-F238E27FC236}">
                <a16:creationId xmlns:a16="http://schemas.microsoft.com/office/drawing/2014/main" id="{3790C8AC-7D67-01E7-8B72-B972D17AFFD2}"/>
              </a:ext>
            </a:extLst>
          </p:cNvPr>
          <p:cNvSpPr>
            <a:spLocks noGrp="1"/>
          </p:cNvSpPr>
          <p:nvPr>
            <p:ph type="body" sz="quarter" idx="20"/>
          </p:nvPr>
        </p:nvSpPr>
        <p:spPr>
          <a:xfrm>
            <a:off x="394392" y="403475"/>
            <a:ext cx="7126870" cy="362069"/>
          </a:xfrm>
        </p:spPr>
        <p:txBody>
          <a:bodyPr/>
          <a:lstStyle/>
          <a:p>
            <a:r>
              <a:rPr lang="en-GB"/>
              <a:t>Section 1 - Setting the scene: the picture before the Hormuz crisis</a:t>
            </a:r>
          </a:p>
        </p:txBody>
      </p:sp>
      <p:sp>
        <p:nvSpPr>
          <p:cNvPr id="4" name="Title 3">
            <a:extLst>
              <a:ext uri="{FF2B5EF4-FFF2-40B4-BE49-F238E27FC236}">
                <a16:creationId xmlns:a16="http://schemas.microsoft.com/office/drawing/2014/main" id="{D3E2D78C-196D-3D5E-6AEE-FA5DE1A26A17}"/>
              </a:ext>
            </a:extLst>
          </p:cNvPr>
          <p:cNvSpPr>
            <a:spLocks noGrp="1"/>
          </p:cNvSpPr>
          <p:nvPr>
            <p:ph type="ctrTitle"/>
          </p:nvPr>
        </p:nvSpPr>
        <p:spPr>
          <a:xfrm>
            <a:off x="372090" y="793933"/>
            <a:ext cx="8336653" cy="815859"/>
          </a:xfrm>
        </p:spPr>
        <p:txBody>
          <a:bodyPr>
            <a:normAutofit/>
          </a:bodyPr>
          <a:lstStyle/>
          <a:p>
            <a:r>
              <a:rPr lang="en-GB" dirty="0"/>
              <a:t>Refineries in the EU</a:t>
            </a:r>
          </a:p>
        </p:txBody>
      </p:sp>
      <p:pic>
        <p:nvPicPr>
          <p:cNvPr id="13" name="Immagine 12">
            <a:extLst>
              <a:ext uri="{FF2B5EF4-FFF2-40B4-BE49-F238E27FC236}">
                <a16:creationId xmlns:a16="http://schemas.microsoft.com/office/drawing/2014/main" id="{71E0B750-E71C-77A9-D806-81A921369833}"/>
              </a:ext>
            </a:extLst>
          </p:cNvPr>
          <p:cNvPicPr>
            <a:picLocks noChangeAspect="1"/>
          </p:cNvPicPr>
          <p:nvPr/>
        </p:nvPicPr>
        <p:blipFill>
          <a:blip r:embed="rId2"/>
          <a:srcRect b="12999"/>
          <a:stretch>
            <a:fillRect/>
          </a:stretch>
        </p:blipFill>
        <p:spPr>
          <a:xfrm>
            <a:off x="5518040" y="1819806"/>
            <a:ext cx="6673960" cy="3394093"/>
          </a:xfrm>
          <a:prstGeom prst="rect">
            <a:avLst/>
          </a:prstGeom>
        </p:spPr>
      </p:pic>
      <p:pic>
        <p:nvPicPr>
          <p:cNvPr id="15" name="Immagine 14">
            <a:extLst>
              <a:ext uri="{FF2B5EF4-FFF2-40B4-BE49-F238E27FC236}">
                <a16:creationId xmlns:a16="http://schemas.microsoft.com/office/drawing/2014/main" id="{27969270-C7B0-717E-91AD-48AD903FA6EC}"/>
              </a:ext>
            </a:extLst>
          </p:cNvPr>
          <p:cNvPicPr>
            <a:picLocks noChangeAspect="1"/>
          </p:cNvPicPr>
          <p:nvPr/>
        </p:nvPicPr>
        <p:blipFill>
          <a:blip r:embed="rId3"/>
          <a:stretch>
            <a:fillRect/>
          </a:stretch>
        </p:blipFill>
        <p:spPr>
          <a:xfrm>
            <a:off x="10772079" y="246307"/>
            <a:ext cx="1313194" cy="1843901"/>
          </a:xfrm>
          <a:prstGeom prst="rect">
            <a:avLst/>
          </a:prstGeom>
          <a:ln>
            <a:solidFill>
              <a:schemeClr val="tx1"/>
            </a:solidFill>
          </a:ln>
          <a:effectLst>
            <a:outerShdw blurRad="50800" dist="38100" dir="2700000" algn="tl" rotWithShape="0">
              <a:prstClr val="black">
                <a:alpha val="40000"/>
              </a:prstClr>
            </a:outerShdw>
          </a:effectLst>
        </p:spPr>
      </p:pic>
      <p:sp>
        <p:nvSpPr>
          <p:cNvPr id="16" name="CasellaDiTesto 15">
            <a:extLst>
              <a:ext uri="{FF2B5EF4-FFF2-40B4-BE49-F238E27FC236}">
                <a16:creationId xmlns:a16="http://schemas.microsoft.com/office/drawing/2014/main" id="{CF2D32F4-20BB-73C9-8F6B-AD38E883C7C0}"/>
              </a:ext>
            </a:extLst>
          </p:cNvPr>
          <p:cNvSpPr txBox="1"/>
          <p:nvPr/>
        </p:nvSpPr>
        <p:spPr>
          <a:xfrm>
            <a:off x="10142468" y="185292"/>
            <a:ext cx="1726110" cy="261610"/>
          </a:xfrm>
          <a:prstGeom prst="rect">
            <a:avLst/>
          </a:prstGeom>
          <a:noFill/>
        </p:spPr>
        <p:txBody>
          <a:bodyPr wrap="square" rtlCol="0">
            <a:spAutoFit/>
          </a:bodyPr>
          <a:lstStyle/>
          <a:p>
            <a:r>
              <a:rPr lang="en-US" sz="1100" i="1"/>
              <a:t>Source:</a:t>
            </a:r>
          </a:p>
        </p:txBody>
      </p:sp>
      <p:pic>
        <p:nvPicPr>
          <p:cNvPr id="17" name="Immagine 16">
            <a:extLst>
              <a:ext uri="{FF2B5EF4-FFF2-40B4-BE49-F238E27FC236}">
                <a16:creationId xmlns:a16="http://schemas.microsoft.com/office/drawing/2014/main" id="{7AB1CEF2-C5A1-C0EF-B49C-9BE1DE5A1C7D}"/>
              </a:ext>
            </a:extLst>
          </p:cNvPr>
          <p:cNvPicPr>
            <a:picLocks noChangeAspect="1"/>
          </p:cNvPicPr>
          <p:nvPr/>
        </p:nvPicPr>
        <p:blipFill>
          <a:blip r:embed="rId4"/>
          <a:srcRect l="28400" r="28684"/>
          <a:stretch>
            <a:fillRect/>
          </a:stretch>
        </p:blipFill>
        <p:spPr>
          <a:xfrm>
            <a:off x="3106875" y="2075018"/>
            <a:ext cx="2357887" cy="3138882"/>
          </a:xfrm>
          <a:prstGeom prst="rect">
            <a:avLst/>
          </a:prstGeom>
        </p:spPr>
      </p:pic>
      <p:grpSp>
        <p:nvGrpSpPr>
          <p:cNvPr id="18" name="Gruppo 17">
            <a:extLst>
              <a:ext uri="{FF2B5EF4-FFF2-40B4-BE49-F238E27FC236}">
                <a16:creationId xmlns:a16="http://schemas.microsoft.com/office/drawing/2014/main" id="{112D0124-F0F4-9F38-1ECD-80D26B6D1D57}"/>
              </a:ext>
            </a:extLst>
          </p:cNvPr>
          <p:cNvGrpSpPr/>
          <p:nvPr/>
        </p:nvGrpSpPr>
        <p:grpSpPr>
          <a:xfrm>
            <a:off x="61263" y="2075017"/>
            <a:ext cx="2390924" cy="3138882"/>
            <a:chOff x="8714025" y="1425702"/>
            <a:chExt cx="3406433" cy="4472076"/>
          </a:xfrm>
        </p:grpSpPr>
        <p:pic>
          <p:nvPicPr>
            <p:cNvPr id="19" name="Immagine 18">
              <a:extLst>
                <a:ext uri="{FF2B5EF4-FFF2-40B4-BE49-F238E27FC236}">
                  <a16:creationId xmlns:a16="http://schemas.microsoft.com/office/drawing/2014/main" id="{F869D41C-70CC-D8E8-610E-5CE4984E2B80}"/>
                </a:ext>
              </a:extLst>
            </p:cNvPr>
            <p:cNvPicPr>
              <a:picLocks noChangeAspect="1"/>
            </p:cNvPicPr>
            <p:nvPr/>
          </p:nvPicPr>
          <p:blipFill>
            <a:blip r:embed="rId5"/>
            <a:srcRect l="26513" r="29660"/>
            <a:stretch>
              <a:fillRect/>
            </a:stretch>
          </p:blipFill>
          <p:spPr>
            <a:xfrm>
              <a:off x="8714025" y="1425702"/>
              <a:ext cx="3406433" cy="4472076"/>
            </a:xfrm>
            <a:prstGeom prst="rect">
              <a:avLst/>
            </a:prstGeom>
          </p:spPr>
        </p:pic>
        <p:sp>
          <p:nvSpPr>
            <p:cNvPr id="20" name="Text Placeholder 4">
              <a:extLst>
                <a:ext uri="{FF2B5EF4-FFF2-40B4-BE49-F238E27FC236}">
                  <a16:creationId xmlns:a16="http://schemas.microsoft.com/office/drawing/2014/main" id="{A5071D51-8B4E-B3C0-0512-8612734FECE2}"/>
                </a:ext>
              </a:extLst>
            </p:cNvPr>
            <p:cNvSpPr txBox="1">
              <a:spLocks/>
            </p:cNvSpPr>
            <p:nvPr/>
          </p:nvSpPr>
          <p:spPr>
            <a:xfrm>
              <a:off x="8731045" y="1475300"/>
              <a:ext cx="983833" cy="392324"/>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buFont typeface="Myriad Pro" panose="020B0604020202020204" pitchFamily="34" charset="0"/>
                <a:buNone/>
                <a:defRPr sz="2000" b="0" kern="1200" baseline="0">
                  <a:solidFill>
                    <a:schemeClr val="tx1"/>
                  </a:solidFill>
                  <a:latin typeface="+mj-lt"/>
                  <a:ea typeface="+mn-ea"/>
                  <a:cs typeface="+mn-cs"/>
                </a:defRPr>
              </a:lvl1pPr>
              <a:lvl2pPr marL="179388" indent="-179388" algn="l" defTabSz="914400" rtl="0" eaLnBrk="1" latinLnBrk="0" hangingPunct="1">
                <a:lnSpc>
                  <a:spcPct val="100000"/>
                </a:lnSpc>
                <a:spcBef>
                  <a:spcPts val="0"/>
                </a:spcBef>
                <a:buClr>
                  <a:schemeClr val="accent1"/>
                </a:buClr>
                <a:buFont typeface="EuropeaEco" pitchFamily="2" charset="0"/>
                <a:buChar char="•"/>
                <a:defRPr sz="1800" kern="1200" baseline="0">
                  <a:solidFill>
                    <a:schemeClr val="tx1"/>
                  </a:solidFill>
                  <a:latin typeface="+mj-lt"/>
                  <a:ea typeface="+mn-ea"/>
                  <a:cs typeface="+mn-cs"/>
                </a:defRPr>
              </a:lvl2pPr>
              <a:lvl3pPr marL="357188" indent="-177800" algn="l" defTabSz="914400" rtl="0" eaLnBrk="1" latinLnBrk="0" hangingPunct="1">
                <a:lnSpc>
                  <a:spcPct val="100000"/>
                </a:lnSpc>
                <a:spcBef>
                  <a:spcPts val="0"/>
                </a:spcBef>
                <a:buClr>
                  <a:schemeClr val="accent1"/>
                </a:buClr>
                <a:buFont typeface="EuropeaEco" pitchFamily="2" charset="0"/>
                <a:buChar char="–"/>
                <a:defRPr sz="1600" kern="1200" baseline="0">
                  <a:solidFill>
                    <a:schemeClr val="tx1"/>
                  </a:solidFill>
                  <a:latin typeface="+mj-lt"/>
                  <a:ea typeface="+mn-ea"/>
                  <a:cs typeface="+mn-cs"/>
                </a:defRPr>
              </a:lvl3pPr>
              <a:lvl4pPr marL="536575" indent="-179388" algn="l" defTabSz="914400" rtl="0" eaLnBrk="1" latinLnBrk="0" hangingPunct="1">
                <a:lnSpc>
                  <a:spcPct val="100000"/>
                </a:lnSpc>
                <a:spcBef>
                  <a:spcPts val="0"/>
                </a:spcBef>
                <a:buClr>
                  <a:schemeClr val="accent1"/>
                </a:buClr>
                <a:buFont typeface="EuropeaEco" pitchFamily="2" charset="0"/>
                <a:buChar char=" "/>
                <a:defRPr sz="1400" kern="1200" baseline="0">
                  <a:solidFill>
                    <a:schemeClr val="tx1"/>
                  </a:solidFill>
                  <a:latin typeface="+mj-lt"/>
                  <a:ea typeface="+mn-ea"/>
                  <a:cs typeface="+mn-cs"/>
                </a:defRPr>
              </a:lvl4pPr>
              <a:lvl5pPr marL="719138" indent="-182563" algn="l" defTabSz="914400" rtl="0" eaLnBrk="1" latinLnBrk="0" hangingPunct="1">
                <a:lnSpc>
                  <a:spcPct val="100000"/>
                </a:lnSpc>
                <a:spcBef>
                  <a:spcPts val="0"/>
                </a:spcBef>
                <a:buClr>
                  <a:schemeClr val="accent1"/>
                </a:buClr>
                <a:buFont typeface="EuropeaEco" pitchFamily="2" charset="0"/>
                <a:buChar char="–"/>
                <a:defRPr sz="1200" kern="1200" baseline="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Myriad Pro"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Myriad Pro"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Myriad Pro"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Myriad Pro" panose="020B0604020202020204" pitchFamily="34" charset="0"/>
                <a:buChar char="•"/>
                <a:defRPr sz="1800" kern="1200">
                  <a:solidFill>
                    <a:schemeClr val="tx1"/>
                  </a:solidFill>
                  <a:latin typeface="+mn-lt"/>
                  <a:ea typeface="+mn-ea"/>
                  <a:cs typeface="+mn-cs"/>
                </a:defRPr>
              </a:lvl9pPr>
            </a:lstStyle>
            <a:p>
              <a:pPr algn="ctr"/>
              <a:r>
                <a:rPr lang="en-GB" b="1"/>
                <a:t>2009</a:t>
              </a:r>
            </a:p>
          </p:txBody>
        </p:sp>
      </p:grpSp>
      <p:sp>
        <p:nvSpPr>
          <p:cNvPr id="21" name="Freccia destra 20">
            <a:extLst>
              <a:ext uri="{FF2B5EF4-FFF2-40B4-BE49-F238E27FC236}">
                <a16:creationId xmlns:a16="http://schemas.microsoft.com/office/drawing/2014/main" id="{9E0E91CF-8E2B-DE12-14C7-16DF68863836}"/>
              </a:ext>
            </a:extLst>
          </p:cNvPr>
          <p:cNvSpPr/>
          <p:nvPr/>
        </p:nvSpPr>
        <p:spPr>
          <a:xfrm>
            <a:off x="2522619" y="3431813"/>
            <a:ext cx="519827" cy="302993"/>
          </a:xfrm>
          <a:prstGeom prst="rightArrow">
            <a:avLst/>
          </a:prstGeom>
          <a:solidFill>
            <a:srgbClr val="E0F9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latin typeface="Myriad Pro" panose="020B0503030403020204" pitchFamily="34" charset="0"/>
            </a:endParaRPr>
          </a:p>
        </p:txBody>
      </p:sp>
      <p:sp>
        <p:nvSpPr>
          <p:cNvPr id="22" name="Text Placeholder 4">
            <a:extLst>
              <a:ext uri="{FF2B5EF4-FFF2-40B4-BE49-F238E27FC236}">
                <a16:creationId xmlns:a16="http://schemas.microsoft.com/office/drawing/2014/main" id="{92A8D47D-115D-E0E0-58FA-01E19C6F9410}"/>
              </a:ext>
            </a:extLst>
          </p:cNvPr>
          <p:cNvSpPr txBox="1">
            <a:spLocks/>
          </p:cNvSpPr>
          <p:nvPr/>
        </p:nvSpPr>
        <p:spPr>
          <a:xfrm>
            <a:off x="3132011" y="2109829"/>
            <a:ext cx="690538" cy="275366"/>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buFont typeface="Myriad Pro" panose="020B0604020202020204" pitchFamily="34" charset="0"/>
              <a:buNone/>
              <a:defRPr sz="2000" b="0" kern="1200" baseline="0">
                <a:solidFill>
                  <a:schemeClr val="tx1"/>
                </a:solidFill>
                <a:latin typeface="+mj-lt"/>
                <a:ea typeface="+mn-ea"/>
                <a:cs typeface="+mn-cs"/>
              </a:defRPr>
            </a:lvl1pPr>
            <a:lvl2pPr marL="179388" indent="-179388" algn="l" defTabSz="914400" rtl="0" eaLnBrk="1" latinLnBrk="0" hangingPunct="1">
              <a:lnSpc>
                <a:spcPct val="100000"/>
              </a:lnSpc>
              <a:spcBef>
                <a:spcPts val="0"/>
              </a:spcBef>
              <a:buClr>
                <a:schemeClr val="accent1"/>
              </a:buClr>
              <a:buFont typeface="EuropeaEco" pitchFamily="2" charset="0"/>
              <a:buChar char="•"/>
              <a:defRPr sz="1800" kern="1200" baseline="0">
                <a:solidFill>
                  <a:schemeClr val="tx1"/>
                </a:solidFill>
                <a:latin typeface="+mj-lt"/>
                <a:ea typeface="+mn-ea"/>
                <a:cs typeface="+mn-cs"/>
              </a:defRPr>
            </a:lvl2pPr>
            <a:lvl3pPr marL="357188" indent="-177800" algn="l" defTabSz="914400" rtl="0" eaLnBrk="1" latinLnBrk="0" hangingPunct="1">
              <a:lnSpc>
                <a:spcPct val="100000"/>
              </a:lnSpc>
              <a:spcBef>
                <a:spcPts val="0"/>
              </a:spcBef>
              <a:buClr>
                <a:schemeClr val="accent1"/>
              </a:buClr>
              <a:buFont typeface="EuropeaEco" pitchFamily="2" charset="0"/>
              <a:buChar char="–"/>
              <a:defRPr sz="1600" kern="1200" baseline="0">
                <a:solidFill>
                  <a:schemeClr val="tx1"/>
                </a:solidFill>
                <a:latin typeface="+mj-lt"/>
                <a:ea typeface="+mn-ea"/>
                <a:cs typeface="+mn-cs"/>
              </a:defRPr>
            </a:lvl3pPr>
            <a:lvl4pPr marL="536575" indent="-179388" algn="l" defTabSz="914400" rtl="0" eaLnBrk="1" latinLnBrk="0" hangingPunct="1">
              <a:lnSpc>
                <a:spcPct val="100000"/>
              </a:lnSpc>
              <a:spcBef>
                <a:spcPts val="0"/>
              </a:spcBef>
              <a:buClr>
                <a:schemeClr val="accent1"/>
              </a:buClr>
              <a:buFont typeface="EuropeaEco" pitchFamily="2" charset="0"/>
              <a:buChar char=" "/>
              <a:defRPr sz="1400" kern="1200" baseline="0">
                <a:solidFill>
                  <a:schemeClr val="tx1"/>
                </a:solidFill>
                <a:latin typeface="+mj-lt"/>
                <a:ea typeface="+mn-ea"/>
                <a:cs typeface="+mn-cs"/>
              </a:defRPr>
            </a:lvl4pPr>
            <a:lvl5pPr marL="719138" indent="-182563" algn="l" defTabSz="914400" rtl="0" eaLnBrk="1" latinLnBrk="0" hangingPunct="1">
              <a:lnSpc>
                <a:spcPct val="100000"/>
              </a:lnSpc>
              <a:spcBef>
                <a:spcPts val="0"/>
              </a:spcBef>
              <a:buClr>
                <a:schemeClr val="accent1"/>
              </a:buClr>
              <a:buFont typeface="EuropeaEco" pitchFamily="2" charset="0"/>
              <a:buChar char="–"/>
              <a:defRPr sz="1200" kern="1200" baseline="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Myriad Pro"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Myriad Pro"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Myriad Pro"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Myriad Pro" panose="020B0604020202020204" pitchFamily="34" charset="0"/>
              <a:buChar char="•"/>
              <a:defRPr sz="1800" kern="1200">
                <a:solidFill>
                  <a:schemeClr val="tx1"/>
                </a:solidFill>
                <a:latin typeface="+mn-lt"/>
                <a:ea typeface="+mn-ea"/>
                <a:cs typeface="+mn-cs"/>
              </a:defRPr>
            </a:lvl9pPr>
          </a:lstStyle>
          <a:p>
            <a:pPr algn="ctr"/>
            <a:r>
              <a:rPr lang="en-GB" b="1"/>
              <a:t>2025</a:t>
            </a:r>
          </a:p>
        </p:txBody>
      </p:sp>
      <p:sp>
        <p:nvSpPr>
          <p:cNvPr id="5" name="Freccia angolare in su 4">
            <a:extLst>
              <a:ext uri="{FF2B5EF4-FFF2-40B4-BE49-F238E27FC236}">
                <a16:creationId xmlns:a16="http://schemas.microsoft.com/office/drawing/2014/main" id="{2B4C8231-B240-41EC-6987-2D6352F786A4}"/>
              </a:ext>
            </a:extLst>
          </p:cNvPr>
          <p:cNvSpPr/>
          <p:nvPr/>
        </p:nvSpPr>
        <p:spPr>
          <a:xfrm rot="5400000" flipH="1">
            <a:off x="11106658" y="2601698"/>
            <a:ext cx="230143" cy="424820"/>
          </a:xfrm>
          <a:prstGeom prst="bentUpArrow">
            <a:avLst/>
          </a:prstGeom>
          <a:solidFill>
            <a:srgbClr val="EA7131"/>
          </a:solidFill>
          <a:ln w="12700" cap="flat">
            <a:solidFill>
              <a:srgbClr val="EA713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Arial"/>
            </a:endParaRPr>
          </a:p>
        </p:txBody>
      </p:sp>
      <p:sp>
        <p:nvSpPr>
          <p:cNvPr id="7" name="CasellaDiTesto 6">
            <a:extLst>
              <a:ext uri="{FF2B5EF4-FFF2-40B4-BE49-F238E27FC236}">
                <a16:creationId xmlns:a16="http://schemas.microsoft.com/office/drawing/2014/main" id="{58EA4732-72A2-9DD9-30B2-386931450618}"/>
              </a:ext>
            </a:extLst>
          </p:cNvPr>
          <p:cNvSpPr txBox="1"/>
          <p:nvPr/>
        </p:nvSpPr>
        <p:spPr>
          <a:xfrm>
            <a:off x="-11020" y="4909891"/>
            <a:ext cx="6235546" cy="3077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400" i="1" dirty="0"/>
              <a:t>https://</a:t>
            </a:r>
            <a:r>
              <a:rPr lang="en-US" sz="1400" i="1" dirty="0" err="1"/>
              <a:t>www.concawe.eu</a:t>
            </a:r>
            <a:r>
              <a:rPr lang="en-US" sz="1400" i="1" dirty="0"/>
              <a:t>/refineries-map/</a:t>
            </a:r>
          </a:p>
        </p:txBody>
      </p:sp>
      <p:sp>
        <p:nvSpPr>
          <p:cNvPr id="9" name="CasellaDiTesto 8">
            <a:extLst>
              <a:ext uri="{FF2B5EF4-FFF2-40B4-BE49-F238E27FC236}">
                <a16:creationId xmlns:a16="http://schemas.microsoft.com/office/drawing/2014/main" id="{850C65EA-EB63-1C9F-BC2A-8C5B8414E5F5}"/>
              </a:ext>
            </a:extLst>
          </p:cNvPr>
          <p:cNvSpPr txBox="1"/>
          <p:nvPr/>
        </p:nvSpPr>
        <p:spPr>
          <a:xfrm>
            <a:off x="5455404" y="5391671"/>
            <a:ext cx="4516585" cy="923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it-IT" sz="1800" b="1" i="0" dirty="0">
                <a:solidFill>
                  <a:srgbClr val="33302E"/>
                </a:solidFill>
                <a:effectLst/>
              </a:rPr>
              <a:t>EU</a:t>
            </a:r>
            <a:r>
              <a:rPr lang="it-IT" sz="1800" b="0" i="0" dirty="0">
                <a:solidFill>
                  <a:srgbClr val="33302E"/>
                </a:solidFill>
                <a:effectLst/>
              </a:rPr>
              <a:t> </a:t>
            </a:r>
            <a:r>
              <a:rPr lang="it-IT" sz="1800" b="0" i="0" dirty="0" err="1">
                <a:solidFill>
                  <a:srgbClr val="33302E"/>
                </a:solidFill>
                <a:effectLst/>
              </a:rPr>
              <a:t>has</a:t>
            </a:r>
            <a:r>
              <a:rPr lang="it-IT" sz="1800" b="0" i="0" dirty="0">
                <a:solidFill>
                  <a:srgbClr val="33302E"/>
                </a:solidFill>
                <a:effectLst/>
              </a:rPr>
              <a:t> just </a:t>
            </a:r>
            <a:r>
              <a:rPr lang="it-IT" sz="1800" b="1" i="0" dirty="0">
                <a:solidFill>
                  <a:srgbClr val="33302E"/>
                </a:solidFill>
                <a:effectLst/>
              </a:rPr>
              <a:t>73</a:t>
            </a:r>
            <a:r>
              <a:rPr lang="it-IT" sz="1800" b="0" i="0" dirty="0">
                <a:solidFill>
                  <a:srgbClr val="33302E"/>
                </a:solidFill>
                <a:effectLst/>
              </a:rPr>
              <a:t> mainstream oil </a:t>
            </a:r>
            <a:r>
              <a:rPr lang="it-IT" sz="1800" b="0" i="0" dirty="0" err="1">
                <a:solidFill>
                  <a:srgbClr val="33302E"/>
                </a:solidFill>
                <a:effectLst/>
              </a:rPr>
              <a:t>refineries</a:t>
            </a:r>
            <a:r>
              <a:rPr lang="it-IT" sz="1800" b="0" i="0" dirty="0">
                <a:solidFill>
                  <a:srgbClr val="33302E"/>
                </a:solidFill>
                <a:effectLst/>
              </a:rPr>
              <a:t> in </a:t>
            </a:r>
            <a:r>
              <a:rPr lang="it-IT" sz="1800" b="0" i="0" dirty="0" err="1">
                <a:solidFill>
                  <a:srgbClr val="33302E"/>
                </a:solidFill>
                <a:effectLst/>
              </a:rPr>
              <a:t>operation</a:t>
            </a:r>
            <a:r>
              <a:rPr lang="it-IT" sz="1800" b="0" i="0" dirty="0">
                <a:solidFill>
                  <a:srgbClr val="33302E"/>
                </a:solidFill>
                <a:effectLst/>
              </a:rPr>
              <a:t>, </a:t>
            </a:r>
            <a:r>
              <a:rPr lang="it-IT" sz="1800" b="0" i="0" dirty="0" err="1">
                <a:solidFill>
                  <a:srgbClr val="33302E"/>
                </a:solidFill>
                <a:effectLst/>
              </a:rPr>
              <a:t>compared</a:t>
            </a:r>
            <a:r>
              <a:rPr lang="it-IT" sz="1800" b="0" i="0" dirty="0">
                <a:solidFill>
                  <a:srgbClr val="33302E"/>
                </a:solidFill>
                <a:effectLst/>
              </a:rPr>
              <a:t> with </a:t>
            </a:r>
            <a:r>
              <a:rPr lang="it-IT" sz="1800" b="1" i="0" dirty="0">
                <a:solidFill>
                  <a:srgbClr val="33302E"/>
                </a:solidFill>
                <a:effectLst/>
              </a:rPr>
              <a:t>more </a:t>
            </a:r>
            <a:r>
              <a:rPr lang="it-IT" sz="1800" b="1" i="0" dirty="0" err="1">
                <a:solidFill>
                  <a:srgbClr val="33302E"/>
                </a:solidFill>
                <a:effectLst/>
              </a:rPr>
              <a:t>than</a:t>
            </a:r>
            <a:r>
              <a:rPr lang="it-IT" sz="1800" b="1" i="0" dirty="0">
                <a:solidFill>
                  <a:srgbClr val="33302E"/>
                </a:solidFill>
                <a:effectLst/>
              </a:rPr>
              <a:t> 130 in the US</a:t>
            </a:r>
            <a:r>
              <a:rPr lang="it-IT" sz="1800" b="0" i="0" dirty="0">
                <a:solidFill>
                  <a:srgbClr val="33302E"/>
                </a:solidFill>
                <a:effectLst/>
              </a:rPr>
              <a:t> and </a:t>
            </a:r>
            <a:r>
              <a:rPr lang="it-IT" sz="1800" b="0" i="0" dirty="0" err="1">
                <a:solidFill>
                  <a:srgbClr val="33302E"/>
                </a:solidFill>
                <a:effectLst/>
              </a:rPr>
              <a:t>about</a:t>
            </a:r>
            <a:r>
              <a:rPr lang="it-IT" sz="1800" b="0" i="0" dirty="0">
                <a:solidFill>
                  <a:srgbClr val="33302E"/>
                </a:solidFill>
                <a:effectLst/>
              </a:rPr>
              <a:t> </a:t>
            </a:r>
            <a:r>
              <a:rPr lang="it-IT" sz="1800" b="1" i="0" dirty="0">
                <a:solidFill>
                  <a:srgbClr val="33302E"/>
                </a:solidFill>
                <a:effectLst/>
              </a:rPr>
              <a:t>300 </a:t>
            </a:r>
            <a:r>
              <a:rPr lang="it-IT" sz="1800" b="1" i="0" dirty="0" err="1">
                <a:solidFill>
                  <a:srgbClr val="33302E"/>
                </a:solidFill>
                <a:effectLst/>
              </a:rPr>
              <a:t>across</a:t>
            </a:r>
            <a:r>
              <a:rPr lang="it-IT" sz="1800" b="1" i="0" dirty="0">
                <a:solidFill>
                  <a:srgbClr val="33302E"/>
                </a:solidFill>
                <a:effectLst/>
              </a:rPr>
              <a:t> Asia</a:t>
            </a:r>
            <a:endParaRPr lang="en-US" b="1" dirty="0"/>
          </a:p>
        </p:txBody>
      </p:sp>
      <p:pic>
        <p:nvPicPr>
          <p:cNvPr id="10" name="Immagine 9">
            <a:extLst>
              <a:ext uri="{FF2B5EF4-FFF2-40B4-BE49-F238E27FC236}">
                <a16:creationId xmlns:a16="http://schemas.microsoft.com/office/drawing/2014/main" id="{8345C29B-F64D-D4F5-D775-ABDB827223C4}"/>
              </a:ext>
            </a:extLst>
          </p:cNvPr>
          <p:cNvPicPr>
            <a:picLocks noChangeAspect="1"/>
          </p:cNvPicPr>
          <p:nvPr/>
        </p:nvPicPr>
        <p:blipFill>
          <a:blip r:embed="rId6"/>
          <a:stretch>
            <a:fillRect/>
          </a:stretch>
        </p:blipFill>
        <p:spPr>
          <a:xfrm>
            <a:off x="71627" y="5468270"/>
            <a:ext cx="5356505" cy="1342710"/>
          </a:xfrm>
          <a:prstGeom prst="rect">
            <a:avLst/>
          </a:prstGeom>
        </p:spPr>
      </p:pic>
      <p:sp>
        <p:nvSpPr>
          <p:cNvPr id="11" name="Freccia angolare in su 10">
            <a:extLst>
              <a:ext uri="{FF2B5EF4-FFF2-40B4-BE49-F238E27FC236}">
                <a16:creationId xmlns:a16="http://schemas.microsoft.com/office/drawing/2014/main" id="{EA51C8E4-92B3-9174-CB4C-CDD9C60543A2}"/>
              </a:ext>
            </a:extLst>
          </p:cNvPr>
          <p:cNvSpPr/>
          <p:nvPr/>
        </p:nvSpPr>
        <p:spPr>
          <a:xfrm rot="5400000" flipV="1">
            <a:off x="6119524" y="2716088"/>
            <a:ext cx="230140" cy="227039"/>
          </a:xfrm>
          <a:prstGeom prst="bentUpArrow">
            <a:avLst/>
          </a:prstGeom>
          <a:solidFill>
            <a:srgbClr val="156082"/>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Arial"/>
            </a:endParaRPr>
          </a:p>
        </p:txBody>
      </p:sp>
      <p:sp>
        <p:nvSpPr>
          <p:cNvPr id="12" name="Freccia angolare in su 11">
            <a:extLst>
              <a:ext uri="{FF2B5EF4-FFF2-40B4-BE49-F238E27FC236}">
                <a16:creationId xmlns:a16="http://schemas.microsoft.com/office/drawing/2014/main" id="{ECFCA8C2-9A0F-ACDB-3CBC-63A304F3F42F}"/>
              </a:ext>
            </a:extLst>
          </p:cNvPr>
          <p:cNvSpPr/>
          <p:nvPr/>
        </p:nvSpPr>
        <p:spPr>
          <a:xfrm rot="5400000" flipV="1">
            <a:off x="6116944" y="3069966"/>
            <a:ext cx="230140" cy="227039"/>
          </a:xfrm>
          <a:prstGeom prst="bentUpArrow">
            <a:avLst/>
          </a:prstGeom>
          <a:solidFill>
            <a:srgbClr val="1A6B24"/>
          </a:solidFill>
          <a:ln w="12700" cap="flat">
            <a:solidFill>
              <a:srgbClr val="1A6B24"/>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Arial"/>
            </a:endParaRPr>
          </a:p>
        </p:txBody>
      </p:sp>
      <p:sp>
        <p:nvSpPr>
          <p:cNvPr id="23" name="Freccia angolare in su 22">
            <a:extLst>
              <a:ext uri="{FF2B5EF4-FFF2-40B4-BE49-F238E27FC236}">
                <a16:creationId xmlns:a16="http://schemas.microsoft.com/office/drawing/2014/main" id="{021F77B6-40CE-A226-1E69-856165F5E53A}"/>
              </a:ext>
            </a:extLst>
          </p:cNvPr>
          <p:cNvSpPr/>
          <p:nvPr/>
        </p:nvSpPr>
        <p:spPr>
          <a:xfrm rot="16200000">
            <a:off x="6114361" y="4725701"/>
            <a:ext cx="230140" cy="227039"/>
          </a:xfrm>
          <a:prstGeom prst="bentUpArrow">
            <a:avLst/>
          </a:prstGeom>
          <a:solidFill>
            <a:srgbClr val="A02B93"/>
          </a:solidFill>
          <a:ln w="12700" cap="flat">
            <a:solidFill>
              <a:srgbClr val="A02B93"/>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Arial"/>
            </a:endParaRPr>
          </a:p>
        </p:txBody>
      </p:sp>
      <p:sp>
        <p:nvSpPr>
          <p:cNvPr id="25" name="CasellaDiTesto 24">
            <a:extLst>
              <a:ext uri="{FF2B5EF4-FFF2-40B4-BE49-F238E27FC236}">
                <a16:creationId xmlns:a16="http://schemas.microsoft.com/office/drawing/2014/main" id="{7C56C75C-8B8A-B835-F225-3DCD953597DF}"/>
              </a:ext>
            </a:extLst>
          </p:cNvPr>
          <p:cNvSpPr txBox="1"/>
          <p:nvPr/>
        </p:nvSpPr>
        <p:spPr>
          <a:xfrm>
            <a:off x="5428748" y="6659454"/>
            <a:ext cx="4339719" cy="246221"/>
          </a:xfrm>
          <a:prstGeom prst="rect">
            <a:avLst/>
          </a:prstGeom>
          <a:noFill/>
        </p:spPr>
        <p:txBody>
          <a:bodyPr wrap="square" rtlCol="0">
            <a:spAutoFit/>
          </a:bodyPr>
          <a:lstStyle/>
          <a:p>
            <a:r>
              <a:rPr lang="en-US" sz="1000" i="1" dirty="0"/>
              <a:t>Source: elaborated from Financial Times and </a:t>
            </a:r>
            <a:r>
              <a:rPr lang="en-US" sz="1000" i="1" dirty="0" err="1"/>
              <a:t>Concawe</a:t>
            </a:r>
            <a:r>
              <a:rPr lang="en-US" sz="1000" i="1" dirty="0"/>
              <a:t>. June 2026</a:t>
            </a:r>
          </a:p>
        </p:txBody>
      </p:sp>
      <p:pic>
        <p:nvPicPr>
          <p:cNvPr id="6" name="Immagine 5">
            <a:extLst>
              <a:ext uri="{FF2B5EF4-FFF2-40B4-BE49-F238E27FC236}">
                <a16:creationId xmlns:a16="http://schemas.microsoft.com/office/drawing/2014/main" id="{659E07DB-82BB-B6F8-BD93-85A793F7124A}"/>
              </a:ext>
            </a:extLst>
          </p:cNvPr>
          <p:cNvPicPr>
            <a:picLocks noChangeAspect="1"/>
          </p:cNvPicPr>
          <p:nvPr/>
        </p:nvPicPr>
        <p:blipFill>
          <a:blip r:embed="rId7"/>
          <a:srcRect r="61401" b="7522"/>
          <a:stretch>
            <a:fillRect/>
          </a:stretch>
        </p:blipFill>
        <p:spPr>
          <a:xfrm>
            <a:off x="6901460" y="3811659"/>
            <a:ext cx="1953560" cy="332582"/>
          </a:xfrm>
          <a:prstGeom prst="rect">
            <a:avLst/>
          </a:prstGeom>
        </p:spPr>
      </p:pic>
      <p:pic>
        <p:nvPicPr>
          <p:cNvPr id="8" name="Immagine 7">
            <a:extLst>
              <a:ext uri="{FF2B5EF4-FFF2-40B4-BE49-F238E27FC236}">
                <a16:creationId xmlns:a16="http://schemas.microsoft.com/office/drawing/2014/main" id="{B4F446E3-35AE-22E5-82B2-78F54EBA0406}"/>
              </a:ext>
            </a:extLst>
          </p:cNvPr>
          <p:cNvPicPr>
            <a:picLocks noChangeAspect="1"/>
          </p:cNvPicPr>
          <p:nvPr/>
        </p:nvPicPr>
        <p:blipFill>
          <a:blip r:embed="rId7"/>
          <a:srcRect l="54418" t="-42377"/>
          <a:stretch>
            <a:fillRect/>
          </a:stretch>
        </p:blipFill>
        <p:spPr>
          <a:xfrm>
            <a:off x="8855020" y="3663707"/>
            <a:ext cx="2307005" cy="512035"/>
          </a:xfrm>
          <a:prstGeom prst="rect">
            <a:avLst/>
          </a:prstGeom>
        </p:spPr>
      </p:pic>
    </p:spTree>
    <p:extLst>
      <p:ext uri="{BB962C8B-B14F-4D97-AF65-F5344CB8AC3E}">
        <p14:creationId xmlns:p14="http://schemas.microsoft.com/office/powerpoint/2010/main" val="152308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Title 1"/>
          <p:cNvSpPr txBox="1">
            <a:spLocks noGrp="1"/>
          </p:cNvSpPr>
          <p:nvPr>
            <p:ph type="title"/>
          </p:nvPr>
        </p:nvSpPr>
        <p:spPr>
          <a:xfrm>
            <a:off x="479425" y="1576808"/>
            <a:ext cx="6325137" cy="3114895"/>
          </a:xfrm>
          <a:prstGeom prst="rect">
            <a:avLst/>
          </a:prstGeom>
        </p:spPr>
        <p:txBody>
          <a:bodyPr/>
          <a:lstStyle>
            <a:lvl1pPr defTabSz="886968">
              <a:defRPr sz="5820"/>
            </a:lvl1pPr>
          </a:lstStyle>
          <a:p>
            <a:r>
              <a:t>The crisis: impact on EU Aviation fuel market</a:t>
            </a:r>
          </a:p>
        </p:txBody>
      </p:sp>
      <p:sp>
        <p:nvSpPr>
          <p:cNvPr id="426" name="Subtitle 12"/>
          <p:cNvSpPr txBox="1">
            <a:spLocks noGrp="1"/>
          </p:cNvSpPr>
          <p:nvPr>
            <p:ph type="body" sz="quarter" idx="1"/>
          </p:nvPr>
        </p:nvSpPr>
        <p:spPr>
          <a:prstGeom prst="rect">
            <a:avLst/>
          </a:prstGeom>
        </p:spPr>
        <p:txBody>
          <a:bodyPr>
            <a:normAutofit lnSpcReduction="10000"/>
          </a:bodyPr>
          <a:lstStyle>
            <a:lvl1pPr defTabSz="905255">
              <a:defRPr sz="14850"/>
            </a:lvl1pPr>
          </a:lstStyle>
          <a:p>
            <a:r>
              <a:t>02</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 name="TextBox 2"/>
          <p:cNvSpPr txBox="1">
            <a:spLocks noGrp="1"/>
          </p:cNvSpPr>
          <p:nvPr>
            <p:ph type="sldNum" sz="quarter" idx="2"/>
          </p:nvPr>
        </p:nvSpPr>
        <p:spPr>
          <a:xfrm>
            <a:off x="479425" y="6278543"/>
            <a:ext cx="153963" cy="1355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1000">
                <a:solidFill>
                  <a:schemeClr val="accent1"/>
                </a:solidFill>
              </a:defRPr>
            </a:lvl1pPr>
          </a:lstStyle>
          <a:p>
            <a:fld id="{86CB4B4D-7CA3-9044-876B-883B54F8677D}" type="slidenum">
              <a:rPr/>
              <a:t>9</a:t>
            </a:fld>
            <a:endParaRPr/>
          </a:p>
        </p:txBody>
      </p:sp>
      <p:sp>
        <p:nvSpPr>
          <p:cNvPr id="434" name="Text Placeholder 1"/>
          <p:cNvSpPr txBox="1">
            <a:spLocks noGrp="1"/>
          </p:cNvSpPr>
          <p:nvPr>
            <p:ph type="body" sz="quarter" idx="1"/>
          </p:nvPr>
        </p:nvSpPr>
        <p:spPr>
          <a:prstGeom prst="rect">
            <a:avLst/>
          </a:prstGeom>
        </p:spPr>
        <p:txBody>
          <a:bodyPr/>
          <a:lstStyle/>
          <a:p>
            <a:r>
              <a:t>Section 2 - The crisis: impact on EU Aviation fuel market</a:t>
            </a:r>
          </a:p>
        </p:txBody>
      </p:sp>
      <p:sp>
        <p:nvSpPr>
          <p:cNvPr id="435" name="Segnaposto testo 9"/>
          <p:cNvSpPr>
            <a:spLocks noGrp="1"/>
          </p:cNvSpPr>
          <p:nvPr>
            <p:ph type="body" idx="21"/>
          </p:nvPr>
        </p:nvSpPr>
        <p:spPr>
          <a:xfrm>
            <a:off x="251515" y="1893917"/>
            <a:ext cx="8336654" cy="72341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r>
              <a:rPr dirty="0"/>
              <a:t>IEA Interactive map</a:t>
            </a:r>
          </a:p>
        </p:txBody>
      </p:sp>
      <p:sp>
        <p:nvSpPr>
          <p:cNvPr id="436" name="Title 2"/>
          <p:cNvSpPr txBox="1">
            <a:spLocks noGrp="1"/>
          </p:cNvSpPr>
          <p:nvPr>
            <p:ph type="title"/>
          </p:nvPr>
        </p:nvSpPr>
        <p:spPr>
          <a:xfrm>
            <a:off x="294376" y="839259"/>
            <a:ext cx="11648925" cy="965444"/>
          </a:xfrm>
          <a:prstGeom prst="rect">
            <a:avLst/>
          </a:prstGeom>
        </p:spPr>
        <p:txBody>
          <a:bodyPr/>
          <a:lstStyle>
            <a:lvl1pPr defTabSz="713231">
              <a:defRPr sz="3509"/>
            </a:lvl1pPr>
          </a:lstStyle>
          <a:p>
            <a:r>
              <a:rPr dirty="0"/>
              <a:t>IEA - Middle East Maritime </a:t>
            </a:r>
            <a:br>
              <a:rPr lang="it-IT" dirty="0"/>
            </a:br>
            <a:r>
              <a:rPr dirty="0"/>
              <a:t>Chokepoints Shipping Monitor</a:t>
            </a:r>
          </a:p>
        </p:txBody>
      </p:sp>
      <p:pic>
        <p:nvPicPr>
          <p:cNvPr id="437" name="Immagine 6" descr="Immagine 6"/>
          <p:cNvPicPr>
            <a:picLocks noChangeAspect="1"/>
          </p:cNvPicPr>
          <p:nvPr/>
        </p:nvPicPr>
        <p:blipFill>
          <a:blip r:embed="rId3"/>
          <a:srcRect t="54588"/>
          <a:stretch>
            <a:fillRect/>
          </a:stretch>
        </p:blipFill>
        <p:spPr>
          <a:xfrm>
            <a:off x="7547661" y="146361"/>
            <a:ext cx="4644339" cy="2606702"/>
          </a:xfrm>
          <a:prstGeom prst="rect">
            <a:avLst/>
          </a:prstGeom>
          <a:ln w="12700">
            <a:miter lim="400000"/>
          </a:ln>
        </p:spPr>
      </p:pic>
      <p:pic>
        <p:nvPicPr>
          <p:cNvPr id="439" name="Immagine 7" descr="Immagine 7"/>
          <p:cNvPicPr>
            <a:picLocks noChangeAspect="1"/>
          </p:cNvPicPr>
          <p:nvPr/>
        </p:nvPicPr>
        <p:blipFill>
          <a:blip r:embed="rId4"/>
          <a:stretch>
            <a:fillRect/>
          </a:stretch>
        </p:blipFill>
        <p:spPr>
          <a:xfrm>
            <a:off x="275254" y="2397509"/>
            <a:ext cx="6828073" cy="4449339"/>
          </a:xfrm>
          <a:prstGeom prst="rect">
            <a:avLst/>
          </a:prstGeom>
          <a:ln>
            <a:solidFill>
              <a:srgbClr val="000000"/>
            </a:solidFill>
          </a:ln>
        </p:spPr>
      </p:pic>
      <p:sp>
        <p:nvSpPr>
          <p:cNvPr id="440" name="CasellaDiTesto 10"/>
          <p:cNvSpPr txBox="1"/>
          <p:nvPr/>
        </p:nvSpPr>
        <p:spPr>
          <a:xfrm>
            <a:off x="7179352" y="2653046"/>
            <a:ext cx="5007884" cy="3108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defRPr b="1">
                <a:latin typeface="Graphik"/>
                <a:ea typeface="Graphik"/>
                <a:cs typeface="Graphik"/>
                <a:sym typeface="Graphik"/>
              </a:defRPr>
            </a:lvl1pPr>
          </a:lstStyle>
          <a:p>
            <a:r>
              <a:rPr lang="it-IT" dirty="0"/>
              <a:t>IEA: t</a:t>
            </a:r>
            <a:r>
              <a:rPr dirty="0"/>
              <a:t>he </a:t>
            </a:r>
            <a:r>
              <a:rPr u="sng" dirty="0"/>
              <a:t>largest supply disruption in the history</a:t>
            </a:r>
            <a:r>
              <a:rPr dirty="0"/>
              <a:t> </a:t>
            </a:r>
            <a:r>
              <a:rPr b="0" dirty="0"/>
              <a:t>of the global oil market, while also impeding critical flows of natural gas and other key commodities.</a:t>
            </a:r>
            <a:r>
              <a:rPr lang="it-IT" b="0" dirty="0"/>
              <a:t> 3 </a:t>
            </a:r>
            <a:r>
              <a:rPr lang="it-IT" b="0" dirty="0" err="1"/>
              <a:t>months</a:t>
            </a:r>
            <a:r>
              <a:rPr lang="it-IT" b="0" dirty="0"/>
              <a:t> </a:t>
            </a:r>
            <a:r>
              <a:rPr lang="it-IT" b="0" dirty="0" err="1"/>
              <a:t>interruption</a:t>
            </a:r>
            <a:r>
              <a:rPr lang="it-IT" b="0" dirty="0"/>
              <a:t> of 20% global oil supplies</a:t>
            </a:r>
          </a:p>
          <a:p>
            <a:endParaRPr lang="it-IT" dirty="0"/>
          </a:p>
          <a:p>
            <a:r>
              <a:rPr lang="it-IT" dirty="0"/>
              <a:t>…</a:t>
            </a:r>
            <a:r>
              <a:rPr lang="it-IT" dirty="0" err="1"/>
              <a:t>but</a:t>
            </a:r>
            <a:r>
              <a:rPr lang="it-IT" dirty="0"/>
              <a:t>…. </a:t>
            </a:r>
          </a:p>
          <a:p>
            <a:endParaRPr lang="it-IT" dirty="0"/>
          </a:p>
          <a:p>
            <a:r>
              <a:rPr lang="it-IT" dirty="0"/>
              <a:t>oil </a:t>
            </a:r>
            <a:r>
              <a:rPr lang="it-IT" dirty="0" err="1"/>
              <a:t>did</a:t>
            </a:r>
            <a:r>
              <a:rPr lang="it-IT" dirty="0"/>
              <a:t> </a:t>
            </a:r>
            <a:r>
              <a:rPr lang="it-IT" dirty="0" err="1"/>
              <a:t>not</a:t>
            </a:r>
            <a:r>
              <a:rPr lang="it-IT" dirty="0"/>
              <a:t> </a:t>
            </a:r>
            <a:r>
              <a:rPr lang="it-IT" dirty="0" err="1"/>
              <a:t>reach</a:t>
            </a:r>
            <a:r>
              <a:rPr lang="it-IT" dirty="0"/>
              <a:t> 2008 </a:t>
            </a:r>
            <a:r>
              <a:rPr lang="it-IT" dirty="0" err="1"/>
              <a:t>all</a:t>
            </a:r>
            <a:r>
              <a:rPr lang="it-IT" dirty="0"/>
              <a:t> time spike ($ 140), </a:t>
            </a:r>
            <a:r>
              <a:rPr lang="it-IT" b="0" dirty="0" err="1"/>
              <a:t>nor</a:t>
            </a:r>
            <a:r>
              <a:rPr lang="it-IT" b="0" dirty="0"/>
              <a:t> the 2022 figure of $ 114 after the </a:t>
            </a:r>
            <a:r>
              <a:rPr lang="it-IT" b="0" dirty="0" err="1"/>
              <a:t>invasion</a:t>
            </a:r>
            <a:r>
              <a:rPr lang="it-IT" b="0" dirty="0"/>
              <a:t> of Ukraine, </a:t>
            </a:r>
            <a:r>
              <a:rPr lang="it-IT" b="0" dirty="0" err="1"/>
              <a:t>reaching</a:t>
            </a:r>
            <a:r>
              <a:rPr lang="it-IT" b="0" dirty="0"/>
              <a:t> $ 109 in April 2026</a:t>
            </a:r>
          </a:p>
          <a:p>
            <a:r>
              <a:rPr lang="it-IT" sz="1600" b="0" i="1" dirty="0"/>
              <a:t>(</a:t>
            </a:r>
            <a:r>
              <a:rPr lang="it-IT" sz="1600" b="0" i="1" dirty="0" err="1"/>
              <a:t>considering</a:t>
            </a:r>
            <a:r>
              <a:rPr lang="it-IT" sz="1600" b="0" i="1" dirty="0"/>
              <a:t> WTY NIMEX </a:t>
            </a:r>
            <a:r>
              <a:rPr lang="it-IT" sz="1600" b="0" i="1" dirty="0" err="1"/>
              <a:t>inflation</a:t>
            </a:r>
            <a:r>
              <a:rPr lang="it-IT" sz="1600" b="0" i="1" dirty="0"/>
              <a:t> </a:t>
            </a:r>
            <a:r>
              <a:rPr lang="it-IT" sz="1600" b="0" i="1" dirty="0" err="1"/>
              <a:t>adjusted</a:t>
            </a:r>
            <a:r>
              <a:rPr lang="it-IT" sz="1600" b="0" i="1" dirty="0"/>
              <a:t> </a:t>
            </a:r>
            <a:r>
              <a:rPr lang="it-IT" sz="1600" b="0" i="1" dirty="0" err="1"/>
              <a:t>average</a:t>
            </a:r>
            <a:r>
              <a:rPr lang="it-IT" sz="1600" b="0" i="1" dirty="0"/>
              <a:t>-USD)</a:t>
            </a:r>
            <a:endParaRPr sz="1600" b="0" i="1" dirty="0"/>
          </a:p>
        </p:txBody>
      </p:sp>
      <p:pic>
        <p:nvPicPr>
          <p:cNvPr id="441" name="Immagine 11" descr="Immagine 11"/>
          <p:cNvPicPr>
            <a:picLocks noChangeAspect="1"/>
          </p:cNvPicPr>
          <p:nvPr/>
        </p:nvPicPr>
        <p:blipFill>
          <a:blip r:embed="rId5"/>
          <a:stretch>
            <a:fillRect/>
          </a:stretch>
        </p:blipFill>
        <p:spPr>
          <a:xfrm>
            <a:off x="275254" y="2397510"/>
            <a:ext cx="3047809" cy="181187"/>
          </a:xfrm>
          <a:prstGeom prst="rect">
            <a:avLst/>
          </a:prstGeom>
          <a:ln w="12700">
            <a:miter lim="400000"/>
          </a:ln>
        </p:spPr>
      </p:pic>
      <p:pic>
        <p:nvPicPr>
          <p:cNvPr id="4" name="Immagine 6" descr="Immagine 6">
            <a:extLst>
              <a:ext uri="{FF2B5EF4-FFF2-40B4-BE49-F238E27FC236}">
                <a16:creationId xmlns:a16="http://schemas.microsoft.com/office/drawing/2014/main" id="{BAAA0330-C8AD-9238-7A14-0F7B31ECC226}"/>
              </a:ext>
            </a:extLst>
          </p:cNvPr>
          <p:cNvPicPr>
            <a:picLocks noChangeAspect="1"/>
          </p:cNvPicPr>
          <p:nvPr/>
        </p:nvPicPr>
        <p:blipFill>
          <a:blip r:embed="rId3"/>
          <a:srcRect l="21402" t="54859" r="22457" b="42087"/>
          <a:stretch>
            <a:fillRect/>
          </a:stretch>
        </p:blipFill>
        <p:spPr>
          <a:xfrm>
            <a:off x="7836756" y="55452"/>
            <a:ext cx="4120393" cy="276999"/>
          </a:xfrm>
          <a:prstGeom prst="rect">
            <a:avLst/>
          </a:prstGeom>
          <a:ln w="12700">
            <a:miter lim="400000"/>
          </a:ln>
        </p:spPr>
      </p:pic>
      <p:sp>
        <p:nvSpPr>
          <p:cNvPr id="6" name="Ovale 5">
            <a:extLst>
              <a:ext uri="{FF2B5EF4-FFF2-40B4-BE49-F238E27FC236}">
                <a16:creationId xmlns:a16="http://schemas.microsoft.com/office/drawing/2014/main" id="{BFE3A460-EB3F-BE71-FB47-56E314E2D40E}"/>
              </a:ext>
            </a:extLst>
          </p:cNvPr>
          <p:cNvSpPr/>
          <p:nvPr/>
        </p:nvSpPr>
        <p:spPr>
          <a:xfrm>
            <a:off x="3743314" y="3557598"/>
            <a:ext cx="614363" cy="400050"/>
          </a:xfrm>
          <a:prstGeom prst="ellipse">
            <a:avLst/>
          </a:prstGeom>
          <a:noFill/>
          <a:ln w="28575" cap="flat">
            <a:solidFill>
              <a:srgbClr val="FF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Arial"/>
            </a:endParaRPr>
          </a:p>
        </p:txBody>
      </p:sp>
      <p:sp>
        <p:nvSpPr>
          <p:cNvPr id="7" name="CasellaDiTesto 6">
            <a:extLst>
              <a:ext uri="{FF2B5EF4-FFF2-40B4-BE49-F238E27FC236}">
                <a16:creationId xmlns:a16="http://schemas.microsoft.com/office/drawing/2014/main" id="{8A9EB861-75DC-FA4A-1C5E-6646F7D6D4D1}"/>
              </a:ext>
            </a:extLst>
          </p:cNvPr>
          <p:cNvSpPr txBox="1"/>
          <p:nvPr/>
        </p:nvSpPr>
        <p:spPr>
          <a:xfrm>
            <a:off x="1780248" y="3528128"/>
            <a:ext cx="1047721"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latin typeface="+mn-lt"/>
                <a:ea typeface="+mn-ea"/>
                <a:cs typeface="+mn-cs"/>
                <a:sym typeface="Arial"/>
              </a:rPr>
              <a:t>Suez Canal</a:t>
            </a:r>
          </a:p>
        </p:txBody>
      </p:sp>
      <p:pic>
        <p:nvPicPr>
          <p:cNvPr id="438" name="Immagine 4" descr="Immagine 4"/>
          <p:cNvPicPr>
            <a:picLocks noChangeAspect="1"/>
          </p:cNvPicPr>
          <p:nvPr/>
        </p:nvPicPr>
        <p:blipFill>
          <a:blip r:embed="rId6"/>
          <a:stretch>
            <a:fillRect/>
          </a:stretch>
        </p:blipFill>
        <p:spPr>
          <a:xfrm>
            <a:off x="7081711" y="20026"/>
            <a:ext cx="838201" cy="495301"/>
          </a:xfrm>
          <a:prstGeom prst="rect">
            <a:avLst/>
          </a:prstGeom>
          <a:ln w="12700">
            <a:miter lim="400000"/>
          </a:ln>
        </p:spPr>
      </p:pic>
      <p:sp>
        <p:nvSpPr>
          <p:cNvPr id="8" name="CasellaDiTesto 7">
            <a:extLst>
              <a:ext uri="{FF2B5EF4-FFF2-40B4-BE49-F238E27FC236}">
                <a16:creationId xmlns:a16="http://schemas.microsoft.com/office/drawing/2014/main" id="{A7215D80-7550-0A33-5193-67C62A6C5DAE}"/>
              </a:ext>
            </a:extLst>
          </p:cNvPr>
          <p:cNvSpPr txBox="1"/>
          <p:nvPr/>
        </p:nvSpPr>
        <p:spPr>
          <a:xfrm>
            <a:off x="2992700" y="3931380"/>
            <a:ext cx="1486943"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latin typeface="+mn-lt"/>
                <a:ea typeface="+mn-ea"/>
                <a:cs typeface="+mn-cs"/>
                <a:sym typeface="Arial"/>
              </a:rPr>
              <a:t>Strait of Hormuz</a:t>
            </a:r>
          </a:p>
        </p:txBody>
      </p:sp>
      <p:sp>
        <p:nvSpPr>
          <p:cNvPr id="9" name="CasellaDiTesto 8">
            <a:extLst>
              <a:ext uri="{FF2B5EF4-FFF2-40B4-BE49-F238E27FC236}">
                <a16:creationId xmlns:a16="http://schemas.microsoft.com/office/drawing/2014/main" id="{552C4678-CB68-1035-34D0-61C698328BDD}"/>
              </a:ext>
            </a:extLst>
          </p:cNvPr>
          <p:cNvSpPr txBox="1"/>
          <p:nvPr/>
        </p:nvSpPr>
        <p:spPr>
          <a:xfrm>
            <a:off x="2151175" y="4469606"/>
            <a:ext cx="1206418"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rgbClr val="000000"/>
                </a:solidFill>
                <a:effectLst/>
                <a:uFillTx/>
                <a:latin typeface="+mn-lt"/>
                <a:ea typeface="+mn-ea"/>
                <a:cs typeface="+mn-cs"/>
                <a:sym typeface="Arial"/>
              </a:rPr>
              <a:t>Strait of </a:t>
            </a:r>
            <a:r>
              <a:rPr lang="en-US" sz="1400" b="1" dirty="0"/>
              <a:t>Bab </a:t>
            </a:r>
          </a:p>
          <a:p>
            <a:pPr marL="0" marR="0" indent="0" algn="l" defTabSz="914400" rtl="0" fontAlgn="auto" latinLnBrk="0" hangingPunct="0">
              <a:lnSpc>
                <a:spcPct val="100000"/>
              </a:lnSpc>
              <a:spcBef>
                <a:spcPts val="0"/>
              </a:spcBef>
              <a:spcAft>
                <a:spcPts val="0"/>
              </a:spcAft>
              <a:buClrTx/>
              <a:buSzTx/>
              <a:buFontTx/>
              <a:buNone/>
              <a:tabLst/>
            </a:pPr>
            <a:r>
              <a:rPr lang="en-US" sz="1400" b="1" dirty="0"/>
              <a:t>el-Mandeb</a:t>
            </a:r>
            <a:endParaRPr kumimoji="0" lang="en-US" sz="1400" b="1" i="0" u="none" strike="noStrike" cap="none" spc="0" normalizeH="0" baseline="0" dirty="0">
              <a:ln>
                <a:noFill/>
              </a:ln>
              <a:solidFill>
                <a:srgbClr val="000000"/>
              </a:solidFill>
              <a:effectLst/>
              <a:uFillTx/>
              <a:latin typeface="+mn-lt"/>
              <a:ea typeface="+mn-ea"/>
              <a:cs typeface="+mn-cs"/>
              <a:sym typeface="Arial"/>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 name="TextBox 2"/>
          <p:cNvSpPr txBox="1">
            <a:spLocks noGrp="1"/>
          </p:cNvSpPr>
          <p:nvPr>
            <p:ph type="sldNum" sz="quarter" idx="2"/>
          </p:nvPr>
        </p:nvSpPr>
        <p:spPr>
          <a:xfrm>
            <a:off x="1428550" y="6278543"/>
            <a:ext cx="153963" cy="1355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1000">
                <a:solidFill>
                  <a:schemeClr val="accent1"/>
                </a:solidFill>
              </a:defRPr>
            </a:lvl1pPr>
          </a:lstStyle>
          <a:p>
            <a:fld id="{86CB4B4D-7CA3-9044-876B-883B54F8677D}" type="slidenum">
              <a:rPr/>
              <a:t>10</a:t>
            </a:fld>
            <a:endParaRPr/>
          </a:p>
        </p:txBody>
      </p:sp>
      <p:sp>
        <p:nvSpPr>
          <p:cNvPr id="444" name="Text Placeholder 1"/>
          <p:cNvSpPr txBox="1">
            <a:spLocks noGrp="1"/>
          </p:cNvSpPr>
          <p:nvPr>
            <p:ph type="body" sz="quarter" idx="1"/>
          </p:nvPr>
        </p:nvSpPr>
        <p:spPr>
          <a:xfrm>
            <a:off x="394393" y="130343"/>
            <a:ext cx="5542977" cy="362070"/>
          </a:xfrm>
          <a:prstGeom prst="rect">
            <a:avLst/>
          </a:prstGeom>
        </p:spPr>
        <p:txBody>
          <a:bodyPr/>
          <a:lstStyle/>
          <a:p>
            <a:r>
              <a:rPr dirty="0"/>
              <a:t>Section 2 - The crisis: impact on EU Aviation fuel market</a:t>
            </a:r>
          </a:p>
        </p:txBody>
      </p:sp>
      <p:grpSp>
        <p:nvGrpSpPr>
          <p:cNvPr id="6" name="Gruppo 5">
            <a:extLst>
              <a:ext uri="{FF2B5EF4-FFF2-40B4-BE49-F238E27FC236}">
                <a16:creationId xmlns:a16="http://schemas.microsoft.com/office/drawing/2014/main" id="{F7E27A5E-C782-CB35-7F24-3D72752814C9}"/>
              </a:ext>
            </a:extLst>
          </p:cNvPr>
          <p:cNvGrpSpPr/>
          <p:nvPr/>
        </p:nvGrpSpPr>
        <p:grpSpPr>
          <a:xfrm>
            <a:off x="-9976" y="1975104"/>
            <a:ext cx="4179640" cy="4783830"/>
            <a:chOff x="3316450" y="1873116"/>
            <a:chExt cx="4482304" cy="4987806"/>
          </a:xfrm>
        </p:grpSpPr>
        <p:pic>
          <p:nvPicPr>
            <p:cNvPr id="446" name="Immagine 3" descr="Immagine 3"/>
            <p:cNvPicPr>
              <a:picLocks noChangeAspect="1"/>
            </p:cNvPicPr>
            <p:nvPr/>
          </p:nvPicPr>
          <p:blipFill>
            <a:blip r:embed="rId3"/>
            <a:srcRect l="11932" r="11727"/>
            <a:stretch>
              <a:fillRect/>
            </a:stretch>
          </p:blipFill>
          <p:spPr>
            <a:xfrm>
              <a:off x="3316450" y="1873116"/>
              <a:ext cx="4482304" cy="4987806"/>
            </a:xfrm>
            <a:prstGeom prst="rect">
              <a:avLst/>
            </a:prstGeom>
            <a:ln w="12700">
              <a:miter lim="400000"/>
            </a:ln>
          </p:spPr>
        </p:pic>
        <p:sp>
          <p:nvSpPr>
            <p:cNvPr id="2" name="CasellaDiTesto 1">
              <a:extLst>
                <a:ext uri="{FF2B5EF4-FFF2-40B4-BE49-F238E27FC236}">
                  <a16:creationId xmlns:a16="http://schemas.microsoft.com/office/drawing/2014/main" id="{C949C040-994B-CC87-854D-F2FD6A976492}"/>
                </a:ext>
              </a:extLst>
            </p:cNvPr>
            <p:cNvSpPr txBox="1"/>
            <p:nvPr/>
          </p:nvSpPr>
          <p:spPr>
            <a:xfrm>
              <a:off x="4081562" y="3284987"/>
              <a:ext cx="1054133"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err="1">
                  <a:ln>
                    <a:noFill/>
                  </a:ln>
                  <a:solidFill>
                    <a:srgbClr val="8EB0E5"/>
                  </a:solidFill>
                  <a:effectLst/>
                  <a:uFillTx/>
                  <a:latin typeface="+mn-lt"/>
                  <a:ea typeface="+mn-ea"/>
                  <a:cs typeface="+mn-cs"/>
                  <a:sym typeface="Arial"/>
                </a:rPr>
                <a:t>EU+Tur</a:t>
              </a:r>
              <a:r>
                <a:rPr kumimoji="0" lang="en-US" sz="1800" b="1" i="0" u="none" strike="noStrike" cap="none" spc="0" normalizeH="0" baseline="0">
                  <a:ln>
                    <a:noFill/>
                  </a:ln>
                  <a:solidFill>
                    <a:srgbClr val="8EB0E5"/>
                  </a:solidFill>
                  <a:effectLst/>
                  <a:uFillTx/>
                  <a:latin typeface="+mn-lt"/>
                  <a:ea typeface="+mn-ea"/>
                  <a:cs typeface="+mn-cs"/>
                  <a:sym typeface="Arial"/>
                </a:rPr>
                <a:t>+</a:t>
              </a:r>
            </a:p>
            <a:p>
              <a:pPr marL="0" marR="0" indent="0" algn="l" defTabSz="9144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a:ln>
                    <a:noFill/>
                  </a:ln>
                  <a:solidFill>
                    <a:srgbClr val="8EB0E5"/>
                  </a:solidFill>
                  <a:effectLst/>
                  <a:uFillTx/>
                  <a:latin typeface="+mn-lt"/>
                  <a:ea typeface="+mn-ea"/>
                  <a:cs typeface="+mn-cs"/>
                  <a:sym typeface="Arial"/>
                </a:rPr>
                <a:t>UK</a:t>
              </a:r>
            </a:p>
          </p:txBody>
        </p:sp>
        <p:sp>
          <p:nvSpPr>
            <p:cNvPr id="3" name="CasellaDiTesto 2">
              <a:extLst>
                <a:ext uri="{FF2B5EF4-FFF2-40B4-BE49-F238E27FC236}">
                  <a16:creationId xmlns:a16="http://schemas.microsoft.com/office/drawing/2014/main" id="{9B20F5CB-7C2D-825A-4FE8-38C0FB49B042}"/>
                </a:ext>
              </a:extLst>
            </p:cNvPr>
            <p:cNvSpPr txBox="1"/>
            <p:nvPr/>
          </p:nvSpPr>
          <p:spPr>
            <a:xfrm>
              <a:off x="6228627" y="5579428"/>
              <a:ext cx="57964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a:ln>
                    <a:noFill/>
                  </a:ln>
                  <a:solidFill>
                    <a:srgbClr val="72C8C1"/>
                  </a:solidFill>
                  <a:effectLst/>
                  <a:uFillTx/>
                  <a:latin typeface="+mn-lt"/>
                  <a:ea typeface="+mn-ea"/>
                  <a:cs typeface="+mn-cs"/>
                  <a:sym typeface="Arial"/>
                </a:rPr>
                <a:t>Asia</a:t>
              </a:r>
            </a:p>
          </p:txBody>
        </p:sp>
        <p:sp>
          <p:nvSpPr>
            <p:cNvPr id="4" name="CasellaDiTesto 3">
              <a:extLst>
                <a:ext uri="{FF2B5EF4-FFF2-40B4-BE49-F238E27FC236}">
                  <a16:creationId xmlns:a16="http://schemas.microsoft.com/office/drawing/2014/main" id="{6F424FAA-CBF0-C9A0-6EE0-3BED4E948A5F}"/>
                </a:ext>
              </a:extLst>
            </p:cNvPr>
            <p:cNvSpPr txBox="1"/>
            <p:nvPr/>
          </p:nvSpPr>
          <p:spPr>
            <a:xfrm>
              <a:off x="6445706" y="3283460"/>
              <a:ext cx="74635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a:ln>
                    <a:noFill/>
                  </a:ln>
                  <a:solidFill>
                    <a:srgbClr val="CFB6F6"/>
                  </a:solidFill>
                  <a:effectLst/>
                  <a:uFillTx/>
                  <a:latin typeface="+mn-lt"/>
                  <a:ea typeface="+mn-ea"/>
                  <a:cs typeface="+mn-cs"/>
                  <a:sym typeface="Arial"/>
                </a:rPr>
                <a:t>Africa</a:t>
              </a:r>
            </a:p>
          </p:txBody>
        </p:sp>
        <p:sp>
          <p:nvSpPr>
            <p:cNvPr id="5" name="CasellaDiTesto 4">
              <a:extLst>
                <a:ext uri="{FF2B5EF4-FFF2-40B4-BE49-F238E27FC236}">
                  <a16:creationId xmlns:a16="http://schemas.microsoft.com/office/drawing/2014/main" id="{80FF8754-018B-C1A7-9399-3141471B3EAA}"/>
                </a:ext>
              </a:extLst>
            </p:cNvPr>
            <p:cNvSpPr txBox="1"/>
            <p:nvPr/>
          </p:nvSpPr>
          <p:spPr>
            <a:xfrm>
              <a:off x="6210161" y="4297934"/>
              <a:ext cx="1131077"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a:ln>
                    <a:noFill/>
                  </a:ln>
                  <a:solidFill>
                    <a:srgbClr val="92D050"/>
                  </a:solidFill>
                  <a:effectLst/>
                  <a:uFillTx/>
                  <a:latin typeface="+mn-lt"/>
                  <a:ea typeface="+mn-ea"/>
                  <a:cs typeface="+mn-cs"/>
                  <a:sym typeface="Arial"/>
                </a:rPr>
                <a:t>Americas</a:t>
              </a:r>
            </a:p>
          </p:txBody>
        </p:sp>
      </p:grpSp>
      <p:graphicFrame>
        <p:nvGraphicFramePr>
          <p:cNvPr id="11" name="Tabella 10">
            <a:extLst>
              <a:ext uri="{FF2B5EF4-FFF2-40B4-BE49-F238E27FC236}">
                <a16:creationId xmlns:a16="http://schemas.microsoft.com/office/drawing/2014/main" id="{15A7FD2D-1952-5D60-DCD7-C951280B10CB}"/>
              </a:ext>
            </a:extLst>
          </p:cNvPr>
          <p:cNvGraphicFramePr>
            <a:graphicFrameLocks noGrp="1"/>
          </p:cNvGraphicFramePr>
          <p:nvPr>
            <p:extLst>
              <p:ext uri="{D42A27DB-BD31-4B8C-83A1-F6EECF244321}">
                <p14:modId xmlns:p14="http://schemas.microsoft.com/office/powerpoint/2010/main" val="3396582230"/>
              </p:ext>
            </p:extLst>
          </p:nvPr>
        </p:nvGraphicFramePr>
        <p:xfrm>
          <a:off x="4225663" y="2863177"/>
          <a:ext cx="2559848" cy="3534410"/>
        </p:xfrm>
        <a:graphic>
          <a:graphicData uri="http://schemas.openxmlformats.org/drawingml/2006/table">
            <a:tbl>
              <a:tblPr>
                <a:tableStyleId>{5940675A-B579-460E-94D1-54222C63F5DA}</a:tableStyleId>
              </a:tblPr>
              <a:tblGrid>
                <a:gridCol w="848250">
                  <a:extLst>
                    <a:ext uri="{9D8B030D-6E8A-4147-A177-3AD203B41FA5}">
                      <a16:colId xmlns:a16="http://schemas.microsoft.com/office/drawing/2014/main" val="3068099597"/>
                    </a:ext>
                  </a:extLst>
                </a:gridCol>
                <a:gridCol w="486136">
                  <a:extLst>
                    <a:ext uri="{9D8B030D-6E8A-4147-A177-3AD203B41FA5}">
                      <a16:colId xmlns:a16="http://schemas.microsoft.com/office/drawing/2014/main" val="1995889391"/>
                    </a:ext>
                  </a:extLst>
                </a:gridCol>
                <a:gridCol w="439057">
                  <a:extLst>
                    <a:ext uri="{9D8B030D-6E8A-4147-A177-3AD203B41FA5}">
                      <a16:colId xmlns:a16="http://schemas.microsoft.com/office/drawing/2014/main" val="407342722"/>
                    </a:ext>
                  </a:extLst>
                </a:gridCol>
                <a:gridCol w="786405">
                  <a:extLst>
                    <a:ext uri="{9D8B030D-6E8A-4147-A177-3AD203B41FA5}">
                      <a16:colId xmlns:a16="http://schemas.microsoft.com/office/drawing/2014/main" val="3067819053"/>
                    </a:ext>
                  </a:extLst>
                </a:gridCol>
              </a:tblGrid>
              <a:tr h="203200">
                <a:tc>
                  <a:txBody>
                    <a:bodyPr/>
                    <a:lstStyle/>
                    <a:p>
                      <a:pPr algn="l" fontAlgn="b">
                        <a:buNone/>
                      </a:pPr>
                      <a:endParaRPr lang="it-IT" sz="1100" b="1" i="0" u="none" strike="noStrike">
                        <a:solidFill>
                          <a:srgbClr val="000000"/>
                        </a:solidFill>
                        <a:effectLst/>
                        <a:latin typeface="Aptos Narrow" panose="020B0004020202020204" pitchFamily="34" charset="0"/>
                      </a:endParaRPr>
                    </a:p>
                  </a:txBody>
                  <a:tcPr marL="9525" marR="9525" marT="9525" marB="0" anchor="b">
                    <a:solidFill>
                      <a:schemeClr val="accent5">
                        <a:lumMod val="20000"/>
                        <a:lumOff val="80000"/>
                      </a:schemeClr>
                    </a:solidFill>
                  </a:tcPr>
                </a:tc>
                <a:tc>
                  <a:txBody>
                    <a:bodyPr/>
                    <a:lstStyle/>
                    <a:p>
                      <a:pPr algn="ctr" fontAlgn="b">
                        <a:buNone/>
                      </a:pPr>
                      <a:r>
                        <a:rPr lang="it-IT" sz="1100" b="1" u="none" strike="noStrike">
                          <a:effectLst/>
                        </a:rPr>
                        <a:t>2024 (</a:t>
                      </a:r>
                      <a:r>
                        <a:rPr lang="it-IT" sz="1100" b="1" u="none" strike="noStrike" err="1">
                          <a:effectLst/>
                        </a:rPr>
                        <a:t>kt</a:t>
                      </a:r>
                      <a:r>
                        <a:rPr lang="it-IT" sz="1100" b="1" u="none" strike="noStrike">
                          <a:effectLst/>
                        </a:rPr>
                        <a:t>)</a:t>
                      </a:r>
                      <a:endParaRPr lang="it-IT" sz="1100" b="1" i="0" u="none" strike="noStrike">
                        <a:solidFill>
                          <a:srgbClr val="000000"/>
                        </a:solidFill>
                        <a:effectLst/>
                        <a:latin typeface="Aptos Narrow" panose="020B0004020202020204" pitchFamily="34" charset="0"/>
                      </a:endParaRPr>
                    </a:p>
                  </a:txBody>
                  <a:tcPr marL="9525" marR="9525" marT="9525" marB="0" anchor="b">
                    <a:solidFill>
                      <a:schemeClr val="accent5">
                        <a:lumMod val="20000"/>
                        <a:lumOff val="80000"/>
                      </a:schemeClr>
                    </a:solidFill>
                  </a:tcPr>
                </a:tc>
                <a:tc>
                  <a:txBody>
                    <a:bodyPr/>
                    <a:lstStyle/>
                    <a:p>
                      <a:pPr algn="ctr" fontAlgn="b">
                        <a:buNone/>
                      </a:pPr>
                      <a:r>
                        <a:rPr lang="it-IT" sz="1100" b="1" u="none" strike="noStrike">
                          <a:effectLst/>
                        </a:rPr>
                        <a:t>2017 (</a:t>
                      </a:r>
                      <a:r>
                        <a:rPr lang="it-IT" sz="1100" b="1" u="none" strike="noStrike" err="1">
                          <a:effectLst/>
                        </a:rPr>
                        <a:t>kt</a:t>
                      </a:r>
                      <a:r>
                        <a:rPr lang="it-IT" sz="1100" b="1" u="none" strike="noStrike">
                          <a:effectLst/>
                        </a:rPr>
                        <a:t>)</a:t>
                      </a:r>
                      <a:endParaRPr lang="it-IT" sz="1100" b="1" i="0" u="none" strike="noStrike">
                        <a:solidFill>
                          <a:srgbClr val="000000"/>
                        </a:solidFill>
                        <a:effectLst/>
                        <a:latin typeface="Aptos Narrow" panose="020B0004020202020204" pitchFamily="34" charset="0"/>
                      </a:endParaRPr>
                    </a:p>
                  </a:txBody>
                  <a:tcPr marL="9525" marR="9525" marT="9525" marB="0" anchor="b">
                    <a:solidFill>
                      <a:schemeClr val="accent5">
                        <a:lumMod val="20000"/>
                        <a:lumOff val="80000"/>
                      </a:schemeClr>
                    </a:solidFill>
                  </a:tcPr>
                </a:tc>
                <a:tc>
                  <a:txBody>
                    <a:bodyPr/>
                    <a:lstStyle/>
                    <a:p>
                      <a:pPr algn="ctr" fontAlgn="b">
                        <a:buNone/>
                      </a:pPr>
                      <a:r>
                        <a:rPr lang="it-IT" sz="1100" b="1" u="none" strike="noStrike">
                          <a:effectLst/>
                        </a:rPr>
                        <a:t>Import Volume (</a:t>
                      </a:r>
                      <a:r>
                        <a:rPr lang="it-IT" sz="1100" b="1" u="none" strike="noStrike" err="1">
                          <a:effectLst/>
                        </a:rPr>
                        <a:t>kt</a:t>
                      </a:r>
                      <a:r>
                        <a:rPr lang="it-IT" sz="1100" b="1" u="none" strike="noStrike">
                          <a:effectLst/>
                        </a:rPr>
                        <a:t>)</a:t>
                      </a:r>
                      <a:endParaRPr lang="it-IT" sz="1100" b="1" i="0" u="none" strike="noStrike">
                        <a:solidFill>
                          <a:srgbClr val="000000"/>
                        </a:solidFill>
                        <a:effectLst/>
                        <a:latin typeface="Aptos Narrow" panose="020B0004020202020204" pitchFamily="34" charset="0"/>
                      </a:endParaRPr>
                    </a:p>
                  </a:txBody>
                  <a:tcPr marL="9525" marR="9525" marT="9525" marB="0" anchor="b">
                    <a:solidFill>
                      <a:schemeClr val="accent5">
                        <a:lumMod val="20000"/>
                        <a:lumOff val="80000"/>
                      </a:schemeClr>
                    </a:solidFill>
                  </a:tcPr>
                </a:tc>
                <a:extLst>
                  <a:ext uri="{0D108BD9-81ED-4DB2-BD59-A6C34878D82A}">
                    <a16:rowId xmlns:a16="http://schemas.microsoft.com/office/drawing/2014/main" val="3495294558"/>
                  </a:ext>
                </a:extLst>
              </a:tr>
              <a:tr h="203200">
                <a:tc>
                  <a:txBody>
                    <a:bodyPr/>
                    <a:lstStyle/>
                    <a:p>
                      <a:pPr algn="l" fontAlgn="b">
                        <a:buNone/>
                      </a:pPr>
                      <a:r>
                        <a:rPr lang="it-IT" sz="1100" b="1" u="none" strike="noStrike">
                          <a:effectLst/>
                        </a:rPr>
                        <a:t>Austria</a:t>
                      </a:r>
                      <a:endParaRPr lang="it-IT" sz="1100" b="1" i="0" u="none" strike="noStrike">
                        <a:solidFill>
                          <a:srgbClr val="000000"/>
                        </a:solidFill>
                        <a:effectLst/>
                        <a:latin typeface="Aptos Narrow" panose="020B0004020202020204" pitchFamily="34" charset="0"/>
                      </a:endParaRPr>
                    </a:p>
                  </a:txBody>
                  <a:tcPr marL="9525" marR="9525" marT="9525" marB="0" anchor="b">
                    <a:solidFill>
                      <a:schemeClr val="bg1">
                        <a:lumMod val="20000"/>
                        <a:lumOff val="80000"/>
                      </a:schemeClr>
                    </a:solidFill>
                  </a:tcPr>
                </a:tc>
                <a:tc>
                  <a:txBody>
                    <a:bodyPr/>
                    <a:lstStyle/>
                    <a:p>
                      <a:pPr algn="r" fontAlgn="b">
                        <a:buNone/>
                      </a:pPr>
                      <a:r>
                        <a:rPr lang="it-IT" sz="1100" u="none" strike="noStrike">
                          <a:effectLst/>
                        </a:rPr>
                        <a:t>1</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u="none" strike="noStrike">
                          <a:effectLst/>
                        </a:rPr>
                        <a:t>2</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u="none" strike="noStrike">
                          <a:effectLst/>
                        </a:rPr>
                        <a:t>-0,32</a:t>
                      </a:r>
                      <a:endParaRPr lang="it-IT"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564936773"/>
                  </a:ext>
                </a:extLst>
              </a:tr>
              <a:tr h="203200">
                <a:tc>
                  <a:txBody>
                    <a:bodyPr/>
                    <a:lstStyle/>
                    <a:p>
                      <a:pPr algn="l" fontAlgn="b">
                        <a:buNone/>
                      </a:pPr>
                      <a:r>
                        <a:rPr lang="it-IT" sz="1100" b="1" u="none" strike="noStrike" err="1">
                          <a:effectLst/>
                        </a:rPr>
                        <a:t>Belgium</a:t>
                      </a:r>
                      <a:r>
                        <a:rPr lang="it-IT" sz="1100" b="1" u="none" strike="noStrike">
                          <a:effectLst/>
                        </a:rPr>
                        <a:t> </a:t>
                      </a:r>
                      <a:endParaRPr lang="it-IT" sz="1100" b="1" i="0" u="none" strike="noStrike">
                        <a:solidFill>
                          <a:srgbClr val="000000"/>
                        </a:solidFill>
                        <a:effectLst/>
                        <a:latin typeface="Aptos Narrow" panose="020B0004020202020204" pitchFamily="34" charset="0"/>
                      </a:endParaRPr>
                    </a:p>
                  </a:txBody>
                  <a:tcPr marL="9525" marR="9525" marT="9525" marB="0" anchor="b">
                    <a:solidFill>
                      <a:schemeClr val="bg1">
                        <a:lumMod val="20000"/>
                        <a:lumOff val="80000"/>
                      </a:schemeClr>
                    </a:solidFill>
                  </a:tcPr>
                </a:tc>
                <a:tc>
                  <a:txBody>
                    <a:bodyPr/>
                    <a:lstStyle/>
                    <a:p>
                      <a:pPr algn="r" fontAlgn="b">
                        <a:buNone/>
                      </a:pPr>
                      <a:r>
                        <a:rPr lang="it-IT" sz="1100" u="none" strike="noStrike">
                          <a:effectLst/>
                        </a:rPr>
                        <a:t>5</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u="none" strike="noStrike">
                          <a:effectLst/>
                        </a:rPr>
                        <a:t>10</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u="none" strike="noStrike">
                          <a:effectLst/>
                        </a:rPr>
                        <a:t>-5</a:t>
                      </a:r>
                      <a:endParaRPr lang="it-IT"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141160916"/>
                  </a:ext>
                </a:extLst>
              </a:tr>
              <a:tr h="203200">
                <a:tc>
                  <a:txBody>
                    <a:bodyPr/>
                    <a:lstStyle/>
                    <a:p>
                      <a:pPr algn="l" fontAlgn="b">
                        <a:buNone/>
                      </a:pPr>
                      <a:r>
                        <a:rPr lang="it-IT" sz="1100" b="1" u="none" strike="noStrike">
                          <a:effectLst/>
                        </a:rPr>
                        <a:t>France</a:t>
                      </a:r>
                      <a:endParaRPr lang="it-IT" sz="1100" b="1" i="0" u="none" strike="noStrike">
                        <a:solidFill>
                          <a:srgbClr val="000000"/>
                        </a:solidFill>
                        <a:effectLst/>
                        <a:latin typeface="Aptos Narrow" panose="020B0004020202020204" pitchFamily="34" charset="0"/>
                      </a:endParaRPr>
                    </a:p>
                  </a:txBody>
                  <a:tcPr marL="9525" marR="9525" marT="9525" marB="0" anchor="b">
                    <a:solidFill>
                      <a:schemeClr val="bg1">
                        <a:lumMod val="20000"/>
                        <a:lumOff val="80000"/>
                      </a:schemeClr>
                    </a:solidFill>
                  </a:tcPr>
                </a:tc>
                <a:tc>
                  <a:txBody>
                    <a:bodyPr/>
                    <a:lstStyle/>
                    <a:p>
                      <a:pPr algn="r" fontAlgn="b">
                        <a:buNone/>
                      </a:pPr>
                      <a:r>
                        <a:rPr lang="it-IT" sz="1100" u="none" strike="noStrike" dirty="0">
                          <a:effectLst/>
                        </a:rPr>
                        <a:t>15</a:t>
                      </a:r>
                      <a:endParaRPr lang="it-IT"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u="none" strike="noStrike">
                          <a:effectLst/>
                        </a:rPr>
                        <a:t>20</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u="none" strike="noStrike">
                          <a:effectLst/>
                        </a:rPr>
                        <a:t>-6</a:t>
                      </a:r>
                      <a:endParaRPr lang="it-IT"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730758241"/>
                  </a:ext>
                </a:extLst>
              </a:tr>
              <a:tr h="203200">
                <a:tc>
                  <a:txBody>
                    <a:bodyPr/>
                    <a:lstStyle/>
                    <a:p>
                      <a:pPr algn="l" fontAlgn="b">
                        <a:buNone/>
                      </a:pPr>
                      <a:r>
                        <a:rPr lang="it-IT" sz="1100" b="1" u="none" strike="noStrike">
                          <a:effectLst/>
                        </a:rPr>
                        <a:t>Germany</a:t>
                      </a:r>
                      <a:endParaRPr lang="it-IT" sz="1100" b="1" i="0" u="none" strike="noStrike">
                        <a:solidFill>
                          <a:srgbClr val="000000"/>
                        </a:solidFill>
                        <a:effectLst/>
                        <a:latin typeface="Aptos Narrow" panose="020B0004020202020204" pitchFamily="34" charset="0"/>
                      </a:endParaRPr>
                    </a:p>
                  </a:txBody>
                  <a:tcPr marL="9525" marR="9525" marT="9525" marB="0" anchor="b">
                    <a:solidFill>
                      <a:schemeClr val="bg1">
                        <a:lumMod val="20000"/>
                        <a:lumOff val="80000"/>
                      </a:schemeClr>
                    </a:solidFill>
                  </a:tcPr>
                </a:tc>
                <a:tc>
                  <a:txBody>
                    <a:bodyPr/>
                    <a:lstStyle/>
                    <a:p>
                      <a:pPr algn="r" fontAlgn="b">
                        <a:buNone/>
                      </a:pPr>
                      <a:r>
                        <a:rPr lang="it-IT" sz="1100" u="none" strike="noStrike" dirty="0">
                          <a:effectLst/>
                        </a:rPr>
                        <a:t>8</a:t>
                      </a:r>
                      <a:endParaRPr lang="it-IT"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u="none" strike="noStrike">
                          <a:effectLst/>
                        </a:rPr>
                        <a:t>7</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u="none" strike="noStrike">
                          <a:effectLst/>
                        </a:rPr>
                        <a:t>2</a:t>
                      </a:r>
                      <a:endParaRPr lang="it-IT"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729205295"/>
                  </a:ext>
                </a:extLst>
              </a:tr>
              <a:tr h="203200">
                <a:tc>
                  <a:txBody>
                    <a:bodyPr/>
                    <a:lstStyle/>
                    <a:p>
                      <a:pPr algn="l" fontAlgn="b">
                        <a:buNone/>
                      </a:pPr>
                      <a:r>
                        <a:rPr lang="it-IT" sz="1100" b="1" u="none" strike="noStrike">
                          <a:effectLst/>
                        </a:rPr>
                        <a:t>Greece</a:t>
                      </a:r>
                      <a:endParaRPr lang="it-IT" sz="1100" b="1" i="0" u="none" strike="noStrike">
                        <a:solidFill>
                          <a:srgbClr val="000000"/>
                        </a:solidFill>
                        <a:effectLst/>
                        <a:latin typeface="Aptos Narrow" panose="020B0004020202020204" pitchFamily="34" charset="0"/>
                      </a:endParaRPr>
                    </a:p>
                  </a:txBody>
                  <a:tcPr marL="9525" marR="9525" marT="9525" marB="0" anchor="b">
                    <a:solidFill>
                      <a:schemeClr val="bg1">
                        <a:lumMod val="20000"/>
                        <a:lumOff val="80000"/>
                      </a:schemeClr>
                    </a:solidFill>
                  </a:tcPr>
                </a:tc>
                <a:tc>
                  <a:txBody>
                    <a:bodyPr/>
                    <a:lstStyle/>
                    <a:p>
                      <a:pPr algn="r" fontAlgn="b">
                        <a:buNone/>
                      </a:pPr>
                      <a:r>
                        <a:rPr lang="it-IT" sz="1100" u="none" strike="noStrike">
                          <a:effectLst/>
                        </a:rPr>
                        <a:t>11</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u="none" strike="noStrike">
                          <a:effectLst/>
                        </a:rPr>
                        <a:t>17</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u="none" strike="noStrike">
                          <a:effectLst/>
                        </a:rPr>
                        <a:t>-5</a:t>
                      </a:r>
                      <a:endParaRPr lang="it-IT"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21605212"/>
                  </a:ext>
                </a:extLst>
              </a:tr>
              <a:tr h="203200">
                <a:tc>
                  <a:txBody>
                    <a:bodyPr/>
                    <a:lstStyle/>
                    <a:p>
                      <a:pPr algn="l" fontAlgn="b">
                        <a:buNone/>
                      </a:pPr>
                      <a:r>
                        <a:rPr lang="it-IT" sz="1100" b="1" u="none" strike="noStrike">
                          <a:effectLst/>
                        </a:rPr>
                        <a:t>Iceland</a:t>
                      </a:r>
                      <a:endParaRPr lang="it-IT" sz="1100" b="1" i="0" u="none" strike="noStrike">
                        <a:solidFill>
                          <a:srgbClr val="000000"/>
                        </a:solidFill>
                        <a:effectLst/>
                        <a:latin typeface="Aptos Narrow" panose="020B0004020202020204" pitchFamily="34" charset="0"/>
                      </a:endParaRPr>
                    </a:p>
                  </a:txBody>
                  <a:tcPr marL="9525" marR="9525" marT="9525" marB="0" anchor="b">
                    <a:solidFill>
                      <a:schemeClr val="bg1">
                        <a:lumMod val="20000"/>
                        <a:lumOff val="80000"/>
                      </a:schemeClr>
                    </a:solidFill>
                  </a:tcPr>
                </a:tc>
                <a:tc>
                  <a:txBody>
                    <a:bodyPr/>
                    <a:lstStyle/>
                    <a:p>
                      <a:pPr algn="r" fontAlgn="b">
                        <a:buNone/>
                      </a:pPr>
                      <a:r>
                        <a:rPr lang="it-IT" sz="1100" u="none" strike="noStrike">
                          <a:effectLst/>
                        </a:rPr>
                        <a:t>0,33</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u="none" strike="noStrike">
                          <a:effectLst/>
                        </a:rPr>
                        <a:t>0,23</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u="none" strike="noStrike">
                          <a:effectLst/>
                        </a:rPr>
                        <a:t>0,1</a:t>
                      </a:r>
                      <a:endParaRPr lang="it-IT"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501966268"/>
                  </a:ext>
                </a:extLst>
              </a:tr>
              <a:tr h="203200">
                <a:tc>
                  <a:txBody>
                    <a:bodyPr/>
                    <a:lstStyle/>
                    <a:p>
                      <a:pPr algn="l" fontAlgn="b">
                        <a:buNone/>
                      </a:pPr>
                      <a:r>
                        <a:rPr lang="it-IT" sz="1100" b="1" u="none" strike="noStrike" dirty="0">
                          <a:effectLst/>
                        </a:rPr>
                        <a:t>Italy</a:t>
                      </a:r>
                      <a:endParaRPr lang="it-IT" sz="1100" b="1" i="0" u="none" strike="noStrike" dirty="0">
                        <a:solidFill>
                          <a:srgbClr val="000000"/>
                        </a:solidFill>
                        <a:effectLst/>
                        <a:latin typeface="Aptos Narrow" panose="020B0004020202020204" pitchFamily="34" charset="0"/>
                      </a:endParaRPr>
                    </a:p>
                  </a:txBody>
                  <a:tcPr marL="9525" marR="9525" marT="9525" marB="0" anchor="b">
                    <a:solidFill>
                      <a:schemeClr val="bg1">
                        <a:lumMod val="20000"/>
                        <a:lumOff val="80000"/>
                      </a:schemeClr>
                    </a:solidFill>
                  </a:tcPr>
                </a:tc>
                <a:tc>
                  <a:txBody>
                    <a:bodyPr/>
                    <a:lstStyle/>
                    <a:p>
                      <a:pPr algn="r" fontAlgn="b">
                        <a:buNone/>
                      </a:pPr>
                      <a:r>
                        <a:rPr lang="it-IT" sz="1100" u="none" strike="noStrike" dirty="0">
                          <a:effectLst/>
                        </a:rPr>
                        <a:t>14</a:t>
                      </a:r>
                      <a:endParaRPr lang="it-IT"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u="none" strike="noStrike" dirty="0">
                          <a:effectLst/>
                        </a:rPr>
                        <a:t>30</a:t>
                      </a:r>
                      <a:endParaRPr lang="it-IT"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b="0" u="none" strike="noStrike" dirty="0">
                          <a:effectLst/>
                        </a:rPr>
                        <a:t>-17</a:t>
                      </a:r>
                      <a:endParaRPr lang="it-IT" sz="11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080232594"/>
                  </a:ext>
                </a:extLst>
              </a:tr>
              <a:tr h="203200">
                <a:tc>
                  <a:txBody>
                    <a:bodyPr/>
                    <a:lstStyle/>
                    <a:p>
                      <a:pPr algn="l" fontAlgn="b">
                        <a:buNone/>
                      </a:pPr>
                      <a:r>
                        <a:rPr lang="it-IT" sz="1100" b="1" u="none" strike="noStrike">
                          <a:effectLst/>
                        </a:rPr>
                        <a:t>Lithuania</a:t>
                      </a:r>
                      <a:endParaRPr lang="it-IT" sz="1100" b="1" i="0" u="none" strike="noStrike">
                        <a:solidFill>
                          <a:srgbClr val="000000"/>
                        </a:solidFill>
                        <a:effectLst/>
                        <a:latin typeface="Aptos Narrow" panose="020B0004020202020204" pitchFamily="34" charset="0"/>
                      </a:endParaRPr>
                    </a:p>
                  </a:txBody>
                  <a:tcPr marL="9525" marR="9525" marT="9525" marB="0" anchor="b">
                    <a:solidFill>
                      <a:schemeClr val="bg1">
                        <a:lumMod val="20000"/>
                        <a:lumOff val="80000"/>
                      </a:schemeClr>
                    </a:solidFill>
                  </a:tcPr>
                </a:tc>
                <a:tc>
                  <a:txBody>
                    <a:bodyPr/>
                    <a:lstStyle/>
                    <a:p>
                      <a:pPr algn="r" fontAlgn="b">
                        <a:buNone/>
                      </a:pPr>
                      <a:r>
                        <a:rPr lang="it-IT" sz="1100" u="none" strike="noStrike">
                          <a:effectLst/>
                        </a:rPr>
                        <a:t>4</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u="none" strike="noStrike">
                          <a:effectLst/>
                        </a:rPr>
                        <a:t>0,6</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b="0" u="none" strike="noStrike" dirty="0">
                          <a:effectLst/>
                        </a:rPr>
                        <a:t>3</a:t>
                      </a:r>
                      <a:endParaRPr lang="it-IT" sz="11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60467173"/>
                  </a:ext>
                </a:extLst>
              </a:tr>
              <a:tr h="203200">
                <a:tc>
                  <a:txBody>
                    <a:bodyPr/>
                    <a:lstStyle/>
                    <a:p>
                      <a:pPr algn="l" fontAlgn="b">
                        <a:buNone/>
                      </a:pPr>
                      <a:r>
                        <a:rPr lang="it-IT" sz="1100" b="1" u="none" strike="noStrike">
                          <a:effectLst/>
                        </a:rPr>
                        <a:t>Netherlands</a:t>
                      </a:r>
                      <a:endParaRPr lang="it-IT" sz="1100" b="1" i="0" u="none" strike="noStrike">
                        <a:solidFill>
                          <a:srgbClr val="000000"/>
                        </a:solidFill>
                        <a:effectLst/>
                        <a:latin typeface="Aptos Narrow" panose="020B0004020202020204" pitchFamily="34" charset="0"/>
                      </a:endParaRPr>
                    </a:p>
                  </a:txBody>
                  <a:tcPr marL="9525" marR="9525" marT="9525" marB="0" anchor="b">
                    <a:solidFill>
                      <a:schemeClr val="bg1">
                        <a:lumMod val="20000"/>
                        <a:lumOff val="80000"/>
                      </a:schemeClr>
                    </a:solidFill>
                  </a:tcPr>
                </a:tc>
                <a:tc>
                  <a:txBody>
                    <a:bodyPr/>
                    <a:lstStyle/>
                    <a:p>
                      <a:pPr algn="r" fontAlgn="b">
                        <a:buNone/>
                      </a:pPr>
                      <a:r>
                        <a:rPr lang="it-IT" sz="1100" u="none" strike="noStrike">
                          <a:effectLst/>
                        </a:rPr>
                        <a:t>14</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u="none" strike="noStrike">
                          <a:effectLst/>
                        </a:rPr>
                        <a:t>16</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b="0" u="none" strike="noStrike" dirty="0">
                          <a:effectLst/>
                        </a:rPr>
                        <a:t>-2</a:t>
                      </a:r>
                      <a:endParaRPr lang="it-IT" sz="11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1285495764"/>
                  </a:ext>
                </a:extLst>
              </a:tr>
              <a:tr h="203200">
                <a:tc>
                  <a:txBody>
                    <a:bodyPr/>
                    <a:lstStyle/>
                    <a:p>
                      <a:pPr algn="l" fontAlgn="b">
                        <a:buNone/>
                      </a:pPr>
                      <a:r>
                        <a:rPr lang="it-IT" sz="1100" b="1" u="none" strike="noStrike">
                          <a:effectLst/>
                        </a:rPr>
                        <a:t>Poland</a:t>
                      </a:r>
                      <a:endParaRPr lang="it-IT" sz="1100" b="1" i="0" u="none" strike="noStrike">
                        <a:solidFill>
                          <a:srgbClr val="000000"/>
                        </a:solidFill>
                        <a:effectLst/>
                        <a:latin typeface="Aptos Narrow" panose="020B0004020202020204" pitchFamily="34" charset="0"/>
                      </a:endParaRPr>
                    </a:p>
                  </a:txBody>
                  <a:tcPr marL="9525" marR="9525" marT="9525" marB="0" anchor="b">
                    <a:solidFill>
                      <a:schemeClr val="bg1">
                        <a:lumMod val="20000"/>
                        <a:lumOff val="80000"/>
                      </a:schemeClr>
                    </a:solidFill>
                  </a:tcPr>
                </a:tc>
                <a:tc>
                  <a:txBody>
                    <a:bodyPr/>
                    <a:lstStyle/>
                    <a:p>
                      <a:pPr algn="r" fontAlgn="b">
                        <a:buNone/>
                      </a:pPr>
                      <a:r>
                        <a:rPr lang="it-IT" sz="1100" u="none" strike="noStrike">
                          <a:effectLst/>
                        </a:rPr>
                        <a:t>13</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u="none" strike="noStrike">
                          <a:effectLst/>
                        </a:rPr>
                        <a:t>3</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b="0" u="none" strike="noStrike" dirty="0">
                          <a:effectLst/>
                        </a:rPr>
                        <a:t>10</a:t>
                      </a:r>
                      <a:endParaRPr lang="it-IT" sz="11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19598497"/>
                  </a:ext>
                </a:extLst>
              </a:tr>
              <a:tr h="203200">
                <a:tc>
                  <a:txBody>
                    <a:bodyPr/>
                    <a:lstStyle/>
                    <a:p>
                      <a:pPr algn="l" fontAlgn="b">
                        <a:buNone/>
                      </a:pPr>
                      <a:r>
                        <a:rPr lang="it-IT" sz="1100" b="1" u="none" strike="noStrike">
                          <a:effectLst/>
                        </a:rPr>
                        <a:t>Serbia</a:t>
                      </a:r>
                      <a:endParaRPr lang="it-IT" sz="1100" b="1" i="0" u="none" strike="noStrike">
                        <a:solidFill>
                          <a:srgbClr val="000000"/>
                        </a:solidFill>
                        <a:effectLst/>
                        <a:latin typeface="Aptos Narrow" panose="020B0004020202020204" pitchFamily="34" charset="0"/>
                      </a:endParaRPr>
                    </a:p>
                  </a:txBody>
                  <a:tcPr marL="9525" marR="9525" marT="9525" marB="0" anchor="b">
                    <a:solidFill>
                      <a:schemeClr val="bg1">
                        <a:lumMod val="20000"/>
                        <a:lumOff val="80000"/>
                      </a:schemeClr>
                    </a:solidFill>
                  </a:tcPr>
                </a:tc>
                <a:tc>
                  <a:txBody>
                    <a:bodyPr/>
                    <a:lstStyle/>
                    <a:p>
                      <a:pPr algn="r" fontAlgn="b">
                        <a:buNone/>
                      </a:pPr>
                      <a:r>
                        <a:rPr lang="it-IT" sz="1100" u="none" strike="noStrike">
                          <a:effectLst/>
                        </a:rPr>
                        <a:t>1</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u="none" strike="noStrike">
                          <a:effectLst/>
                        </a:rPr>
                        <a:t>1</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b="0" u="none" strike="noStrike" dirty="0">
                          <a:effectLst/>
                        </a:rPr>
                        <a:t>-0,8</a:t>
                      </a:r>
                      <a:endParaRPr lang="it-IT" sz="11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237311097"/>
                  </a:ext>
                </a:extLst>
              </a:tr>
              <a:tr h="203200">
                <a:tc>
                  <a:txBody>
                    <a:bodyPr/>
                    <a:lstStyle/>
                    <a:p>
                      <a:pPr algn="l" fontAlgn="b">
                        <a:buNone/>
                      </a:pPr>
                      <a:r>
                        <a:rPr lang="it-IT" sz="1100" b="1" u="none" strike="noStrike">
                          <a:effectLst/>
                        </a:rPr>
                        <a:t>Slovenia</a:t>
                      </a:r>
                      <a:endParaRPr lang="it-IT" sz="1100" b="1" i="0" u="none" strike="noStrike">
                        <a:solidFill>
                          <a:srgbClr val="000000"/>
                        </a:solidFill>
                        <a:effectLst/>
                        <a:latin typeface="Aptos Narrow" panose="020B0004020202020204" pitchFamily="34" charset="0"/>
                      </a:endParaRPr>
                    </a:p>
                  </a:txBody>
                  <a:tcPr marL="9525" marR="9525" marT="9525" marB="0" anchor="b">
                    <a:solidFill>
                      <a:schemeClr val="bg1">
                        <a:lumMod val="20000"/>
                        <a:lumOff val="80000"/>
                      </a:schemeClr>
                    </a:solidFill>
                  </a:tcPr>
                </a:tc>
                <a:tc>
                  <a:txBody>
                    <a:bodyPr/>
                    <a:lstStyle/>
                    <a:p>
                      <a:pPr algn="r" fontAlgn="b">
                        <a:buNone/>
                      </a:pPr>
                      <a:r>
                        <a:rPr lang="it-IT" sz="1100" u="none" strike="noStrike">
                          <a:effectLst/>
                        </a:rPr>
                        <a:t>0,59</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u="none" strike="noStrike">
                          <a:effectLst/>
                        </a:rPr>
                        <a:t>0,21</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b="0" u="none" strike="noStrike" dirty="0">
                          <a:effectLst/>
                        </a:rPr>
                        <a:t>0,38</a:t>
                      </a:r>
                      <a:endParaRPr lang="it-IT" sz="11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582082445"/>
                  </a:ext>
                </a:extLst>
              </a:tr>
              <a:tr h="203200">
                <a:tc>
                  <a:txBody>
                    <a:bodyPr/>
                    <a:lstStyle/>
                    <a:p>
                      <a:pPr algn="l" fontAlgn="b">
                        <a:buNone/>
                      </a:pPr>
                      <a:r>
                        <a:rPr lang="it-IT" sz="1100" b="1" u="none" strike="noStrike">
                          <a:effectLst/>
                        </a:rPr>
                        <a:t>Spain</a:t>
                      </a:r>
                      <a:endParaRPr lang="it-IT" sz="1100" b="1" i="0" u="none" strike="noStrike">
                        <a:solidFill>
                          <a:srgbClr val="000000"/>
                        </a:solidFill>
                        <a:effectLst/>
                        <a:latin typeface="Aptos Narrow" panose="020B0004020202020204" pitchFamily="34" charset="0"/>
                      </a:endParaRPr>
                    </a:p>
                  </a:txBody>
                  <a:tcPr marL="9525" marR="9525" marT="9525" marB="0" anchor="b">
                    <a:solidFill>
                      <a:schemeClr val="bg1">
                        <a:lumMod val="20000"/>
                        <a:lumOff val="80000"/>
                      </a:schemeClr>
                    </a:solidFill>
                  </a:tcPr>
                </a:tc>
                <a:tc>
                  <a:txBody>
                    <a:bodyPr/>
                    <a:lstStyle/>
                    <a:p>
                      <a:pPr algn="r" fontAlgn="b">
                        <a:buNone/>
                      </a:pPr>
                      <a:r>
                        <a:rPr lang="it-IT" sz="1100" u="none" strike="noStrike">
                          <a:effectLst/>
                        </a:rPr>
                        <a:t>7</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u="none" strike="noStrike">
                          <a:effectLst/>
                        </a:rPr>
                        <a:t>17</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b="0" u="none" strike="noStrike" dirty="0">
                          <a:effectLst/>
                        </a:rPr>
                        <a:t>-10</a:t>
                      </a:r>
                      <a:endParaRPr lang="it-IT" sz="11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404896066"/>
                  </a:ext>
                </a:extLst>
              </a:tr>
              <a:tr h="203200">
                <a:tc>
                  <a:txBody>
                    <a:bodyPr/>
                    <a:lstStyle/>
                    <a:p>
                      <a:pPr algn="l" fontAlgn="b">
                        <a:buNone/>
                      </a:pPr>
                      <a:r>
                        <a:rPr lang="it-IT" sz="1100" b="1" u="none" strike="noStrike" err="1">
                          <a:effectLst/>
                        </a:rPr>
                        <a:t>Turkiye</a:t>
                      </a:r>
                      <a:endParaRPr lang="it-IT" sz="1100" b="1" i="0" u="none" strike="noStrike">
                        <a:solidFill>
                          <a:srgbClr val="000000"/>
                        </a:solidFill>
                        <a:effectLst/>
                        <a:latin typeface="Aptos Narrow" panose="020B0004020202020204" pitchFamily="34" charset="0"/>
                      </a:endParaRPr>
                    </a:p>
                  </a:txBody>
                  <a:tcPr marL="9525" marR="9525" marT="9525" marB="0" anchor="b">
                    <a:solidFill>
                      <a:schemeClr val="bg1">
                        <a:lumMod val="20000"/>
                        <a:lumOff val="80000"/>
                      </a:schemeClr>
                    </a:solidFill>
                  </a:tcPr>
                </a:tc>
                <a:tc>
                  <a:txBody>
                    <a:bodyPr/>
                    <a:lstStyle/>
                    <a:p>
                      <a:pPr algn="r" fontAlgn="b">
                        <a:buNone/>
                      </a:pPr>
                      <a:r>
                        <a:rPr lang="it-IT" sz="1100" u="none" strike="noStrike">
                          <a:effectLst/>
                        </a:rPr>
                        <a:t>7</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u="none" strike="noStrike">
                          <a:effectLst/>
                        </a:rPr>
                        <a:t>23</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b="0" u="none" strike="noStrike" dirty="0">
                          <a:effectLst/>
                        </a:rPr>
                        <a:t>-16</a:t>
                      </a:r>
                      <a:endParaRPr lang="it-IT" sz="11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76281321"/>
                  </a:ext>
                </a:extLst>
              </a:tr>
              <a:tr h="203200">
                <a:tc>
                  <a:txBody>
                    <a:bodyPr/>
                    <a:lstStyle/>
                    <a:p>
                      <a:pPr algn="l" fontAlgn="b">
                        <a:buNone/>
                      </a:pPr>
                      <a:r>
                        <a:rPr lang="it-IT" sz="1100" b="1" u="none" strike="noStrike">
                          <a:effectLst/>
                        </a:rPr>
                        <a:t>United Kingdom</a:t>
                      </a:r>
                      <a:endParaRPr lang="it-IT" sz="1100" b="1" i="0" u="none" strike="noStrike">
                        <a:solidFill>
                          <a:srgbClr val="000000"/>
                        </a:solidFill>
                        <a:effectLst/>
                        <a:latin typeface="Aptos Narrow" panose="020B0004020202020204" pitchFamily="34" charset="0"/>
                      </a:endParaRPr>
                    </a:p>
                  </a:txBody>
                  <a:tcPr marL="9525" marR="9525" marT="9525" marB="0" anchor="b">
                    <a:solidFill>
                      <a:schemeClr val="bg1">
                        <a:lumMod val="20000"/>
                        <a:lumOff val="80000"/>
                      </a:schemeClr>
                    </a:solidFill>
                  </a:tcPr>
                </a:tc>
                <a:tc>
                  <a:txBody>
                    <a:bodyPr/>
                    <a:lstStyle/>
                    <a:p>
                      <a:pPr algn="r" fontAlgn="b">
                        <a:buNone/>
                      </a:pPr>
                      <a:r>
                        <a:rPr lang="it-IT" sz="1100" u="none" strike="noStrike">
                          <a:effectLst/>
                        </a:rPr>
                        <a:t>9</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u="none" strike="noStrike">
                          <a:effectLst/>
                        </a:rPr>
                        <a:t>8</a:t>
                      </a:r>
                      <a:endParaRPr lang="it-IT"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buNone/>
                      </a:pPr>
                      <a:r>
                        <a:rPr lang="it-IT" sz="1100" u="none" strike="noStrike" dirty="0">
                          <a:effectLst/>
                        </a:rPr>
                        <a:t>1</a:t>
                      </a:r>
                      <a:endParaRPr lang="it-IT" sz="11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75418083"/>
                  </a:ext>
                </a:extLst>
              </a:tr>
            </a:tbl>
          </a:graphicData>
        </a:graphic>
      </p:graphicFrame>
      <p:pic>
        <p:nvPicPr>
          <p:cNvPr id="448" name="Immagine 4" descr="Immagine 4"/>
          <p:cNvPicPr>
            <a:picLocks noChangeAspect="1"/>
          </p:cNvPicPr>
          <p:nvPr/>
        </p:nvPicPr>
        <p:blipFill>
          <a:blip r:embed="rId4"/>
          <a:stretch>
            <a:fillRect/>
          </a:stretch>
        </p:blipFill>
        <p:spPr>
          <a:xfrm>
            <a:off x="197607" y="2039681"/>
            <a:ext cx="718817" cy="424756"/>
          </a:xfrm>
          <a:prstGeom prst="rect">
            <a:avLst/>
          </a:prstGeom>
          <a:ln w="12700">
            <a:miter lim="400000"/>
          </a:ln>
        </p:spPr>
      </p:pic>
      <p:sp>
        <p:nvSpPr>
          <p:cNvPr id="447" name="Title 2"/>
          <p:cNvSpPr txBox="1">
            <a:spLocks noGrp="1"/>
          </p:cNvSpPr>
          <p:nvPr>
            <p:ph type="title"/>
          </p:nvPr>
        </p:nvSpPr>
        <p:spPr>
          <a:xfrm>
            <a:off x="380103" y="466120"/>
            <a:ext cx="9792597" cy="965444"/>
          </a:xfrm>
          <a:prstGeom prst="rect">
            <a:avLst/>
          </a:prstGeom>
        </p:spPr>
        <p:txBody>
          <a:bodyPr>
            <a:normAutofit fontScale="90000"/>
          </a:bodyPr>
          <a:lstStyle>
            <a:lvl1pPr defTabSz="685800">
              <a:defRPr sz="3375"/>
            </a:lvl1pPr>
          </a:lstStyle>
          <a:p>
            <a:r>
              <a:rPr dirty="0"/>
              <a:t>Reliance on Middle East </a:t>
            </a:r>
            <a:br>
              <a:rPr lang="it-IT" dirty="0"/>
            </a:br>
            <a:r>
              <a:rPr dirty="0"/>
              <a:t>Oil Supplies </a:t>
            </a:r>
            <a:br>
              <a:rPr lang="it-IT" dirty="0"/>
            </a:br>
            <a:r>
              <a:rPr dirty="0"/>
              <a:t>by Country</a:t>
            </a:r>
          </a:p>
        </p:txBody>
      </p:sp>
      <p:sp>
        <p:nvSpPr>
          <p:cNvPr id="445" name="Segnaposto testo 9"/>
          <p:cNvSpPr>
            <a:spLocks noGrp="1"/>
          </p:cNvSpPr>
          <p:nvPr>
            <p:ph type="body" idx="21"/>
          </p:nvPr>
        </p:nvSpPr>
        <p:spPr>
          <a:xfrm>
            <a:off x="41837" y="2370391"/>
            <a:ext cx="1054133" cy="59148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a:bodyPr>
          <a:lstStyle/>
          <a:p>
            <a:pPr algn="ctr"/>
            <a:r>
              <a:rPr sz="1800" dirty="0"/>
              <a:t>Interactive</a:t>
            </a:r>
            <a:r>
              <a:rPr lang="it-IT" sz="1800" dirty="0"/>
              <a:t> </a:t>
            </a:r>
            <a:r>
              <a:rPr sz="1800" dirty="0"/>
              <a:t>map</a:t>
            </a:r>
          </a:p>
        </p:txBody>
      </p:sp>
      <p:sp>
        <p:nvSpPr>
          <p:cNvPr id="7" name="CasellaDiTesto 6">
            <a:extLst>
              <a:ext uri="{FF2B5EF4-FFF2-40B4-BE49-F238E27FC236}">
                <a16:creationId xmlns:a16="http://schemas.microsoft.com/office/drawing/2014/main" id="{6EC68231-B7D0-87D5-DECC-65912D61C2DE}"/>
              </a:ext>
            </a:extLst>
          </p:cNvPr>
          <p:cNvSpPr txBox="1"/>
          <p:nvPr/>
        </p:nvSpPr>
        <p:spPr>
          <a:xfrm>
            <a:off x="-104527" y="6495066"/>
            <a:ext cx="7242658" cy="4001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000" i="1" dirty="0"/>
              <a:t>https://</a:t>
            </a:r>
            <a:r>
              <a:rPr lang="en-US" sz="1000" i="1" dirty="0" err="1"/>
              <a:t>www.iea.org</a:t>
            </a:r>
            <a:r>
              <a:rPr lang="en-US" sz="1000" i="1" dirty="0"/>
              <a:t>/data-and-statistics/data-tools/reliance-on-middle-east-oil-and-gas-supplies-by-country?utm_campaign=</a:t>
            </a:r>
            <a:r>
              <a:rPr lang="en-US" sz="1000" i="1" dirty="0" err="1"/>
              <a:t>IEA+newsletters&amp;utm_medium</a:t>
            </a:r>
            <a:r>
              <a:rPr lang="en-US" sz="1000" i="1" dirty="0"/>
              <a:t>=</a:t>
            </a:r>
            <a:r>
              <a:rPr lang="en-US" sz="1000" i="1" dirty="0" err="1"/>
              <a:t>Email&amp;utm_source</a:t>
            </a:r>
            <a:r>
              <a:rPr lang="en-US" sz="1000" i="1" dirty="0"/>
              <a:t>=SendGrid</a:t>
            </a:r>
          </a:p>
        </p:txBody>
      </p:sp>
      <p:pic>
        <p:nvPicPr>
          <p:cNvPr id="15" name="Immagine 14">
            <a:extLst>
              <a:ext uri="{FF2B5EF4-FFF2-40B4-BE49-F238E27FC236}">
                <a16:creationId xmlns:a16="http://schemas.microsoft.com/office/drawing/2014/main" id="{6DE205CE-0C9A-EE07-4A0F-2F82A979C0C7}"/>
              </a:ext>
            </a:extLst>
          </p:cNvPr>
          <p:cNvPicPr>
            <a:picLocks noChangeAspect="1"/>
          </p:cNvPicPr>
          <p:nvPr/>
        </p:nvPicPr>
        <p:blipFill>
          <a:blip r:embed="rId5"/>
          <a:stretch>
            <a:fillRect/>
          </a:stretch>
        </p:blipFill>
        <p:spPr>
          <a:xfrm>
            <a:off x="3272205" y="1398818"/>
            <a:ext cx="3551781" cy="1084907"/>
          </a:xfrm>
          <a:prstGeom prst="rect">
            <a:avLst/>
          </a:prstGeom>
        </p:spPr>
      </p:pic>
      <p:pic>
        <p:nvPicPr>
          <p:cNvPr id="13" name="Immagine 12">
            <a:extLst>
              <a:ext uri="{FF2B5EF4-FFF2-40B4-BE49-F238E27FC236}">
                <a16:creationId xmlns:a16="http://schemas.microsoft.com/office/drawing/2014/main" id="{3F2EE175-3E68-80F7-4664-9191F961AB98}"/>
              </a:ext>
            </a:extLst>
          </p:cNvPr>
          <p:cNvPicPr>
            <a:picLocks noChangeAspect="1"/>
          </p:cNvPicPr>
          <p:nvPr/>
        </p:nvPicPr>
        <p:blipFill>
          <a:blip r:embed="rId6"/>
          <a:srcRect t="17581" r="48786" b="10295"/>
          <a:stretch>
            <a:fillRect/>
          </a:stretch>
        </p:blipFill>
        <p:spPr>
          <a:xfrm>
            <a:off x="7360368" y="867860"/>
            <a:ext cx="4431099" cy="2415601"/>
          </a:xfrm>
          <a:prstGeom prst="rect">
            <a:avLst/>
          </a:prstGeom>
        </p:spPr>
      </p:pic>
      <p:pic>
        <p:nvPicPr>
          <p:cNvPr id="14" name="Immagine 13">
            <a:extLst>
              <a:ext uri="{FF2B5EF4-FFF2-40B4-BE49-F238E27FC236}">
                <a16:creationId xmlns:a16="http://schemas.microsoft.com/office/drawing/2014/main" id="{298189A6-D84C-6902-3508-490C68F68DBE}"/>
              </a:ext>
            </a:extLst>
          </p:cNvPr>
          <p:cNvPicPr>
            <a:picLocks noChangeAspect="1"/>
          </p:cNvPicPr>
          <p:nvPr/>
        </p:nvPicPr>
        <p:blipFill>
          <a:blip r:embed="rId6"/>
          <a:srcRect l="51170" t="16705" b="9437"/>
          <a:stretch>
            <a:fillRect/>
          </a:stretch>
        </p:blipFill>
        <p:spPr>
          <a:xfrm>
            <a:off x="7843402" y="3319086"/>
            <a:ext cx="4182943" cy="2449191"/>
          </a:xfrm>
          <a:prstGeom prst="rect">
            <a:avLst/>
          </a:prstGeom>
        </p:spPr>
      </p:pic>
      <p:pic>
        <p:nvPicPr>
          <p:cNvPr id="16" name="Immagine 15">
            <a:extLst>
              <a:ext uri="{FF2B5EF4-FFF2-40B4-BE49-F238E27FC236}">
                <a16:creationId xmlns:a16="http://schemas.microsoft.com/office/drawing/2014/main" id="{C23D531E-F70F-34E3-ACFB-7AAB6215D987}"/>
              </a:ext>
            </a:extLst>
          </p:cNvPr>
          <p:cNvPicPr>
            <a:picLocks noChangeAspect="1"/>
          </p:cNvPicPr>
          <p:nvPr/>
        </p:nvPicPr>
        <p:blipFill>
          <a:blip r:embed="rId6"/>
          <a:srcRect l="21559" t="90291" r="17154" b="-399"/>
          <a:stretch>
            <a:fillRect/>
          </a:stretch>
        </p:blipFill>
        <p:spPr>
          <a:xfrm>
            <a:off x="7483930" y="5752126"/>
            <a:ext cx="4763479" cy="304110"/>
          </a:xfrm>
          <a:prstGeom prst="rect">
            <a:avLst/>
          </a:prstGeom>
        </p:spPr>
      </p:pic>
      <p:sp>
        <p:nvSpPr>
          <p:cNvPr id="17" name="CasellaDiTesto 16">
            <a:extLst>
              <a:ext uri="{FF2B5EF4-FFF2-40B4-BE49-F238E27FC236}">
                <a16:creationId xmlns:a16="http://schemas.microsoft.com/office/drawing/2014/main" id="{F2506593-B248-074C-F766-CF3CCFA883F2}"/>
              </a:ext>
            </a:extLst>
          </p:cNvPr>
          <p:cNvSpPr txBox="1"/>
          <p:nvPr/>
        </p:nvSpPr>
        <p:spPr>
          <a:xfrm>
            <a:off x="7960299" y="904737"/>
            <a:ext cx="772004"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dirty="0">
                <a:ln>
                  <a:noFill/>
                </a:ln>
                <a:solidFill>
                  <a:srgbClr val="000000"/>
                </a:solidFill>
                <a:effectLst/>
                <a:uFillTx/>
                <a:latin typeface="+mn-lt"/>
                <a:ea typeface="+mn-ea"/>
                <a:cs typeface="+mn-cs"/>
                <a:sym typeface="Arial"/>
              </a:rPr>
              <a:t>Diesel</a:t>
            </a:r>
          </a:p>
        </p:txBody>
      </p:sp>
      <p:sp>
        <p:nvSpPr>
          <p:cNvPr id="18" name="CasellaDiTesto 17">
            <a:extLst>
              <a:ext uri="{FF2B5EF4-FFF2-40B4-BE49-F238E27FC236}">
                <a16:creationId xmlns:a16="http://schemas.microsoft.com/office/drawing/2014/main" id="{BF9D1448-C5E3-2794-DA22-E8848BE7A7C0}"/>
              </a:ext>
            </a:extLst>
          </p:cNvPr>
          <p:cNvSpPr txBox="1"/>
          <p:nvPr/>
        </p:nvSpPr>
        <p:spPr>
          <a:xfrm>
            <a:off x="7908965" y="3376607"/>
            <a:ext cx="1195197"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dirty="0">
                <a:ln>
                  <a:noFill/>
                </a:ln>
                <a:solidFill>
                  <a:srgbClr val="000000"/>
                </a:solidFill>
                <a:effectLst/>
                <a:uFillTx/>
                <a:latin typeface="+mn-lt"/>
                <a:ea typeface="+mn-ea"/>
                <a:cs typeface="+mn-cs"/>
                <a:sym typeface="Arial"/>
              </a:rPr>
              <a:t>Jet Fuel</a:t>
            </a:r>
            <a:r>
              <a:rPr lang="en-US" b="1" dirty="0"/>
              <a:t> &amp;</a:t>
            </a:r>
          </a:p>
          <a:p>
            <a:pPr marL="0" marR="0" indent="0" algn="l" defTabSz="9144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dirty="0">
                <a:ln>
                  <a:noFill/>
                </a:ln>
                <a:solidFill>
                  <a:srgbClr val="000000"/>
                </a:solidFill>
                <a:effectLst/>
                <a:uFillTx/>
                <a:latin typeface="+mn-lt"/>
                <a:ea typeface="+mn-ea"/>
                <a:cs typeface="+mn-cs"/>
                <a:sym typeface="Arial"/>
              </a:rPr>
              <a:t>kerosene</a:t>
            </a:r>
          </a:p>
        </p:txBody>
      </p:sp>
      <p:sp>
        <p:nvSpPr>
          <p:cNvPr id="20" name="CasellaDiTesto 19">
            <a:extLst>
              <a:ext uri="{FF2B5EF4-FFF2-40B4-BE49-F238E27FC236}">
                <a16:creationId xmlns:a16="http://schemas.microsoft.com/office/drawing/2014/main" id="{907E940A-8B35-CAC3-F5E4-71AD462A3116}"/>
              </a:ext>
            </a:extLst>
          </p:cNvPr>
          <p:cNvSpPr txBox="1"/>
          <p:nvPr/>
        </p:nvSpPr>
        <p:spPr>
          <a:xfrm>
            <a:off x="7870532" y="234276"/>
            <a:ext cx="3901066"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b="1" i="0" u="none" strike="noStrike" cap="none" spc="0" normalizeH="0" baseline="0" dirty="0">
                <a:ln>
                  <a:noFill/>
                </a:ln>
                <a:solidFill>
                  <a:srgbClr val="000000"/>
                </a:solidFill>
                <a:effectLst/>
                <a:uFillTx/>
                <a:latin typeface="+mn-lt"/>
                <a:ea typeface="+mn-ea"/>
                <a:cs typeface="+mn-cs"/>
                <a:sym typeface="Arial"/>
              </a:rPr>
              <a:t>EU import of diesel &amp; jet/kerosene </a:t>
            </a:r>
          </a:p>
          <a:p>
            <a:pPr marL="0" marR="0" indent="0" algn="ctr" defTabSz="914400" rtl="0" fontAlgn="auto" latinLnBrk="0" hangingPunct="0">
              <a:lnSpc>
                <a:spcPct val="100000"/>
              </a:lnSpc>
              <a:spcBef>
                <a:spcPts val="0"/>
              </a:spcBef>
              <a:spcAft>
                <a:spcPts val="0"/>
              </a:spcAft>
              <a:buClrTx/>
              <a:buSzTx/>
              <a:buFontTx/>
              <a:buNone/>
              <a:tabLst/>
            </a:pPr>
            <a:r>
              <a:rPr kumimoji="0" lang="en-US" b="1" i="0" u="none" strike="noStrike" cap="none" spc="0" normalizeH="0" baseline="0" dirty="0">
                <a:ln>
                  <a:noFill/>
                </a:ln>
                <a:solidFill>
                  <a:srgbClr val="000000"/>
                </a:solidFill>
                <a:effectLst/>
                <a:uFillTx/>
                <a:latin typeface="+mn-lt"/>
                <a:ea typeface="+mn-ea"/>
                <a:cs typeface="+mn-cs"/>
                <a:sym typeface="Arial"/>
              </a:rPr>
              <a:t>per </a:t>
            </a:r>
            <a:r>
              <a:rPr lang="en-US" b="1" dirty="0"/>
              <a:t>region o</a:t>
            </a:r>
            <a:r>
              <a:rPr kumimoji="0" lang="en-US" b="1" i="0" u="none" strike="noStrike" cap="none" spc="0" normalizeH="0" baseline="0" dirty="0">
                <a:ln>
                  <a:noFill/>
                </a:ln>
                <a:solidFill>
                  <a:srgbClr val="000000"/>
                </a:solidFill>
                <a:effectLst/>
                <a:uFillTx/>
                <a:latin typeface="+mn-lt"/>
                <a:ea typeface="+mn-ea"/>
                <a:cs typeface="+mn-cs"/>
                <a:sym typeface="Arial"/>
              </a:rPr>
              <a:t>f origin (</a:t>
            </a:r>
            <a:r>
              <a:rPr kumimoji="0" lang="en-US" b="1" i="0" u="none" strike="noStrike" cap="none" spc="0" normalizeH="0" baseline="0" dirty="0" err="1">
                <a:ln>
                  <a:noFill/>
                </a:ln>
                <a:solidFill>
                  <a:srgbClr val="000000"/>
                </a:solidFill>
                <a:effectLst/>
                <a:uFillTx/>
                <a:latin typeface="+mn-lt"/>
                <a:ea typeface="+mn-ea"/>
                <a:cs typeface="+mn-cs"/>
                <a:sym typeface="Arial"/>
              </a:rPr>
              <a:t>mbbl</a:t>
            </a:r>
            <a:r>
              <a:rPr kumimoji="0" lang="en-US" b="1" i="0" u="none" strike="noStrike" cap="none" spc="0" normalizeH="0" baseline="0" dirty="0">
                <a:ln>
                  <a:noFill/>
                </a:ln>
                <a:solidFill>
                  <a:srgbClr val="000000"/>
                </a:solidFill>
                <a:effectLst/>
                <a:uFillTx/>
                <a:latin typeface="+mn-lt"/>
                <a:ea typeface="+mn-ea"/>
                <a:cs typeface="+mn-cs"/>
                <a:sym typeface="Arial"/>
              </a:rPr>
              <a:t>/d)</a:t>
            </a:r>
          </a:p>
        </p:txBody>
      </p:sp>
      <p:sp>
        <p:nvSpPr>
          <p:cNvPr id="21" name="CasellaDiTesto 6">
            <a:extLst>
              <a:ext uri="{FF2B5EF4-FFF2-40B4-BE49-F238E27FC236}">
                <a16:creationId xmlns:a16="http://schemas.microsoft.com/office/drawing/2014/main" id="{9F54C6E7-A2DC-7B19-B48F-57091126F0CA}"/>
              </a:ext>
            </a:extLst>
          </p:cNvPr>
          <p:cNvSpPr txBox="1"/>
          <p:nvPr/>
        </p:nvSpPr>
        <p:spPr>
          <a:xfrm>
            <a:off x="8664699" y="-11977"/>
            <a:ext cx="2205089"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sz="1000" i="1"/>
            </a:lvl1pPr>
          </a:lstStyle>
          <a:p>
            <a:r>
              <a:rPr dirty="0"/>
              <a:t>Source: </a:t>
            </a:r>
            <a:r>
              <a:rPr lang="it-IT" dirty="0"/>
              <a:t>Ulivieri </a:t>
            </a:r>
            <a:r>
              <a:rPr lang="it-IT" dirty="0" err="1"/>
              <a:t>R</a:t>
            </a:r>
            <a:r>
              <a:rPr lang="it-IT" dirty="0"/>
              <a:t>, A. Energia,  , 2026</a:t>
            </a:r>
            <a:endParaRPr dirty="0"/>
          </a:p>
        </p:txBody>
      </p:sp>
      <p:pic>
        <p:nvPicPr>
          <p:cNvPr id="22" name="Immagine 21">
            <a:extLst>
              <a:ext uri="{FF2B5EF4-FFF2-40B4-BE49-F238E27FC236}">
                <a16:creationId xmlns:a16="http://schemas.microsoft.com/office/drawing/2014/main" id="{A67BFFA1-76C7-658B-43C2-ED64F36F9393}"/>
              </a:ext>
            </a:extLst>
          </p:cNvPr>
          <p:cNvPicPr>
            <a:picLocks noChangeAspect="1"/>
          </p:cNvPicPr>
          <p:nvPr/>
        </p:nvPicPr>
        <p:blipFill>
          <a:blip r:embed="rId7"/>
          <a:stretch>
            <a:fillRect/>
          </a:stretch>
        </p:blipFill>
        <p:spPr>
          <a:xfrm>
            <a:off x="9898565" y="45674"/>
            <a:ext cx="552243" cy="135112"/>
          </a:xfrm>
          <a:prstGeom prst="rect">
            <a:avLst/>
          </a:prstGeom>
        </p:spPr>
      </p:pic>
      <p:sp>
        <p:nvSpPr>
          <p:cNvPr id="23" name="Rettangolo 22">
            <a:extLst>
              <a:ext uri="{FF2B5EF4-FFF2-40B4-BE49-F238E27FC236}">
                <a16:creationId xmlns:a16="http://schemas.microsoft.com/office/drawing/2014/main" id="{78D0680F-1893-B0CE-3EE6-BD3143DFA5E4}"/>
              </a:ext>
            </a:extLst>
          </p:cNvPr>
          <p:cNvSpPr/>
          <p:nvPr/>
        </p:nvSpPr>
        <p:spPr>
          <a:xfrm>
            <a:off x="7040595" y="0"/>
            <a:ext cx="166934" cy="6858000"/>
          </a:xfrm>
          <a:prstGeom prst="rect">
            <a:avLst/>
          </a:prstGeom>
          <a:solidFill>
            <a:schemeClr val="bg2">
              <a:lumMod val="40000"/>
              <a:lumOff val="60000"/>
            </a:schemeClr>
          </a:solidFill>
          <a:ln w="12700" cap="flat">
            <a:solidFill>
              <a:schemeClr val="bg2">
                <a:lumMod val="40000"/>
                <a:lumOff val="60000"/>
              </a:schemeClr>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Arial"/>
            </a:endParaRPr>
          </a:p>
        </p:txBody>
      </p:sp>
      <p:sp>
        <p:nvSpPr>
          <p:cNvPr id="24" name="Rettangolo con angoli arrotondati 23">
            <a:extLst>
              <a:ext uri="{FF2B5EF4-FFF2-40B4-BE49-F238E27FC236}">
                <a16:creationId xmlns:a16="http://schemas.microsoft.com/office/drawing/2014/main" id="{72DBB16D-F9C1-51A7-A7B7-3D8BA90A9BBE}"/>
              </a:ext>
            </a:extLst>
          </p:cNvPr>
          <p:cNvSpPr/>
          <p:nvPr/>
        </p:nvSpPr>
        <p:spPr>
          <a:xfrm>
            <a:off x="9987147" y="5787751"/>
            <a:ext cx="775968" cy="208507"/>
          </a:xfrm>
          <a:prstGeom prst="roundRect">
            <a:avLst/>
          </a:prstGeom>
          <a:noFill/>
          <a:ln w="28575" cap="flat">
            <a:solidFill>
              <a:srgbClr val="1A6B24"/>
            </a:solidFill>
            <a:prstDash val="dash"/>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Arial"/>
            </a:endParaRPr>
          </a:p>
        </p:txBody>
      </p:sp>
      <p:sp>
        <p:nvSpPr>
          <p:cNvPr id="26" name="CasellaDiTesto 25">
            <a:extLst>
              <a:ext uri="{FF2B5EF4-FFF2-40B4-BE49-F238E27FC236}">
                <a16:creationId xmlns:a16="http://schemas.microsoft.com/office/drawing/2014/main" id="{F25AA499-A24D-2FE6-5439-A75C916B7B25}"/>
              </a:ext>
            </a:extLst>
          </p:cNvPr>
          <p:cNvSpPr txBox="1"/>
          <p:nvPr/>
        </p:nvSpPr>
        <p:spPr>
          <a:xfrm>
            <a:off x="6659524" y="-41976"/>
            <a:ext cx="368047"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it-IT" sz="1600" b="1" dirty="0">
                <a:solidFill>
                  <a:srgbClr val="156082"/>
                </a:solidFill>
              </a:rPr>
              <a:t>Oil</a:t>
            </a:r>
            <a:endParaRPr kumimoji="0" lang="en-US" sz="1600" b="1" i="0" u="none" strike="noStrike" cap="none" spc="0" normalizeH="0" baseline="0" dirty="0">
              <a:ln>
                <a:noFill/>
              </a:ln>
              <a:solidFill>
                <a:srgbClr val="156082"/>
              </a:solidFill>
              <a:effectLst/>
              <a:uFillTx/>
              <a:latin typeface="+mn-lt"/>
              <a:ea typeface="+mn-ea"/>
              <a:cs typeface="+mn-cs"/>
              <a:sym typeface="Arial"/>
            </a:endParaRPr>
          </a:p>
        </p:txBody>
      </p:sp>
      <p:sp>
        <p:nvSpPr>
          <p:cNvPr id="27" name="CasellaDiTesto 26">
            <a:extLst>
              <a:ext uri="{FF2B5EF4-FFF2-40B4-BE49-F238E27FC236}">
                <a16:creationId xmlns:a16="http://schemas.microsoft.com/office/drawing/2014/main" id="{8CAA1569-E9A6-6C15-00E6-2585B9896FA6}"/>
              </a:ext>
            </a:extLst>
          </p:cNvPr>
          <p:cNvSpPr txBox="1"/>
          <p:nvPr/>
        </p:nvSpPr>
        <p:spPr>
          <a:xfrm>
            <a:off x="7191933" y="-55831"/>
            <a:ext cx="913068"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it-IT" sz="1600" b="1" dirty="0">
                <a:solidFill>
                  <a:srgbClr val="156082"/>
                </a:solidFill>
              </a:rPr>
              <a:t>Jet/Kero</a:t>
            </a:r>
            <a:endParaRPr kumimoji="0" lang="en-US" sz="1600" b="1" i="0" u="none" strike="noStrike" cap="none" spc="0" normalizeH="0" baseline="0" dirty="0">
              <a:ln>
                <a:noFill/>
              </a:ln>
              <a:solidFill>
                <a:srgbClr val="156082"/>
              </a:solidFill>
              <a:effectLst/>
              <a:uFillTx/>
              <a:latin typeface="+mn-lt"/>
              <a:ea typeface="+mn-ea"/>
              <a:cs typeface="+mn-cs"/>
              <a:sym typeface="Arial"/>
            </a:endParaRPr>
          </a:p>
        </p:txBody>
      </p:sp>
      <p:sp>
        <p:nvSpPr>
          <p:cNvPr id="28" name="Freccia destra 27">
            <a:extLst>
              <a:ext uri="{FF2B5EF4-FFF2-40B4-BE49-F238E27FC236}">
                <a16:creationId xmlns:a16="http://schemas.microsoft.com/office/drawing/2014/main" id="{8AF652B4-B588-FDA9-E340-7F3D1A2033A3}"/>
              </a:ext>
            </a:extLst>
          </p:cNvPr>
          <p:cNvSpPr/>
          <p:nvPr/>
        </p:nvSpPr>
        <p:spPr>
          <a:xfrm>
            <a:off x="7220141" y="241746"/>
            <a:ext cx="300097" cy="187798"/>
          </a:xfrm>
          <a:prstGeom prst="rightArrow">
            <a:avLst/>
          </a:prstGeom>
          <a:solidFill>
            <a:srgbClr val="0070C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Arial"/>
            </a:endParaRPr>
          </a:p>
        </p:txBody>
      </p:sp>
      <p:sp>
        <p:nvSpPr>
          <p:cNvPr id="29" name="Freccia destra 28">
            <a:extLst>
              <a:ext uri="{FF2B5EF4-FFF2-40B4-BE49-F238E27FC236}">
                <a16:creationId xmlns:a16="http://schemas.microsoft.com/office/drawing/2014/main" id="{1C3F53F8-17ED-4CCA-F57E-7D12D58D3333}"/>
              </a:ext>
            </a:extLst>
          </p:cNvPr>
          <p:cNvSpPr/>
          <p:nvPr/>
        </p:nvSpPr>
        <p:spPr>
          <a:xfrm flipH="1">
            <a:off x="6731274" y="239768"/>
            <a:ext cx="300097" cy="187798"/>
          </a:xfrm>
          <a:prstGeom prst="rightArrow">
            <a:avLst/>
          </a:prstGeom>
          <a:solidFill>
            <a:srgbClr val="0070C0"/>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Arial"/>
            </a:endParaRPr>
          </a:p>
        </p:txBody>
      </p:sp>
      <p:sp>
        <p:nvSpPr>
          <p:cNvPr id="8" name="CasellaDiTesto 6">
            <a:extLst>
              <a:ext uri="{FF2B5EF4-FFF2-40B4-BE49-F238E27FC236}">
                <a16:creationId xmlns:a16="http://schemas.microsoft.com/office/drawing/2014/main" id="{7F028BBB-4F56-1BA1-8DFF-F947E1722CC8}"/>
              </a:ext>
            </a:extLst>
          </p:cNvPr>
          <p:cNvSpPr txBox="1"/>
          <p:nvPr/>
        </p:nvSpPr>
        <p:spPr>
          <a:xfrm>
            <a:off x="7531403" y="6084906"/>
            <a:ext cx="1941782" cy="646331"/>
          </a:xfrm>
          <a:prstGeom prst="rect">
            <a:avLst/>
          </a:prstGeom>
          <a:solidFill>
            <a:schemeClr val="accent3">
              <a:lumMod val="20000"/>
              <a:lumOff val="80000"/>
            </a:schemeClr>
          </a:solidFill>
          <a:ln w="12700">
            <a:solidFill>
              <a:schemeClr val="accent1">
                <a:lumMod val="75000"/>
              </a:schemeClr>
            </a:solidFill>
            <a:miter lim="400000"/>
          </a:ln>
          <a:effectLst>
            <a:outerShdw blurRad="50800" dist="38100" dir="2700000" algn="tl" rotWithShape="0">
              <a:prstClr val="black">
                <a:alpha val="40000"/>
              </a:prst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buSzPct val="100000"/>
              <a:defRPr b="1">
                <a:solidFill>
                  <a:srgbClr val="021B3B"/>
                </a:solidFill>
                <a:latin typeface="+mj-lt"/>
                <a:ea typeface="+mj-ea"/>
                <a:cs typeface="+mj-cs"/>
                <a:sym typeface="Helvetica"/>
              </a:defRPr>
            </a:pPr>
            <a:r>
              <a:rPr lang="it-IT" i="1" dirty="0" err="1"/>
              <a:t>Most</a:t>
            </a:r>
            <a:r>
              <a:rPr lang="it-IT" i="1" dirty="0"/>
              <a:t> of jet </a:t>
            </a:r>
            <a:r>
              <a:rPr lang="it-IT" i="1" dirty="0" err="1"/>
              <a:t>fuel</a:t>
            </a:r>
            <a:r>
              <a:rPr lang="it-IT" i="1" dirty="0"/>
              <a:t> import </a:t>
            </a:r>
            <a:r>
              <a:rPr i="1" dirty="0"/>
              <a:t>from </a:t>
            </a:r>
            <a:r>
              <a:rPr lang="it-IT" b="1" i="1" dirty="0" err="1">
                <a:latin typeface="+mj-lt"/>
                <a:ea typeface="+mj-ea"/>
                <a:cs typeface="+mj-cs"/>
                <a:sym typeface="Helvetica"/>
              </a:rPr>
              <a:t>Gulf</a:t>
            </a:r>
            <a:endParaRPr i="1" dirty="0"/>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0A629-51A3-551F-C63E-07CD37C3C029}"/>
            </a:ext>
          </a:extLst>
        </p:cNvPr>
        <p:cNvGrpSpPr/>
        <p:nvPr/>
      </p:nvGrpSpPr>
      <p:grpSpPr>
        <a:xfrm>
          <a:off x="0" y="0"/>
          <a:ext cx="0" cy="0"/>
          <a:chOff x="0" y="0"/>
          <a:chExt cx="0" cy="0"/>
        </a:xfrm>
      </p:grpSpPr>
      <p:sp>
        <p:nvSpPr>
          <p:cNvPr id="453" name="Title 2">
            <a:extLst>
              <a:ext uri="{FF2B5EF4-FFF2-40B4-BE49-F238E27FC236}">
                <a16:creationId xmlns:a16="http://schemas.microsoft.com/office/drawing/2014/main" id="{9804B00E-FC0E-84A9-2D49-0E1CF73453F9}"/>
              </a:ext>
            </a:extLst>
          </p:cNvPr>
          <p:cNvSpPr txBox="1">
            <a:spLocks noGrp="1"/>
          </p:cNvSpPr>
          <p:nvPr>
            <p:ph type="title"/>
          </p:nvPr>
        </p:nvSpPr>
        <p:spPr>
          <a:xfrm>
            <a:off x="347898" y="486558"/>
            <a:ext cx="10335808" cy="965444"/>
          </a:xfrm>
          <a:prstGeom prst="rect">
            <a:avLst/>
          </a:prstGeom>
        </p:spPr>
        <p:txBody>
          <a:bodyPr/>
          <a:lstStyle>
            <a:lvl1pPr defTabSz="868680">
              <a:defRPr sz="4275"/>
            </a:lvl1pPr>
          </a:lstStyle>
          <a:p>
            <a:r>
              <a:rPr lang="it-IT" dirty="0"/>
              <a:t>Jet price monitoring</a:t>
            </a:r>
            <a:endParaRPr dirty="0"/>
          </a:p>
        </p:txBody>
      </p:sp>
      <p:sp>
        <p:nvSpPr>
          <p:cNvPr id="7" name="Text Placeholder 1">
            <a:extLst>
              <a:ext uri="{FF2B5EF4-FFF2-40B4-BE49-F238E27FC236}">
                <a16:creationId xmlns:a16="http://schemas.microsoft.com/office/drawing/2014/main" id="{7211C36D-530F-740D-488E-BFE3F9ED4363}"/>
              </a:ext>
            </a:extLst>
          </p:cNvPr>
          <p:cNvSpPr txBox="1">
            <a:spLocks/>
          </p:cNvSpPr>
          <p:nvPr/>
        </p:nvSpPr>
        <p:spPr>
          <a:xfrm>
            <a:off x="394393" y="122497"/>
            <a:ext cx="5542977" cy="3620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lvl1pPr marL="0" marR="0" indent="0" algn="l" defTabSz="914400" rtl="0" latinLnBrk="0">
              <a:lnSpc>
                <a:spcPct val="110000"/>
              </a:lnSpc>
              <a:spcBef>
                <a:spcPts val="0"/>
              </a:spcBef>
              <a:spcAft>
                <a:spcPts val="0"/>
              </a:spcAft>
              <a:buClrTx/>
              <a:buSzTx/>
              <a:buFontTx/>
              <a:buNone/>
              <a:tabLst/>
              <a:defRPr sz="1600" b="1" i="0" u="none" strike="noStrike" cap="none" spc="0" baseline="0">
                <a:solidFill>
                  <a:schemeClr val="accent1"/>
                </a:solidFill>
                <a:uFillTx/>
                <a:latin typeface="+mn-lt"/>
                <a:ea typeface="+mn-ea"/>
                <a:cs typeface="+mn-cs"/>
                <a:sym typeface="Arial"/>
              </a:defRPr>
            </a:lvl1pPr>
            <a:lvl2pPr marL="159456" marR="0" indent="-159456" algn="l" defTabSz="914400" rtl="0" latinLnBrk="0">
              <a:lnSpc>
                <a:spcPct val="110000"/>
              </a:lnSpc>
              <a:spcBef>
                <a:spcPts val="0"/>
              </a:spcBef>
              <a:spcAft>
                <a:spcPts val="0"/>
              </a:spcAft>
              <a:buClrTx/>
              <a:buSzPct val="100000"/>
              <a:buFontTx/>
              <a:buChar char="•"/>
              <a:tabLst/>
              <a:defRPr sz="1600" b="1" i="0" u="none" strike="noStrike" cap="none" spc="0" baseline="0">
                <a:solidFill>
                  <a:schemeClr val="accent1"/>
                </a:solidFill>
                <a:uFillTx/>
                <a:latin typeface="+mn-lt"/>
                <a:ea typeface="+mn-ea"/>
                <a:cs typeface="+mn-cs"/>
                <a:sym typeface="Arial"/>
              </a:defRPr>
            </a:lvl2pPr>
            <a:lvl3pPr marL="357188" marR="0" indent="-177800" algn="l" defTabSz="914400" rtl="0" latinLnBrk="0">
              <a:lnSpc>
                <a:spcPct val="110000"/>
              </a:lnSpc>
              <a:spcBef>
                <a:spcPts val="0"/>
              </a:spcBef>
              <a:spcAft>
                <a:spcPts val="0"/>
              </a:spcAft>
              <a:buClrTx/>
              <a:buSzPct val="100000"/>
              <a:buFontTx/>
              <a:buChar char="–"/>
              <a:tabLst/>
              <a:defRPr sz="1600" b="1" i="0" u="none" strike="noStrike" cap="none" spc="0" baseline="0">
                <a:solidFill>
                  <a:schemeClr val="accent1"/>
                </a:solidFill>
                <a:uFillTx/>
                <a:latin typeface="+mn-lt"/>
                <a:ea typeface="+mn-ea"/>
                <a:cs typeface="+mn-cs"/>
                <a:sym typeface="Arial"/>
              </a:defRPr>
            </a:lvl3pPr>
            <a:lvl4pPr marL="562201" marR="0" indent="-205014" algn="l" defTabSz="914400" rtl="0" latinLnBrk="0">
              <a:lnSpc>
                <a:spcPct val="110000"/>
              </a:lnSpc>
              <a:spcBef>
                <a:spcPts val="0"/>
              </a:spcBef>
              <a:spcAft>
                <a:spcPts val="0"/>
              </a:spcAft>
              <a:buClrTx/>
              <a:buSzPct val="100000"/>
              <a:buFontTx/>
              <a:buChar char=" "/>
              <a:tabLst/>
              <a:defRPr sz="1600" b="1" i="0" u="none" strike="noStrike" cap="none" spc="0" baseline="0">
                <a:solidFill>
                  <a:schemeClr val="accent1"/>
                </a:solidFill>
                <a:uFillTx/>
                <a:latin typeface="+mn-lt"/>
                <a:ea typeface="+mn-ea"/>
                <a:cs typeface="+mn-cs"/>
                <a:sym typeface="Arial"/>
              </a:defRPr>
            </a:lvl4pPr>
            <a:lvl5pPr marL="779992" marR="0" indent="-243417" algn="l" defTabSz="914400" rtl="0" latinLnBrk="0">
              <a:lnSpc>
                <a:spcPct val="110000"/>
              </a:lnSpc>
              <a:spcBef>
                <a:spcPts val="0"/>
              </a:spcBef>
              <a:spcAft>
                <a:spcPts val="0"/>
              </a:spcAft>
              <a:buClrTx/>
              <a:buSzPct val="100000"/>
              <a:buFontTx/>
              <a:buChar char="–"/>
              <a:tabLst/>
              <a:defRPr sz="1600" b="1" i="0" u="none" strike="noStrike" cap="none" spc="0" baseline="0">
                <a:solidFill>
                  <a:schemeClr val="accent1"/>
                </a:solidFill>
                <a:uFillTx/>
                <a:latin typeface="+mn-lt"/>
                <a:ea typeface="+mn-ea"/>
                <a:cs typeface="+mn-cs"/>
                <a:sym typeface="Arial"/>
              </a:defRPr>
            </a:lvl5pPr>
            <a:lvl6pPr marL="2514600" marR="0" indent="-228600"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6pPr>
            <a:lvl7pPr marL="2971800" marR="0" indent="-228600"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7pPr>
            <a:lvl8pPr marL="3429000" marR="0" indent="-228600"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8pPr>
            <a:lvl9pPr marL="3886200" marR="0" indent="-228600"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9pPr>
          </a:lstStyle>
          <a:p>
            <a:pPr hangingPunct="1"/>
            <a:r>
              <a:rPr lang="it-IT" dirty="0"/>
              <a:t>Section 2 - The </a:t>
            </a:r>
            <a:r>
              <a:rPr lang="it-IT" dirty="0" err="1"/>
              <a:t>crisis</a:t>
            </a:r>
            <a:r>
              <a:rPr lang="it-IT" dirty="0"/>
              <a:t>: impact on EU Aviation </a:t>
            </a:r>
            <a:r>
              <a:rPr lang="it-IT" dirty="0" err="1"/>
              <a:t>fuel</a:t>
            </a:r>
            <a:r>
              <a:rPr lang="it-IT" dirty="0"/>
              <a:t> market</a:t>
            </a:r>
          </a:p>
        </p:txBody>
      </p:sp>
      <p:pic>
        <p:nvPicPr>
          <p:cNvPr id="18" name="Immagine 17">
            <a:extLst>
              <a:ext uri="{FF2B5EF4-FFF2-40B4-BE49-F238E27FC236}">
                <a16:creationId xmlns:a16="http://schemas.microsoft.com/office/drawing/2014/main" id="{7C8012EF-7113-F984-7533-073E5570F9DE}"/>
              </a:ext>
            </a:extLst>
          </p:cNvPr>
          <p:cNvPicPr>
            <a:picLocks noChangeAspect="1"/>
          </p:cNvPicPr>
          <p:nvPr/>
        </p:nvPicPr>
        <p:blipFill>
          <a:blip r:embed="rId3"/>
          <a:stretch>
            <a:fillRect/>
          </a:stretch>
        </p:blipFill>
        <p:spPr>
          <a:xfrm>
            <a:off x="8051581" y="6568189"/>
            <a:ext cx="4057087" cy="189142"/>
          </a:xfrm>
          <a:prstGeom prst="rect">
            <a:avLst/>
          </a:prstGeom>
        </p:spPr>
      </p:pic>
      <p:pic>
        <p:nvPicPr>
          <p:cNvPr id="21" name="Immagine 20">
            <a:extLst>
              <a:ext uri="{FF2B5EF4-FFF2-40B4-BE49-F238E27FC236}">
                <a16:creationId xmlns:a16="http://schemas.microsoft.com/office/drawing/2014/main" id="{498DA9BB-ED75-752D-69B7-E059148C8C7B}"/>
              </a:ext>
            </a:extLst>
          </p:cNvPr>
          <p:cNvPicPr>
            <a:picLocks noChangeAspect="1"/>
          </p:cNvPicPr>
          <p:nvPr/>
        </p:nvPicPr>
        <p:blipFill>
          <a:blip r:embed="rId4"/>
          <a:stretch>
            <a:fillRect/>
          </a:stretch>
        </p:blipFill>
        <p:spPr>
          <a:xfrm>
            <a:off x="104074" y="6233486"/>
            <a:ext cx="753025" cy="502017"/>
          </a:xfrm>
          <a:prstGeom prst="rect">
            <a:avLst/>
          </a:prstGeom>
        </p:spPr>
      </p:pic>
      <p:pic>
        <p:nvPicPr>
          <p:cNvPr id="14" name="Immagine 13">
            <a:extLst>
              <a:ext uri="{FF2B5EF4-FFF2-40B4-BE49-F238E27FC236}">
                <a16:creationId xmlns:a16="http://schemas.microsoft.com/office/drawing/2014/main" id="{61B51F06-4E68-AD58-73F0-72D5793933A8}"/>
              </a:ext>
            </a:extLst>
          </p:cNvPr>
          <p:cNvPicPr>
            <a:picLocks noChangeAspect="1"/>
          </p:cNvPicPr>
          <p:nvPr/>
        </p:nvPicPr>
        <p:blipFill>
          <a:blip r:embed="rId5"/>
          <a:srcRect r="81383" b="83982"/>
          <a:stretch>
            <a:fillRect/>
          </a:stretch>
        </p:blipFill>
        <p:spPr>
          <a:xfrm>
            <a:off x="6406661" y="145479"/>
            <a:ext cx="1460959" cy="705438"/>
          </a:xfrm>
          <a:prstGeom prst="rect">
            <a:avLst/>
          </a:prstGeom>
        </p:spPr>
      </p:pic>
      <p:cxnSp>
        <p:nvCxnSpPr>
          <p:cNvPr id="23" name="Connettore dritto 22">
            <a:extLst>
              <a:ext uri="{FF2B5EF4-FFF2-40B4-BE49-F238E27FC236}">
                <a16:creationId xmlns:a16="http://schemas.microsoft.com/office/drawing/2014/main" id="{B8C8D7DE-3943-97EC-A07B-3D9125FE59DF}"/>
              </a:ext>
            </a:extLst>
          </p:cNvPr>
          <p:cNvCxnSpPr/>
          <p:nvPr/>
        </p:nvCxnSpPr>
        <p:spPr>
          <a:xfrm>
            <a:off x="7205968" y="584696"/>
            <a:ext cx="650997" cy="0"/>
          </a:xfrm>
          <a:prstGeom prst="line">
            <a:avLst/>
          </a:prstGeom>
          <a:noFill/>
          <a:ln w="19050" cap="flat">
            <a:solidFill>
              <a:schemeClr val="accent6"/>
            </a:solidFill>
            <a:prstDash val="solid"/>
            <a:miter lim="800000"/>
          </a:ln>
          <a:effectLst/>
          <a:sp3d/>
        </p:spPr>
        <p:style>
          <a:lnRef idx="0">
            <a:scrgbClr r="0" g="0" b="0"/>
          </a:lnRef>
          <a:fillRef idx="0">
            <a:scrgbClr r="0" g="0" b="0"/>
          </a:fillRef>
          <a:effectRef idx="0">
            <a:scrgbClr r="0" g="0" b="0"/>
          </a:effectRef>
          <a:fontRef idx="none"/>
        </p:style>
      </p:cxnSp>
      <p:pic>
        <p:nvPicPr>
          <p:cNvPr id="3" name="Immagine 2">
            <a:extLst>
              <a:ext uri="{FF2B5EF4-FFF2-40B4-BE49-F238E27FC236}">
                <a16:creationId xmlns:a16="http://schemas.microsoft.com/office/drawing/2014/main" id="{F1AC99E2-8913-1C1E-7681-2B9B361869B2}"/>
              </a:ext>
            </a:extLst>
          </p:cNvPr>
          <p:cNvPicPr>
            <a:picLocks noChangeAspect="1"/>
          </p:cNvPicPr>
          <p:nvPr/>
        </p:nvPicPr>
        <p:blipFill>
          <a:blip r:embed="rId6"/>
          <a:stretch>
            <a:fillRect/>
          </a:stretch>
        </p:blipFill>
        <p:spPr>
          <a:xfrm>
            <a:off x="26800" y="2926749"/>
            <a:ext cx="9022691" cy="3235665"/>
          </a:xfrm>
          <a:prstGeom prst="rect">
            <a:avLst/>
          </a:prstGeom>
        </p:spPr>
      </p:pic>
      <p:grpSp>
        <p:nvGrpSpPr>
          <p:cNvPr id="24" name="Gruppo 23">
            <a:extLst>
              <a:ext uri="{FF2B5EF4-FFF2-40B4-BE49-F238E27FC236}">
                <a16:creationId xmlns:a16="http://schemas.microsoft.com/office/drawing/2014/main" id="{33C97DF1-6A61-F12B-F74D-C9611184BE16}"/>
              </a:ext>
            </a:extLst>
          </p:cNvPr>
          <p:cNvGrpSpPr/>
          <p:nvPr/>
        </p:nvGrpSpPr>
        <p:grpSpPr>
          <a:xfrm>
            <a:off x="7956278" y="88490"/>
            <a:ext cx="4208921" cy="3665238"/>
            <a:chOff x="7956278" y="801329"/>
            <a:chExt cx="4208921" cy="3665238"/>
          </a:xfrm>
        </p:grpSpPr>
        <p:pic>
          <p:nvPicPr>
            <p:cNvPr id="4" name="Immagine 3">
              <a:extLst>
                <a:ext uri="{FF2B5EF4-FFF2-40B4-BE49-F238E27FC236}">
                  <a16:creationId xmlns:a16="http://schemas.microsoft.com/office/drawing/2014/main" id="{486EAA69-9B01-A739-6723-8CFC98476794}"/>
                </a:ext>
              </a:extLst>
            </p:cNvPr>
            <p:cNvPicPr>
              <a:picLocks noChangeAspect="1"/>
            </p:cNvPicPr>
            <p:nvPr/>
          </p:nvPicPr>
          <p:blipFill>
            <a:blip r:embed="rId5"/>
            <a:srcRect t="17358" r="81383"/>
            <a:stretch>
              <a:fillRect/>
            </a:stretch>
          </p:blipFill>
          <p:spPr>
            <a:xfrm>
              <a:off x="7956278" y="801329"/>
              <a:ext cx="1460959" cy="3639582"/>
            </a:xfrm>
            <a:prstGeom prst="rect">
              <a:avLst/>
            </a:prstGeom>
          </p:spPr>
        </p:pic>
        <p:pic>
          <p:nvPicPr>
            <p:cNvPr id="6" name="Immagine 5">
              <a:extLst>
                <a:ext uri="{FF2B5EF4-FFF2-40B4-BE49-F238E27FC236}">
                  <a16:creationId xmlns:a16="http://schemas.microsoft.com/office/drawing/2014/main" id="{01E393B0-956B-9832-FA71-6C4FAE782D0B}"/>
                </a:ext>
              </a:extLst>
            </p:cNvPr>
            <p:cNvPicPr>
              <a:picLocks noChangeAspect="1"/>
            </p:cNvPicPr>
            <p:nvPr/>
          </p:nvPicPr>
          <p:blipFill>
            <a:blip r:embed="rId5"/>
            <a:srcRect l="26920" t="18348" r="60900"/>
            <a:stretch>
              <a:fillRect/>
            </a:stretch>
          </p:blipFill>
          <p:spPr>
            <a:xfrm>
              <a:off x="9440733" y="858318"/>
              <a:ext cx="955812" cy="3595960"/>
            </a:xfrm>
            <a:prstGeom prst="rect">
              <a:avLst/>
            </a:prstGeom>
          </p:spPr>
        </p:pic>
        <p:pic>
          <p:nvPicPr>
            <p:cNvPr id="8" name="Immagine 7">
              <a:extLst>
                <a:ext uri="{FF2B5EF4-FFF2-40B4-BE49-F238E27FC236}">
                  <a16:creationId xmlns:a16="http://schemas.microsoft.com/office/drawing/2014/main" id="{047263E6-B237-9C6F-E464-71E80550C0D3}"/>
                </a:ext>
              </a:extLst>
            </p:cNvPr>
            <p:cNvPicPr>
              <a:picLocks noChangeAspect="1"/>
            </p:cNvPicPr>
            <p:nvPr/>
          </p:nvPicPr>
          <p:blipFill>
            <a:blip r:embed="rId5"/>
            <a:srcRect l="58497" t="18348" r="34107"/>
            <a:stretch>
              <a:fillRect/>
            </a:stretch>
          </p:blipFill>
          <p:spPr>
            <a:xfrm>
              <a:off x="10429645" y="858318"/>
              <a:ext cx="580418" cy="3595960"/>
            </a:xfrm>
            <a:prstGeom prst="rect">
              <a:avLst/>
            </a:prstGeom>
          </p:spPr>
        </p:pic>
        <p:pic>
          <p:nvPicPr>
            <p:cNvPr id="9" name="Immagine 8">
              <a:extLst>
                <a:ext uri="{FF2B5EF4-FFF2-40B4-BE49-F238E27FC236}">
                  <a16:creationId xmlns:a16="http://schemas.microsoft.com/office/drawing/2014/main" id="{57A32032-2D8B-F711-6B96-C41D5EFE934B}"/>
                </a:ext>
              </a:extLst>
            </p:cNvPr>
            <p:cNvPicPr>
              <a:picLocks noChangeAspect="1"/>
            </p:cNvPicPr>
            <p:nvPr/>
          </p:nvPicPr>
          <p:blipFill>
            <a:blip r:embed="rId5"/>
            <a:srcRect l="75475" t="18628" r="19637" b="-279"/>
            <a:stretch>
              <a:fillRect/>
            </a:stretch>
          </p:blipFill>
          <p:spPr>
            <a:xfrm>
              <a:off x="11071037" y="870607"/>
              <a:ext cx="383543" cy="3595960"/>
            </a:xfrm>
            <a:prstGeom prst="rect">
              <a:avLst/>
            </a:prstGeom>
          </p:spPr>
        </p:pic>
        <p:pic>
          <p:nvPicPr>
            <p:cNvPr id="19" name="Immagine 18">
              <a:extLst>
                <a:ext uri="{FF2B5EF4-FFF2-40B4-BE49-F238E27FC236}">
                  <a16:creationId xmlns:a16="http://schemas.microsoft.com/office/drawing/2014/main" id="{4FDD952F-F5B6-B9EE-E7A6-3497544BCEAA}"/>
                </a:ext>
              </a:extLst>
            </p:cNvPr>
            <p:cNvPicPr>
              <a:picLocks noChangeAspect="1"/>
            </p:cNvPicPr>
            <p:nvPr/>
          </p:nvPicPr>
          <p:blipFill>
            <a:blip r:embed="rId5"/>
            <a:srcRect l="91446" t="18627" r="139"/>
            <a:stretch>
              <a:fillRect/>
            </a:stretch>
          </p:blipFill>
          <p:spPr>
            <a:xfrm>
              <a:off x="11504810" y="870607"/>
              <a:ext cx="660389" cy="3583671"/>
            </a:xfrm>
            <a:prstGeom prst="rect">
              <a:avLst/>
            </a:prstGeom>
          </p:spPr>
        </p:pic>
      </p:grpSp>
      <p:sp>
        <p:nvSpPr>
          <p:cNvPr id="27" name="Rettangolo con angoli arrotondati 26">
            <a:extLst>
              <a:ext uri="{FF2B5EF4-FFF2-40B4-BE49-F238E27FC236}">
                <a16:creationId xmlns:a16="http://schemas.microsoft.com/office/drawing/2014/main" id="{D0910826-2384-1BE4-0E58-06FE9903B1CE}"/>
              </a:ext>
            </a:extLst>
          </p:cNvPr>
          <p:cNvSpPr/>
          <p:nvPr/>
        </p:nvSpPr>
        <p:spPr>
          <a:xfrm>
            <a:off x="7956278" y="2013153"/>
            <a:ext cx="4193931" cy="453452"/>
          </a:xfrm>
          <a:prstGeom prst="roundRect">
            <a:avLst/>
          </a:prstGeom>
          <a:noFill/>
          <a:ln w="28575" cap="flat">
            <a:solidFill>
              <a:schemeClr val="accent6"/>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Arial"/>
            </a:endParaRPr>
          </a:p>
        </p:txBody>
      </p:sp>
      <p:pic>
        <p:nvPicPr>
          <p:cNvPr id="13" name="Immagine 12">
            <a:extLst>
              <a:ext uri="{FF2B5EF4-FFF2-40B4-BE49-F238E27FC236}">
                <a16:creationId xmlns:a16="http://schemas.microsoft.com/office/drawing/2014/main" id="{4A443667-0128-CE80-D51D-1DD2598AD237}"/>
              </a:ext>
            </a:extLst>
          </p:cNvPr>
          <p:cNvPicPr>
            <a:picLocks noChangeAspect="1"/>
          </p:cNvPicPr>
          <p:nvPr/>
        </p:nvPicPr>
        <p:blipFill>
          <a:blip r:embed="rId7"/>
          <a:stretch>
            <a:fillRect/>
          </a:stretch>
        </p:blipFill>
        <p:spPr>
          <a:xfrm>
            <a:off x="914400" y="6233486"/>
            <a:ext cx="1422400" cy="495300"/>
          </a:xfrm>
          <a:prstGeom prst="rect">
            <a:avLst/>
          </a:prstGeom>
        </p:spPr>
      </p:pic>
    </p:spTree>
    <p:extLst>
      <p:ext uri="{BB962C8B-B14F-4D97-AF65-F5344CB8AC3E}">
        <p14:creationId xmlns:p14="http://schemas.microsoft.com/office/powerpoint/2010/main" val="292297938"/>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402D0-0532-EF7E-2DDE-E5F159C233ED}"/>
            </a:ext>
          </a:extLst>
        </p:cNvPr>
        <p:cNvGrpSpPr/>
        <p:nvPr/>
      </p:nvGrpSpPr>
      <p:grpSpPr>
        <a:xfrm>
          <a:off x="0" y="0"/>
          <a:ext cx="0" cy="0"/>
          <a:chOff x="0" y="0"/>
          <a:chExt cx="0" cy="0"/>
        </a:xfrm>
      </p:grpSpPr>
      <p:pic>
        <p:nvPicPr>
          <p:cNvPr id="15" name="Immagine 14">
            <a:extLst>
              <a:ext uri="{FF2B5EF4-FFF2-40B4-BE49-F238E27FC236}">
                <a16:creationId xmlns:a16="http://schemas.microsoft.com/office/drawing/2014/main" id="{6AE811D7-3545-6AA2-9596-07E7C0B88302}"/>
              </a:ext>
            </a:extLst>
          </p:cNvPr>
          <p:cNvPicPr>
            <a:picLocks noChangeAspect="1"/>
          </p:cNvPicPr>
          <p:nvPr/>
        </p:nvPicPr>
        <p:blipFill>
          <a:blip r:embed="rId3"/>
          <a:srcRect t="8929"/>
          <a:stretch>
            <a:fillRect/>
          </a:stretch>
        </p:blipFill>
        <p:spPr>
          <a:xfrm>
            <a:off x="405773" y="1313610"/>
            <a:ext cx="5095008" cy="2564903"/>
          </a:xfrm>
          <a:prstGeom prst="rect">
            <a:avLst/>
          </a:prstGeom>
        </p:spPr>
      </p:pic>
      <p:pic>
        <p:nvPicPr>
          <p:cNvPr id="14" name="Immagine 13">
            <a:extLst>
              <a:ext uri="{FF2B5EF4-FFF2-40B4-BE49-F238E27FC236}">
                <a16:creationId xmlns:a16="http://schemas.microsoft.com/office/drawing/2014/main" id="{5C1FDC5A-F6B6-DEEC-3CF8-D25D15E09393}"/>
              </a:ext>
            </a:extLst>
          </p:cNvPr>
          <p:cNvPicPr>
            <a:picLocks noChangeAspect="1"/>
          </p:cNvPicPr>
          <p:nvPr/>
        </p:nvPicPr>
        <p:blipFill>
          <a:blip r:embed="rId4"/>
          <a:srcRect t="11909"/>
          <a:stretch>
            <a:fillRect/>
          </a:stretch>
        </p:blipFill>
        <p:spPr>
          <a:xfrm>
            <a:off x="363615" y="3949761"/>
            <a:ext cx="5169085" cy="2838546"/>
          </a:xfrm>
          <a:prstGeom prst="rect">
            <a:avLst/>
          </a:prstGeom>
        </p:spPr>
      </p:pic>
      <p:sp>
        <p:nvSpPr>
          <p:cNvPr id="453" name="Title 2">
            <a:extLst>
              <a:ext uri="{FF2B5EF4-FFF2-40B4-BE49-F238E27FC236}">
                <a16:creationId xmlns:a16="http://schemas.microsoft.com/office/drawing/2014/main" id="{32EA915A-D380-F1AD-9C21-DA10824B2B77}"/>
              </a:ext>
            </a:extLst>
          </p:cNvPr>
          <p:cNvSpPr txBox="1">
            <a:spLocks noGrp="1"/>
          </p:cNvSpPr>
          <p:nvPr>
            <p:ph type="title"/>
          </p:nvPr>
        </p:nvSpPr>
        <p:spPr>
          <a:xfrm>
            <a:off x="83403" y="551578"/>
            <a:ext cx="10335808" cy="965444"/>
          </a:xfrm>
          <a:prstGeom prst="rect">
            <a:avLst/>
          </a:prstGeom>
        </p:spPr>
        <p:txBody>
          <a:bodyPr/>
          <a:lstStyle>
            <a:lvl1pPr defTabSz="868680">
              <a:defRPr sz="4275"/>
            </a:lvl1pPr>
          </a:lstStyle>
          <a:p>
            <a:r>
              <a:rPr lang="it-IT" dirty="0"/>
              <a:t>Oil &amp; Alternative </a:t>
            </a:r>
            <a:r>
              <a:rPr lang="it-IT" dirty="0" err="1"/>
              <a:t>routes</a:t>
            </a:r>
            <a:endParaRPr dirty="0"/>
          </a:p>
        </p:txBody>
      </p:sp>
      <p:sp>
        <p:nvSpPr>
          <p:cNvPr id="7" name="Text Placeholder 1">
            <a:extLst>
              <a:ext uri="{FF2B5EF4-FFF2-40B4-BE49-F238E27FC236}">
                <a16:creationId xmlns:a16="http://schemas.microsoft.com/office/drawing/2014/main" id="{FB561852-2805-763E-F31B-29852C0C76F9}"/>
              </a:ext>
            </a:extLst>
          </p:cNvPr>
          <p:cNvSpPr txBox="1">
            <a:spLocks/>
          </p:cNvSpPr>
          <p:nvPr/>
        </p:nvSpPr>
        <p:spPr>
          <a:xfrm>
            <a:off x="129898" y="217497"/>
            <a:ext cx="5542977" cy="3620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lvl1pPr marL="0" marR="0" indent="0" algn="l" defTabSz="914400" rtl="0" latinLnBrk="0">
              <a:lnSpc>
                <a:spcPct val="110000"/>
              </a:lnSpc>
              <a:spcBef>
                <a:spcPts val="0"/>
              </a:spcBef>
              <a:spcAft>
                <a:spcPts val="0"/>
              </a:spcAft>
              <a:buClrTx/>
              <a:buSzTx/>
              <a:buFontTx/>
              <a:buNone/>
              <a:tabLst/>
              <a:defRPr sz="1600" b="1" i="0" u="none" strike="noStrike" cap="none" spc="0" baseline="0">
                <a:solidFill>
                  <a:schemeClr val="accent1"/>
                </a:solidFill>
                <a:uFillTx/>
                <a:latin typeface="+mn-lt"/>
                <a:ea typeface="+mn-ea"/>
                <a:cs typeface="+mn-cs"/>
                <a:sym typeface="Arial"/>
              </a:defRPr>
            </a:lvl1pPr>
            <a:lvl2pPr marL="159456" marR="0" indent="-159456" algn="l" defTabSz="914400" rtl="0" latinLnBrk="0">
              <a:lnSpc>
                <a:spcPct val="110000"/>
              </a:lnSpc>
              <a:spcBef>
                <a:spcPts val="0"/>
              </a:spcBef>
              <a:spcAft>
                <a:spcPts val="0"/>
              </a:spcAft>
              <a:buClrTx/>
              <a:buSzPct val="100000"/>
              <a:buFontTx/>
              <a:buChar char="•"/>
              <a:tabLst/>
              <a:defRPr sz="1600" b="1" i="0" u="none" strike="noStrike" cap="none" spc="0" baseline="0">
                <a:solidFill>
                  <a:schemeClr val="accent1"/>
                </a:solidFill>
                <a:uFillTx/>
                <a:latin typeface="+mn-lt"/>
                <a:ea typeface="+mn-ea"/>
                <a:cs typeface="+mn-cs"/>
                <a:sym typeface="Arial"/>
              </a:defRPr>
            </a:lvl2pPr>
            <a:lvl3pPr marL="357188" marR="0" indent="-177800" algn="l" defTabSz="914400" rtl="0" latinLnBrk="0">
              <a:lnSpc>
                <a:spcPct val="110000"/>
              </a:lnSpc>
              <a:spcBef>
                <a:spcPts val="0"/>
              </a:spcBef>
              <a:spcAft>
                <a:spcPts val="0"/>
              </a:spcAft>
              <a:buClrTx/>
              <a:buSzPct val="100000"/>
              <a:buFontTx/>
              <a:buChar char="–"/>
              <a:tabLst/>
              <a:defRPr sz="1600" b="1" i="0" u="none" strike="noStrike" cap="none" spc="0" baseline="0">
                <a:solidFill>
                  <a:schemeClr val="accent1"/>
                </a:solidFill>
                <a:uFillTx/>
                <a:latin typeface="+mn-lt"/>
                <a:ea typeface="+mn-ea"/>
                <a:cs typeface="+mn-cs"/>
                <a:sym typeface="Arial"/>
              </a:defRPr>
            </a:lvl3pPr>
            <a:lvl4pPr marL="562201" marR="0" indent="-205014" algn="l" defTabSz="914400" rtl="0" latinLnBrk="0">
              <a:lnSpc>
                <a:spcPct val="110000"/>
              </a:lnSpc>
              <a:spcBef>
                <a:spcPts val="0"/>
              </a:spcBef>
              <a:spcAft>
                <a:spcPts val="0"/>
              </a:spcAft>
              <a:buClrTx/>
              <a:buSzPct val="100000"/>
              <a:buFontTx/>
              <a:buChar char=" "/>
              <a:tabLst/>
              <a:defRPr sz="1600" b="1" i="0" u="none" strike="noStrike" cap="none" spc="0" baseline="0">
                <a:solidFill>
                  <a:schemeClr val="accent1"/>
                </a:solidFill>
                <a:uFillTx/>
                <a:latin typeface="+mn-lt"/>
                <a:ea typeface="+mn-ea"/>
                <a:cs typeface="+mn-cs"/>
                <a:sym typeface="Arial"/>
              </a:defRPr>
            </a:lvl4pPr>
            <a:lvl5pPr marL="779992" marR="0" indent="-243417" algn="l" defTabSz="914400" rtl="0" latinLnBrk="0">
              <a:lnSpc>
                <a:spcPct val="110000"/>
              </a:lnSpc>
              <a:spcBef>
                <a:spcPts val="0"/>
              </a:spcBef>
              <a:spcAft>
                <a:spcPts val="0"/>
              </a:spcAft>
              <a:buClrTx/>
              <a:buSzPct val="100000"/>
              <a:buFontTx/>
              <a:buChar char="–"/>
              <a:tabLst/>
              <a:defRPr sz="1600" b="1" i="0" u="none" strike="noStrike" cap="none" spc="0" baseline="0">
                <a:solidFill>
                  <a:schemeClr val="accent1"/>
                </a:solidFill>
                <a:uFillTx/>
                <a:latin typeface="+mn-lt"/>
                <a:ea typeface="+mn-ea"/>
                <a:cs typeface="+mn-cs"/>
                <a:sym typeface="Arial"/>
              </a:defRPr>
            </a:lvl5pPr>
            <a:lvl6pPr marL="2514600" marR="0" indent="-228600"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6pPr>
            <a:lvl7pPr marL="2971800" marR="0" indent="-228600"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7pPr>
            <a:lvl8pPr marL="3429000" marR="0" indent="-228600"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8pPr>
            <a:lvl9pPr marL="3886200" marR="0" indent="-228600"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9pPr>
          </a:lstStyle>
          <a:p>
            <a:pPr hangingPunct="1"/>
            <a:r>
              <a:rPr lang="it-IT" dirty="0"/>
              <a:t>Section 2 - The </a:t>
            </a:r>
            <a:r>
              <a:rPr lang="it-IT" dirty="0" err="1"/>
              <a:t>crisis</a:t>
            </a:r>
            <a:r>
              <a:rPr lang="it-IT" dirty="0"/>
              <a:t>: impact on EU Aviation </a:t>
            </a:r>
            <a:r>
              <a:rPr lang="it-IT" dirty="0" err="1"/>
              <a:t>fuel</a:t>
            </a:r>
            <a:r>
              <a:rPr lang="it-IT" dirty="0"/>
              <a:t> market</a:t>
            </a:r>
          </a:p>
        </p:txBody>
      </p:sp>
      <p:pic>
        <p:nvPicPr>
          <p:cNvPr id="13" name="Immagine 12">
            <a:extLst>
              <a:ext uri="{FF2B5EF4-FFF2-40B4-BE49-F238E27FC236}">
                <a16:creationId xmlns:a16="http://schemas.microsoft.com/office/drawing/2014/main" id="{F01352B0-E5B5-D06F-E7DE-178D1C95F6B5}"/>
              </a:ext>
            </a:extLst>
          </p:cNvPr>
          <p:cNvPicPr>
            <a:picLocks noChangeAspect="1"/>
          </p:cNvPicPr>
          <p:nvPr/>
        </p:nvPicPr>
        <p:blipFill>
          <a:blip r:embed="rId5"/>
          <a:srcRect t="10130"/>
          <a:stretch>
            <a:fillRect/>
          </a:stretch>
        </p:blipFill>
        <p:spPr>
          <a:xfrm>
            <a:off x="6149756" y="2986386"/>
            <a:ext cx="6009724" cy="3186033"/>
          </a:xfrm>
          <a:prstGeom prst="rect">
            <a:avLst/>
          </a:prstGeom>
        </p:spPr>
      </p:pic>
      <p:pic>
        <p:nvPicPr>
          <p:cNvPr id="16" name="Immagine 15">
            <a:extLst>
              <a:ext uri="{FF2B5EF4-FFF2-40B4-BE49-F238E27FC236}">
                <a16:creationId xmlns:a16="http://schemas.microsoft.com/office/drawing/2014/main" id="{B6596CA9-18DC-5D8C-5ACD-196DCA08AB9C}"/>
              </a:ext>
            </a:extLst>
          </p:cNvPr>
          <p:cNvPicPr>
            <a:picLocks noChangeAspect="1"/>
          </p:cNvPicPr>
          <p:nvPr/>
        </p:nvPicPr>
        <p:blipFill>
          <a:blip r:embed="rId6"/>
          <a:stretch>
            <a:fillRect/>
          </a:stretch>
        </p:blipFill>
        <p:spPr>
          <a:xfrm>
            <a:off x="88739" y="3687949"/>
            <a:ext cx="698339" cy="338371"/>
          </a:xfrm>
          <a:prstGeom prst="rect">
            <a:avLst/>
          </a:prstGeom>
          <a:ln>
            <a:solidFill>
              <a:schemeClr val="tx1"/>
            </a:solidFill>
          </a:ln>
          <a:effectLst>
            <a:outerShdw blurRad="50800" dist="38100" dir="2700000" algn="tl" rotWithShape="0">
              <a:prstClr val="black">
                <a:alpha val="40000"/>
              </a:prstClr>
            </a:outerShdw>
          </a:effectLst>
        </p:spPr>
      </p:pic>
      <p:grpSp>
        <p:nvGrpSpPr>
          <p:cNvPr id="26" name="Gruppo 25">
            <a:extLst>
              <a:ext uri="{FF2B5EF4-FFF2-40B4-BE49-F238E27FC236}">
                <a16:creationId xmlns:a16="http://schemas.microsoft.com/office/drawing/2014/main" id="{4F06B8DD-9380-80BD-79D3-169320B4EE4E}"/>
              </a:ext>
            </a:extLst>
          </p:cNvPr>
          <p:cNvGrpSpPr/>
          <p:nvPr/>
        </p:nvGrpSpPr>
        <p:grpSpPr>
          <a:xfrm>
            <a:off x="6101252" y="-33194"/>
            <a:ext cx="6009724" cy="3013453"/>
            <a:chOff x="6101252" y="-15610"/>
            <a:chExt cx="6009724" cy="3013453"/>
          </a:xfrm>
        </p:grpSpPr>
        <p:pic>
          <p:nvPicPr>
            <p:cNvPr id="3" name="Immagine 2">
              <a:extLst>
                <a:ext uri="{FF2B5EF4-FFF2-40B4-BE49-F238E27FC236}">
                  <a16:creationId xmlns:a16="http://schemas.microsoft.com/office/drawing/2014/main" id="{84178424-D726-525F-2E30-50C93FDD37EE}"/>
                </a:ext>
              </a:extLst>
            </p:cNvPr>
            <p:cNvPicPr>
              <a:picLocks noChangeAspect="1"/>
            </p:cNvPicPr>
            <p:nvPr/>
          </p:nvPicPr>
          <p:blipFill>
            <a:blip r:embed="rId7"/>
            <a:stretch>
              <a:fillRect/>
            </a:stretch>
          </p:blipFill>
          <p:spPr>
            <a:xfrm>
              <a:off x="6101252" y="233370"/>
              <a:ext cx="6009724" cy="2764473"/>
            </a:xfrm>
            <a:prstGeom prst="rect">
              <a:avLst/>
            </a:prstGeom>
          </p:spPr>
        </p:pic>
        <p:sp>
          <p:nvSpPr>
            <p:cNvPr id="4" name="CasellaDiTesto 6">
              <a:extLst>
                <a:ext uri="{FF2B5EF4-FFF2-40B4-BE49-F238E27FC236}">
                  <a16:creationId xmlns:a16="http://schemas.microsoft.com/office/drawing/2014/main" id="{14C331A0-AA5D-FCA1-6BF9-5E1FA0721143}"/>
                </a:ext>
              </a:extLst>
            </p:cNvPr>
            <p:cNvSpPr txBox="1"/>
            <p:nvPr/>
          </p:nvSpPr>
          <p:spPr>
            <a:xfrm>
              <a:off x="6752777" y="-15610"/>
              <a:ext cx="4058160"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sz="1000" i="1"/>
              </a:lvl1pPr>
            </a:lstStyle>
            <a:p>
              <a:r>
                <a:rPr lang="it-IT" dirty="0"/>
                <a:t>Data </a:t>
              </a:r>
              <a:r>
                <a:rPr lang="it-IT" dirty="0" err="1"/>
                <a:t>refer</a:t>
              </a:r>
              <a:r>
                <a:rPr lang="it-IT" dirty="0"/>
                <a:t> to 1° </a:t>
              </a:r>
              <a:r>
                <a:rPr lang="it-IT" dirty="0" err="1"/>
                <a:t>semester</a:t>
              </a:r>
              <a:r>
                <a:rPr lang="it-IT" dirty="0"/>
                <a:t> 2025 - </a:t>
              </a:r>
              <a:r>
                <a:rPr dirty="0"/>
                <a:t>Source: </a:t>
              </a:r>
              <a:r>
                <a:rPr lang="it-IT" dirty="0"/>
                <a:t>Gugliotta, A. Energia,  , 2026</a:t>
              </a:r>
              <a:endParaRPr dirty="0"/>
            </a:p>
          </p:txBody>
        </p:sp>
        <p:sp>
          <p:nvSpPr>
            <p:cNvPr id="6" name="CasellaDiTesto 5">
              <a:extLst>
                <a:ext uri="{FF2B5EF4-FFF2-40B4-BE49-F238E27FC236}">
                  <a16:creationId xmlns:a16="http://schemas.microsoft.com/office/drawing/2014/main" id="{C2BFDFFD-DC5E-2193-B8EF-E3AC0305FE09}"/>
                </a:ext>
              </a:extLst>
            </p:cNvPr>
            <p:cNvSpPr txBox="1"/>
            <p:nvPr/>
          </p:nvSpPr>
          <p:spPr>
            <a:xfrm>
              <a:off x="7864510" y="294004"/>
              <a:ext cx="855360" cy="233395"/>
            </a:xfrm>
            <a:prstGeom prst="rect">
              <a:avLst/>
            </a:prstGeom>
            <a:solidFill>
              <a:srgbClr val="FFFF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ctr" defTabSz="914400" rtl="0" fontAlgn="auto" latinLnBrk="0" hangingPunct="0">
                <a:lnSpc>
                  <a:spcPts val="1080"/>
                </a:lnSpc>
                <a:spcBef>
                  <a:spcPts val="0"/>
                </a:spcBef>
                <a:spcAft>
                  <a:spcPts val="0"/>
                </a:spcAft>
                <a:buClrTx/>
                <a:buSzTx/>
                <a:buFontTx/>
                <a:buNone/>
                <a:tabLst/>
              </a:pPr>
              <a:r>
                <a:rPr kumimoji="0" lang="en-US" sz="900" b="1" i="0" u="none" strike="noStrike" cap="none" spc="0" normalizeH="0" baseline="0" dirty="0">
                  <a:ln>
                    <a:noFill/>
                  </a:ln>
                  <a:solidFill>
                    <a:srgbClr val="E58E4F"/>
                  </a:solidFill>
                  <a:effectLst/>
                  <a:uFillTx/>
                  <a:latin typeface="+mn-lt"/>
                  <a:ea typeface="+mn-ea"/>
                  <a:cs typeface="+mn-cs"/>
                  <a:sym typeface="Arial"/>
                </a:rPr>
                <a:t>Danish straits</a:t>
              </a:r>
            </a:p>
          </p:txBody>
        </p:sp>
        <p:sp>
          <p:nvSpPr>
            <p:cNvPr id="9" name="CasellaDiTesto 8">
              <a:extLst>
                <a:ext uri="{FF2B5EF4-FFF2-40B4-BE49-F238E27FC236}">
                  <a16:creationId xmlns:a16="http://schemas.microsoft.com/office/drawing/2014/main" id="{554494AC-16B4-206D-38A6-B50A821519E2}"/>
                </a:ext>
              </a:extLst>
            </p:cNvPr>
            <p:cNvSpPr txBox="1"/>
            <p:nvPr/>
          </p:nvSpPr>
          <p:spPr>
            <a:xfrm>
              <a:off x="7754156" y="1097320"/>
              <a:ext cx="1421221" cy="233395"/>
            </a:xfrm>
            <a:prstGeom prst="rect">
              <a:avLst/>
            </a:prstGeom>
            <a:solidFill>
              <a:srgbClr val="FFFF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ctr" defTabSz="914400" rtl="0" fontAlgn="auto" latinLnBrk="0" hangingPunct="0">
                <a:lnSpc>
                  <a:spcPts val="1080"/>
                </a:lnSpc>
                <a:spcBef>
                  <a:spcPts val="0"/>
                </a:spcBef>
                <a:spcAft>
                  <a:spcPts val="0"/>
                </a:spcAft>
                <a:buClrTx/>
                <a:buSzTx/>
                <a:buFontTx/>
                <a:buNone/>
                <a:tabLst/>
              </a:pPr>
              <a:r>
                <a:rPr kumimoji="0" lang="en-US" sz="700" b="1" u="none" strike="noStrike" cap="all" spc="0" normalizeH="0" dirty="0" err="1">
                  <a:ln>
                    <a:noFill/>
                  </a:ln>
                  <a:solidFill>
                    <a:srgbClr val="E58E4F"/>
                  </a:solidFill>
                  <a:effectLst/>
                  <a:uFillTx/>
                  <a:latin typeface="Georgia Pro Cond" panose="02040506050405020303" pitchFamily="18" charset="0"/>
                  <a:ea typeface="+mj-ea"/>
                  <a:cs typeface="+mj-cs"/>
                  <a:sym typeface="Arial"/>
                </a:rPr>
                <a:t>BosPhorus</a:t>
              </a:r>
              <a:r>
                <a:rPr kumimoji="0" lang="en-US" sz="700" b="1" u="none" strike="noStrike" cap="all" spc="0" normalizeH="0" dirty="0">
                  <a:ln>
                    <a:noFill/>
                  </a:ln>
                  <a:solidFill>
                    <a:srgbClr val="E58E4F"/>
                  </a:solidFill>
                  <a:effectLst/>
                  <a:uFillTx/>
                  <a:latin typeface="Georgia Pro Cond" panose="02040506050405020303" pitchFamily="18" charset="0"/>
                  <a:ea typeface="+mj-ea"/>
                  <a:cs typeface="+mj-cs"/>
                  <a:sym typeface="Arial"/>
                </a:rPr>
                <a:t> &amp; Dardanelles</a:t>
              </a:r>
            </a:p>
          </p:txBody>
        </p:sp>
        <p:sp>
          <p:nvSpPr>
            <p:cNvPr id="19" name="CasellaDiTesto 18">
              <a:extLst>
                <a:ext uri="{FF2B5EF4-FFF2-40B4-BE49-F238E27FC236}">
                  <a16:creationId xmlns:a16="http://schemas.microsoft.com/office/drawing/2014/main" id="{191CD8CE-8EA9-3F7F-8F03-E97230AF915E}"/>
                </a:ext>
              </a:extLst>
            </p:cNvPr>
            <p:cNvSpPr txBox="1"/>
            <p:nvPr/>
          </p:nvSpPr>
          <p:spPr>
            <a:xfrm>
              <a:off x="7882555" y="274023"/>
              <a:ext cx="844140" cy="233395"/>
            </a:xfrm>
            <a:prstGeom prst="rect">
              <a:avLst/>
            </a:prstGeom>
            <a:solidFill>
              <a:srgbClr val="FFFF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ctr" defTabSz="914400" rtl="0" fontAlgn="auto" latinLnBrk="0" hangingPunct="0">
                <a:lnSpc>
                  <a:spcPts val="1080"/>
                </a:lnSpc>
                <a:spcBef>
                  <a:spcPts val="0"/>
                </a:spcBef>
                <a:spcAft>
                  <a:spcPts val="0"/>
                </a:spcAft>
                <a:buClrTx/>
                <a:buSzTx/>
                <a:buFontTx/>
                <a:buNone/>
                <a:tabLst/>
              </a:pPr>
              <a:r>
                <a:rPr kumimoji="0" lang="en-US" sz="700" b="1" u="none" strike="noStrike" cap="all" spc="0" normalizeH="0" dirty="0">
                  <a:ln>
                    <a:noFill/>
                  </a:ln>
                  <a:solidFill>
                    <a:srgbClr val="E58E4F"/>
                  </a:solidFill>
                  <a:effectLst/>
                  <a:uFillTx/>
                  <a:latin typeface="Georgia Pro Cond" panose="02040506050405020303" pitchFamily="18" charset="0"/>
                  <a:ea typeface="+mj-ea"/>
                  <a:cs typeface="+mj-cs"/>
                  <a:sym typeface="Arial"/>
                </a:rPr>
                <a:t>DANISH STRAITS</a:t>
              </a:r>
            </a:p>
          </p:txBody>
        </p:sp>
        <p:sp>
          <p:nvSpPr>
            <p:cNvPr id="20" name="CasellaDiTesto 19">
              <a:extLst>
                <a:ext uri="{FF2B5EF4-FFF2-40B4-BE49-F238E27FC236}">
                  <a16:creationId xmlns:a16="http://schemas.microsoft.com/office/drawing/2014/main" id="{A169257F-8639-4AB2-156D-2645D2B8AE16}"/>
                </a:ext>
              </a:extLst>
            </p:cNvPr>
            <p:cNvSpPr txBox="1"/>
            <p:nvPr/>
          </p:nvSpPr>
          <p:spPr>
            <a:xfrm>
              <a:off x="6496473" y="1835230"/>
              <a:ext cx="478655" cy="233395"/>
            </a:xfrm>
            <a:prstGeom prst="rect">
              <a:avLst/>
            </a:prstGeom>
            <a:solidFill>
              <a:srgbClr val="FFFF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ctr" defTabSz="914400" rtl="0" fontAlgn="auto" latinLnBrk="0" hangingPunct="0">
                <a:lnSpc>
                  <a:spcPts val="1080"/>
                </a:lnSpc>
                <a:spcBef>
                  <a:spcPts val="0"/>
                </a:spcBef>
                <a:spcAft>
                  <a:spcPts val="0"/>
                </a:spcAft>
                <a:buClrTx/>
                <a:buSzTx/>
                <a:buFontTx/>
                <a:buNone/>
                <a:tabLst/>
              </a:pPr>
              <a:r>
                <a:rPr kumimoji="0" lang="en-US" sz="700" b="1" u="none" strike="noStrike" cap="all" spc="0" normalizeH="0" dirty="0">
                  <a:ln>
                    <a:noFill/>
                  </a:ln>
                  <a:solidFill>
                    <a:srgbClr val="E58E4F"/>
                  </a:solidFill>
                  <a:effectLst/>
                  <a:uFillTx/>
                  <a:latin typeface="Georgia Pro Cond" panose="02040506050405020303" pitchFamily="18" charset="0"/>
                  <a:ea typeface="+mj-ea"/>
                  <a:cs typeface="+mj-cs"/>
                  <a:sym typeface="Arial"/>
                </a:rPr>
                <a:t>PANAMA</a:t>
              </a:r>
            </a:p>
          </p:txBody>
        </p:sp>
        <p:sp>
          <p:nvSpPr>
            <p:cNvPr id="21" name="CasellaDiTesto 20">
              <a:extLst>
                <a:ext uri="{FF2B5EF4-FFF2-40B4-BE49-F238E27FC236}">
                  <a16:creationId xmlns:a16="http://schemas.microsoft.com/office/drawing/2014/main" id="{49BBD271-84E0-6B0E-2C1B-851F8748E76D}"/>
                </a:ext>
              </a:extLst>
            </p:cNvPr>
            <p:cNvSpPr txBox="1"/>
            <p:nvPr/>
          </p:nvSpPr>
          <p:spPr>
            <a:xfrm>
              <a:off x="8188242" y="1984041"/>
              <a:ext cx="1123062" cy="233395"/>
            </a:xfrm>
            <a:prstGeom prst="rect">
              <a:avLst/>
            </a:prstGeom>
            <a:solidFill>
              <a:srgbClr val="FFFF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ctr" defTabSz="914400" rtl="0" fontAlgn="auto" latinLnBrk="0" hangingPunct="0">
                <a:lnSpc>
                  <a:spcPts val="1080"/>
                </a:lnSpc>
                <a:spcBef>
                  <a:spcPts val="0"/>
                </a:spcBef>
                <a:spcAft>
                  <a:spcPts val="0"/>
                </a:spcAft>
                <a:buClrTx/>
                <a:buSzTx/>
                <a:buFontTx/>
                <a:buNone/>
                <a:tabLst/>
              </a:pPr>
              <a:r>
                <a:rPr kumimoji="0" lang="en-US" sz="700" b="1" u="none" strike="noStrike" cap="all" spc="0" normalizeH="0" dirty="0">
                  <a:ln>
                    <a:noFill/>
                  </a:ln>
                  <a:solidFill>
                    <a:srgbClr val="E58E4F"/>
                  </a:solidFill>
                  <a:effectLst/>
                  <a:uFillTx/>
                  <a:latin typeface="Georgia Pro Cond" panose="02040506050405020303" pitchFamily="18" charset="0"/>
                  <a:ea typeface="+mj-ea"/>
                  <a:cs typeface="+mj-cs"/>
                  <a:sym typeface="Arial"/>
                </a:rPr>
                <a:t>SUEZ&amp;BAB EL MANDEB</a:t>
              </a:r>
            </a:p>
          </p:txBody>
        </p:sp>
        <p:sp>
          <p:nvSpPr>
            <p:cNvPr id="22" name="CasellaDiTesto 21">
              <a:extLst>
                <a:ext uri="{FF2B5EF4-FFF2-40B4-BE49-F238E27FC236}">
                  <a16:creationId xmlns:a16="http://schemas.microsoft.com/office/drawing/2014/main" id="{241A5735-9B87-D396-3BD2-6B091210C997}"/>
                </a:ext>
              </a:extLst>
            </p:cNvPr>
            <p:cNvSpPr txBox="1"/>
            <p:nvPr/>
          </p:nvSpPr>
          <p:spPr>
            <a:xfrm>
              <a:off x="9710127" y="2037485"/>
              <a:ext cx="528348" cy="233395"/>
            </a:xfrm>
            <a:prstGeom prst="rect">
              <a:avLst/>
            </a:prstGeom>
            <a:solidFill>
              <a:srgbClr val="FFFF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ctr" defTabSz="914400" rtl="0" fontAlgn="auto" latinLnBrk="0" hangingPunct="0">
                <a:lnSpc>
                  <a:spcPts val="1080"/>
                </a:lnSpc>
                <a:spcBef>
                  <a:spcPts val="0"/>
                </a:spcBef>
                <a:spcAft>
                  <a:spcPts val="0"/>
                </a:spcAft>
                <a:buClrTx/>
                <a:buSzTx/>
                <a:buFontTx/>
                <a:buNone/>
                <a:tabLst/>
              </a:pPr>
              <a:r>
                <a:rPr kumimoji="0" lang="en-US" sz="700" b="1" u="none" strike="noStrike" cap="all" spc="0" normalizeH="0" dirty="0">
                  <a:ln>
                    <a:noFill/>
                  </a:ln>
                  <a:solidFill>
                    <a:srgbClr val="E58E4F"/>
                  </a:solidFill>
                  <a:effectLst/>
                  <a:uFillTx/>
                  <a:latin typeface="Georgia Pro Cond" panose="02040506050405020303" pitchFamily="18" charset="0"/>
                  <a:ea typeface="+mj-ea"/>
                  <a:cs typeface="+mj-cs"/>
                  <a:sym typeface="Arial"/>
                </a:rPr>
                <a:t>MALACCA</a:t>
              </a:r>
            </a:p>
          </p:txBody>
        </p:sp>
        <p:sp>
          <p:nvSpPr>
            <p:cNvPr id="23" name="CasellaDiTesto 22">
              <a:extLst>
                <a:ext uri="{FF2B5EF4-FFF2-40B4-BE49-F238E27FC236}">
                  <a16:creationId xmlns:a16="http://schemas.microsoft.com/office/drawing/2014/main" id="{94837F4B-B27C-FAFE-E645-07509A11A16F}"/>
                </a:ext>
              </a:extLst>
            </p:cNvPr>
            <p:cNvSpPr txBox="1"/>
            <p:nvPr/>
          </p:nvSpPr>
          <p:spPr>
            <a:xfrm>
              <a:off x="10219710" y="694892"/>
              <a:ext cx="504303" cy="233395"/>
            </a:xfrm>
            <a:prstGeom prst="rect">
              <a:avLst/>
            </a:prstGeom>
            <a:solidFill>
              <a:srgbClr val="FFFFFF"/>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ctr" defTabSz="914400" rtl="0" fontAlgn="auto" latinLnBrk="0" hangingPunct="0">
                <a:lnSpc>
                  <a:spcPts val="1080"/>
                </a:lnSpc>
                <a:spcBef>
                  <a:spcPts val="0"/>
                </a:spcBef>
                <a:spcAft>
                  <a:spcPts val="0"/>
                </a:spcAft>
                <a:buClrTx/>
                <a:buSzTx/>
                <a:buFontTx/>
                <a:buNone/>
                <a:tabLst/>
              </a:pPr>
              <a:r>
                <a:rPr kumimoji="0" lang="en-US" sz="700" b="1" u="none" strike="noStrike" cap="all" spc="0" normalizeH="0" dirty="0">
                  <a:ln>
                    <a:noFill/>
                  </a:ln>
                  <a:solidFill>
                    <a:srgbClr val="E58E4F"/>
                  </a:solidFill>
                  <a:effectLst/>
                  <a:uFillTx/>
                  <a:latin typeface="Georgia Pro Cond" panose="02040506050405020303" pitchFamily="18" charset="0"/>
                  <a:ea typeface="+mj-ea"/>
                  <a:cs typeface="+mj-cs"/>
                  <a:sym typeface="Arial"/>
                </a:rPr>
                <a:t>HORMUZ</a:t>
              </a:r>
            </a:p>
          </p:txBody>
        </p:sp>
        <p:pic>
          <p:nvPicPr>
            <p:cNvPr id="24" name="Immagine 23">
              <a:extLst>
                <a:ext uri="{FF2B5EF4-FFF2-40B4-BE49-F238E27FC236}">
                  <a16:creationId xmlns:a16="http://schemas.microsoft.com/office/drawing/2014/main" id="{2EEDE472-CB8A-8CC7-AED2-9A84244F910E}"/>
                </a:ext>
              </a:extLst>
            </p:cNvPr>
            <p:cNvPicPr>
              <a:picLocks noChangeAspect="1"/>
            </p:cNvPicPr>
            <p:nvPr/>
          </p:nvPicPr>
          <p:blipFill>
            <a:blip r:embed="rId8"/>
            <a:stretch>
              <a:fillRect/>
            </a:stretch>
          </p:blipFill>
          <p:spPr>
            <a:xfrm>
              <a:off x="9815440" y="42042"/>
              <a:ext cx="552243" cy="135112"/>
            </a:xfrm>
            <a:prstGeom prst="rect">
              <a:avLst/>
            </a:prstGeom>
          </p:spPr>
        </p:pic>
      </p:grpSp>
      <p:pic>
        <p:nvPicPr>
          <p:cNvPr id="27" name="Immagine 26">
            <a:extLst>
              <a:ext uri="{FF2B5EF4-FFF2-40B4-BE49-F238E27FC236}">
                <a16:creationId xmlns:a16="http://schemas.microsoft.com/office/drawing/2014/main" id="{EF99624D-C061-9D94-EEA9-5EA3349A08EB}"/>
              </a:ext>
            </a:extLst>
          </p:cNvPr>
          <p:cNvPicPr>
            <a:picLocks noChangeAspect="1"/>
          </p:cNvPicPr>
          <p:nvPr/>
        </p:nvPicPr>
        <p:blipFill>
          <a:blip r:embed="rId9"/>
          <a:stretch>
            <a:fillRect/>
          </a:stretch>
        </p:blipFill>
        <p:spPr>
          <a:xfrm>
            <a:off x="817327" y="1154510"/>
            <a:ext cx="4152291" cy="179712"/>
          </a:xfrm>
          <a:prstGeom prst="rect">
            <a:avLst/>
          </a:prstGeom>
        </p:spPr>
      </p:pic>
      <p:pic>
        <p:nvPicPr>
          <p:cNvPr id="28" name="Immagine 27">
            <a:extLst>
              <a:ext uri="{FF2B5EF4-FFF2-40B4-BE49-F238E27FC236}">
                <a16:creationId xmlns:a16="http://schemas.microsoft.com/office/drawing/2014/main" id="{349ADA9F-D139-48E9-434C-74B92409DBCD}"/>
              </a:ext>
            </a:extLst>
          </p:cNvPr>
          <p:cNvPicPr>
            <a:picLocks noChangeAspect="1"/>
          </p:cNvPicPr>
          <p:nvPr/>
        </p:nvPicPr>
        <p:blipFill>
          <a:blip r:embed="rId10"/>
          <a:stretch>
            <a:fillRect/>
          </a:stretch>
        </p:blipFill>
        <p:spPr>
          <a:xfrm>
            <a:off x="425945" y="6218575"/>
            <a:ext cx="4057087" cy="189142"/>
          </a:xfrm>
          <a:prstGeom prst="rect">
            <a:avLst/>
          </a:prstGeom>
        </p:spPr>
      </p:pic>
      <p:sp>
        <p:nvSpPr>
          <p:cNvPr id="29" name="CasellaDiTesto 28">
            <a:extLst>
              <a:ext uri="{FF2B5EF4-FFF2-40B4-BE49-F238E27FC236}">
                <a16:creationId xmlns:a16="http://schemas.microsoft.com/office/drawing/2014/main" id="{B512BDD6-4052-1EBD-274F-771DF38E4F0E}"/>
              </a:ext>
            </a:extLst>
          </p:cNvPr>
          <p:cNvSpPr txBox="1"/>
          <p:nvPr/>
        </p:nvSpPr>
        <p:spPr>
          <a:xfrm>
            <a:off x="6223973" y="6136748"/>
            <a:ext cx="2588207" cy="307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400" i="1" dirty="0"/>
              <a:t>Other: </a:t>
            </a:r>
            <a:r>
              <a:rPr lang="en-US" sz="1400" b="1" i="1" dirty="0"/>
              <a:t>Iraq</a:t>
            </a:r>
            <a:r>
              <a:rPr lang="en-US" sz="1400" i="1" dirty="0"/>
              <a:t> (up to 1.5 </a:t>
            </a:r>
            <a:r>
              <a:rPr lang="en-US" sz="1400" i="1" dirty="0" err="1"/>
              <a:t>mill.bbl</a:t>
            </a:r>
            <a:r>
              <a:rPr lang="en-US" sz="1400" i="1" dirty="0"/>
              <a:t>/d)</a:t>
            </a:r>
            <a:endParaRPr kumimoji="0" lang="en-US" sz="1400" b="0" i="1" u="none" strike="noStrike" cap="none" spc="0" normalizeH="0" baseline="0" dirty="0">
              <a:ln>
                <a:noFill/>
              </a:ln>
              <a:solidFill>
                <a:srgbClr val="000000"/>
              </a:solidFill>
              <a:effectLst/>
              <a:uFillTx/>
              <a:latin typeface="+mn-lt"/>
              <a:ea typeface="+mn-ea"/>
              <a:cs typeface="+mn-cs"/>
              <a:sym typeface="Arial"/>
            </a:endParaRPr>
          </a:p>
        </p:txBody>
      </p:sp>
      <p:pic>
        <p:nvPicPr>
          <p:cNvPr id="30" name="Immagine 29">
            <a:extLst>
              <a:ext uri="{FF2B5EF4-FFF2-40B4-BE49-F238E27FC236}">
                <a16:creationId xmlns:a16="http://schemas.microsoft.com/office/drawing/2014/main" id="{F8410CAC-7D45-B6C7-AB01-479913F9FB53}"/>
              </a:ext>
            </a:extLst>
          </p:cNvPr>
          <p:cNvPicPr>
            <a:picLocks noChangeAspect="1"/>
          </p:cNvPicPr>
          <p:nvPr/>
        </p:nvPicPr>
        <p:blipFill>
          <a:blip r:embed="rId5"/>
          <a:srcRect r="74144" b="93057"/>
          <a:stretch>
            <a:fillRect/>
          </a:stretch>
        </p:blipFill>
        <p:spPr>
          <a:xfrm>
            <a:off x="6355899" y="3651791"/>
            <a:ext cx="2227269" cy="353280"/>
          </a:xfrm>
          <a:prstGeom prst="rect">
            <a:avLst/>
          </a:prstGeom>
          <a:ln>
            <a:solidFill>
              <a:schemeClr val="tx1"/>
            </a:solidFill>
          </a:ln>
          <a:effectLst>
            <a:outerShdw blurRad="50800" dist="38100" dir="2700000" algn="tl" rotWithShape="0">
              <a:prstClr val="black">
                <a:alpha val="40000"/>
              </a:prstClr>
            </a:outerShdw>
          </a:effectLst>
        </p:spPr>
      </p:pic>
      <p:sp>
        <p:nvSpPr>
          <p:cNvPr id="31" name="Rettangolo con angoli arrotondati 30">
            <a:extLst>
              <a:ext uri="{FF2B5EF4-FFF2-40B4-BE49-F238E27FC236}">
                <a16:creationId xmlns:a16="http://schemas.microsoft.com/office/drawing/2014/main" id="{3BDF6668-D942-A65A-708A-A901044BC95D}"/>
              </a:ext>
            </a:extLst>
          </p:cNvPr>
          <p:cNvSpPr/>
          <p:nvPr/>
        </p:nvSpPr>
        <p:spPr>
          <a:xfrm>
            <a:off x="374273" y="6218575"/>
            <a:ext cx="865441" cy="180350"/>
          </a:xfrm>
          <a:prstGeom prst="roundRect">
            <a:avLst/>
          </a:prstGeom>
          <a:noFill/>
          <a:ln w="12700" cap="flat">
            <a:solidFill>
              <a:srgbClr val="FF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Arial"/>
            </a:endParaRPr>
          </a:p>
        </p:txBody>
      </p:sp>
      <p:sp>
        <p:nvSpPr>
          <p:cNvPr id="32" name="Rettangolo con angoli arrotondati 31">
            <a:extLst>
              <a:ext uri="{FF2B5EF4-FFF2-40B4-BE49-F238E27FC236}">
                <a16:creationId xmlns:a16="http://schemas.microsoft.com/office/drawing/2014/main" id="{C6A922A3-ECEA-68DC-1028-F50AF67C572F}"/>
              </a:ext>
            </a:extLst>
          </p:cNvPr>
          <p:cNvSpPr/>
          <p:nvPr/>
        </p:nvSpPr>
        <p:spPr>
          <a:xfrm>
            <a:off x="768823" y="1154509"/>
            <a:ext cx="629154" cy="182423"/>
          </a:xfrm>
          <a:prstGeom prst="roundRect">
            <a:avLst/>
          </a:prstGeom>
          <a:noFill/>
          <a:ln w="12700" cap="flat">
            <a:solidFill>
              <a:srgbClr val="FF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Arial"/>
            </a:endParaRPr>
          </a:p>
        </p:txBody>
      </p:sp>
      <p:pic>
        <p:nvPicPr>
          <p:cNvPr id="2" name="Immagine 1">
            <a:extLst>
              <a:ext uri="{FF2B5EF4-FFF2-40B4-BE49-F238E27FC236}">
                <a16:creationId xmlns:a16="http://schemas.microsoft.com/office/drawing/2014/main" id="{B27AE8CD-1EF6-A15D-A62C-9D928E065DCE}"/>
              </a:ext>
            </a:extLst>
          </p:cNvPr>
          <p:cNvPicPr>
            <a:picLocks noChangeAspect="1"/>
          </p:cNvPicPr>
          <p:nvPr/>
        </p:nvPicPr>
        <p:blipFill>
          <a:blip r:embed="rId11"/>
          <a:stretch>
            <a:fillRect/>
          </a:stretch>
        </p:blipFill>
        <p:spPr>
          <a:xfrm>
            <a:off x="6122417" y="784847"/>
            <a:ext cx="274138" cy="791261"/>
          </a:xfrm>
          <a:prstGeom prst="rect">
            <a:avLst/>
          </a:prstGeom>
        </p:spPr>
      </p:pic>
      <p:sp>
        <p:nvSpPr>
          <p:cNvPr id="5" name="CasellaDiTesto 4">
            <a:extLst>
              <a:ext uri="{FF2B5EF4-FFF2-40B4-BE49-F238E27FC236}">
                <a16:creationId xmlns:a16="http://schemas.microsoft.com/office/drawing/2014/main" id="{0D4E73C5-DAB7-56CB-7124-EA3374005CF8}"/>
              </a:ext>
            </a:extLst>
          </p:cNvPr>
          <p:cNvSpPr txBox="1"/>
          <p:nvPr/>
        </p:nvSpPr>
        <p:spPr>
          <a:xfrm>
            <a:off x="6342127" y="818324"/>
            <a:ext cx="1047721" cy="6924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rgbClr val="000000"/>
                </a:solidFill>
                <a:effectLst/>
                <a:uFillTx/>
                <a:latin typeface="+mn-lt"/>
                <a:ea typeface="+mn-ea"/>
                <a:cs typeface="+mn-cs"/>
                <a:sym typeface="Arial"/>
              </a:rPr>
              <a:t>Oil</a:t>
            </a:r>
          </a:p>
          <a:p>
            <a:pPr marL="0" marR="0" indent="0" algn="l" defTabSz="914400" rtl="0" fontAlgn="auto" latinLnBrk="0" hangingPunct="0">
              <a:lnSpc>
                <a:spcPct val="100000"/>
              </a:lnSpc>
              <a:spcBef>
                <a:spcPts val="0"/>
              </a:spcBef>
              <a:spcAft>
                <a:spcPts val="0"/>
              </a:spcAft>
              <a:buClrTx/>
              <a:buSzTx/>
              <a:buFontTx/>
              <a:buNone/>
              <a:tabLst/>
            </a:pPr>
            <a:endParaRPr lang="en-US" sz="600" b="1" dirty="0"/>
          </a:p>
          <a:p>
            <a:pPr marL="0" marR="0" indent="0" algn="l" defTabSz="914400" rtl="0" fontAlgn="auto" latinLnBrk="0" hangingPunct="0">
              <a:lnSpc>
                <a:spcPct val="100000"/>
              </a:lnSpc>
              <a:spcBef>
                <a:spcPts val="0"/>
              </a:spcBef>
              <a:spcAft>
                <a:spcPts val="0"/>
              </a:spcAft>
              <a:buClrTx/>
              <a:buSzTx/>
              <a:buFontTx/>
              <a:buNone/>
              <a:tabLst/>
            </a:pPr>
            <a:r>
              <a:rPr lang="en-US" sz="900" b="1" dirty="0"/>
              <a:t>Refined Products</a:t>
            </a:r>
          </a:p>
          <a:p>
            <a:pPr marL="0" marR="0" indent="0" algn="l" defTabSz="914400" rtl="0" fontAlgn="auto" latinLnBrk="0" hangingPunct="0">
              <a:lnSpc>
                <a:spcPct val="100000"/>
              </a:lnSpc>
              <a:spcBef>
                <a:spcPts val="0"/>
              </a:spcBef>
              <a:spcAft>
                <a:spcPts val="0"/>
              </a:spcAft>
              <a:buClrTx/>
              <a:buSzTx/>
              <a:buFontTx/>
              <a:buNone/>
              <a:tabLst/>
            </a:pPr>
            <a:endParaRPr kumimoji="0" lang="en-US" sz="600" b="1" i="0" u="none" strike="noStrike" cap="none" spc="0" normalizeH="0" baseline="0" dirty="0">
              <a:ln>
                <a:noFill/>
              </a:ln>
              <a:solidFill>
                <a:srgbClr val="000000"/>
              </a:solidFill>
              <a:effectLst/>
              <a:uFillTx/>
              <a:latin typeface="+mn-lt"/>
              <a:ea typeface="+mn-ea"/>
              <a:cs typeface="+mn-cs"/>
              <a:sym typeface="Arial"/>
            </a:endParaRPr>
          </a:p>
          <a:p>
            <a:pPr marL="0" marR="0" indent="0" algn="l" defTabSz="914400" rtl="0" fontAlgn="auto" latinLnBrk="0" hangingPunct="0">
              <a:lnSpc>
                <a:spcPct val="100000"/>
              </a:lnSpc>
              <a:spcBef>
                <a:spcPts val="0"/>
              </a:spcBef>
              <a:spcAft>
                <a:spcPts val="0"/>
              </a:spcAft>
              <a:buClrTx/>
              <a:buSzTx/>
              <a:buFontTx/>
              <a:buNone/>
              <a:tabLst/>
            </a:pPr>
            <a:r>
              <a:rPr kumimoji="0" lang="en-US" sz="900" b="1" i="0" u="none" strike="noStrike" cap="none" spc="0" normalizeH="0" baseline="0" dirty="0">
                <a:ln>
                  <a:noFill/>
                </a:ln>
                <a:solidFill>
                  <a:srgbClr val="000000"/>
                </a:solidFill>
                <a:effectLst/>
                <a:uFillTx/>
                <a:latin typeface="+mn-lt"/>
                <a:ea typeface="+mn-ea"/>
                <a:cs typeface="+mn-cs"/>
                <a:sym typeface="Arial"/>
              </a:rPr>
              <a:t>LNG</a:t>
            </a:r>
          </a:p>
        </p:txBody>
      </p:sp>
      <p:sp>
        <p:nvSpPr>
          <p:cNvPr id="8" name="CasellaDiTesto 7">
            <a:extLst>
              <a:ext uri="{FF2B5EF4-FFF2-40B4-BE49-F238E27FC236}">
                <a16:creationId xmlns:a16="http://schemas.microsoft.com/office/drawing/2014/main" id="{3DCB0178-166F-A085-831C-405737275456}"/>
              </a:ext>
            </a:extLst>
          </p:cNvPr>
          <p:cNvSpPr txBox="1"/>
          <p:nvPr/>
        </p:nvSpPr>
        <p:spPr>
          <a:xfrm>
            <a:off x="2516238" y="1312228"/>
            <a:ext cx="3004988"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rgbClr val="000000"/>
                </a:solidFill>
                <a:effectLst/>
                <a:uFillTx/>
                <a:latin typeface="+mn-lt"/>
                <a:ea typeface="+mn-ea"/>
                <a:cs typeface="+mn-cs"/>
                <a:sym typeface="Arial"/>
              </a:rPr>
              <a:t>TOT export through Hormuz: 14.2 mb/d </a:t>
            </a:r>
          </a:p>
        </p:txBody>
      </p:sp>
      <p:sp>
        <p:nvSpPr>
          <p:cNvPr id="10" name="CasellaDiTesto 9">
            <a:extLst>
              <a:ext uri="{FF2B5EF4-FFF2-40B4-BE49-F238E27FC236}">
                <a16:creationId xmlns:a16="http://schemas.microsoft.com/office/drawing/2014/main" id="{096738AD-31BB-4C2C-DC3B-4D35B2666F5D}"/>
              </a:ext>
            </a:extLst>
          </p:cNvPr>
          <p:cNvSpPr txBox="1"/>
          <p:nvPr/>
        </p:nvSpPr>
        <p:spPr>
          <a:xfrm>
            <a:off x="3628056" y="2007953"/>
            <a:ext cx="327973" cy="2154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800" b="1" i="1" u="none" strike="noStrike" cap="none" spc="0" normalizeH="0" baseline="0" dirty="0">
                <a:ln>
                  <a:noFill/>
                </a:ln>
                <a:solidFill>
                  <a:srgbClr val="000000"/>
                </a:solidFill>
                <a:effectLst/>
                <a:uFillTx/>
                <a:latin typeface="+mn-lt"/>
                <a:ea typeface="+mn-ea"/>
                <a:cs typeface="+mn-cs"/>
                <a:sym typeface="Arial"/>
              </a:rPr>
              <a:t>4.2%</a:t>
            </a:r>
          </a:p>
        </p:txBody>
      </p:sp>
      <p:sp>
        <p:nvSpPr>
          <p:cNvPr id="11" name="CasellaDiTesto 10">
            <a:extLst>
              <a:ext uri="{FF2B5EF4-FFF2-40B4-BE49-F238E27FC236}">
                <a16:creationId xmlns:a16="http://schemas.microsoft.com/office/drawing/2014/main" id="{335B3E45-9D93-2633-FA10-F1D0014B496D}"/>
              </a:ext>
            </a:extLst>
          </p:cNvPr>
          <p:cNvSpPr txBox="1"/>
          <p:nvPr/>
        </p:nvSpPr>
        <p:spPr>
          <a:xfrm>
            <a:off x="4545867" y="2162473"/>
            <a:ext cx="414535" cy="2154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800" b="1" i="1" u="none" strike="noStrike" cap="none" spc="0" normalizeH="0" baseline="0" dirty="0">
                <a:ln>
                  <a:noFill/>
                </a:ln>
                <a:solidFill>
                  <a:srgbClr val="000000"/>
                </a:solidFill>
                <a:effectLst/>
                <a:uFillTx/>
                <a:latin typeface="+mn-lt"/>
                <a:ea typeface="+mn-ea"/>
                <a:cs typeface="+mn-cs"/>
                <a:sym typeface="Arial"/>
              </a:rPr>
              <a:t>32.4 %</a:t>
            </a:r>
          </a:p>
        </p:txBody>
      </p:sp>
      <p:sp>
        <p:nvSpPr>
          <p:cNvPr id="12" name="CasellaDiTesto 11">
            <a:extLst>
              <a:ext uri="{FF2B5EF4-FFF2-40B4-BE49-F238E27FC236}">
                <a16:creationId xmlns:a16="http://schemas.microsoft.com/office/drawing/2014/main" id="{221AB0E8-0451-1A08-013E-BCEEDF405FEE}"/>
              </a:ext>
            </a:extLst>
          </p:cNvPr>
          <p:cNvSpPr txBox="1"/>
          <p:nvPr/>
        </p:nvSpPr>
        <p:spPr>
          <a:xfrm>
            <a:off x="5141538" y="2666264"/>
            <a:ext cx="414535" cy="2154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800" b="1" i="1" u="none" strike="noStrike" cap="none" spc="0" normalizeH="0" baseline="0" dirty="0">
                <a:ln>
                  <a:noFill/>
                </a:ln>
                <a:solidFill>
                  <a:srgbClr val="000000"/>
                </a:solidFill>
                <a:effectLst/>
                <a:uFillTx/>
                <a:latin typeface="+mn-lt"/>
                <a:ea typeface="+mn-ea"/>
                <a:cs typeface="+mn-cs"/>
                <a:sym typeface="Arial"/>
              </a:rPr>
              <a:t>43.7 %</a:t>
            </a:r>
          </a:p>
        </p:txBody>
      </p:sp>
      <p:sp>
        <p:nvSpPr>
          <p:cNvPr id="17" name="CasellaDiTesto 16">
            <a:extLst>
              <a:ext uri="{FF2B5EF4-FFF2-40B4-BE49-F238E27FC236}">
                <a16:creationId xmlns:a16="http://schemas.microsoft.com/office/drawing/2014/main" id="{4DA329DB-B5B4-0B21-A778-51017F0D699B}"/>
              </a:ext>
            </a:extLst>
          </p:cNvPr>
          <p:cNvSpPr txBox="1"/>
          <p:nvPr/>
        </p:nvSpPr>
        <p:spPr>
          <a:xfrm>
            <a:off x="2836380" y="2857424"/>
            <a:ext cx="677428" cy="2154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800" b="1" i="1" u="none" strike="noStrike" cap="none" spc="0" normalizeH="0" baseline="0" dirty="0">
                <a:ln>
                  <a:noFill/>
                </a:ln>
                <a:solidFill>
                  <a:srgbClr val="000000"/>
                </a:solidFill>
                <a:effectLst/>
                <a:uFillTx/>
                <a:latin typeface="+mn-lt"/>
                <a:ea typeface="+mn-ea"/>
                <a:cs typeface="+mn-cs"/>
                <a:sym typeface="Arial"/>
              </a:rPr>
              <a:t>Africa 1.4 %</a:t>
            </a:r>
          </a:p>
        </p:txBody>
      </p:sp>
      <p:sp>
        <p:nvSpPr>
          <p:cNvPr id="18" name="CasellaDiTesto 17">
            <a:extLst>
              <a:ext uri="{FF2B5EF4-FFF2-40B4-BE49-F238E27FC236}">
                <a16:creationId xmlns:a16="http://schemas.microsoft.com/office/drawing/2014/main" id="{E2D27C7B-BC94-1AAB-0822-4B79C080348C}"/>
              </a:ext>
            </a:extLst>
          </p:cNvPr>
          <p:cNvSpPr txBox="1"/>
          <p:nvPr/>
        </p:nvSpPr>
        <p:spPr>
          <a:xfrm>
            <a:off x="1831103" y="2548805"/>
            <a:ext cx="356827" cy="2154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800" b="1" i="1" u="none" strike="noStrike" cap="none" spc="0" normalizeH="0" baseline="0" dirty="0">
                <a:ln>
                  <a:noFill/>
                </a:ln>
                <a:solidFill>
                  <a:srgbClr val="000000"/>
                </a:solidFill>
                <a:effectLst/>
                <a:uFillTx/>
                <a:latin typeface="+mn-lt"/>
                <a:ea typeface="+mn-ea"/>
                <a:cs typeface="+mn-cs"/>
                <a:sym typeface="Arial"/>
              </a:rPr>
              <a:t>3.5 %</a:t>
            </a:r>
          </a:p>
        </p:txBody>
      </p:sp>
      <p:sp>
        <p:nvSpPr>
          <p:cNvPr id="25" name="CasellaDiTesto 24">
            <a:extLst>
              <a:ext uri="{FF2B5EF4-FFF2-40B4-BE49-F238E27FC236}">
                <a16:creationId xmlns:a16="http://schemas.microsoft.com/office/drawing/2014/main" id="{76061C71-842E-2A55-2303-C82EEE1F0EF7}"/>
              </a:ext>
            </a:extLst>
          </p:cNvPr>
          <p:cNvSpPr txBox="1"/>
          <p:nvPr/>
        </p:nvSpPr>
        <p:spPr>
          <a:xfrm>
            <a:off x="3857354" y="2516134"/>
            <a:ext cx="414535" cy="2154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800" b="1" i="1" u="none" strike="noStrike" cap="none" spc="0" normalizeH="0" baseline="0" dirty="0">
                <a:ln>
                  <a:noFill/>
                </a:ln>
                <a:solidFill>
                  <a:srgbClr val="000000"/>
                </a:solidFill>
                <a:effectLst/>
                <a:uFillTx/>
                <a:latin typeface="+mn-lt"/>
                <a:ea typeface="+mn-ea"/>
                <a:cs typeface="+mn-cs"/>
                <a:sym typeface="Arial"/>
              </a:rPr>
              <a:t>14.8 %</a:t>
            </a:r>
          </a:p>
        </p:txBody>
      </p:sp>
      <p:sp>
        <p:nvSpPr>
          <p:cNvPr id="33" name="CasellaDiTesto 32">
            <a:extLst>
              <a:ext uri="{FF2B5EF4-FFF2-40B4-BE49-F238E27FC236}">
                <a16:creationId xmlns:a16="http://schemas.microsoft.com/office/drawing/2014/main" id="{1ACBAE0B-D7B5-CE8E-2322-E42BF4AB6E4E}"/>
              </a:ext>
            </a:extLst>
          </p:cNvPr>
          <p:cNvSpPr txBox="1"/>
          <p:nvPr/>
        </p:nvSpPr>
        <p:spPr>
          <a:xfrm>
            <a:off x="3629316" y="4555922"/>
            <a:ext cx="385681" cy="2154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800" b="1" i="1" u="none" strike="noStrike" cap="none" spc="0" normalizeH="0" baseline="0" dirty="0">
                <a:ln>
                  <a:noFill/>
                </a:ln>
                <a:solidFill>
                  <a:srgbClr val="000000"/>
                </a:solidFill>
                <a:effectLst/>
                <a:uFillTx/>
                <a:latin typeface="+mn-lt"/>
                <a:ea typeface="+mn-ea"/>
                <a:cs typeface="+mn-cs"/>
                <a:sym typeface="Arial"/>
              </a:rPr>
              <a:t>10.2%</a:t>
            </a:r>
          </a:p>
        </p:txBody>
      </p:sp>
      <p:sp>
        <p:nvSpPr>
          <p:cNvPr id="34" name="CasellaDiTesto 33">
            <a:extLst>
              <a:ext uri="{FF2B5EF4-FFF2-40B4-BE49-F238E27FC236}">
                <a16:creationId xmlns:a16="http://schemas.microsoft.com/office/drawing/2014/main" id="{2CAE65C6-5836-76D0-623D-A1A67E8716C2}"/>
              </a:ext>
            </a:extLst>
          </p:cNvPr>
          <p:cNvSpPr txBox="1"/>
          <p:nvPr/>
        </p:nvSpPr>
        <p:spPr>
          <a:xfrm>
            <a:off x="4547127" y="4710442"/>
            <a:ext cx="414535" cy="2154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800" b="1" i="1" u="none" strike="noStrike" cap="none" spc="0" normalizeH="0" baseline="0" dirty="0">
                <a:ln>
                  <a:noFill/>
                </a:ln>
                <a:solidFill>
                  <a:srgbClr val="000000"/>
                </a:solidFill>
                <a:effectLst/>
                <a:uFillTx/>
                <a:latin typeface="+mn-lt"/>
                <a:ea typeface="+mn-ea"/>
                <a:cs typeface="+mn-cs"/>
                <a:sym typeface="Arial"/>
              </a:rPr>
              <a:t>16.3 %</a:t>
            </a:r>
          </a:p>
        </p:txBody>
      </p:sp>
      <p:sp>
        <p:nvSpPr>
          <p:cNvPr id="35" name="CasellaDiTesto 34">
            <a:extLst>
              <a:ext uri="{FF2B5EF4-FFF2-40B4-BE49-F238E27FC236}">
                <a16:creationId xmlns:a16="http://schemas.microsoft.com/office/drawing/2014/main" id="{902117FE-3292-6547-9116-A3E5673C2517}"/>
              </a:ext>
            </a:extLst>
          </p:cNvPr>
          <p:cNvSpPr txBox="1"/>
          <p:nvPr/>
        </p:nvSpPr>
        <p:spPr>
          <a:xfrm>
            <a:off x="5142798" y="5214233"/>
            <a:ext cx="414535" cy="2154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800" b="1" i="1" u="none" strike="noStrike" cap="none" spc="0" normalizeH="0" baseline="0" dirty="0">
                <a:ln>
                  <a:noFill/>
                </a:ln>
                <a:solidFill>
                  <a:srgbClr val="000000"/>
                </a:solidFill>
                <a:effectLst/>
                <a:uFillTx/>
                <a:latin typeface="+mn-lt"/>
                <a:ea typeface="+mn-ea"/>
                <a:cs typeface="+mn-cs"/>
                <a:sym typeface="Arial"/>
              </a:rPr>
              <a:t>42.9 %</a:t>
            </a:r>
          </a:p>
        </p:txBody>
      </p:sp>
      <p:sp>
        <p:nvSpPr>
          <p:cNvPr id="36" name="CasellaDiTesto 35">
            <a:extLst>
              <a:ext uri="{FF2B5EF4-FFF2-40B4-BE49-F238E27FC236}">
                <a16:creationId xmlns:a16="http://schemas.microsoft.com/office/drawing/2014/main" id="{7D57A7AE-F620-4190-E6CB-C473E81C694F}"/>
              </a:ext>
            </a:extLst>
          </p:cNvPr>
          <p:cNvSpPr txBox="1"/>
          <p:nvPr/>
        </p:nvSpPr>
        <p:spPr>
          <a:xfrm>
            <a:off x="2837640" y="5405393"/>
            <a:ext cx="735136" cy="2154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800" b="1" i="1" u="none" strike="noStrike" cap="none" spc="0" normalizeH="0" baseline="0" dirty="0">
                <a:ln>
                  <a:noFill/>
                </a:ln>
                <a:solidFill>
                  <a:srgbClr val="000000"/>
                </a:solidFill>
                <a:effectLst/>
                <a:uFillTx/>
                <a:latin typeface="+mn-lt"/>
                <a:ea typeface="+mn-ea"/>
                <a:cs typeface="+mn-cs"/>
                <a:sym typeface="Arial"/>
              </a:rPr>
              <a:t>Africa 12.2 %</a:t>
            </a:r>
          </a:p>
        </p:txBody>
      </p:sp>
      <p:sp>
        <p:nvSpPr>
          <p:cNvPr id="37" name="CasellaDiTesto 36">
            <a:extLst>
              <a:ext uri="{FF2B5EF4-FFF2-40B4-BE49-F238E27FC236}">
                <a16:creationId xmlns:a16="http://schemas.microsoft.com/office/drawing/2014/main" id="{6A8E3C58-46A6-E8AD-35ED-D237CD3E2AB8}"/>
              </a:ext>
            </a:extLst>
          </p:cNvPr>
          <p:cNvSpPr txBox="1"/>
          <p:nvPr/>
        </p:nvSpPr>
        <p:spPr>
          <a:xfrm>
            <a:off x="1832363" y="5096774"/>
            <a:ext cx="356827" cy="2154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800" b="1" i="1" u="none" strike="noStrike" cap="none" spc="0" normalizeH="0" baseline="0" dirty="0">
                <a:ln>
                  <a:noFill/>
                </a:ln>
                <a:solidFill>
                  <a:srgbClr val="000000"/>
                </a:solidFill>
                <a:effectLst/>
                <a:uFillTx/>
                <a:latin typeface="+mn-lt"/>
                <a:ea typeface="+mn-ea"/>
                <a:cs typeface="+mn-cs"/>
                <a:sym typeface="Arial"/>
              </a:rPr>
              <a:t>4.1 %</a:t>
            </a:r>
          </a:p>
        </p:txBody>
      </p:sp>
      <p:sp>
        <p:nvSpPr>
          <p:cNvPr id="38" name="CasellaDiTesto 37">
            <a:extLst>
              <a:ext uri="{FF2B5EF4-FFF2-40B4-BE49-F238E27FC236}">
                <a16:creationId xmlns:a16="http://schemas.microsoft.com/office/drawing/2014/main" id="{BDEE72FA-1DA9-37DC-571A-6C4939FAE978}"/>
              </a:ext>
            </a:extLst>
          </p:cNvPr>
          <p:cNvSpPr txBox="1"/>
          <p:nvPr/>
        </p:nvSpPr>
        <p:spPr>
          <a:xfrm>
            <a:off x="3858614" y="5064103"/>
            <a:ext cx="414535" cy="2154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800" b="1" i="1" u="none" strike="noStrike" cap="none" spc="0" normalizeH="0" baseline="0" dirty="0">
                <a:ln>
                  <a:noFill/>
                </a:ln>
                <a:solidFill>
                  <a:srgbClr val="000000"/>
                </a:solidFill>
                <a:effectLst/>
                <a:uFillTx/>
                <a:latin typeface="+mn-lt"/>
                <a:ea typeface="+mn-ea"/>
                <a:cs typeface="+mn-cs"/>
                <a:sym typeface="Arial"/>
              </a:rPr>
              <a:t>14.3 %</a:t>
            </a:r>
          </a:p>
        </p:txBody>
      </p:sp>
      <p:sp>
        <p:nvSpPr>
          <p:cNvPr id="39" name="CasellaDiTesto 38">
            <a:extLst>
              <a:ext uri="{FF2B5EF4-FFF2-40B4-BE49-F238E27FC236}">
                <a16:creationId xmlns:a16="http://schemas.microsoft.com/office/drawing/2014/main" id="{2FAAB910-3E04-FD4E-20CF-E4991A278D69}"/>
              </a:ext>
            </a:extLst>
          </p:cNvPr>
          <p:cNvSpPr txBox="1"/>
          <p:nvPr/>
        </p:nvSpPr>
        <p:spPr>
          <a:xfrm>
            <a:off x="2517498" y="3905539"/>
            <a:ext cx="2920028"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rgbClr val="000000"/>
                </a:solidFill>
                <a:effectLst/>
                <a:uFillTx/>
                <a:latin typeface="+mn-lt"/>
                <a:ea typeface="+mn-ea"/>
                <a:cs typeface="+mn-cs"/>
                <a:sym typeface="Arial"/>
              </a:rPr>
              <a:t>TOT export through Hormuz: 4.9 mb/d </a:t>
            </a:r>
          </a:p>
        </p:txBody>
      </p:sp>
      <p:sp>
        <p:nvSpPr>
          <p:cNvPr id="40" name="CasellaDiTesto 6">
            <a:extLst>
              <a:ext uri="{FF2B5EF4-FFF2-40B4-BE49-F238E27FC236}">
                <a16:creationId xmlns:a16="http://schemas.microsoft.com/office/drawing/2014/main" id="{7D8832E0-203C-430A-4E22-B15669E5FC53}"/>
              </a:ext>
            </a:extLst>
          </p:cNvPr>
          <p:cNvSpPr txBox="1"/>
          <p:nvPr/>
        </p:nvSpPr>
        <p:spPr>
          <a:xfrm>
            <a:off x="163107" y="1463642"/>
            <a:ext cx="1941782" cy="646331"/>
          </a:xfrm>
          <a:prstGeom prst="rect">
            <a:avLst/>
          </a:prstGeom>
          <a:solidFill>
            <a:schemeClr val="accent5">
              <a:lumMod val="20000"/>
              <a:lumOff val="80000"/>
            </a:schemeClr>
          </a:solidFill>
          <a:ln w="12700">
            <a:solidFill>
              <a:schemeClr val="accent1">
                <a:lumMod val="75000"/>
              </a:schemeClr>
            </a:solidFill>
            <a:miter lim="400000"/>
          </a:ln>
          <a:effectLst>
            <a:outerShdw blurRad="50800" dist="38100" dir="2700000" algn="tl" rotWithShape="0">
              <a:prstClr val="black">
                <a:alpha val="40000"/>
              </a:prst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buSzPct val="100000"/>
              <a:defRPr b="1">
                <a:solidFill>
                  <a:srgbClr val="021B3B"/>
                </a:solidFill>
                <a:latin typeface="+mj-lt"/>
                <a:ea typeface="+mj-ea"/>
                <a:cs typeface="+mj-cs"/>
                <a:sym typeface="Helvetica"/>
              </a:defRPr>
            </a:pPr>
            <a:r>
              <a:rPr lang="it-IT" i="1" dirty="0"/>
              <a:t>Crude Oil </a:t>
            </a:r>
            <a:r>
              <a:rPr i="1" dirty="0"/>
              <a:t>from </a:t>
            </a:r>
            <a:r>
              <a:rPr lang="it-IT" b="1" i="1" dirty="0" err="1">
                <a:latin typeface="+mj-lt"/>
                <a:ea typeface="+mj-ea"/>
                <a:cs typeface="+mj-cs"/>
                <a:sym typeface="Helvetica"/>
              </a:rPr>
              <a:t>Gulf</a:t>
            </a:r>
            <a:r>
              <a:rPr lang="it-IT" b="1" i="1" dirty="0">
                <a:latin typeface="+mj-lt"/>
                <a:ea typeface="+mj-ea"/>
                <a:cs typeface="+mj-cs"/>
                <a:sym typeface="Helvetica"/>
              </a:rPr>
              <a:t> to EU: 4.2%</a:t>
            </a:r>
            <a:endParaRPr i="1" dirty="0"/>
          </a:p>
        </p:txBody>
      </p:sp>
      <p:sp>
        <p:nvSpPr>
          <p:cNvPr id="41" name="CasellaDiTesto 6">
            <a:extLst>
              <a:ext uri="{FF2B5EF4-FFF2-40B4-BE49-F238E27FC236}">
                <a16:creationId xmlns:a16="http://schemas.microsoft.com/office/drawing/2014/main" id="{AC931D4F-48A8-2707-9E18-A1B4E61C4B0C}"/>
              </a:ext>
            </a:extLst>
          </p:cNvPr>
          <p:cNvSpPr txBox="1"/>
          <p:nvPr/>
        </p:nvSpPr>
        <p:spPr>
          <a:xfrm>
            <a:off x="157011" y="5407754"/>
            <a:ext cx="2088206" cy="646331"/>
          </a:xfrm>
          <a:prstGeom prst="rect">
            <a:avLst/>
          </a:prstGeom>
          <a:solidFill>
            <a:schemeClr val="accent5">
              <a:lumMod val="20000"/>
              <a:lumOff val="80000"/>
            </a:schemeClr>
          </a:solidFill>
          <a:ln w="12700">
            <a:solidFill>
              <a:schemeClr val="accent1">
                <a:lumMod val="75000"/>
              </a:schemeClr>
            </a:solidFill>
            <a:miter lim="400000"/>
          </a:ln>
          <a:effectLst>
            <a:outerShdw blurRad="50800" dist="38100" dir="2700000" algn="tl" rotWithShape="0">
              <a:prstClr val="black">
                <a:alpha val="40000"/>
              </a:prst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buSzPct val="100000"/>
              <a:defRPr b="1">
                <a:solidFill>
                  <a:srgbClr val="021B3B"/>
                </a:solidFill>
                <a:latin typeface="+mj-lt"/>
                <a:ea typeface="+mj-ea"/>
                <a:cs typeface="+mj-cs"/>
                <a:sym typeface="Helvetica"/>
              </a:defRPr>
            </a:pPr>
            <a:r>
              <a:rPr lang="it-IT" i="1" dirty="0"/>
              <a:t>Oil products </a:t>
            </a:r>
            <a:r>
              <a:rPr i="1" dirty="0"/>
              <a:t>from </a:t>
            </a:r>
            <a:r>
              <a:rPr lang="it-IT" b="1" i="1" dirty="0" err="1">
                <a:latin typeface="+mj-lt"/>
                <a:ea typeface="+mj-ea"/>
                <a:cs typeface="+mj-cs"/>
                <a:sym typeface="Helvetica"/>
              </a:rPr>
              <a:t>Gulf</a:t>
            </a:r>
            <a:r>
              <a:rPr lang="it-IT" b="1" i="1" dirty="0">
                <a:latin typeface="+mj-lt"/>
                <a:ea typeface="+mj-ea"/>
                <a:cs typeface="+mj-cs"/>
                <a:sym typeface="Helvetica"/>
              </a:rPr>
              <a:t> to EU: 10.2%</a:t>
            </a:r>
            <a:endParaRPr i="1" dirty="0"/>
          </a:p>
        </p:txBody>
      </p:sp>
      <p:sp>
        <p:nvSpPr>
          <p:cNvPr id="42" name="CasellaDiTesto 41">
            <a:extLst>
              <a:ext uri="{FF2B5EF4-FFF2-40B4-BE49-F238E27FC236}">
                <a16:creationId xmlns:a16="http://schemas.microsoft.com/office/drawing/2014/main" id="{CBFA446B-0F02-BF75-1EA5-09E5714D44E1}"/>
              </a:ext>
            </a:extLst>
          </p:cNvPr>
          <p:cNvSpPr txBox="1"/>
          <p:nvPr/>
        </p:nvSpPr>
        <p:spPr>
          <a:xfrm>
            <a:off x="7568572" y="4044579"/>
            <a:ext cx="2214707" cy="584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600" b="1" i="0" u="none" strike="noStrike" cap="none" spc="0" normalizeH="0" baseline="0" dirty="0">
                <a:ln>
                  <a:noFill/>
                </a:ln>
                <a:solidFill>
                  <a:srgbClr val="C00000"/>
                </a:solidFill>
                <a:effectLst/>
                <a:uFillTx/>
                <a:latin typeface="+mn-lt"/>
                <a:ea typeface="+mn-ea"/>
                <a:cs typeface="+mn-cs"/>
                <a:sym typeface="Arial"/>
              </a:rPr>
              <a:t>Yanbu</a:t>
            </a:r>
            <a:r>
              <a:rPr kumimoji="0" lang="en-US" sz="1600" b="0" i="0" u="none" strike="noStrike" cap="none" spc="0" normalizeH="0" baseline="0" dirty="0">
                <a:ln>
                  <a:noFill/>
                </a:ln>
                <a:solidFill>
                  <a:srgbClr val="000000"/>
                </a:solidFill>
                <a:effectLst/>
                <a:uFillTx/>
                <a:latin typeface="+mn-lt"/>
                <a:ea typeface="+mn-ea"/>
                <a:cs typeface="+mn-cs"/>
                <a:sym typeface="Arial"/>
              </a:rPr>
              <a:t>: 7 mill </a:t>
            </a:r>
            <a:r>
              <a:rPr kumimoji="0" lang="en-US" sz="1600" b="0" i="0" u="none" strike="noStrike" cap="none" spc="0" normalizeH="0" baseline="0" dirty="0" err="1">
                <a:ln>
                  <a:noFill/>
                </a:ln>
                <a:solidFill>
                  <a:srgbClr val="000000"/>
                </a:solidFill>
                <a:effectLst/>
                <a:uFillTx/>
                <a:latin typeface="+mn-lt"/>
                <a:ea typeface="+mn-ea"/>
                <a:cs typeface="+mn-cs"/>
                <a:sym typeface="Arial"/>
              </a:rPr>
              <a:t>bbl</a:t>
            </a:r>
            <a:r>
              <a:rPr kumimoji="0" lang="en-US" sz="1600" b="0" i="0" u="none" strike="noStrike" cap="none" spc="0" normalizeH="0" baseline="0" dirty="0">
                <a:ln>
                  <a:noFill/>
                </a:ln>
                <a:solidFill>
                  <a:srgbClr val="000000"/>
                </a:solidFill>
                <a:effectLst/>
                <a:uFillTx/>
                <a:latin typeface="+mn-lt"/>
                <a:ea typeface="+mn-ea"/>
                <a:cs typeface="+mn-cs"/>
                <a:sym typeface="Arial"/>
              </a:rPr>
              <a:t>/d </a:t>
            </a:r>
          </a:p>
          <a:p>
            <a:pPr marL="0" marR="0" indent="0" algn="l" defTabSz="914400" rtl="0" fontAlgn="auto" latinLnBrk="0" hangingPunct="0">
              <a:lnSpc>
                <a:spcPct val="100000"/>
              </a:lnSpc>
              <a:spcBef>
                <a:spcPts val="0"/>
              </a:spcBef>
              <a:spcAft>
                <a:spcPts val="0"/>
              </a:spcAft>
              <a:buClrTx/>
              <a:buSzTx/>
              <a:buFontTx/>
              <a:buNone/>
              <a:tabLst/>
            </a:pPr>
            <a:r>
              <a:rPr kumimoji="0" lang="en-US" sz="1600" b="0" i="0" u="none" strike="noStrike" cap="none" spc="0" normalizeH="0" baseline="0" dirty="0">
                <a:ln>
                  <a:noFill/>
                </a:ln>
                <a:solidFill>
                  <a:srgbClr val="000000"/>
                </a:solidFill>
                <a:effectLst/>
                <a:uFillTx/>
                <a:latin typeface="+mn-lt"/>
                <a:ea typeface="+mn-ea"/>
                <a:cs typeface="+mn-cs"/>
                <a:sym typeface="Arial"/>
              </a:rPr>
              <a:t>(1.8 Saudi </a:t>
            </a:r>
            <a:r>
              <a:rPr kumimoji="0" lang="en-US" sz="1600" b="0" i="0" u="none" strike="noStrike" cap="none" spc="0" normalizeH="0" baseline="0" dirty="0" err="1">
                <a:ln>
                  <a:noFill/>
                </a:ln>
                <a:solidFill>
                  <a:srgbClr val="000000"/>
                </a:solidFill>
                <a:effectLst/>
                <a:uFillTx/>
                <a:latin typeface="+mn-lt"/>
                <a:ea typeface="+mn-ea"/>
                <a:cs typeface="+mn-cs"/>
                <a:sym typeface="Arial"/>
              </a:rPr>
              <a:t>refin</a:t>
            </a:r>
            <a:r>
              <a:rPr lang="en-US" sz="1600" dirty="0" err="1"/>
              <a:t>.capac</a:t>
            </a:r>
            <a:r>
              <a:rPr lang="en-US" sz="1600" dirty="0"/>
              <a:t>.)</a:t>
            </a:r>
          </a:p>
        </p:txBody>
      </p:sp>
      <p:sp>
        <p:nvSpPr>
          <p:cNvPr id="43" name="CasellaDiTesto 42">
            <a:extLst>
              <a:ext uri="{FF2B5EF4-FFF2-40B4-BE49-F238E27FC236}">
                <a16:creationId xmlns:a16="http://schemas.microsoft.com/office/drawing/2014/main" id="{57B43E5B-FBC2-79DB-369C-EEBCA40C6854}"/>
              </a:ext>
            </a:extLst>
          </p:cNvPr>
          <p:cNvSpPr txBox="1"/>
          <p:nvPr/>
        </p:nvSpPr>
        <p:spPr>
          <a:xfrm>
            <a:off x="9745891" y="4369471"/>
            <a:ext cx="2568971" cy="584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600" b="1" i="0" u="none" strike="noStrike" cap="none" spc="0" normalizeH="0" baseline="0" dirty="0">
                <a:ln>
                  <a:noFill/>
                </a:ln>
                <a:solidFill>
                  <a:srgbClr val="1A6B24"/>
                </a:solidFill>
                <a:effectLst/>
                <a:uFillTx/>
                <a:latin typeface="+mn-lt"/>
                <a:ea typeface="+mn-ea"/>
                <a:cs typeface="+mn-cs"/>
                <a:sym typeface="Arial"/>
              </a:rPr>
              <a:t>Fujairah</a:t>
            </a:r>
            <a:r>
              <a:rPr kumimoji="0" lang="en-US" sz="1600" b="0" i="0" u="none" strike="noStrike" cap="none" spc="0" normalizeH="0" baseline="0" dirty="0">
                <a:ln>
                  <a:noFill/>
                </a:ln>
                <a:solidFill>
                  <a:srgbClr val="000000"/>
                </a:solidFill>
                <a:effectLst/>
                <a:uFillTx/>
                <a:latin typeface="+mn-lt"/>
                <a:ea typeface="+mn-ea"/>
                <a:cs typeface="+mn-cs"/>
                <a:sym typeface="Arial"/>
              </a:rPr>
              <a:t>: 1.5-1.8 mill </a:t>
            </a:r>
            <a:r>
              <a:rPr kumimoji="0" lang="en-US" sz="1600" b="0" i="0" u="none" strike="noStrike" cap="none" spc="0" normalizeH="0" baseline="0" dirty="0" err="1">
                <a:ln>
                  <a:noFill/>
                </a:ln>
                <a:solidFill>
                  <a:srgbClr val="000000"/>
                </a:solidFill>
                <a:effectLst/>
                <a:uFillTx/>
                <a:latin typeface="+mn-lt"/>
                <a:ea typeface="+mn-ea"/>
                <a:cs typeface="+mn-cs"/>
                <a:sym typeface="Arial"/>
              </a:rPr>
              <a:t>bbl</a:t>
            </a:r>
            <a:r>
              <a:rPr kumimoji="0" lang="en-US" sz="1600" b="0" i="0" u="none" strike="noStrike" cap="none" spc="0" normalizeH="0" baseline="0" dirty="0">
                <a:ln>
                  <a:noFill/>
                </a:ln>
                <a:solidFill>
                  <a:srgbClr val="000000"/>
                </a:solidFill>
                <a:effectLst/>
                <a:uFillTx/>
                <a:latin typeface="+mn-lt"/>
                <a:ea typeface="+mn-ea"/>
                <a:cs typeface="+mn-cs"/>
                <a:sym typeface="Arial"/>
              </a:rPr>
              <a:t>/d </a:t>
            </a:r>
          </a:p>
          <a:p>
            <a:pPr marL="0" marR="0" indent="0" algn="l" defTabSz="914400" rtl="0" fontAlgn="auto" latinLnBrk="0" hangingPunct="0">
              <a:lnSpc>
                <a:spcPct val="100000"/>
              </a:lnSpc>
              <a:spcBef>
                <a:spcPts val="0"/>
              </a:spcBef>
              <a:spcAft>
                <a:spcPts val="0"/>
              </a:spcAft>
              <a:buClrTx/>
              <a:buSzTx/>
              <a:buFontTx/>
              <a:buNone/>
              <a:tabLst/>
            </a:pPr>
            <a:r>
              <a:rPr kumimoji="0" lang="en-US" sz="1600" b="0" i="0" u="none" strike="noStrike" cap="none" spc="0" normalizeH="0" baseline="0" dirty="0">
                <a:ln>
                  <a:noFill/>
                </a:ln>
                <a:solidFill>
                  <a:srgbClr val="000000"/>
                </a:solidFill>
                <a:effectLst/>
                <a:uFillTx/>
                <a:latin typeface="+mn-lt"/>
                <a:ea typeface="+mn-ea"/>
                <a:cs typeface="+mn-cs"/>
                <a:sym typeface="Arial"/>
              </a:rPr>
              <a:t>(to be doubled)</a:t>
            </a:r>
          </a:p>
        </p:txBody>
      </p:sp>
    </p:spTree>
    <p:extLst>
      <p:ext uri="{BB962C8B-B14F-4D97-AF65-F5344CB8AC3E}">
        <p14:creationId xmlns:p14="http://schemas.microsoft.com/office/powerpoint/2010/main" val="795567231"/>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96961EC5-045D-0F8F-4D6C-A404D894B20A}"/>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t="12720" b="30351"/>
          <a:stretch>
            <a:fillRect/>
          </a:stretch>
        </p:blipFill>
        <p:spPr>
          <a:xfrm>
            <a:off x="-25400" y="0"/>
            <a:ext cx="12217400" cy="6955277"/>
          </a:xfrm>
          <a:prstGeom prst="rect">
            <a:avLst/>
          </a:prstGeom>
        </p:spPr>
      </p:pic>
      <p:sp>
        <p:nvSpPr>
          <p:cNvPr id="540" name="Title 1"/>
          <p:cNvSpPr txBox="1">
            <a:spLocks noGrp="1"/>
          </p:cNvSpPr>
          <p:nvPr>
            <p:ph type="title"/>
          </p:nvPr>
        </p:nvSpPr>
        <p:spPr>
          <a:xfrm>
            <a:off x="479425" y="1571223"/>
            <a:ext cx="9050942" cy="3699721"/>
          </a:xfrm>
          <a:prstGeom prst="rect">
            <a:avLst/>
          </a:prstGeom>
        </p:spPr>
        <p:txBody>
          <a:bodyPr>
            <a:normAutofit/>
          </a:bodyPr>
          <a:lstStyle>
            <a:lvl1pPr defTabSz="676655">
              <a:defRPr sz="4440"/>
            </a:lvl1pPr>
          </a:lstStyle>
          <a:p>
            <a:r>
              <a:rPr dirty="0"/>
              <a:t>The EU reaction: diversification of </a:t>
            </a:r>
            <a:r>
              <a:rPr lang="it-IT" dirty="0"/>
              <a:t>Jet </a:t>
            </a:r>
            <a:r>
              <a:rPr lang="it-IT" dirty="0" err="1"/>
              <a:t>fuel</a:t>
            </a:r>
            <a:r>
              <a:rPr lang="it-IT" dirty="0"/>
              <a:t> </a:t>
            </a:r>
            <a:r>
              <a:rPr dirty="0"/>
              <a:t>supply and ramping up EU refining. Risks to competitiveness</a:t>
            </a:r>
            <a:r>
              <a:rPr lang="it-IT" dirty="0"/>
              <a:t> and</a:t>
            </a:r>
            <a:r>
              <a:rPr dirty="0"/>
              <a:t> autonomy</a:t>
            </a:r>
          </a:p>
        </p:txBody>
      </p:sp>
      <p:sp>
        <p:nvSpPr>
          <p:cNvPr id="541" name="Subtitle 12"/>
          <p:cNvSpPr txBox="1">
            <a:spLocks noGrp="1"/>
          </p:cNvSpPr>
          <p:nvPr>
            <p:ph type="body" sz="quarter" idx="1"/>
          </p:nvPr>
        </p:nvSpPr>
        <p:spPr>
          <a:prstGeom prst="rect">
            <a:avLst/>
          </a:prstGeom>
        </p:spPr>
        <p:txBody>
          <a:bodyPr>
            <a:normAutofit lnSpcReduction="10000"/>
          </a:bodyPr>
          <a:lstStyle>
            <a:lvl1pPr defTabSz="905255">
              <a:defRPr sz="14850">
                <a:solidFill>
                  <a:srgbClr val="0D4F9D"/>
                </a:solidFill>
              </a:defRPr>
            </a:lvl1pPr>
          </a:lstStyle>
          <a:p>
            <a:r>
              <a:t>03</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 name="TextBox 2"/>
          <p:cNvSpPr txBox="1">
            <a:spLocks noGrp="1"/>
          </p:cNvSpPr>
          <p:nvPr>
            <p:ph type="sldNum" sz="quarter" idx="2"/>
          </p:nvPr>
        </p:nvSpPr>
        <p:spPr>
          <a:xfrm>
            <a:off x="479425" y="6278543"/>
            <a:ext cx="153963" cy="135547"/>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sz="1000">
                <a:solidFill>
                  <a:schemeClr val="accent1"/>
                </a:solidFill>
              </a:defRPr>
            </a:lvl1pPr>
          </a:lstStyle>
          <a:p>
            <a:fld id="{86CB4B4D-7CA3-9044-876B-883B54F8677D}" type="slidenum">
              <a:rPr/>
              <a:t>14</a:t>
            </a:fld>
            <a:endParaRPr/>
          </a:p>
        </p:txBody>
      </p:sp>
      <p:sp>
        <p:nvSpPr>
          <p:cNvPr id="545" name="Text Placeholder 2"/>
          <p:cNvSpPr>
            <a:spLocks noGrp="1"/>
          </p:cNvSpPr>
          <p:nvPr>
            <p:ph type="body" idx="21"/>
          </p:nvPr>
        </p:nvSpPr>
        <p:spPr>
          <a:xfrm>
            <a:off x="394391" y="121920"/>
            <a:ext cx="6774505" cy="64362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normAutofit/>
          </a:bodyPr>
          <a:lstStyle/>
          <a:p>
            <a:r>
              <a:rPr dirty="0"/>
              <a:t>Section 3 - The EU reaction: diversification of </a:t>
            </a:r>
            <a:r>
              <a:rPr lang="it-IT" dirty="0"/>
              <a:t>jet </a:t>
            </a:r>
            <a:r>
              <a:rPr lang="it-IT" dirty="0" err="1"/>
              <a:t>fuel</a:t>
            </a:r>
            <a:r>
              <a:rPr lang="it-IT" dirty="0"/>
              <a:t> </a:t>
            </a:r>
            <a:r>
              <a:rPr dirty="0"/>
              <a:t>supply and ramping up EU refining. Risks.</a:t>
            </a:r>
          </a:p>
        </p:txBody>
      </p:sp>
      <p:sp>
        <p:nvSpPr>
          <p:cNvPr id="546" name="Title 3"/>
          <p:cNvSpPr txBox="1">
            <a:spLocks noGrp="1"/>
          </p:cNvSpPr>
          <p:nvPr>
            <p:ph type="title"/>
          </p:nvPr>
        </p:nvSpPr>
        <p:spPr>
          <a:xfrm>
            <a:off x="394391" y="815047"/>
            <a:ext cx="11480453" cy="1021759"/>
          </a:xfrm>
          <a:prstGeom prst="rect">
            <a:avLst/>
          </a:prstGeom>
        </p:spPr>
        <p:txBody>
          <a:bodyPr>
            <a:normAutofit fontScale="90000"/>
          </a:bodyPr>
          <a:lstStyle>
            <a:lvl1pPr defTabSz="886968">
              <a:defRPr sz="3880"/>
            </a:lvl1pPr>
          </a:lstStyle>
          <a:p>
            <a:r>
              <a:rPr dirty="0"/>
              <a:t>EU27+UK reaction to Jet </a:t>
            </a:r>
            <a:br>
              <a:rPr lang="it-IT" dirty="0"/>
            </a:br>
            <a:r>
              <a:rPr dirty="0"/>
              <a:t>Fuel Hormuz disruption</a:t>
            </a:r>
          </a:p>
        </p:txBody>
      </p:sp>
      <p:pic>
        <p:nvPicPr>
          <p:cNvPr id="4" name="Picture 2" descr="Picture 2">
            <a:extLst>
              <a:ext uri="{FF2B5EF4-FFF2-40B4-BE49-F238E27FC236}">
                <a16:creationId xmlns:a16="http://schemas.microsoft.com/office/drawing/2014/main" id="{D07829DF-1761-379B-E464-910B3379ACC7}"/>
              </a:ext>
            </a:extLst>
          </p:cNvPr>
          <p:cNvPicPr>
            <a:picLocks noChangeAspect="1"/>
          </p:cNvPicPr>
          <p:nvPr/>
        </p:nvPicPr>
        <p:blipFill>
          <a:blip r:embed="rId2"/>
          <a:stretch>
            <a:fillRect/>
          </a:stretch>
        </p:blipFill>
        <p:spPr>
          <a:xfrm>
            <a:off x="0" y="1841618"/>
            <a:ext cx="7283036" cy="5048606"/>
          </a:xfrm>
          <a:prstGeom prst="rect">
            <a:avLst/>
          </a:prstGeom>
          <a:ln w="12700">
            <a:miter lim="400000"/>
          </a:ln>
        </p:spPr>
      </p:pic>
      <p:pic>
        <p:nvPicPr>
          <p:cNvPr id="549" name="Immagine 5" descr="Immagine 5"/>
          <p:cNvPicPr>
            <a:picLocks noChangeAspect="1"/>
          </p:cNvPicPr>
          <p:nvPr/>
        </p:nvPicPr>
        <p:blipFill>
          <a:blip r:embed="rId3"/>
          <a:stretch>
            <a:fillRect/>
          </a:stretch>
        </p:blipFill>
        <p:spPr>
          <a:xfrm>
            <a:off x="311435" y="1877570"/>
            <a:ext cx="4187910" cy="239713"/>
          </a:xfrm>
          <a:prstGeom prst="rect">
            <a:avLst/>
          </a:prstGeom>
          <a:ln w="12700">
            <a:miter lim="400000"/>
          </a:ln>
        </p:spPr>
      </p:pic>
      <p:sp>
        <p:nvSpPr>
          <p:cNvPr id="5" name="CasellaDiTesto 4">
            <a:extLst>
              <a:ext uri="{FF2B5EF4-FFF2-40B4-BE49-F238E27FC236}">
                <a16:creationId xmlns:a16="http://schemas.microsoft.com/office/drawing/2014/main" id="{C05487C4-9EAB-DBE8-9709-EFA29E104B49}"/>
              </a:ext>
            </a:extLst>
          </p:cNvPr>
          <p:cNvSpPr txBox="1"/>
          <p:nvPr/>
        </p:nvSpPr>
        <p:spPr>
          <a:xfrm>
            <a:off x="4255009" y="3004507"/>
            <a:ext cx="2900664" cy="1323653"/>
          </a:xfrm>
          <a:prstGeom prst="rect">
            <a:avLst/>
          </a:prstGeom>
          <a:solidFill>
            <a:srgbClr val="FFFFFF"/>
          </a:solidFill>
          <a:ln w="12700" cap="flat">
            <a:solidFill>
              <a:schemeClr val="tx1"/>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marL="11113" algn="ctr" defTabSz="832104">
              <a:buSzPct val="100000"/>
              <a:defRPr sz="1820" b="1"/>
            </a:pPr>
            <a:r>
              <a:rPr lang="it-IT" sz="2000" dirty="0"/>
              <a:t>Quick EU27+UK </a:t>
            </a:r>
            <a:r>
              <a:rPr lang="it-IT" sz="2000" dirty="0" err="1"/>
              <a:t>rebalancing</a:t>
            </a:r>
            <a:r>
              <a:rPr lang="it-IT" sz="2000" dirty="0"/>
              <a:t>, </a:t>
            </a:r>
            <a:r>
              <a:rPr lang="it-IT" sz="2000" dirty="0" err="1"/>
              <a:t>but</a:t>
            </a:r>
            <a:r>
              <a:rPr lang="it-IT" sz="2000" dirty="0"/>
              <a:t> </a:t>
            </a:r>
            <a:r>
              <a:rPr lang="it-IT" sz="2000" dirty="0">
                <a:solidFill>
                  <a:schemeClr val="tx1"/>
                </a:solidFill>
              </a:rPr>
              <a:t>EU short of </a:t>
            </a:r>
            <a:r>
              <a:rPr lang="it-IT" sz="2000" dirty="0">
                <a:solidFill>
                  <a:schemeClr val="tx1"/>
                </a:solidFill>
                <a:latin typeface="Tahoma"/>
                <a:ea typeface="Tahoma"/>
                <a:cs typeface="Tahoma"/>
                <a:sym typeface="Tahoma"/>
              </a:rPr>
              <a:t>~ </a:t>
            </a:r>
            <a:r>
              <a:rPr lang="it-IT" sz="2000" b="1" dirty="0">
                <a:solidFill>
                  <a:schemeClr val="tx1"/>
                </a:solidFill>
              </a:rPr>
              <a:t>150</a:t>
            </a:r>
            <a:r>
              <a:rPr lang="it-IT" sz="2000" dirty="0">
                <a:solidFill>
                  <a:schemeClr val="tx1"/>
                </a:solidFill>
              </a:rPr>
              <a:t> </a:t>
            </a:r>
            <a:r>
              <a:rPr lang="it-IT" sz="2000" dirty="0" err="1">
                <a:solidFill>
                  <a:schemeClr val="tx1"/>
                </a:solidFill>
              </a:rPr>
              <a:t>kbd</a:t>
            </a:r>
            <a:r>
              <a:rPr lang="it-IT" sz="2000" dirty="0">
                <a:solidFill>
                  <a:schemeClr val="tx1"/>
                </a:solidFill>
              </a:rPr>
              <a:t> in </a:t>
            </a:r>
            <a:r>
              <a:rPr lang="it-IT" sz="2000" dirty="0" err="1">
                <a:solidFill>
                  <a:schemeClr val="tx1"/>
                </a:solidFill>
              </a:rPr>
              <a:t>summer</a:t>
            </a:r>
            <a:r>
              <a:rPr lang="it-IT" sz="2000" dirty="0">
                <a:solidFill>
                  <a:schemeClr val="tx1"/>
                </a:solidFill>
              </a:rPr>
              <a:t> </a:t>
            </a:r>
            <a:r>
              <a:rPr lang="it-IT" sz="2000" dirty="0" err="1">
                <a:solidFill>
                  <a:schemeClr val="tx1"/>
                </a:solidFill>
              </a:rPr>
              <a:t>months</a:t>
            </a:r>
            <a:endParaRPr lang="it-IT" sz="2000" dirty="0">
              <a:solidFill>
                <a:schemeClr val="tx1"/>
              </a:solidFill>
            </a:endParaRPr>
          </a:p>
          <a:p>
            <a:pPr algn="ctr" defTabSz="832104">
              <a:buSzPct val="100000"/>
              <a:defRPr sz="1820" b="1"/>
            </a:pPr>
            <a:endParaRPr lang="it-IT" dirty="0"/>
          </a:p>
        </p:txBody>
      </p:sp>
      <p:sp>
        <p:nvSpPr>
          <p:cNvPr id="550" name="CasellaDiTesto 6"/>
          <p:cNvSpPr txBox="1"/>
          <p:nvPr/>
        </p:nvSpPr>
        <p:spPr>
          <a:xfrm>
            <a:off x="3180213" y="6648144"/>
            <a:ext cx="8610689" cy="2462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1000" i="1"/>
            </a:lvl1pPr>
          </a:lstStyle>
          <a:p>
            <a:r>
              <a:rPr dirty="0"/>
              <a:t>Source: KPLER analysis, </a:t>
            </a:r>
            <a:r>
              <a:rPr lang="it-IT" dirty="0"/>
              <a:t>May 27°, </a:t>
            </a:r>
            <a:r>
              <a:rPr dirty="0"/>
              <a:t>2026. Available at https://</a:t>
            </a:r>
            <a:r>
              <a:rPr dirty="0" err="1"/>
              <a:t>www.kpler.com</a:t>
            </a:r>
            <a:r>
              <a:rPr dirty="0"/>
              <a:t>/blog/how-europe-rebalanced-its-jet-fuel-supplies-to-keep-planes-in-the-air</a:t>
            </a:r>
          </a:p>
        </p:txBody>
      </p:sp>
      <p:sp>
        <p:nvSpPr>
          <p:cNvPr id="2" name="CasellaDiTesto 1">
            <a:extLst>
              <a:ext uri="{FF2B5EF4-FFF2-40B4-BE49-F238E27FC236}">
                <a16:creationId xmlns:a16="http://schemas.microsoft.com/office/drawing/2014/main" id="{8D2E7076-2D39-AC49-50D6-1656818B0682}"/>
              </a:ext>
            </a:extLst>
          </p:cNvPr>
          <p:cNvSpPr txBox="1"/>
          <p:nvPr/>
        </p:nvSpPr>
        <p:spPr>
          <a:xfrm>
            <a:off x="1344183" y="4876788"/>
            <a:ext cx="2651570" cy="683651"/>
          </a:xfrm>
          <a:prstGeom prst="rect">
            <a:avLst/>
          </a:prstGeom>
          <a:solidFill>
            <a:srgbClr val="FFFFFF"/>
          </a:solidFill>
          <a:ln w="12700" cap="flat">
            <a:solidFill>
              <a:schemeClr val="tx1"/>
            </a:solidFill>
            <a:miter lim="400000"/>
          </a:ln>
          <a:effectLst>
            <a:outerShdw blurRad="50800" dist="38100" dir="2700000" algn="tl"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noAutofit/>
          </a:bodyPr>
          <a:lstStyle/>
          <a:p>
            <a:pPr marL="342900" lvl="1" indent="-342900" defTabSz="832104">
              <a:buFont typeface="Wingdings" pitchFamily="2" charset="2"/>
              <a:buChar char="à"/>
              <a:defRPr sz="1638"/>
            </a:pPr>
            <a:r>
              <a:rPr lang="it-IT" dirty="0"/>
              <a:t>140 + 40 + 210 = </a:t>
            </a:r>
            <a:endParaRPr lang="el-GR" dirty="0"/>
          </a:p>
          <a:p>
            <a:pPr lvl="1" indent="0" defTabSz="832104">
              <a:defRPr sz="1638"/>
            </a:pPr>
            <a:r>
              <a:rPr lang="it-IT" b="1" dirty="0"/>
              <a:t>      390</a:t>
            </a:r>
            <a:r>
              <a:rPr lang="it-IT" dirty="0"/>
              <a:t> </a:t>
            </a:r>
            <a:r>
              <a:rPr lang="it-IT" dirty="0" err="1"/>
              <a:t>kbd</a:t>
            </a:r>
            <a:r>
              <a:rPr lang="it-IT" dirty="0"/>
              <a:t> (recovery </a:t>
            </a:r>
            <a:r>
              <a:rPr lang="it-IT" dirty="0" err="1"/>
              <a:t>loss</a:t>
            </a:r>
            <a:r>
              <a:rPr lang="it-IT" dirty="0"/>
              <a:t>)</a:t>
            </a:r>
          </a:p>
        </p:txBody>
      </p:sp>
      <p:sp>
        <p:nvSpPr>
          <p:cNvPr id="6" name="CasellaDiTesto 5">
            <a:extLst>
              <a:ext uri="{FF2B5EF4-FFF2-40B4-BE49-F238E27FC236}">
                <a16:creationId xmlns:a16="http://schemas.microsoft.com/office/drawing/2014/main" id="{D0FD24C5-FE85-FE32-FA5C-E7552DF19E3D}"/>
              </a:ext>
            </a:extLst>
          </p:cNvPr>
          <p:cNvSpPr txBox="1"/>
          <p:nvPr/>
        </p:nvSpPr>
        <p:spPr>
          <a:xfrm>
            <a:off x="3115635" y="6161502"/>
            <a:ext cx="1102798" cy="4154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a:r>
              <a:rPr lang="it-IT" sz="1050" i="1" dirty="0">
                <a:solidFill>
                  <a:schemeClr val="tx1"/>
                </a:solidFill>
              </a:rPr>
              <a:t>(</a:t>
            </a:r>
            <a:r>
              <a:rPr lang="it-IT" sz="1050" i="1" dirty="0" err="1">
                <a:solidFill>
                  <a:schemeClr val="tx1"/>
                </a:solidFill>
              </a:rPr>
              <a:t>fom</a:t>
            </a:r>
            <a:r>
              <a:rPr lang="it-IT" sz="1050" i="1" dirty="0">
                <a:solidFill>
                  <a:schemeClr val="tx1"/>
                </a:solidFill>
              </a:rPr>
              <a:t> 9% to 11% volume)</a:t>
            </a:r>
            <a:endParaRPr lang="en-US" sz="1050" dirty="0"/>
          </a:p>
        </p:txBody>
      </p:sp>
      <p:pic>
        <p:nvPicPr>
          <p:cNvPr id="7" name="Immagine 6">
            <a:extLst>
              <a:ext uri="{FF2B5EF4-FFF2-40B4-BE49-F238E27FC236}">
                <a16:creationId xmlns:a16="http://schemas.microsoft.com/office/drawing/2014/main" id="{85FE82AD-0ED5-E142-35CB-6DB2432624DD}"/>
              </a:ext>
            </a:extLst>
          </p:cNvPr>
          <p:cNvPicPr>
            <a:picLocks noChangeAspect="1"/>
          </p:cNvPicPr>
          <p:nvPr/>
        </p:nvPicPr>
        <p:blipFill>
          <a:blip r:embed="rId4"/>
          <a:stretch>
            <a:fillRect/>
          </a:stretch>
        </p:blipFill>
        <p:spPr>
          <a:xfrm>
            <a:off x="7429339" y="633984"/>
            <a:ext cx="4761745" cy="5510784"/>
          </a:xfrm>
          <a:prstGeom prst="rect">
            <a:avLst/>
          </a:prstGeom>
        </p:spPr>
      </p:pic>
      <p:sp>
        <p:nvSpPr>
          <p:cNvPr id="8" name="CasellaDiTesto 7">
            <a:extLst>
              <a:ext uri="{FF2B5EF4-FFF2-40B4-BE49-F238E27FC236}">
                <a16:creationId xmlns:a16="http://schemas.microsoft.com/office/drawing/2014/main" id="{0FCA6EBE-D521-730C-CAFB-CC8B306ADFFB}"/>
              </a:ext>
            </a:extLst>
          </p:cNvPr>
          <p:cNvSpPr txBox="1"/>
          <p:nvPr/>
        </p:nvSpPr>
        <p:spPr>
          <a:xfrm>
            <a:off x="2044920" y="2138288"/>
            <a:ext cx="5500549" cy="6524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defTabSz="832104">
              <a:buSzPct val="100000"/>
              <a:defRPr sz="1820" b="1"/>
            </a:pPr>
            <a:r>
              <a:rPr lang="it-IT" dirty="0">
                <a:solidFill>
                  <a:schemeClr val="tx1"/>
                </a:solidFill>
              </a:rPr>
              <a:t>Loss of ~ 400 </a:t>
            </a:r>
            <a:r>
              <a:rPr lang="it-IT" dirty="0" err="1">
                <a:solidFill>
                  <a:schemeClr val="tx1"/>
                </a:solidFill>
              </a:rPr>
              <a:t>kbd</a:t>
            </a:r>
            <a:r>
              <a:rPr lang="it-IT" dirty="0">
                <a:solidFill>
                  <a:schemeClr val="tx1"/>
                </a:solidFill>
              </a:rPr>
              <a:t> from ME </a:t>
            </a:r>
            <a:r>
              <a:rPr lang="it-IT" dirty="0" err="1">
                <a:solidFill>
                  <a:schemeClr val="tx1"/>
                </a:solidFill>
              </a:rPr>
              <a:t>region</a:t>
            </a:r>
            <a:r>
              <a:rPr lang="it-IT" dirty="0">
                <a:solidFill>
                  <a:schemeClr val="tx1"/>
                </a:solidFill>
              </a:rPr>
              <a:t>, in a ~ 700 </a:t>
            </a:r>
            <a:r>
              <a:rPr lang="it-IT" dirty="0" err="1">
                <a:solidFill>
                  <a:schemeClr val="tx1"/>
                </a:solidFill>
              </a:rPr>
              <a:t>kbd</a:t>
            </a:r>
            <a:r>
              <a:rPr lang="it-IT" dirty="0">
                <a:solidFill>
                  <a:schemeClr val="tx1"/>
                </a:solidFill>
              </a:rPr>
              <a:t> jet </a:t>
            </a:r>
            <a:r>
              <a:rPr lang="it-IT" dirty="0" err="1">
                <a:solidFill>
                  <a:schemeClr val="tx1"/>
                </a:solidFill>
              </a:rPr>
              <a:t>fuel</a:t>
            </a:r>
            <a:r>
              <a:rPr lang="it-IT" dirty="0">
                <a:solidFill>
                  <a:schemeClr val="tx1"/>
                </a:solidFill>
              </a:rPr>
              <a:t> </a:t>
            </a:r>
            <a:r>
              <a:rPr lang="it-IT" dirty="0" err="1">
                <a:solidFill>
                  <a:schemeClr val="tx1"/>
                </a:solidFill>
              </a:rPr>
              <a:t>structurally</a:t>
            </a:r>
            <a:r>
              <a:rPr lang="it-IT" dirty="0">
                <a:solidFill>
                  <a:schemeClr val="tx1"/>
                </a:solidFill>
              </a:rPr>
              <a:t> short </a:t>
            </a:r>
            <a:r>
              <a:rPr lang="it-IT" dirty="0" err="1">
                <a:solidFill>
                  <a:schemeClr val="tx1"/>
                </a:solidFill>
              </a:rPr>
              <a:t>region</a:t>
            </a:r>
            <a:r>
              <a:rPr lang="it-IT" dirty="0">
                <a:solidFill>
                  <a:schemeClr val="tx1"/>
                </a:solidFill>
              </a:rPr>
              <a:t> (May-Sept 2025)</a:t>
            </a:r>
          </a:p>
        </p:txBody>
      </p:sp>
      <p:sp>
        <p:nvSpPr>
          <p:cNvPr id="11" name="CasellaDiTesto 10">
            <a:extLst>
              <a:ext uri="{FF2B5EF4-FFF2-40B4-BE49-F238E27FC236}">
                <a16:creationId xmlns:a16="http://schemas.microsoft.com/office/drawing/2014/main" id="{8F21E877-AAC2-E7D2-4254-1B8DDB50B1ED}"/>
              </a:ext>
            </a:extLst>
          </p:cNvPr>
          <p:cNvSpPr txBox="1"/>
          <p:nvPr/>
        </p:nvSpPr>
        <p:spPr>
          <a:xfrm>
            <a:off x="6794461" y="-14146"/>
            <a:ext cx="5500549" cy="7386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it-IT" sz="1400" i="1" dirty="0"/>
              <a:t>..part of the </a:t>
            </a:r>
            <a:r>
              <a:rPr lang="it-IT" sz="1400" i="1" dirty="0" err="1"/>
              <a:t>decrease</a:t>
            </a:r>
            <a:r>
              <a:rPr lang="it-IT" sz="1400" i="1" dirty="0"/>
              <a:t> in oil flows </a:t>
            </a:r>
            <a:r>
              <a:rPr lang="it-IT" sz="1400" i="1" dirty="0" err="1"/>
              <a:t>through</a:t>
            </a:r>
            <a:r>
              <a:rPr lang="it-IT" sz="1400" i="1" dirty="0"/>
              <a:t> the Strait of Hormuz </a:t>
            </a:r>
            <a:r>
              <a:rPr lang="it-IT" sz="1400" i="1" dirty="0" err="1"/>
              <a:t>has</a:t>
            </a:r>
            <a:r>
              <a:rPr lang="it-IT" sz="1400" i="1" dirty="0"/>
              <a:t> </a:t>
            </a:r>
            <a:r>
              <a:rPr lang="it-IT" sz="1400" i="1" dirty="0" err="1"/>
              <a:t>been</a:t>
            </a:r>
            <a:r>
              <a:rPr lang="it-IT" sz="1400" i="1" dirty="0"/>
              <a:t> </a:t>
            </a:r>
            <a:r>
              <a:rPr lang="it-IT" sz="1400" i="1" dirty="0" err="1"/>
              <a:t>compensated</a:t>
            </a:r>
            <a:r>
              <a:rPr lang="it-IT" sz="1400" i="1" dirty="0"/>
              <a:t> for by a </a:t>
            </a:r>
            <a:r>
              <a:rPr lang="it-IT" sz="1400" i="1" dirty="0" err="1"/>
              <a:t>drawdown</a:t>
            </a:r>
            <a:r>
              <a:rPr lang="it-IT" sz="1400" i="1" dirty="0"/>
              <a:t> of </a:t>
            </a:r>
            <a:r>
              <a:rPr lang="it-IT" sz="1400" i="1" dirty="0" err="1"/>
              <a:t>inventories</a:t>
            </a:r>
            <a:r>
              <a:rPr lang="it-IT" sz="1400" i="1" dirty="0"/>
              <a:t>, </a:t>
            </a:r>
            <a:r>
              <a:rPr lang="it-IT" sz="1400" i="1" dirty="0" err="1"/>
              <a:t>containing</a:t>
            </a:r>
            <a:r>
              <a:rPr lang="it-IT" sz="1400" i="1" dirty="0"/>
              <a:t> the </a:t>
            </a:r>
            <a:r>
              <a:rPr lang="it-IT" sz="1400" i="1" dirty="0" err="1"/>
              <a:t>need</a:t>
            </a:r>
            <a:r>
              <a:rPr lang="it-IT" sz="1400" i="1" dirty="0"/>
              <a:t> for oil  </a:t>
            </a:r>
            <a:r>
              <a:rPr lang="it-IT" sz="1400" i="1" dirty="0" err="1"/>
              <a:t>consumption</a:t>
            </a:r>
            <a:r>
              <a:rPr lang="it-IT" sz="1400" i="1" dirty="0"/>
              <a:t> and production to </a:t>
            </a:r>
            <a:r>
              <a:rPr lang="it-IT" sz="1400" i="1" dirty="0" err="1"/>
              <a:t>adjust</a:t>
            </a:r>
            <a:r>
              <a:rPr lang="it-IT" sz="1400" i="1" dirty="0"/>
              <a:t> </a:t>
            </a:r>
            <a:r>
              <a:rPr lang="it-IT" sz="1400" i="1" dirty="0" err="1"/>
              <a:t>through</a:t>
            </a:r>
            <a:r>
              <a:rPr lang="it-IT" sz="1400" i="1" dirty="0"/>
              <a:t> prices..</a:t>
            </a:r>
          </a:p>
        </p:txBody>
      </p:sp>
      <p:pic>
        <p:nvPicPr>
          <p:cNvPr id="12" name="Immagine 11">
            <a:extLst>
              <a:ext uri="{FF2B5EF4-FFF2-40B4-BE49-F238E27FC236}">
                <a16:creationId xmlns:a16="http://schemas.microsoft.com/office/drawing/2014/main" id="{2446C30E-AB0B-53D2-ADB0-925DC48A463B}"/>
              </a:ext>
            </a:extLst>
          </p:cNvPr>
          <p:cNvPicPr>
            <a:picLocks noChangeAspect="1"/>
          </p:cNvPicPr>
          <p:nvPr/>
        </p:nvPicPr>
        <p:blipFill>
          <a:blip r:embed="rId5"/>
          <a:stretch>
            <a:fillRect/>
          </a:stretch>
        </p:blipFill>
        <p:spPr>
          <a:xfrm>
            <a:off x="11200913" y="2382033"/>
            <a:ext cx="858449" cy="874057"/>
          </a:xfrm>
          <a:prstGeom prst="rect">
            <a:avLst/>
          </a:prstGeom>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 name="Title 1"/>
          <p:cNvSpPr txBox="1">
            <a:spLocks noGrp="1"/>
          </p:cNvSpPr>
          <p:nvPr>
            <p:ph type="title"/>
          </p:nvPr>
        </p:nvSpPr>
        <p:spPr>
          <a:xfrm>
            <a:off x="479424" y="1814315"/>
            <a:ext cx="6954530" cy="3114895"/>
          </a:xfrm>
          <a:prstGeom prst="rect">
            <a:avLst/>
          </a:prstGeom>
        </p:spPr>
        <p:txBody>
          <a:bodyPr/>
          <a:lstStyle>
            <a:lvl1pPr defTabSz="841247">
              <a:defRPr sz="5520"/>
            </a:lvl1pPr>
          </a:lstStyle>
          <a:p>
            <a:r>
              <a:t>SAF: towards EU security, autonomy and competitiveness through RES</a:t>
            </a:r>
          </a:p>
        </p:txBody>
      </p:sp>
      <p:sp>
        <p:nvSpPr>
          <p:cNvPr id="586" name="Subtitle 12"/>
          <p:cNvSpPr txBox="1">
            <a:spLocks noGrp="1"/>
          </p:cNvSpPr>
          <p:nvPr>
            <p:ph type="body" sz="quarter" idx="1"/>
          </p:nvPr>
        </p:nvSpPr>
        <p:spPr>
          <a:prstGeom prst="rect">
            <a:avLst/>
          </a:prstGeom>
        </p:spPr>
        <p:txBody>
          <a:bodyPr>
            <a:normAutofit lnSpcReduction="10000"/>
          </a:bodyPr>
          <a:lstStyle>
            <a:lvl1pPr defTabSz="905255">
              <a:defRPr sz="14850"/>
            </a:lvl1pPr>
          </a:lstStyle>
          <a:p>
            <a:r>
              <a:t>04</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85EB0-9D50-C132-31FF-1B5658D3D755}"/>
            </a:ext>
          </a:extLst>
        </p:cNvPr>
        <p:cNvGrpSpPr/>
        <p:nvPr/>
      </p:nvGrpSpPr>
      <p:grpSpPr>
        <a:xfrm>
          <a:off x="0" y="0"/>
          <a:ext cx="0" cy="0"/>
          <a:chOff x="0" y="0"/>
          <a:chExt cx="0" cy="0"/>
        </a:xfrm>
      </p:grpSpPr>
      <p:sp>
        <p:nvSpPr>
          <p:cNvPr id="4" name="Segnaposto testo 3">
            <a:extLst>
              <a:ext uri="{FF2B5EF4-FFF2-40B4-BE49-F238E27FC236}">
                <a16:creationId xmlns:a16="http://schemas.microsoft.com/office/drawing/2014/main" id="{B802B26D-D6B3-A0DE-3E17-DB2AC6082605}"/>
              </a:ext>
            </a:extLst>
          </p:cNvPr>
          <p:cNvSpPr>
            <a:spLocks noGrp="1"/>
          </p:cNvSpPr>
          <p:nvPr>
            <p:ph type="body" sz="quarter" idx="11"/>
          </p:nvPr>
        </p:nvSpPr>
        <p:spPr>
          <a:xfrm>
            <a:off x="3614608" y="6431172"/>
            <a:ext cx="8421867" cy="236542"/>
          </a:xfrm>
        </p:spPr>
        <p:txBody>
          <a:bodyPr/>
          <a:lstStyle/>
          <a:p>
            <a:fld id="{04F8EA9A-0C1F-534D-B022-A5EB439DFD8B}" type="slidenum">
              <a:rPr lang="it-IT" smtClean="0"/>
              <a:t>16</a:t>
            </a:fld>
            <a:endParaRPr lang="it-IT"/>
          </a:p>
        </p:txBody>
      </p:sp>
      <p:sp>
        <p:nvSpPr>
          <p:cNvPr id="5" name="Segnaposto testo 4">
            <a:extLst>
              <a:ext uri="{FF2B5EF4-FFF2-40B4-BE49-F238E27FC236}">
                <a16:creationId xmlns:a16="http://schemas.microsoft.com/office/drawing/2014/main" id="{62BD0EF8-87CB-D870-1388-759FDF889AFC}"/>
              </a:ext>
            </a:extLst>
          </p:cNvPr>
          <p:cNvSpPr>
            <a:spLocks noGrp="1"/>
          </p:cNvSpPr>
          <p:nvPr>
            <p:ph type="body" sz="quarter" idx="12"/>
          </p:nvPr>
        </p:nvSpPr>
        <p:spPr>
          <a:xfrm>
            <a:off x="5959151" y="6635754"/>
            <a:ext cx="3528876" cy="209852"/>
          </a:xfrm>
        </p:spPr>
        <p:txBody>
          <a:bodyPr/>
          <a:lstStyle/>
          <a:p>
            <a:endParaRPr lang="it-IT" dirty="0"/>
          </a:p>
        </p:txBody>
      </p:sp>
      <p:sp>
        <p:nvSpPr>
          <p:cNvPr id="7" name="Titolo 6">
            <a:extLst>
              <a:ext uri="{FF2B5EF4-FFF2-40B4-BE49-F238E27FC236}">
                <a16:creationId xmlns:a16="http://schemas.microsoft.com/office/drawing/2014/main" id="{EC5A52A2-5C0D-5B7C-1AEC-97E6CF6A2CA5}"/>
              </a:ext>
            </a:extLst>
          </p:cNvPr>
          <p:cNvSpPr>
            <a:spLocks noGrp="1"/>
          </p:cNvSpPr>
          <p:nvPr>
            <p:ph type="title"/>
          </p:nvPr>
        </p:nvSpPr>
        <p:spPr>
          <a:xfrm>
            <a:off x="2103478" y="51682"/>
            <a:ext cx="5516522" cy="1089529"/>
          </a:xfrm>
        </p:spPr>
        <p:txBody>
          <a:bodyPr/>
          <a:lstStyle/>
          <a:p>
            <a:pPr>
              <a:spcBef>
                <a:spcPts val="600"/>
              </a:spcBef>
            </a:pPr>
            <a:r>
              <a:rPr lang="en-US" sz="2800" b="1" i="1" dirty="0">
                <a:solidFill>
                  <a:srgbClr val="002060"/>
                </a:solidFill>
              </a:rPr>
              <a:t>GHG emissions and Labelling</a:t>
            </a:r>
            <a:br>
              <a:rPr lang="en-US" sz="2800" b="1" i="1" dirty="0">
                <a:solidFill>
                  <a:srgbClr val="002060"/>
                </a:solidFill>
              </a:rPr>
            </a:br>
            <a:endParaRPr lang="en-US" sz="4400" b="1" dirty="0">
              <a:solidFill>
                <a:srgbClr val="002060"/>
              </a:solidFill>
            </a:endParaRPr>
          </a:p>
        </p:txBody>
      </p:sp>
      <p:sp>
        <p:nvSpPr>
          <p:cNvPr id="15" name="Rettangolo 14">
            <a:extLst>
              <a:ext uri="{FF2B5EF4-FFF2-40B4-BE49-F238E27FC236}">
                <a16:creationId xmlns:a16="http://schemas.microsoft.com/office/drawing/2014/main" id="{C326C50E-C091-A337-B9D5-ADC2C3477BAE}"/>
              </a:ext>
            </a:extLst>
          </p:cNvPr>
          <p:cNvSpPr/>
          <p:nvPr/>
        </p:nvSpPr>
        <p:spPr bwMode="auto">
          <a:xfrm>
            <a:off x="3964010" y="2175120"/>
            <a:ext cx="572877" cy="209918"/>
          </a:xfrm>
          <a:prstGeom prst="rect">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0" anchor="t" anchorCtr="0" compatLnSpc="1">
            <a:prstTxWarp prst="textNoShape">
              <a:avLst/>
            </a:prstTxWarp>
          </a:bodyPr>
          <a:lstStyle/>
          <a:p>
            <a:pPr algn="ctr"/>
            <a:endParaRPr lang="en-US"/>
          </a:p>
        </p:txBody>
      </p:sp>
      <p:pic>
        <p:nvPicPr>
          <p:cNvPr id="6" name="Immagine 5">
            <a:extLst>
              <a:ext uri="{FF2B5EF4-FFF2-40B4-BE49-F238E27FC236}">
                <a16:creationId xmlns:a16="http://schemas.microsoft.com/office/drawing/2014/main" id="{E1F27A5C-E91E-D770-ECBE-0FF0474F17E8}"/>
              </a:ext>
            </a:extLst>
          </p:cNvPr>
          <p:cNvPicPr>
            <a:picLocks noChangeAspect="1"/>
          </p:cNvPicPr>
          <p:nvPr/>
        </p:nvPicPr>
        <p:blipFill>
          <a:blip r:embed="rId3"/>
          <a:srcRect l="-134" t="4762" r="134" b="26640"/>
          <a:stretch>
            <a:fillRect/>
          </a:stretch>
        </p:blipFill>
        <p:spPr>
          <a:xfrm>
            <a:off x="1193703" y="710155"/>
            <a:ext cx="6814065" cy="3543056"/>
          </a:xfrm>
          <a:prstGeom prst="rect">
            <a:avLst/>
          </a:prstGeom>
        </p:spPr>
      </p:pic>
      <p:sp>
        <p:nvSpPr>
          <p:cNvPr id="10" name="CasellaDiTesto 9">
            <a:extLst>
              <a:ext uri="{FF2B5EF4-FFF2-40B4-BE49-F238E27FC236}">
                <a16:creationId xmlns:a16="http://schemas.microsoft.com/office/drawing/2014/main" id="{3488A897-6459-B226-D2FA-39E5897B8096}"/>
              </a:ext>
            </a:extLst>
          </p:cNvPr>
          <p:cNvSpPr txBox="1"/>
          <p:nvPr/>
        </p:nvSpPr>
        <p:spPr>
          <a:xfrm>
            <a:off x="2724239" y="1043540"/>
            <a:ext cx="5389014" cy="646331"/>
          </a:xfrm>
          <a:prstGeom prst="rect">
            <a:avLst/>
          </a:prstGeom>
          <a:noFill/>
        </p:spPr>
        <p:txBody>
          <a:bodyPr wrap="square" rtlCol="0">
            <a:spAutoFit/>
          </a:bodyPr>
          <a:lstStyle/>
          <a:p>
            <a:pPr algn="ctr"/>
            <a:r>
              <a:rPr lang="en-US" b="1" dirty="0">
                <a:solidFill>
                  <a:schemeClr val="accent4">
                    <a:lumMod val="50000"/>
                  </a:schemeClr>
                </a:solidFill>
              </a:rPr>
              <a:t>….towards C-negative Sustainable biofuels</a:t>
            </a:r>
          </a:p>
          <a:p>
            <a:pPr algn="ctr"/>
            <a:r>
              <a:rPr lang="en-US" b="1" dirty="0">
                <a:solidFill>
                  <a:schemeClr val="accent4">
                    <a:lumMod val="50000"/>
                  </a:schemeClr>
                </a:solidFill>
              </a:rPr>
              <a:t>(</a:t>
            </a:r>
            <a:r>
              <a:rPr lang="en-US" b="1" i="1" dirty="0">
                <a:solidFill>
                  <a:schemeClr val="accent4">
                    <a:lumMod val="50000"/>
                  </a:schemeClr>
                </a:solidFill>
              </a:rPr>
              <a:t>large amount of biogenic C in coproducts</a:t>
            </a:r>
            <a:r>
              <a:rPr lang="en-US" b="1" dirty="0">
                <a:solidFill>
                  <a:schemeClr val="accent4">
                    <a:lumMod val="50000"/>
                  </a:schemeClr>
                </a:solidFill>
              </a:rPr>
              <a:t>)</a:t>
            </a:r>
          </a:p>
        </p:txBody>
      </p:sp>
      <p:sp>
        <p:nvSpPr>
          <p:cNvPr id="14" name="CasellaDiTesto 13">
            <a:extLst>
              <a:ext uri="{FF2B5EF4-FFF2-40B4-BE49-F238E27FC236}">
                <a16:creationId xmlns:a16="http://schemas.microsoft.com/office/drawing/2014/main" id="{21FC1646-6F01-854B-1AA6-BD0A42A36942}"/>
              </a:ext>
            </a:extLst>
          </p:cNvPr>
          <p:cNvSpPr txBox="1"/>
          <p:nvPr/>
        </p:nvSpPr>
        <p:spPr>
          <a:xfrm>
            <a:off x="86642" y="3119145"/>
            <a:ext cx="1210588" cy="923330"/>
          </a:xfrm>
          <a:prstGeom prst="rect">
            <a:avLst/>
          </a:prstGeom>
          <a:noFill/>
        </p:spPr>
        <p:txBody>
          <a:bodyPr wrap="none" rtlCol="0">
            <a:spAutoFit/>
          </a:bodyPr>
          <a:lstStyle/>
          <a:p>
            <a:r>
              <a:rPr lang="en-US" b="1" dirty="0">
                <a:solidFill>
                  <a:schemeClr val="accent4">
                    <a:lumMod val="50000"/>
                  </a:schemeClr>
                </a:solidFill>
              </a:rPr>
              <a:t>Carbon</a:t>
            </a:r>
          </a:p>
          <a:p>
            <a:r>
              <a:rPr lang="en-US" b="1" dirty="0">
                <a:solidFill>
                  <a:schemeClr val="accent4">
                    <a:lumMod val="50000"/>
                  </a:schemeClr>
                </a:solidFill>
              </a:rPr>
              <a:t>Negative </a:t>
            </a:r>
          </a:p>
          <a:p>
            <a:r>
              <a:rPr lang="en-US" b="1" dirty="0">
                <a:solidFill>
                  <a:schemeClr val="accent4">
                    <a:lumMod val="50000"/>
                  </a:schemeClr>
                </a:solidFill>
              </a:rPr>
              <a:t>(CDR)</a:t>
            </a:r>
          </a:p>
        </p:txBody>
      </p:sp>
      <p:sp>
        <p:nvSpPr>
          <p:cNvPr id="16" name="CasellaDiTesto 15">
            <a:extLst>
              <a:ext uri="{FF2B5EF4-FFF2-40B4-BE49-F238E27FC236}">
                <a16:creationId xmlns:a16="http://schemas.microsoft.com/office/drawing/2014/main" id="{B2F418F2-92BA-B155-9385-282BDF4C8160}"/>
              </a:ext>
            </a:extLst>
          </p:cNvPr>
          <p:cNvSpPr txBox="1"/>
          <p:nvPr/>
        </p:nvSpPr>
        <p:spPr>
          <a:xfrm>
            <a:off x="86643" y="2458419"/>
            <a:ext cx="992579" cy="646331"/>
          </a:xfrm>
          <a:prstGeom prst="rect">
            <a:avLst/>
          </a:prstGeom>
          <a:noFill/>
        </p:spPr>
        <p:txBody>
          <a:bodyPr wrap="none" rtlCol="0">
            <a:spAutoFit/>
          </a:bodyPr>
          <a:lstStyle/>
          <a:p>
            <a:r>
              <a:rPr lang="en-US" b="1" dirty="0">
                <a:solidFill>
                  <a:schemeClr val="accent6">
                    <a:lumMod val="50000"/>
                  </a:schemeClr>
                </a:solidFill>
              </a:rPr>
              <a:t>Low </a:t>
            </a:r>
          </a:p>
          <a:p>
            <a:r>
              <a:rPr lang="en-US" b="1" dirty="0">
                <a:solidFill>
                  <a:schemeClr val="accent6">
                    <a:lumMod val="50000"/>
                  </a:schemeClr>
                </a:solidFill>
              </a:rPr>
              <a:t>Carbon</a:t>
            </a:r>
          </a:p>
        </p:txBody>
      </p:sp>
      <p:cxnSp>
        <p:nvCxnSpPr>
          <p:cNvPr id="17" name="Connettore 1 11">
            <a:extLst>
              <a:ext uri="{FF2B5EF4-FFF2-40B4-BE49-F238E27FC236}">
                <a16:creationId xmlns:a16="http://schemas.microsoft.com/office/drawing/2014/main" id="{5657E064-9B95-6AAD-C5FB-B044B4067363}"/>
              </a:ext>
            </a:extLst>
          </p:cNvPr>
          <p:cNvCxnSpPr>
            <a:cxnSpLocks/>
          </p:cNvCxnSpPr>
          <p:nvPr/>
        </p:nvCxnSpPr>
        <p:spPr>
          <a:xfrm flipH="1">
            <a:off x="-16390" y="3090909"/>
            <a:ext cx="234462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Freccia giù 17">
            <a:extLst>
              <a:ext uri="{FF2B5EF4-FFF2-40B4-BE49-F238E27FC236}">
                <a16:creationId xmlns:a16="http://schemas.microsoft.com/office/drawing/2014/main" id="{BEB82273-C657-443B-E41F-A35AB584EB0D}"/>
              </a:ext>
            </a:extLst>
          </p:cNvPr>
          <p:cNvSpPr/>
          <p:nvPr/>
        </p:nvSpPr>
        <p:spPr bwMode="auto">
          <a:xfrm>
            <a:off x="1147750" y="3196419"/>
            <a:ext cx="189740" cy="539259"/>
          </a:xfrm>
          <a:prstGeom prst="downArrow">
            <a:avLst/>
          </a:prstGeom>
          <a:solidFill>
            <a:srgbClr val="00B050"/>
          </a:solidFill>
          <a:ln w="9525">
            <a:solidFill>
              <a:srgbClr val="000000"/>
            </a:solidFill>
            <a:round/>
            <a:headEnd/>
            <a:tailEnd/>
          </a:ln>
        </p:spPr>
        <p:txBody>
          <a:bodyPr vert="horz" wrap="square" lIns="91440" tIns="45720" rIns="91440" bIns="45720" numCol="1" rtlCol="0" anchor="t" anchorCtr="0" compatLnSpc="1">
            <a:prstTxWarp prst="textNoShape">
              <a:avLst/>
            </a:prstTxWarp>
          </a:bodyPr>
          <a:lstStyle/>
          <a:p>
            <a:pPr algn="ctr"/>
            <a:endParaRPr lang="en-US">
              <a:solidFill>
                <a:schemeClr val="accent4">
                  <a:lumMod val="50000"/>
                </a:schemeClr>
              </a:solidFill>
            </a:endParaRPr>
          </a:p>
        </p:txBody>
      </p:sp>
      <p:sp>
        <p:nvSpPr>
          <p:cNvPr id="19" name="Freccia giù 18">
            <a:extLst>
              <a:ext uri="{FF2B5EF4-FFF2-40B4-BE49-F238E27FC236}">
                <a16:creationId xmlns:a16="http://schemas.microsoft.com/office/drawing/2014/main" id="{AD7DB362-610E-E977-CA4B-2878CF9805BD}"/>
              </a:ext>
            </a:extLst>
          </p:cNvPr>
          <p:cNvSpPr/>
          <p:nvPr/>
        </p:nvSpPr>
        <p:spPr bwMode="auto">
          <a:xfrm rot="10800000">
            <a:off x="1148907" y="2434422"/>
            <a:ext cx="189740" cy="539259"/>
          </a:xfrm>
          <a:prstGeom prst="downArrow">
            <a:avLst/>
          </a:prstGeom>
          <a:solidFill>
            <a:schemeClr val="accent6">
              <a:lumMod val="50000"/>
            </a:schemeClr>
          </a:solidFill>
          <a:ln w="9525">
            <a:solidFill>
              <a:srgbClr val="000000"/>
            </a:solidFill>
            <a:round/>
            <a:headEnd/>
            <a:tailEnd/>
          </a:ln>
        </p:spPr>
        <p:txBody>
          <a:bodyPr vert="horz" wrap="square" lIns="91440" tIns="45720" rIns="91440" bIns="45720" numCol="1" rtlCol="0" anchor="t" anchorCtr="0" compatLnSpc="1">
            <a:prstTxWarp prst="textNoShape">
              <a:avLst/>
            </a:prstTxWarp>
          </a:bodyPr>
          <a:lstStyle/>
          <a:p>
            <a:pPr algn="ctr"/>
            <a:endParaRPr lang="en-US">
              <a:solidFill>
                <a:schemeClr val="accent6">
                  <a:lumMod val="50000"/>
                </a:schemeClr>
              </a:solidFill>
            </a:endParaRPr>
          </a:p>
        </p:txBody>
      </p:sp>
      <p:sp>
        <p:nvSpPr>
          <p:cNvPr id="11" name="Ovale 10">
            <a:extLst>
              <a:ext uri="{FF2B5EF4-FFF2-40B4-BE49-F238E27FC236}">
                <a16:creationId xmlns:a16="http://schemas.microsoft.com/office/drawing/2014/main" id="{4581753F-7750-F1E1-D1BB-E9C6D489FF91}"/>
              </a:ext>
            </a:extLst>
          </p:cNvPr>
          <p:cNvSpPr/>
          <p:nvPr/>
        </p:nvSpPr>
        <p:spPr>
          <a:xfrm>
            <a:off x="2254413" y="2430057"/>
            <a:ext cx="5753355" cy="1269609"/>
          </a:xfrm>
          <a:prstGeom prst="ellipse">
            <a:avLst/>
          </a:prstGeom>
          <a:noFill/>
          <a:ln w="28575" cap="flat">
            <a:solidFill>
              <a:srgbClr val="C00000"/>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Arial"/>
            </a:endParaRPr>
          </a:p>
        </p:txBody>
      </p:sp>
      <p:pic>
        <p:nvPicPr>
          <p:cNvPr id="3" name="Immagine 2">
            <a:extLst>
              <a:ext uri="{FF2B5EF4-FFF2-40B4-BE49-F238E27FC236}">
                <a16:creationId xmlns:a16="http://schemas.microsoft.com/office/drawing/2014/main" id="{6AD3D388-26F5-BBE1-509F-DA1F040CFA2C}"/>
              </a:ext>
            </a:extLst>
          </p:cNvPr>
          <p:cNvPicPr>
            <a:picLocks noChangeAspect="1"/>
          </p:cNvPicPr>
          <p:nvPr/>
        </p:nvPicPr>
        <p:blipFill>
          <a:blip r:embed="rId4"/>
          <a:srcRect l="2349" t="8703" r="41994" b="975"/>
          <a:stretch>
            <a:fillRect/>
          </a:stretch>
        </p:blipFill>
        <p:spPr>
          <a:xfrm>
            <a:off x="80854" y="4384473"/>
            <a:ext cx="3691054" cy="2433606"/>
          </a:xfrm>
          <a:prstGeom prst="rect">
            <a:avLst/>
          </a:prstGeom>
          <a:ln>
            <a:solidFill>
              <a:schemeClr val="tx1"/>
            </a:solidFill>
          </a:ln>
          <a:effectLst>
            <a:outerShdw blurRad="50800" dist="38100" dir="2700000" algn="tl" rotWithShape="0">
              <a:prstClr val="black">
                <a:alpha val="40000"/>
              </a:prstClr>
            </a:outerShdw>
          </a:effectLst>
        </p:spPr>
      </p:pic>
      <p:sp>
        <p:nvSpPr>
          <p:cNvPr id="22" name="CasellaDiTesto 12">
            <a:extLst>
              <a:ext uri="{FF2B5EF4-FFF2-40B4-BE49-F238E27FC236}">
                <a16:creationId xmlns:a16="http://schemas.microsoft.com/office/drawing/2014/main" id="{47129FC4-E5FC-B747-39F0-407844A53FE2}"/>
              </a:ext>
            </a:extLst>
          </p:cNvPr>
          <p:cNvSpPr txBox="1"/>
          <p:nvPr/>
        </p:nvSpPr>
        <p:spPr>
          <a:xfrm>
            <a:off x="3861450" y="4638819"/>
            <a:ext cx="1601801" cy="1200329"/>
          </a:xfrm>
          <a:prstGeom prst="rect">
            <a:avLst/>
          </a:prstGeom>
          <a:solidFill>
            <a:schemeClr val="accent2">
              <a:lumMod val="20000"/>
              <a:lumOff val="80000"/>
            </a:schemeClr>
          </a:solidFill>
          <a:ln w="19050">
            <a:solidFill>
              <a:srgbClr val="7A868E"/>
            </a:solidFill>
          </a:ln>
          <a:effectLst>
            <a:outerShdw blurRad="50800" dist="38100" dir="2700000" rotWithShape="0">
              <a:srgbClr val="000000">
                <a:alpha val="4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defRPr b="1"/>
            </a:pPr>
            <a:r>
              <a:rPr lang="it-IT" dirty="0">
                <a:sym typeface="Wingdings" pitchFamily="2" charset="2"/>
              </a:rPr>
              <a:t> </a:t>
            </a:r>
            <a:r>
              <a:rPr lang="it-IT" dirty="0"/>
              <a:t>4x Belém </a:t>
            </a:r>
            <a:r>
              <a:rPr lang="it-IT" dirty="0" err="1"/>
              <a:t>pledge</a:t>
            </a:r>
            <a:r>
              <a:rPr lang="it-IT" dirty="0"/>
              <a:t>, </a:t>
            </a:r>
            <a:r>
              <a:rPr lang="it-IT" dirty="0" err="1"/>
              <a:t>endorsed</a:t>
            </a:r>
            <a:r>
              <a:rPr lang="it-IT" dirty="0"/>
              <a:t> by 29 Countries</a:t>
            </a:r>
            <a:endParaRPr dirty="0"/>
          </a:p>
        </p:txBody>
      </p:sp>
      <p:pic>
        <p:nvPicPr>
          <p:cNvPr id="24" name="Immagine 23">
            <a:extLst>
              <a:ext uri="{FF2B5EF4-FFF2-40B4-BE49-F238E27FC236}">
                <a16:creationId xmlns:a16="http://schemas.microsoft.com/office/drawing/2014/main" id="{79C9CDAD-3FAE-A378-D39E-BC3B701386B7}"/>
              </a:ext>
            </a:extLst>
          </p:cNvPr>
          <p:cNvPicPr>
            <a:picLocks noChangeAspect="1"/>
          </p:cNvPicPr>
          <p:nvPr/>
        </p:nvPicPr>
        <p:blipFill>
          <a:blip r:embed="rId5"/>
          <a:stretch>
            <a:fillRect/>
          </a:stretch>
        </p:blipFill>
        <p:spPr>
          <a:xfrm>
            <a:off x="5552793" y="4206110"/>
            <a:ext cx="3935234" cy="2639496"/>
          </a:xfrm>
          <a:prstGeom prst="rect">
            <a:avLst/>
          </a:prstGeom>
        </p:spPr>
      </p:pic>
      <p:sp>
        <p:nvSpPr>
          <p:cNvPr id="2" name="Text Placeholder 2">
            <a:extLst>
              <a:ext uri="{FF2B5EF4-FFF2-40B4-BE49-F238E27FC236}">
                <a16:creationId xmlns:a16="http://schemas.microsoft.com/office/drawing/2014/main" id="{54B6A4F9-0355-B492-A2BF-82861402B525}"/>
              </a:ext>
            </a:extLst>
          </p:cNvPr>
          <p:cNvSpPr txBox="1">
            <a:spLocks/>
          </p:cNvSpPr>
          <p:nvPr/>
        </p:nvSpPr>
        <p:spPr>
          <a:xfrm>
            <a:off x="8052565" y="12394"/>
            <a:ext cx="4131225" cy="4010918"/>
          </a:xfrm>
          <a:prstGeom prst="rect">
            <a:avLst/>
          </a:prstGeom>
          <a:solidFill>
            <a:schemeClr val="accent4">
              <a:lumMod val="20000"/>
              <a:lumOff val="80000"/>
            </a:schemeClr>
          </a:solidFill>
          <a:ln w="19050">
            <a:solidFill>
              <a:schemeClr val="accent1"/>
            </a:solidFill>
          </a:ln>
          <a:effectLst>
            <a:outerShdw blurRad="50800" dist="38100" dir="2700000" algn="tl" rotWithShape="0">
              <a:prstClr val="black">
                <a:alpha val="40000"/>
              </a:prstClr>
            </a:outerShdw>
          </a:effectLst>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sz="2000" kern="1200" spc="300">
                <a:solidFill>
                  <a:schemeClr val="tx1"/>
                </a:solidFill>
                <a:latin typeface="Poppins" panose="00000500000000000000"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dirty="0"/>
              <a:t>	</a:t>
            </a:r>
          </a:p>
          <a:p>
            <a:endParaRPr lang="en-US" sz="2000" b="1" dirty="0"/>
          </a:p>
          <a:p>
            <a:endParaRPr lang="en-US" sz="2000" b="1" dirty="0"/>
          </a:p>
          <a:p>
            <a:endParaRPr lang="en-US" sz="1400" b="1" dirty="0"/>
          </a:p>
          <a:p>
            <a:pPr marL="285750" indent="-285750">
              <a:spcBef>
                <a:spcPts val="600"/>
              </a:spcBef>
              <a:buSzPct val="100000"/>
              <a:buFont typeface="Arial"/>
              <a:buChar char="•"/>
              <a:defRPr sz="2000">
                <a:latin typeface="Candara"/>
                <a:ea typeface="Candara"/>
                <a:cs typeface="Candara"/>
                <a:sym typeface="Candara"/>
              </a:defRPr>
            </a:pPr>
            <a:r>
              <a:rPr lang="it-IT" sz="1800" b="1" dirty="0" err="1">
                <a:latin typeface="Arial" panose="020B0604020202020204" pitchFamily="34" charset="0"/>
                <a:cs typeface="Arial" panose="020B0604020202020204" pitchFamily="34" charset="0"/>
              </a:rPr>
              <a:t>Roughly</a:t>
            </a:r>
            <a:r>
              <a:rPr lang="it-IT" sz="1800" b="1" dirty="0">
                <a:latin typeface="Arial" panose="020B0604020202020204" pitchFamily="34" charset="0"/>
                <a:cs typeface="Arial" panose="020B0604020202020204" pitchFamily="34" charset="0"/>
              </a:rPr>
              <a:t> 50% of EU 2030 biofuels can be </a:t>
            </a:r>
            <a:r>
              <a:rPr lang="it-IT" sz="1800" b="1" dirty="0" err="1">
                <a:latin typeface="Arial" panose="020B0604020202020204" pitchFamily="34" charset="0"/>
                <a:cs typeface="Arial" panose="020B0604020202020204" pitchFamily="34" charset="0"/>
              </a:rPr>
              <a:t>advanced</a:t>
            </a:r>
            <a:endParaRPr lang="it-IT" sz="1800" b="1" dirty="0">
              <a:latin typeface="Arial" panose="020B0604020202020204" pitchFamily="34" charset="0"/>
              <a:cs typeface="Arial" panose="020B0604020202020204" pitchFamily="34" charset="0"/>
            </a:endParaRPr>
          </a:p>
          <a:p>
            <a:pPr marL="285750" indent="-285750">
              <a:spcBef>
                <a:spcPts val="600"/>
              </a:spcBef>
              <a:buSzPct val="100000"/>
              <a:buFont typeface="Arial"/>
              <a:buChar char="•"/>
              <a:defRPr sz="2000">
                <a:latin typeface="Candara"/>
                <a:ea typeface="Candara"/>
                <a:cs typeface="Candara"/>
                <a:sym typeface="Candara"/>
              </a:defRPr>
            </a:pPr>
            <a:r>
              <a:rPr lang="it-IT" sz="1800" dirty="0">
                <a:latin typeface="Arial" panose="020B0604020202020204" pitchFamily="34" charset="0"/>
                <a:cs typeface="Arial" panose="020B0604020202020204" pitchFamily="34" charset="0"/>
              </a:rPr>
              <a:t>2-2.5 demand </a:t>
            </a:r>
            <a:r>
              <a:rPr lang="it-IT" sz="1800" dirty="0" err="1">
                <a:latin typeface="Arial" panose="020B0604020202020204" pitchFamily="34" charset="0"/>
                <a:cs typeface="Arial" panose="020B0604020202020204" pitchFamily="34" charset="0"/>
              </a:rPr>
              <a:t>increase</a:t>
            </a:r>
            <a:r>
              <a:rPr lang="it-IT" sz="1800" dirty="0">
                <a:latin typeface="Arial" panose="020B0604020202020204" pitchFamily="34" charset="0"/>
                <a:cs typeface="Arial" panose="020B0604020202020204" pitchFamily="34" charset="0"/>
              </a:rPr>
              <a:t> by 2030 vs 2021 (from </a:t>
            </a:r>
            <a:r>
              <a:rPr lang="it-IT" sz="1800" b="1" dirty="0">
                <a:latin typeface="Arial" panose="020B0604020202020204" pitchFamily="34" charset="0"/>
                <a:cs typeface="Arial" panose="020B0604020202020204" pitchFamily="34" charset="0"/>
              </a:rPr>
              <a:t>16.5 </a:t>
            </a:r>
            <a:r>
              <a:rPr lang="it-IT" sz="1800" b="1" dirty="0" err="1">
                <a:latin typeface="Arial" panose="020B0604020202020204" pitchFamily="34" charset="0"/>
                <a:cs typeface="Arial" panose="020B0604020202020204" pitchFamily="34" charset="0"/>
              </a:rPr>
              <a:t>Mtoe</a:t>
            </a:r>
            <a:r>
              <a:rPr lang="it-IT" sz="1800" b="1" dirty="0">
                <a:latin typeface="Arial" panose="020B0604020202020204" pitchFamily="34" charset="0"/>
                <a:cs typeface="Arial" panose="020B0604020202020204" pitchFamily="34" charset="0"/>
              </a:rPr>
              <a:t> in 2021 </a:t>
            </a:r>
            <a:r>
              <a:rPr lang="it-IT" sz="1800" dirty="0">
                <a:latin typeface="Arial" panose="020B0604020202020204" pitchFamily="34" charset="0"/>
                <a:cs typeface="Arial" panose="020B0604020202020204" pitchFamily="34" charset="0"/>
              </a:rPr>
              <a:t>to </a:t>
            </a:r>
            <a:r>
              <a:rPr lang="it-IT" sz="1800" dirty="0" err="1">
                <a:latin typeface="Arial" panose="020B0604020202020204" pitchFamily="34" charset="0"/>
                <a:cs typeface="Arial" panose="020B0604020202020204" pitchFamily="34" charset="0"/>
              </a:rPr>
              <a:t>between</a:t>
            </a:r>
            <a:r>
              <a:rPr lang="it-IT" sz="1800" dirty="0">
                <a:latin typeface="Arial" panose="020B0604020202020204" pitchFamily="34" charset="0"/>
                <a:cs typeface="Arial" panose="020B0604020202020204" pitchFamily="34" charset="0"/>
              </a:rPr>
              <a:t> </a:t>
            </a:r>
            <a:r>
              <a:rPr lang="it-IT" sz="1800" b="1" dirty="0">
                <a:latin typeface="Arial" panose="020B0604020202020204" pitchFamily="34" charset="0"/>
                <a:cs typeface="Arial" panose="020B0604020202020204" pitchFamily="34" charset="0"/>
              </a:rPr>
              <a:t>32 and &gt;40 </a:t>
            </a:r>
            <a:r>
              <a:rPr lang="it-IT" sz="1800" b="1" dirty="0" err="1">
                <a:latin typeface="Arial" panose="020B0604020202020204" pitchFamily="34" charset="0"/>
                <a:cs typeface="Arial" panose="020B0604020202020204" pitchFamily="34" charset="0"/>
              </a:rPr>
              <a:t>Mtoe</a:t>
            </a:r>
            <a:r>
              <a:rPr lang="it-IT" sz="1800" b="1" dirty="0">
                <a:latin typeface="Arial" panose="020B0604020202020204" pitchFamily="34" charset="0"/>
                <a:cs typeface="Arial" panose="020B0604020202020204" pitchFamily="34" charset="0"/>
              </a:rPr>
              <a:t> in 2030,</a:t>
            </a:r>
            <a:r>
              <a:rPr lang="it-IT" sz="1800" dirty="0">
                <a:latin typeface="Arial" panose="020B0604020202020204" pitchFamily="34" charset="0"/>
                <a:cs typeface="Arial" panose="020B0604020202020204" pitchFamily="34" charset="0"/>
              </a:rPr>
              <a:t> meeting policy </a:t>
            </a:r>
            <a:r>
              <a:rPr lang="it-IT" sz="1800" dirty="0" err="1">
                <a:latin typeface="Arial" panose="020B0604020202020204" pitchFamily="34" charset="0"/>
                <a:cs typeface="Arial" panose="020B0604020202020204" pitchFamily="34" charset="0"/>
              </a:rPr>
              <a:t>climate</a:t>
            </a:r>
            <a:r>
              <a:rPr lang="it-IT" sz="1800" dirty="0">
                <a:latin typeface="Arial" panose="020B0604020202020204" pitchFamily="34" charset="0"/>
                <a:cs typeface="Arial" panose="020B0604020202020204" pitchFamily="34" charset="0"/>
              </a:rPr>
              <a:t> targets). </a:t>
            </a:r>
            <a:r>
              <a:rPr lang="it-IT" sz="1800" b="1" dirty="0">
                <a:latin typeface="Arial" panose="020B0604020202020204" pitchFamily="34" charset="0"/>
                <a:cs typeface="Arial" panose="020B0604020202020204" pitchFamily="34" charset="0"/>
              </a:rPr>
              <a:t>Production</a:t>
            </a:r>
            <a:r>
              <a:rPr lang="it-IT" sz="1800" dirty="0">
                <a:latin typeface="Arial" panose="020B0604020202020204" pitchFamily="34" charset="0"/>
                <a:cs typeface="Arial" panose="020B0604020202020204" pitchFamily="34" charset="0"/>
              </a:rPr>
              <a:t> </a:t>
            </a:r>
            <a:r>
              <a:rPr lang="it-IT" sz="1800" b="1" dirty="0">
                <a:latin typeface="Arial" panose="020B0604020202020204" pitchFamily="34" charset="0"/>
                <a:cs typeface="Arial" panose="020B0604020202020204" pitchFamily="34" charset="0"/>
              </a:rPr>
              <a:t>NOT </a:t>
            </a:r>
            <a:r>
              <a:rPr lang="it-IT" sz="1800" b="1" dirty="0" err="1">
                <a:latin typeface="Arial" panose="020B0604020202020204" pitchFamily="34" charset="0"/>
                <a:cs typeface="Arial" panose="020B0604020202020204" pitchFamily="34" charset="0"/>
              </a:rPr>
              <a:t>capped</a:t>
            </a:r>
            <a:r>
              <a:rPr lang="it-IT" sz="1800" b="1" dirty="0">
                <a:latin typeface="Arial" panose="020B0604020202020204" pitchFamily="34" charset="0"/>
                <a:cs typeface="Arial" panose="020B0604020202020204" pitchFamily="34" charset="0"/>
              </a:rPr>
              <a:t> by </a:t>
            </a:r>
            <a:r>
              <a:rPr lang="it-IT" sz="1800" b="1" dirty="0" err="1">
                <a:latin typeface="Arial" panose="020B0604020202020204" pitchFamily="34" charset="0"/>
                <a:cs typeface="Arial" panose="020B0604020202020204" pitchFamily="34" charset="0"/>
              </a:rPr>
              <a:t>feedstocks</a:t>
            </a:r>
            <a:endParaRPr lang="it-IT" sz="1800" b="1" dirty="0">
              <a:latin typeface="Arial" panose="020B0604020202020204" pitchFamily="34" charset="0"/>
              <a:cs typeface="Arial" panose="020B0604020202020204" pitchFamily="34" charset="0"/>
            </a:endParaRPr>
          </a:p>
        </p:txBody>
      </p:sp>
      <p:sp>
        <p:nvSpPr>
          <p:cNvPr id="25" name="CasellaDiTesto 12">
            <a:extLst>
              <a:ext uri="{FF2B5EF4-FFF2-40B4-BE49-F238E27FC236}">
                <a16:creationId xmlns:a16="http://schemas.microsoft.com/office/drawing/2014/main" id="{4861B37F-74C6-0182-59DA-FB78C78DADF6}"/>
              </a:ext>
            </a:extLst>
          </p:cNvPr>
          <p:cNvSpPr txBox="1"/>
          <p:nvPr/>
        </p:nvSpPr>
        <p:spPr>
          <a:xfrm>
            <a:off x="8904402" y="4638819"/>
            <a:ext cx="2918023" cy="923330"/>
          </a:xfrm>
          <a:prstGeom prst="rect">
            <a:avLst/>
          </a:prstGeom>
          <a:solidFill>
            <a:schemeClr val="accent2">
              <a:lumMod val="20000"/>
              <a:lumOff val="80000"/>
            </a:schemeClr>
          </a:solidFill>
          <a:ln w="19050">
            <a:solidFill>
              <a:srgbClr val="7A868E"/>
            </a:solidFill>
          </a:ln>
          <a:effectLst>
            <a:outerShdw blurRad="50800" dist="38100" dir="2700000" rotWithShape="0">
              <a:srgbClr val="000000">
                <a:alpha val="4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defRPr b="1"/>
            </a:pPr>
            <a:r>
              <a:rPr lang="it-IT" dirty="0">
                <a:sym typeface="Wingdings" pitchFamily="2" charset="2"/>
              </a:rPr>
              <a:t> </a:t>
            </a:r>
            <a:r>
              <a:rPr lang="it-IT" dirty="0"/>
              <a:t>Massive </a:t>
            </a:r>
            <a:r>
              <a:rPr lang="it-IT" dirty="0" err="1"/>
              <a:t>growth</a:t>
            </a:r>
            <a:r>
              <a:rPr lang="it-IT" dirty="0"/>
              <a:t> in shipping &amp; </a:t>
            </a:r>
            <a:r>
              <a:rPr lang="it-IT" dirty="0" err="1"/>
              <a:t>aviation</a:t>
            </a:r>
            <a:r>
              <a:rPr lang="it-IT" dirty="0"/>
              <a:t>, </a:t>
            </a:r>
            <a:r>
              <a:rPr lang="it-IT" dirty="0" err="1"/>
              <a:t>still</a:t>
            </a:r>
            <a:r>
              <a:rPr lang="it-IT" dirty="0"/>
              <a:t> </a:t>
            </a:r>
            <a:r>
              <a:rPr lang="it-IT" dirty="0" err="1"/>
              <a:t>significant</a:t>
            </a:r>
            <a:r>
              <a:rPr lang="it-IT" dirty="0"/>
              <a:t> </a:t>
            </a:r>
            <a:r>
              <a:rPr lang="it-IT" dirty="0" err="1"/>
              <a:t>role</a:t>
            </a:r>
            <a:r>
              <a:rPr lang="it-IT" dirty="0"/>
              <a:t> in road</a:t>
            </a:r>
            <a:endParaRPr dirty="0"/>
          </a:p>
        </p:txBody>
      </p:sp>
      <p:pic>
        <p:nvPicPr>
          <p:cNvPr id="26" name="Immagine 25">
            <a:extLst>
              <a:ext uri="{FF2B5EF4-FFF2-40B4-BE49-F238E27FC236}">
                <a16:creationId xmlns:a16="http://schemas.microsoft.com/office/drawing/2014/main" id="{F41375DE-FF8F-087A-077E-B39F4125C991}"/>
              </a:ext>
            </a:extLst>
          </p:cNvPr>
          <p:cNvPicPr>
            <a:picLocks noChangeAspect="1"/>
          </p:cNvPicPr>
          <p:nvPr/>
        </p:nvPicPr>
        <p:blipFill>
          <a:blip r:embed="rId6"/>
          <a:stretch>
            <a:fillRect/>
          </a:stretch>
        </p:blipFill>
        <p:spPr>
          <a:xfrm>
            <a:off x="166955" y="1022391"/>
            <a:ext cx="770533" cy="1092626"/>
          </a:xfrm>
          <a:prstGeom prst="rect">
            <a:avLst/>
          </a:prstGeom>
          <a:ln>
            <a:solidFill>
              <a:schemeClr val="tx2"/>
            </a:solidFill>
          </a:ln>
          <a:effectLst>
            <a:outerShdw blurRad="50800" dist="38100" dir="2700000" algn="tl" rotWithShape="0">
              <a:prstClr val="black">
                <a:alpha val="40000"/>
              </a:prstClr>
            </a:outerShdw>
          </a:effectLst>
        </p:spPr>
      </p:pic>
      <p:pic>
        <p:nvPicPr>
          <p:cNvPr id="27" name="Immagine 26">
            <a:extLst>
              <a:ext uri="{FF2B5EF4-FFF2-40B4-BE49-F238E27FC236}">
                <a16:creationId xmlns:a16="http://schemas.microsoft.com/office/drawing/2014/main" id="{BD1E5C31-2029-363F-3B41-4B0EB8D1A741}"/>
              </a:ext>
            </a:extLst>
          </p:cNvPr>
          <p:cNvPicPr>
            <a:picLocks noChangeAspect="1"/>
          </p:cNvPicPr>
          <p:nvPr/>
        </p:nvPicPr>
        <p:blipFill>
          <a:blip r:embed="rId3"/>
          <a:srcRect l="12033" t="-621" r="18832" b="96692"/>
          <a:stretch>
            <a:fillRect/>
          </a:stretch>
        </p:blipFill>
        <p:spPr>
          <a:xfrm>
            <a:off x="1861005" y="549270"/>
            <a:ext cx="5905743" cy="254454"/>
          </a:xfrm>
          <a:prstGeom prst="rect">
            <a:avLst/>
          </a:prstGeom>
        </p:spPr>
      </p:pic>
      <p:sp>
        <p:nvSpPr>
          <p:cNvPr id="28" name="Rettangolo 27">
            <a:extLst>
              <a:ext uri="{FF2B5EF4-FFF2-40B4-BE49-F238E27FC236}">
                <a16:creationId xmlns:a16="http://schemas.microsoft.com/office/drawing/2014/main" id="{D1899AC8-C971-3CAF-7C11-CCB37AA10A0E}"/>
              </a:ext>
            </a:extLst>
          </p:cNvPr>
          <p:cNvSpPr/>
          <p:nvPr/>
        </p:nvSpPr>
        <p:spPr>
          <a:xfrm>
            <a:off x="0" y="4044462"/>
            <a:ext cx="12183790" cy="208749"/>
          </a:xfrm>
          <a:prstGeom prst="rect">
            <a:avLst/>
          </a:prstGeom>
          <a:solidFill>
            <a:schemeClr val="bg2">
              <a:lumMod val="40000"/>
              <a:lumOff val="60000"/>
            </a:scheme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Arial"/>
            </a:endParaRPr>
          </a:p>
        </p:txBody>
      </p:sp>
      <p:sp>
        <p:nvSpPr>
          <p:cNvPr id="20" name="CasellaDiTesto 12">
            <a:extLst>
              <a:ext uri="{FF2B5EF4-FFF2-40B4-BE49-F238E27FC236}">
                <a16:creationId xmlns:a16="http://schemas.microsoft.com/office/drawing/2014/main" id="{F244C847-E767-DB66-6B7C-EB7E5C2D5C21}"/>
              </a:ext>
            </a:extLst>
          </p:cNvPr>
          <p:cNvSpPr txBox="1"/>
          <p:nvPr/>
        </p:nvSpPr>
        <p:spPr>
          <a:xfrm>
            <a:off x="47603" y="74166"/>
            <a:ext cx="1864613" cy="830997"/>
          </a:xfrm>
          <a:prstGeom prst="rect">
            <a:avLst/>
          </a:prstGeom>
          <a:solidFill>
            <a:schemeClr val="tx2">
              <a:lumMod val="20000"/>
              <a:lumOff val="80000"/>
            </a:schemeClr>
          </a:solidFill>
          <a:ln>
            <a:solidFill>
              <a:srgbClr val="7A868E"/>
            </a:solidFill>
          </a:ln>
          <a:effectLst>
            <a:outerShdw blurRad="50800" dist="38100" dir="2700000" rotWithShape="0">
              <a:srgbClr val="000000">
                <a:alpha val="4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defRPr b="1"/>
            </a:pPr>
            <a:r>
              <a:rPr sz="1200" dirty="0"/>
              <a:t>2025 IEA report “</a:t>
            </a:r>
            <a:r>
              <a:rPr sz="1200" i="1" dirty="0"/>
              <a:t>Delivering Sustainable Fuels</a:t>
            </a:r>
            <a:r>
              <a:rPr sz="1200" dirty="0"/>
              <a:t>”, </a:t>
            </a:r>
            <a:r>
              <a:rPr lang="it-IT" sz="1200" dirty="0" err="1"/>
              <a:t>released</a:t>
            </a:r>
            <a:r>
              <a:rPr sz="1200" dirty="0"/>
              <a:t> at preCOP30, Oct 2025</a:t>
            </a:r>
          </a:p>
        </p:txBody>
      </p:sp>
      <p:pic>
        <p:nvPicPr>
          <p:cNvPr id="9" name="Immagine 8">
            <a:extLst>
              <a:ext uri="{FF2B5EF4-FFF2-40B4-BE49-F238E27FC236}">
                <a16:creationId xmlns:a16="http://schemas.microsoft.com/office/drawing/2014/main" id="{A80B77F2-FA1B-4D56-617E-52B07E04C9B4}"/>
              </a:ext>
            </a:extLst>
          </p:cNvPr>
          <p:cNvPicPr>
            <a:picLocks noChangeAspect="1"/>
          </p:cNvPicPr>
          <p:nvPr/>
        </p:nvPicPr>
        <p:blipFill>
          <a:blip r:embed="rId7"/>
          <a:stretch>
            <a:fillRect/>
          </a:stretch>
        </p:blipFill>
        <p:spPr>
          <a:xfrm>
            <a:off x="8185565" y="100450"/>
            <a:ext cx="1979940" cy="1496702"/>
          </a:xfrm>
          <a:prstGeom prst="rect">
            <a:avLst/>
          </a:prstGeom>
        </p:spPr>
      </p:pic>
      <p:pic>
        <p:nvPicPr>
          <p:cNvPr id="12" name="Immagine 11">
            <a:extLst>
              <a:ext uri="{FF2B5EF4-FFF2-40B4-BE49-F238E27FC236}">
                <a16:creationId xmlns:a16="http://schemas.microsoft.com/office/drawing/2014/main" id="{158C3962-A79C-B468-8F7C-63FFED459BA1}"/>
              </a:ext>
            </a:extLst>
          </p:cNvPr>
          <p:cNvPicPr>
            <a:picLocks noChangeAspect="1"/>
          </p:cNvPicPr>
          <p:nvPr/>
        </p:nvPicPr>
        <p:blipFill>
          <a:blip r:embed="rId8"/>
          <a:srcRect b="11897"/>
          <a:stretch>
            <a:fillRect/>
          </a:stretch>
        </p:blipFill>
        <p:spPr>
          <a:xfrm>
            <a:off x="10286892" y="86386"/>
            <a:ext cx="1818245" cy="1347560"/>
          </a:xfrm>
          <a:prstGeom prst="rect">
            <a:avLst/>
          </a:prstGeom>
        </p:spPr>
      </p:pic>
      <p:pic>
        <p:nvPicPr>
          <p:cNvPr id="21" name="Picture 2" descr="Picture 2">
            <a:extLst>
              <a:ext uri="{FF2B5EF4-FFF2-40B4-BE49-F238E27FC236}">
                <a16:creationId xmlns:a16="http://schemas.microsoft.com/office/drawing/2014/main" id="{4E65BFF2-DEB9-A323-BE98-C4A5525633BD}"/>
              </a:ext>
            </a:extLst>
          </p:cNvPr>
          <p:cNvPicPr>
            <a:picLocks noChangeAspect="1"/>
          </p:cNvPicPr>
          <p:nvPr/>
        </p:nvPicPr>
        <p:blipFill>
          <a:blip r:embed="rId9"/>
          <a:stretch>
            <a:fillRect/>
          </a:stretch>
        </p:blipFill>
        <p:spPr>
          <a:xfrm>
            <a:off x="4425342" y="3977663"/>
            <a:ext cx="776274" cy="641133"/>
          </a:xfrm>
          <a:prstGeom prst="rect">
            <a:avLst/>
          </a:prstGeom>
          <a:ln w="12700">
            <a:miter lim="400000"/>
          </a:ln>
        </p:spPr>
      </p:pic>
    </p:spTree>
    <p:extLst>
      <p:ext uri="{BB962C8B-B14F-4D97-AF65-F5344CB8AC3E}">
        <p14:creationId xmlns:p14="http://schemas.microsoft.com/office/powerpoint/2010/main" val="2972670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magine 15">
            <a:extLst>
              <a:ext uri="{FF2B5EF4-FFF2-40B4-BE49-F238E27FC236}">
                <a16:creationId xmlns:a16="http://schemas.microsoft.com/office/drawing/2014/main" id="{C9796E9E-1A11-4F8E-AD50-10C3E781D3D9}"/>
              </a:ext>
            </a:extLst>
          </p:cNvPr>
          <p:cNvPicPr>
            <a:picLocks noChangeAspect="1"/>
          </p:cNvPicPr>
          <p:nvPr/>
        </p:nvPicPr>
        <p:blipFill>
          <a:blip r:embed="rId3"/>
          <a:stretch>
            <a:fillRect/>
          </a:stretch>
        </p:blipFill>
        <p:spPr>
          <a:xfrm>
            <a:off x="-67505" y="4000334"/>
            <a:ext cx="6003979" cy="2885633"/>
          </a:xfrm>
          <a:prstGeom prst="rect">
            <a:avLst/>
          </a:prstGeom>
        </p:spPr>
      </p:pic>
      <p:sp>
        <p:nvSpPr>
          <p:cNvPr id="632" name="TextBox 2"/>
          <p:cNvSpPr txBox="1">
            <a:spLocks noGrp="1"/>
          </p:cNvSpPr>
          <p:nvPr>
            <p:ph type="sldNum" sz="quarter" idx="2"/>
          </p:nvPr>
        </p:nvSpPr>
        <p:spPr>
          <a:xfrm>
            <a:off x="11960857" y="6686828"/>
            <a:ext cx="153963" cy="1355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1000">
                <a:solidFill>
                  <a:schemeClr val="accent1"/>
                </a:solidFill>
              </a:defRPr>
            </a:lvl1pPr>
          </a:lstStyle>
          <a:p>
            <a:fld id="{86CB4B4D-7CA3-9044-876B-883B54F8677D}" type="slidenum">
              <a:rPr/>
              <a:t>17</a:t>
            </a:fld>
            <a:endParaRPr dirty="0"/>
          </a:p>
        </p:txBody>
      </p:sp>
      <p:sp>
        <p:nvSpPr>
          <p:cNvPr id="633" name="Text Placeholder 2"/>
          <p:cNvSpPr txBox="1">
            <a:spLocks noGrp="1"/>
          </p:cNvSpPr>
          <p:nvPr>
            <p:ph type="body" sz="quarter" idx="1"/>
          </p:nvPr>
        </p:nvSpPr>
        <p:spPr>
          <a:xfrm>
            <a:off x="370947" y="403475"/>
            <a:ext cx="4679409" cy="362070"/>
          </a:xfrm>
          <a:prstGeom prst="rect">
            <a:avLst/>
          </a:prstGeom>
        </p:spPr>
        <p:txBody>
          <a:bodyPr>
            <a:normAutofit fontScale="92500" lnSpcReduction="20000"/>
          </a:bodyPr>
          <a:lstStyle>
            <a:lvl1pPr defTabSz="722376">
              <a:defRPr sz="1264" b="1">
                <a:solidFill>
                  <a:schemeClr val="accent1"/>
                </a:solidFill>
              </a:defRPr>
            </a:lvl1pPr>
          </a:lstStyle>
          <a:p>
            <a:r>
              <a:t>Section 4: SAF: towards EU security, autonomy and competitiveness through RES</a:t>
            </a:r>
          </a:p>
        </p:txBody>
      </p:sp>
      <p:sp>
        <p:nvSpPr>
          <p:cNvPr id="634" name="Title 3"/>
          <p:cNvSpPr txBox="1">
            <a:spLocks noGrp="1"/>
          </p:cNvSpPr>
          <p:nvPr>
            <p:ph type="title"/>
          </p:nvPr>
        </p:nvSpPr>
        <p:spPr>
          <a:xfrm>
            <a:off x="370945" y="815919"/>
            <a:ext cx="4185930" cy="815860"/>
          </a:xfrm>
          <a:prstGeom prst="rect">
            <a:avLst/>
          </a:prstGeom>
        </p:spPr>
        <p:txBody>
          <a:bodyPr>
            <a:normAutofit/>
          </a:bodyPr>
          <a:lstStyle/>
          <a:p>
            <a:r>
              <a:rPr dirty="0"/>
              <a:t>Cost estimates</a:t>
            </a:r>
          </a:p>
        </p:txBody>
      </p:sp>
      <p:grpSp>
        <p:nvGrpSpPr>
          <p:cNvPr id="640" name="Gruppo 4"/>
          <p:cNvGrpSpPr/>
          <p:nvPr/>
        </p:nvGrpSpPr>
        <p:grpSpPr>
          <a:xfrm>
            <a:off x="5268218" y="270679"/>
            <a:ext cx="6913759" cy="5405767"/>
            <a:chOff x="0" y="0"/>
            <a:chExt cx="6913757" cy="5405765"/>
          </a:xfrm>
        </p:grpSpPr>
        <p:grpSp>
          <p:nvGrpSpPr>
            <p:cNvPr id="638" name="Gruppo 5"/>
            <p:cNvGrpSpPr/>
            <p:nvPr/>
          </p:nvGrpSpPr>
          <p:grpSpPr>
            <a:xfrm>
              <a:off x="-1" y="-1"/>
              <a:ext cx="6913759" cy="5405767"/>
              <a:chOff x="0" y="0"/>
              <a:chExt cx="6913757" cy="5405765"/>
            </a:xfrm>
          </p:grpSpPr>
          <p:pic>
            <p:nvPicPr>
              <p:cNvPr id="635" name="Immagine 7" descr="Immagine 7"/>
              <p:cNvPicPr>
                <a:picLocks noChangeAspect="1"/>
              </p:cNvPicPr>
              <p:nvPr/>
            </p:nvPicPr>
            <p:blipFill>
              <a:blip r:embed="rId4"/>
              <a:srcRect l="6387" t="81924"/>
              <a:stretch>
                <a:fillRect/>
              </a:stretch>
            </p:blipFill>
            <p:spPr>
              <a:xfrm>
                <a:off x="458743" y="3393780"/>
                <a:ext cx="6455015" cy="1123033"/>
              </a:xfrm>
              <a:prstGeom prst="rect">
                <a:avLst/>
              </a:prstGeom>
              <a:ln w="12700" cap="flat">
                <a:noFill/>
                <a:miter lim="400000"/>
              </a:ln>
              <a:effectLst/>
            </p:spPr>
          </p:pic>
          <p:pic>
            <p:nvPicPr>
              <p:cNvPr id="636" name="Immagine 14" descr="Immagine 14"/>
              <p:cNvPicPr>
                <a:picLocks noChangeAspect="1"/>
              </p:cNvPicPr>
              <p:nvPr/>
            </p:nvPicPr>
            <p:blipFill>
              <a:blip r:embed="rId4"/>
              <a:srcRect t="898" r="232" b="42800"/>
              <a:stretch>
                <a:fillRect/>
              </a:stretch>
            </p:blipFill>
            <p:spPr>
              <a:xfrm>
                <a:off x="-1" y="-1"/>
                <a:ext cx="6913759" cy="3515518"/>
              </a:xfrm>
              <a:prstGeom prst="rect">
                <a:avLst/>
              </a:prstGeom>
              <a:ln w="12700" cap="flat">
                <a:noFill/>
                <a:miter lim="400000"/>
              </a:ln>
              <a:effectLst/>
            </p:spPr>
          </p:pic>
          <p:pic>
            <p:nvPicPr>
              <p:cNvPr id="637" name="Immagine 15" descr="Immagine 15"/>
              <p:cNvPicPr>
                <a:picLocks noChangeAspect="1"/>
              </p:cNvPicPr>
              <p:nvPr/>
            </p:nvPicPr>
            <p:blipFill>
              <a:blip r:embed="rId4"/>
              <a:srcRect l="5931" t="62941" r="455" b="21860"/>
              <a:stretch>
                <a:fillRect/>
              </a:stretch>
            </p:blipFill>
            <p:spPr>
              <a:xfrm>
                <a:off x="416514" y="4461513"/>
                <a:ext cx="6455014" cy="944253"/>
              </a:xfrm>
              <a:prstGeom prst="rect">
                <a:avLst/>
              </a:prstGeom>
              <a:ln w="12700" cap="flat">
                <a:noFill/>
                <a:miter lim="400000"/>
              </a:ln>
              <a:effectLst/>
            </p:spPr>
          </p:pic>
        </p:grpSp>
        <p:sp>
          <p:nvSpPr>
            <p:cNvPr id="639" name="Connettore dritto 6"/>
            <p:cNvSpPr/>
            <p:nvPr/>
          </p:nvSpPr>
          <p:spPr>
            <a:xfrm flipH="1" flipV="1">
              <a:off x="138581" y="3519000"/>
              <a:ext cx="6775176" cy="1"/>
            </a:xfrm>
            <a:prstGeom prst="line">
              <a:avLst/>
            </a:prstGeom>
            <a:noFill/>
            <a:ln w="12700" cap="flat">
              <a:solidFill>
                <a:srgbClr val="969696"/>
              </a:solidFill>
              <a:prstDash val="solid"/>
              <a:miter lim="800000"/>
            </a:ln>
            <a:effectLst/>
          </p:spPr>
          <p:txBody>
            <a:bodyPr wrap="square" lIns="45719" tIns="45719" rIns="45719" bIns="45719" numCol="1" anchor="t">
              <a:noAutofit/>
            </a:bodyPr>
            <a:lstStyle/>
            <a:p>
              <a:endParaRPr/>
            </a:p>
          </p:txBody>
        </p:sp>
      </p:grpSp>
      <p:sp>
        <p:nvSpPr>
          <p:cNvPr id="641" name="Rettangolo con angoli arrotondati 16"/>
          <p:cNvSpPr/>
          <p:nvPr/>
        </p:nvSpPr>
        <p:spPr>
          <a:xfrm>
            <a:off x="6039004" y="2384392"/>
            <a:ext cx="398900" cy="2583641"/>
          </a:xfrm>
          <a:prstGeom prst="roundRect">
            <a:avLst>
              <a:gd name="adj" fmla="val 16667"/>
            </a:avLst>
          </a:prstGeom>
          <a:ln w="12700">
            <a:solidFill>
              <a:srgbClr val="052144"/>
            </a:solidFill>
            <a:miter/>
          </a:ln>
        </p:spPr>
        <p:txBody>
          <a:bodyPr lIns="45719" rIns="45719" anchor="ctr"/>
          <a:lstStyle/>
          <a:p>
            <a:pPr algn="ctr">
              <a:defRPr>
                <a:solidFill>
                  <a:srgbClr val="FFFFFF"/>
                </a:solidFill>
              </a:defRPr>
            </a:pPr>
            <a:endParaRPr/>
          </a:p>
        </p:txBody>
      </p:sp>
      <p:sp>
        <p:nvSpPr>
          <p:cNvPr id="642" name="Rettangolo con angoli arrotondati 17"/>
          <p:cNvSpPr/>
          <p:nvPr/>
        </p:nvSpPr>
        <p:spPr>
          <a:xfrm>
            <a:off x="9576734" y="2078103"/>
            <a:ext cx="398900" cy="2951298"/>
          </a:xfrm>
          <a:prstGeom prst="roundRect">
            <a:avLst>
              <a:gd name="adj" fmla="val 16667"/>
            </a:avLst>
          </a:prstGeom>
          <a:ln w="12700">
            <a:solidFill>
              <a:srgbClr val="052144"/>
            </a:solidFill>
            <a:miter/>
          </a:ln>
        </p:spPr>
        <p:txBody>
          <a:bodyPr lIns="45719" rIns="45719" anchor="ctr"/>
          <a:lstStyle/>
          <a:p>
            <a:pPr algn="ctr">
              <a:defRPr>
                <a:solidFill>
                  <a:srgbClr val="FFFFFF"/>
                </a:solidFill>
              </a:defRPr>
            </a:pPr>
            <a:endParaRPr/>
          </a:p>
        </p:txBody>
      </p:sp>
      <p:sp>
        <p:nvSpPr>
          <p:cNvPr id="643" name="Rettangolo con angoli arrotondati 18"/>
          <p:cNvSpPr/>
          <p:nvPr/>
        </p:nvSpPr>
        <p:spPr>
          <a:xfrm>
            <a:off x="10497581" y="2078105"/>
            <a:ext cx="398901" cy="2951297"/>
          </a:xfrm>
          <a:prstGeom prst="roundRect">
            <a:avLst>
              <a:gd name="adj" fmla="val 16667"/>
            </a:avLst>
          </a:prstGeom>
          <a:ln w="12700">
            <a:solidFill>
              <a:srgbClr val="052144"/>
            </a:solidFill>
            <a:miter/>
          </a:ln>
        </p:spPr>
        <p:txBody>
          <a:bodyPr lIns="45719" rIns="45719" anchor="ctr"/>
          <a:lstStyle/>
          <a:p>
            <a:pPr algn="ctr">
              <a:defRPr>
                <a:solidFill>
                  <a:srgbClr val="FFFFFF"/>
                </a:solidFill>
              </a:defRPr>
            </a:pPr>
            <a:endParaRPr/>
          </a:p>
        </p:txBody>
      </p:sp>
      <p:sp>
        <p:nvSpPr>
          <p:cNvPr id="644" name="Rettangolo con angoli arrotondati 19"/>
          <p:cNvSpPr/>
          <p:nvPr/>
        </p:nvSpPr>
        <p:spPr>
          <a:xfrm>
            <a:off x="11504046" y="2066955"/>
            <a:ext cx="398901" cy="2951297"/>
          </a:xfrm>
          <a:prstGeom prst="roundRect">
            <a:avLst>
              <a:gd name="adj" fmla="val 16667"/>
            </a:avLst>
          </a:prstGeom>
          <a:ln w="12700">
            <a:solidFill>
              <a:srgbClr val="052144"/>
            </a:solidFill>
            <a:miter/>
          </a:ln>
        </p:spPr>
        <p:txBody>
          <a:bodyPr lIns="45719" rIns="45719" anchor="ctr"/>
          <a:lstStyle/>
          <a:p>
            <a:pPr algn="ctr">
              <a:defRPr>
                <a:solidFill>
                  <a:srgbClr val="FFFFFF"/>
                </a:solidFill>
              </a:defRPr>
            </a:pPr>
            <a:endParaRPr/>
          </a:p>
        </p:txBody>
      </p:sp>
      <p:sp>
        <p:nvSpPr>
          <p:cNvPr id="653" name="CasellaDiTesto 28"/>
          <p:cNvSpPr txBox="1"/>
          <p:nvPr/>
        </p:nvSpPr>
        <p:spPr>
          <a:xfrm>
            <a:off x="4848268" y="4010928"/>
            <a:ext cx="983930" cy="2269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r">
              <a:defRPr sz="1000"/>
            </a:lvl1pPr>
          </a:lstStyle>
          <a:p>
            <a:r>
              <a:t>OPEX</a:t>
            </a:r>
          </a:p>
        </p:txBody>
      </p:sp>
      <p:sp>
        <p:nvSpPr>
          <p:cNvPr id="654" name="CasellaDiTesto 29"/>
          <p:cNvSpPr txBox="1"/>
          <p:nvPr/>
        </p:nvSpPr>
        <p:spPr>
          <a:xfrm>
            <a:off x="4848266" y="4217937"/>
            <a:ext cx="983930" cy="2269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r">
              <a:defRPr sz="1000"/>
            </a:lvl1pPr>
          </a:lstStyle>
          <a:p>
            <a:r>
              <a:rPr dirty="0"/>
              <a:t>Feedstock</a:t>
            </a:r>
          </a:p>
        </p:txBody>
      </p:sp>
      <p:sp>
        <p:nvSpPr>
          <p:cNvPr id="655" name="CasellaDiTesto 30"/>
          <p:cNvSpPr txBox="1"/>
          <p:nvPr/>
        </p:nvSpPr>
        <p:spPr>
          <a:xfrm>
            <a:off x="4848266" y="4460992"/>
            <a:ext cx="983930" cy="2269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r">
              <a:defRPr sz="1000"/>
            </a:lvl1pPr>
          </a:lstStyle>
          <a:p>
            <a:r>
              <a:t>Co-products</a:t>
            </a:r>
          </a:p>
        </p:txBody>
      </p:sp>
      <p:pic>
        <p:nvPicPr>
          <p:cNvPr id="656" name="Immagine 31" descr="Immagine 31"/>
          <p:cNvPicPr>
            <a:picLocks noChangeAspect="1"/>
          </p:cNvPicPr>
          <p:nvPr/>
        </p:nvPicPr>
        <p:blipFill>
          <a:blip r:embed="rId5"/>
          <a:srcRect l="48200" t="96100" r="17054" b="1"/>
          <a:stretch>
            <a:fillRect/>
          </a:stretch>
        </p:blipFill>
        <p:spPr>
          <a:xfrm>
            <a:off x="9272829" y="6587323"/>
            <a:ext cx="2675164" cy="210755"/>
          </a:xfrm>
          <a:prstGeom prst="rect">
            <a:avLst/>
          </a:prstGeom>
          <a:ln w="12700">
            <a:miter lim="400000"/>
          </a:ln>
        </p:spPr>
      </p:pic>
      <p:sp>
        <p:nvSpPr>
          <p:cNvPr id="658" name="CasellaDiTesto 35"/>
          <p:cNvSpPr txBox="1"/>
          <p:nvPr/>
        </p:nvSpPr>
        <p:spPr>
          <a:xfrm>
            <a:off x="6313469" y="1756651"/>
            <a:ext cx="561341" cy="3506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b="1">
                <a:solidFill>
                  <a:srgbClr val="C00000"/>
                </a:solidFill>
              </a:defRPr>
            </a:lvl1pPr>
          </a:lstStyle>
          <a:p>
            <a:r>
              <a:rPr dirty="0"/>
              <a:t>SAF</a:t>
            </a:r>
          </a:p>
        </p:txBody>
      </p:sp>
      <p:sp>
        <p:nvSpPr>
          <p:cNvPr id="660" name="CasellaDiTesto 40"/>
          <p:cNvSpPr txBox="1"/>
          <p:nvPr/>
        </p:nvSpPr>
        <p:spPr>
          <a:xfrm>
            <a:off x="8389689" y="364512"/>
            <a:ext cx="561341" cy="3506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b="1">
                <a:solidFill>
                  <a:srgbClr val="C00000"/>
                </a:solidFill>
              </a:defRPr>
            </a:lvl1pPr>
          </a:lstStyle>
          <a:p>
            <a:r>
              <a:rPr dirty="0"/>
              <a:t>SAF</a:t>
            </a:r>
          </a:p>
        </p:txBody>
      </p:sp>
      <p:sp>
        <p:nvSpPr>
          <p:cNvPr id="662" name="CasellaDiTesto 42"/>
          <p:cNvSpPr txBox="1"/>
          <p:nvPr/>
        </p:nvSpPr>
        <p:spPr>
          <a:xfrm>
            <a:off x="11146684" y="-87467"/>
            <a:ext cx="561341" cy="3506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b="1">
                <a:solidFill>
                  <a:srgbClr val="C00000"/>
                </a:solidFill>
              </a:defRPr>
            </a:lvl1pPr>
          </a:lstStyle>
          <a:p>
            <a:r>
              <a:rPr dirty="0"/>
              <a:t>SAF</a:t>
            </a:r>
          </a:p>
        </p:txBody>
      </p:sp>
      <p:sp>
        <p:nvSpPr>
          <p:cNvPr id="666" name="Rettangolo con angoli arrotondati 46"/>
          <p:cNvSpPr/>
          <p:nvPr/>
        </p:nvSpPr>
        <p:spPr>
          <a:xfrm>
            <a:off x="6389841" y="2078103"/>
            <a:ext cx="368225" cy="2886213"/>
          </a:xfrm>
          <a:prstGeom prst="roundRect">
            <a:avLst>
              <a:gd name="adj" fmla="val 16667"/>
            </a:avLst>
          </a:prstGeom>
          <a:ln w="19050">
            <a:solidFill>
              <a:schemeClr val="accent6"/>
            </a:solidFill>
            <a:miter/>
          </a:ln>
        </p:spPr>
        <p:txBody>
          <a:bodyPr lIns="45719" rIns="45719" anchor="ctr"/>
          <a:lstStyle/>
          <a:p>
            <a:pPr algn="ctr">
              <a:defRPr>
                <a:solidFill>
                  <a:srgbClr val="FFFFFF"/>
                </a:solidFill>
              </a:defRPr>
            </a:pPr>
            <a:endParaRPr/>
          </a:p>
        </p:txBody>
      </p:sp>
      <p:sp>
        <p:nvSpPr>
          <p:cNvPr id="667" name="Rettangolo con angoli arrotondati 47"/>
          <p:cNvSpPr/>
          <p:nvPr/>
        </p:nvSpPr>
        <p:spPr>
          <a:xfrm>
            <a:off x="8241656" y="669073"/>
            <a:ext cx="750501" cy="4272942"/>
          </a:xfrm>
          <a:prstGeom prst="roundRect">
            <a:avLst>
              <a:gd name="adj" fmla="val 16667"/>
            </a:avLst>
          </a:prstGeom>
          <a:ln w="19050">
            <a:solidFill>
              <a:schemeClr val="accent6"/>
            </a:solidFill>
            <a:miter/>
          </a:ln>
        </p:spPr>
        <p:txBody>
          <a:bodyPr lIns="45719" rIns="45719" anchor="ctr"/>
          <a:lstStyle/>
          <a:p>
            <a:pPr algn="ctr">
              <a:defRPr>
                <a:solidFill>
                  <a:srgbClr val="FFFFFF"/>
                </a:solidFill>
              </a:defRPr>
            </a:pPr>
            <a:endParaRPr/>
          </a:p>
        </p:txBody>
      </p:sp>
      <p:sp>
        <p:nvSpPr>
          <p:cNvPr id="668" name="Rettangolo con angoli arrotondati 48"/>
          <p:cNvSpPr/>
          <p:nvPr/>
        </p:nvSpPr>
        <p:spPr>
          <a:xfrm>
            <a:off x="11159554" y="178419"/>
            <a:ext cx="478519" cy="4826785"/>
          </a:xfrm>
          <a:prstGeom prst="roundRect">
            <a:avLst>
              <a:gd name="adj" fmla="val 16667"/>
            </a:avLst>
          </a:prstGeom>
          <a:ln w="19050">
            <a:solidFill>
              <a:schemeClr val="accent6"/>
            </a:solidFill>
            <a:miter/>
          </a:ln>
        </p:spPr>
        <p:txBody>
          <a:bodyPr lIns="45719" rIns="45719" anchor="ctr"/>
          <a:lstStyle/>
          <a:p>
            <a:pPr algn="ctr">
              <a:defRPr>
                <a:solidFill>
                  <a:srgbClr val="FFFFFF"/>
                </a:solidFill>
              </a:defRPr>
            </a:pPr>
            <a:endParaRPr/>
          </a:p>
        </p:txBody>
      </p:sp>
      <p:pic>
        <p:nvPicPr>
          <p:cNvPr id="9" name="Immagine 8">
            <a:extLst>
              <a:ext uri="{FF2B5EF4-FFF2-40B4-BE49-F238E27FC236}">
                <a16:creationId xmlns:a16="http://schemas.microsoft.com/office/drawing/2014/main" id="{BC0C6E1A-0F38-7F89-D01F-8BE3EDD478A5}"/>
              </a:ext>
            </a:extLst>
          </p:cNvPr>
          <p:cNvPicPr>
            <a:picLocks noChangeAspect="1"/>
          </p:cNvPicPr>
          <p:nvPr/>
        </p:nvPicPr>
        <p:blipFill>
          <a:blip r:embed="rId6"/>
          <a:srcRect b="55565"/>
          <a:stretch>
            <a:fillRect/>
          </a:stretch>
        </p:blipFill>
        <p:spPr>
          <a:xfrm>
            <a:off x="5787319" y="529589"/>
            <a:ext cx="2376185" cy="888196"/>
          </a:xfrm>
          <a:prstGeom prst="rect">
            <a:avLst/>
          </a:prstGeom>
        </p:spPr>
      </p:pic>
      <p:pic>
        <p:nvPicPr>
          <p:cNvPr id="12" name="Immagine 11">
            <a:extLst>
              <a:ext uri="{FF2B5EF4-FFF2-40B4-BE49-F238E27FC236}">
                <a16:creationId xmlns:a16="http://schemas.microsoft.com/office/drawing/2014/main" id="{6A5779D5-824F-B625-F652-59D637519721}"/>
              </a:ext>
            </a:extLst>
          </p:cNvPr>
          <p:cNvPicPr>
            <a:picLocks noChangeAspect="1"/>
          </p:cNvPicPr>
          <p:nvPr/>
        </p:nvPicPr>
        <p:blipFill>
          <a:blip r:embed="rId7"/>
          <a:stretch>
            <a:fillRect/>
          </a:stretch>
        </p:blipFill>
        <p:spPr>
          <a:xfrm>
            <a:off x="2224328" y="4658702"/>
            <a:ext cx="922886" cy="364862"/>
          </a:xfrm>
          <a:prstGeom prst="rect">
            <a:avLst/>
          </a:prstGeom>
        </p:spPr>
      </p:pic>
      <p:sp>
        <p:nvSpPr>
          <p:cNvPr id="2" name="CasellaDiTesto 6">
            <a:extLst>
              <a:ext uri="{FF2B5EF4-FFF2-40B4-BE49-F238E27FC236}">
                <a16:creationId xmlns:a16="http://schemas.microsoft.com/office/drawing/2014/main" id="{2973514E-FA64-E91A-732A-B38A4B33FD62}"/>
              </a:ext>
            </a:extLst>
          </p:cNvPr>
          <p:cNvSpPr txBox="1"/>
          <p:nvPr/>
        </p:nvSpPr>
        <p:spPr>
          <a:xfrm>
            <a:off x="40612" y="1525047"/>
            <a:ext cx="5075155" cy="369332"/>
          </a:xfrm>
          <a:prstGeom prst="rect">
            <a:avLst/>
          </a:prstGeom>
          <a:solidFill>
            <a:schemeClr val="accent5">
              <a:lumMod val="20000"/>
              <a:lumOff val="80000"/>
            </a:schemeClr>
          </a:solidFill>
          <a:ln w="12700">
            <a:solidFill>
              <a:schemeClr val="tx1"/>
            </a:solidFill>
            <a:miter lim="400000"/>
          </a:ln>
          <a:effectLst>
            <a:outerShdw blurRad="50800" dist="38100" dir="2700000" algn="tl" rotWithShape="0">
              <a:prstClr val="black">
                <a:alpha val="40000"/>
              </a:prst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ctr">
              <a:defRPr b="1">
                <a:solidFill>
                  <a:srgbClr val="C00000"/>
                </a:solidFill>
              </a:defRPr>
            </a:lvl1pPr>
          </a:lstStyle>
          <a:p>
            <a:r>
              <a:rPr lang="it-IT" dirty="0" err="1"/>
              <a:t>Different</a:t>
            </a:r>
            <a:r>
              <a:rPr lang="it-IT" dirty="0"/>
              <a:t> SAF cost </a:t>
            </a:r>
            <a:r>
              <a:rPr lang="it-IT" dirty="0" err="1"/>
              <a:t>estimates</a:t>
            </a:r>
            <a:r>
              <a:rPr lang="it-IT" dirty="0"/>
              <a:t> are </a:t>
            </a:r>
            <a:r>
              <a:rPr lang="it-IT" dirty="0" err="1"/>
              <a:t>consistent</a:t>
            </a:r>
            <a:r>
              <a:rPr lang="it-IT" dirty="0"/>
              <a:t>.</a:t>
            </a:r>
            <a:endParaRPr dirty="0"/>
          </a:p>
        </p:txBody>
      </p:sp>
      <p:sp>
        <p:nvSpPr>
          <p:cNvPr id="4" name="CasellaDiTesto 3">
            <a:extLst>
              <a:ext uri="{FF2B5EF4-FFF2-40B4-BE49-F238E27FC236}">
                <a16:creationId xmlns:a16="http://schemas.microsoft.com/office/drawing/2014/main" id="{343C141E-1C90-DACE-EDB7-9445D365D3C3}"/>
              </a:ext>
            </a:extLst>
          </p:cNvPr>
          <p:cNvSpPr txBox="1"/>
          <p:nvPr/>
        </p:nvSpPr>
        <p:spPr>
          <a:xfrm>
            <a:off x="141990" y="2784156"/>
            <a:ext cx="4816209" cy="1200329"/>
          </a:xfrm>
          <a:prstGeom prst="rect">
            <a:avLst/>
          </a:prstGeom>
          <a:solidFill>
            <a:schemeClr val="accent5">
              <a:lumMod val="20000"/>
              <a:lumOff val="80000"/>
            </a:schemeClr>
          </a:solidFill>
          <a:ln w="12700">
            <a:solidFill>
              <a:schemeClr val="tx1"/>
            </a:solidFill>
            <a:miter lim="400000"/>
          </a:ln>
          <a:effectLst>
            <a:outerShdw blurRad="50800" dist="38100" dir="2700000" algn="tl" rotWithShape="0">
              <a:prstClr val="black">
                <a:alpha val="40000"/>
              </a:prstClr>
            </a:outerShdw>
          </a:effectLst>
        </p:spPr>
        <p:txBody>
          <a:bodyPr wrap="square" lIns="45719" rIns="45719">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ctr">
              <a:defRPr b="1">
                <a:solidFill>
                  <a:srgbClr val="C00000"/>
                </a:solidFill>
              </a:defRPr>
            </a:lvl1pPr>
          </a:lstStyle>
          <a:p>
            <a:r>
              <a:rPr lang="it-IT" dirty="0"/>
              <a:t>SAF prices </a:t>
            </a:r>
            <a:r>
              <a:rPr lang="it-IT" dirty="0" err="1"/>
              <a:t>currently</a:t>
            </a:r>
            <a:r>
              <a:rPr lang="it-IT" dirty="0"/>
              <a:t> 3 to 10 times more </a:t>
            </a:r>
            <a:r>
              <a:rPr lang="it-IT" dirty="0" err="1"/>
              <a:t>expensive</a:t>
            </a:r>
            <a:r>
              <a:rPr lang="it-IT" dirty="0"/>
              <a:t> </a:t>
            </a:r>
            <a:r>
              <a:rPr lang="it-IT" dirty="0" err="1"/>
              <a:t>than</a:t>
            </a:r>
            <a:r>
              <a:rPr lang="it-IT" dirty="0"/>
              <a:t> </a:t>
            </a:r>
            <a:r>
              <a:rPr lang="it-IT" dirty="0" err="1"/>
              <a:t>conventional</a:t>
            </a:r>
            <a:r>
              <a:rPr lang="it-IT" dirty="0"/>
              <a:t> </a:t>
            </a:r>
            <a:r>
              <a:rPr lang="it-IT" dirty="0" err="1"/>
              <a:t>fuel</a:t>
            </a:r>
            <a:r>
              <a:rPr lang="it-IT" dirty="0"/>
              <a:t>, </a:t>
            </a:r>
            <a:r>
              <a:rPr lang="it-IT" dirty="0" err="1"/>
              <a:t>although</a:t>
            </a:r>
            <a:r>
              <a:rPr lang="it-IT" dirty="0"/>
              <a:t> </a:t>
            </a:r>
            <a:r>
              <a:rPr lang="it-IT" dirty="0" err="1"/>
              <a:t>they</a:t>
            </a:r>
            <a:r>
              <a:rPr lang="it-IT" dirty="0"/>
              <a:t> are </a:t>
            </a:r>
            <a:r>
              <a:rPr lang="it-IT" dirty="0" err="1"/>
              <a:t>expected</a:t>
            </a:r>
            <a:r>
              <a:rPr lang="it-IT" dirty="0"/>
              <a:t> to reduce </a:t>
            </a:r>
            <a:r>
              <a:rPr lang="it-IT" dirty="0" err="1"/>
              <a:t>substantially</a:t>
            </a:r>
            <a:r>
              <a:rPr lang="it-IT" dirty="0"/>
              <a:t> </a:t>
            </a:r>
            <a:r>
              <a:rPr lang="it-IT" dirty="0" err="1"/>
              <a:t>as</a:t>
            </a:r>
            <a:r>
              <a:rPr lang="it-IT" dirty="0"/>
              <a:t> production </a:t>
            </a:r>
            <a:r>
              <a:rPr lang="it-IT" dirty="0" err="1"/>
              <a:t>technologies</a:t>
            </a:r>
            <a:r>
              <a:rPr lang="it-IT" dirty="0"/>
              <a:t> scale up</a:t>
            </a:r>
            <a:endParaRPr lang="en-US" dirty="0"/>
          </a:p>
        </p:txBody>
      </p:sp>
      <p:sp>
        <p:nvSpPr>
          <p:cNvPr id="652" name="CasellaDiTesto 27"/>
          <p:cNvSpPr txBox="1"/>
          <p:nvPr/>
        </p:nvSpPr>
        <p:spPr>
          <a:xfrm>
            <a:off x="4848269" y="3795817"/>
            <a:ext cx="983930" cy="2269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r">
              <a:defRPr sz="1000"/>
            </a:lvl1pPr>
          </a:lstStyle>
          <a:p>
            <a:r>
              <a:t>CAPEX</a:t>
            </a:r>
          </a:p>
        </p:txBody>
      </p:sp>
      <p:pic>
        <p:nvPicPr>
          <p:cNvPr id="7" name="Immagine 4" descr="Immagine 4">
            <a:extLst>
              <a:ext uri="{FF2B5EF4-FFF2-40B4-BE49-F238E27FC236}">
                <a16:creationId xmlns:a16="http://schemas.microsoft.com/office/drawing/2014/main" id="{51032512-1301-4D98-6C6C-2C18DB6F39F5}"/>
              </a:ext>
            </a:extLst>
          </p:cNvPr>
          <p:cNvPicPr>
            <a:picLocks noChangeAspect="1"/>
          </p:cNvPicPr>
          <p:nvPr/>
        </p:nvPicPr>
        <p:blipFill>
          <a:blip r:embed="rId8"/>
          <a:srcRect r="51164"/>
          <a:stretch>
            <a:fillRect/>
          </a:stretch>
        </p:blipFill>
        <p:spPr>
          <a:xfrm>
            <a:off x="276246" y="2016370"/>
            <a:ext cx="3055543" cy="364863"/>
          </a:xfrm>
          <a:prstGeom prst="rect">
            <a:avLst/>
          </a:prstGeom>
          <a:ln w="12700">
            <a:miter lim="400000"/>
          </a:ln>
        </p:spPr>
      </p:pic>
      <p:sp>
        <p:nvSpPr>
          <p:cNvPr id="647" name="CasellaDiTesto 23"/>
          <p:cNvSpPr/>
          <p:nvPr/>
        </p:nvSpPr>
        <p:spPr>
          <a:xfrm>
            <a:off x="7306056" y="5985146"/>
            <a:ext cx="1354004"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defRPr sz="1000"/>
            </a:lvl1pPr>
          </a:lstStyle>
          <a:p>
            <a:r>
              <a:rPr dirty="0"/>
              <a:t>Diesel: 84 €/MWh</a:t>
            </a:r>
          </a:p>
        </p:txBody>
      </p:sp>
      <p:sp>
        <p:nvSpPr>
          <p:cNvPr id="648" name="CasellaDiTesto 24"/>
          <p:cNvSpPr/>
          <p:nvPr/>
        </p:nvSpPr>
        <p:spPr>
          <a:xfrm>
            <a:off x="8361356" y="5936131"/>
            <a:ext cx="1443310" cy="246219"/>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defRPr sz="1000"/>
            </a:lvl1pPr>
          </a:lstStyle>
          <a:p>
            <a:r>
              <a:rPr dirty="0"/>
              <a:t>JetA1: 65 €/MWh </a:t>
            </a:r>
          </a:p>
        </p:txBody>
      </p:sp>
      <p:sp>
        <p:nvSpPr>
          <p:cNvPr id="649" name="CasellaDiTesto 25"/>
          <p:cNvSpPr/>
          <p:nvPr/>
        </p:nvSpPr>
        <p:spPr>
          <a:xfrm>
            <a:off x="7345576" y="6142066"/>
            <a:ext cx="1270002" cy="1270002"/>
          </a:xfrm>
          <a:prstGeom prst="line">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p>
            <a:pPr>
              <a:defRPr sz="1000" i="1"/>
            </a:pPr>
            <a:r>
              <a:rPr dirty="0"/>
              <a:t>No inflation</a:t>
            </a:r>
            <a:r>
              <a:rPr lang="it-IT" dirty="0"/>
              <a:t> </a:t>
            </a:r>
            <a:r>
              <a:rPr dirty="0"/>
              <a:t>considered</a:t>
            </a:r>
          </a:p>
        </p:txBody>
      </p:sp>
      <p:sp>
        <p:nvSpPr>
          <p:cNvPr id="665" name="CasellaDiTesto 45"/>
          <p:cNvSpPr txBox="1"/>
          <p:nvPr/>
        </p:nvSpPr>
        <p:spPr>
          <a:xfrm>
            <a:off x="7316375" y="5712207"/>
            <a:ext cx="1354003"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1000" i="1"/>
            </a:lvl1pPr>
          </a:lstStyle>
          <a:p>
            <a:r>
              <a:rPr b="1" dirty="0"/>
              <a:t>Before </a:t>
            </a:r>
            <a:r>
              <a:rPr b="1" dirty="0" err="1"/>
              <a:t>Hormu</a:t>
            </a:r>
            <a:r>
              <a:rPr lang="it-IT" b="1" dirty="0" err="1"/>
              <a:t>z</a:t>
            </a:r>
            <a:endParaRPr b="1" dirty="0"/>
          </a:p>
        </p:txBody>
      </p:sp>
      <p:sp>
        <p:nvSpPr>
          <p:cNvPr id="5" name="Rettangolo 4">
            <a:extLst>
              <a:ext uri="{FF2B5EF4-FFF2-40B4-BE49-F238E27FC236}">
                <a16:creationId xmlns:a16="http://schemas.microsoft.com/office/drawing/2014/main" id="{6BFF432B-D32A-28A9-C015-872C583A8E07}"/>
              </a:ext>
            </a:extLst>
          </p:cNvPr>
          <p:cNvSpPr/>
          <p:nvPr/>
        </p:nvSpPr>
        <p:spPr>
          <a:xfrm>
            <a:off x="5726960" y="3103809"/>
            <a:ext cx="6455017" cy="193183"/>
          </a:xfrm>
          <a:prstGeom prst="rect">
            <a:avLst/>
          </a:prstGeom>
          <a:solidFill>
            <a:schemeClr val="bg2">
              <a:lumMod val="40000"/>
              <a:lumOff val="60000"/>
              <a:alpha val="26000"/>
            </a:schemeClr>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Arial"/>
            </a:endParaRPr>
          </a:p>
        </p:txBody>
      </p:sp>
      <p:sp>
        <p:nvSpPr>
          <p:cNvPr id="6" name="CasellaDiTesto 6">
            <a:extLst>
              <a:ext uri="{FF2B5EF4-FFF2-40B4-BE49-F238E27FC236}">
                <a16:creationId xmlns:a16="http://schemas.microsoft.com/office/drawing/2014/main" id="{7E3166DE-270E-FA73-CEA8-E279868402F1}"/>
              </a:ext>
            </a:extLst>
          </p:cNvPr>
          <p:cNvSpPr txBox="1"/>
          <p:nvPr/>
        </p:nvSpPr>
        <p:spPr>
          <a:xfrm>
            <a:off x="874033" y="2014627"/>
            <a:ext cx="3382334" cy="646331"/>
          </a:xfrm>
          <a:prstGeom prst="rect">
            <a:avLst/>
          </a:prstGeom>
          <a:solidFill>
            <a:schemeClr val="accent5">
              <a:lumMod val="20000"/>
              <a:lumOff val="80000"/>
            </a:schemeClr>
          </a:solidFill>
          <a:ln w="12700">
            <a:solidFill>
              <a:schemeClr val="tx1"/>
            </a:solidFill>
            <a:miter lim="400000"/>
          </a:ln>
          <a:effectLst>
            <a:outerShdw blurRad="50800" dist="38100" dir="2700000" algn="tl" rotWithShape="0">
              <a:prstClr val="black">
                <a:alpha val="40000"/>
              </a:prst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ctr">
              <a:defRPr b="1">
                <a:solidFill>
                  <a:srgbClr val="C00000"/>
                </a:solidFill>
              </a:defRPr>
            </a:lvl1pPr>
          </a:lstStyle>
          <a:p>
            <a:r>
              <a:rPr lang="it-IT" dirty="0"/>
              <a:t>HEFA (SAF from </a:t>
            </a:r>
            <a:r>
              <a:rPr lang="it-IT" dirty="0" err="1"/>
              <a:t>lipids</a:t>
            </a:r>
            <a:r>
              <a:rPr lang="it-IT" dirty="0"/>
              <a:t>) </a:t>
            </a:r>
            <a:r>
              <a:rPr lang="it-IT" dirty="0" err="1"/>
              <a:t>still</a:t>
            </a:r>
            <a:r>
              <a:rPr lang="it-IT" dirty="0"/>
              <a:t> </a:t>
            </a:r>
            <a:r>
              <a:rPr lang="it-IT" dirty="0" err="1"/>
              <a:t>dominating</a:t>
            </a:r>
            <a:r>
              <a:rPr lang="it-IT" dirty="0"/>
              <a:t> in medium </a:t>
            </a:r>
            <a:r>
              <a:rPr lang="it-IT" dirty="0" err="1"/>
              <a:t>terms</a:t>
            </a:r>
            <a:endParaRPr dirty="0"/>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 name="TextBox 2"/>
          <p:cNvSpPr txBox="1">
            <a:spLocks noGrp="1"/>
          </p:cNvSpPr>
          <p:nvPr>
            <p:ph type="sldNum" sz="quarter" idx="2"/>
          </p:nvPr>
        </p:nvSpPr>
        <p:spPr>
          <a:xfrm>
            <a:off x="479425" y="5879295"/>
            <a:ext cx="153963" cy="1355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1000">
                <a:solidFill>
                  <a:schemeClr val="accent1"/>
                </a:solidFill>
              </a:defRPr>
            </a:lvl1pPr>
          </a:lstStyle>
          <a:p>
            <a:fld id="{86CB4B4D-7CA3-9044-876B-883B54F8677D}" type="slidenum">
              <a:rPr/>
              <a:t>18</a:t>
            </a:fld>
            <a:endParaRPr/>
          </a:p>
        </p:txBody>
      </p:sp>
      <p:pic>
        <p:nvPicPr>
          <p:cNvPr id="681" name="Picture 6" descr="Picture 6"/>
          <p:cNvPicPr>
            <a:picLocks noChangeAspect="1"/>
          </p:cNvPicPr>
          <p:nvPr/>
        </p:nvPicPr>
        <p:blipFill>
          <a:blip r:embed="rId3"/>
          <a:stretch>
            <a:fillRect/>
          </a:stretch>
        </p:blipFill>
        <p:spPr>
          <a:xfrm>
            <a:off x="1953173" y="2197753"/>
            <a:ext cx="4698624" cy="3966014"/>
          </a:xfrm>
          <a:prstGeom prst="rect">
            <a:avLst/>
          </a:prstGeom>
          <a:ln w="12700">
            <a:miter lim="400000"/>
          </a:ln>
        </p:spPr>
      </p:pic>
      <p:sp>
        <p:nvSpPr>
          <p:cNvPr id="682" name="Text Placeholder 2"/>
          <p:cNvSpPr txBox="1">
            <a:spLocks noGrp="1"/>
          </p:cNvSpPr>
          <p:nvPr>
            <p:ph type="body" sz="quarter" idx="1"/>
          </p:nvPr>
        </p:nvSpPr>
        <p:spPr>
          <a:xfrm>
            <a:off x="394393" y="403475"/>
            <a:ext cx="7745055" cy="362070"/>
          </a:xfrm>
          <a:prstGeom prst="rect">
            <a:avLst/>
          </a:prstGeom>
        </p:spPr>
        <p:txBody>
          <a:bodyPr>
            <a:normAutofit/>
          </a:bodyPr>
          <a:lstStyle>
            <a:lvl1pPr defTabSz="722376">
              <a:defRPr sz="1264" b="1">
                <a:solidFill>
                  <a:schemeClr val="accent1"/>
                </a:solidFill>
              </a:defRPr>
            </a:lvl1pPr>
          </a:lstStyle>
          <a:p>
            <a:r>
              <a:t>Section 4: SAF: towards EU security, autonomy and competitiveness through RES</a:t>
            </a:r>
          </a:p>
        </p:txBody>
      </p:sp>
      <p:sp>
        <p:nvSpPr>
          <p:cNvPr id="683" name="Title 3"/>
          <p:cNvSpPr txBox="1">
            <a:spLocks noGrp="1"/>
          </p:cNvSpPr>
          <p:nvPr>
            <p:ph type="title"/>
          </p:nvPr>
        </p:nvSpPr>
        <p:spPr>
          <a:xfrm>
            <a:off x="368633" y="573524"/>
            <a:ext cx="11503961" cy="815860"/>
          </a:xfrm>
          <a:prstGeom prst="rect">
            <a:avLst/>
          </a:prstGeom>
        </p:spPr>
        <p:txBody>
          <a:bodyPr/>
          <a:lstStyle/>
          <a:p>
            <a:r>
              <a:rPr dirty="0"/>
              <a:t>Current and Projected EU SAF capacity</a:t>
            </a:r>
          </a:p>
        </p:txBody>
      </p:sp>
      <p:pic>
        <p:nvPicPr>
          <p:cNvPr id="684" name="Immagine 10" descr="Immagine 10"/>
          <p:cNvPicPr>
            <a:picLocks noChangeAspect="1"/>
          </p:cNvPicPr>
          <p:nvPr/>
        </p:nvPicPr>
        <p:blipFill>
          <a:blip r:embed="rId4"/>
          <a:stretch>
            <a:fillRect/>
          </a:stretch>
        </p:blipFill>
        <p:spPr>
          <a:xfrm>
            <a:off x="11160092" y="1547484"/>
            <a:ext cx="1018209" cy="369175"/>
          </a:xfrm>
          <a:prstGeom prst="rect">
            <a:avLst/>
          </a:prstGeom>
          <a:ln w="12700">
            <a:miter lim="400000"/>
          </a:ln>
        </p:spPr>
      </p:pic>
      <p:sp>
        <p:nvSpPr>
          <p:cNvPr id="685" name="CasellaDiTesto 12"/>
          <p:cNvSpPr txBox="1"/>
          <p:nvPr/>
        </p:nvSpPr>
        <p:spPr>
          <a:xfrm>
            <a:off x="2032291" y="6189577"/>
            <a:ext cx="6995798" cy="600164"/>
          </a:xfrm>
          <a:prstGeom prst="rect">
            <a:avLst/>
          </a:prstGeom>
          <a:solidFill>
            <a:schemeClr val="tx2">
              <a:lumMod val="20000"/>
              <a:lumOff val="80000"/>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marL="285750" indent="-285750" algn="just">
              <a:buSzPct val="100000"/>
              <a:buFont typeface="Wingdings" pitchFamily="2" charset="2"/>
              <a:buChar char="ü"/>
            </a:pPr>
            <a:r>
              <a:rPr lang="it-IT" sz="1100" b="1" i="1" u="sng" dirty="0"/>
              <a:t>Operating</a:t>
            </a:r>
            <a:r>
              <a:rPr lang="it-IT" sz="1100" i="1" dirty="0"/>
              <a:t>: c</a:t>
            </a:r>
            <a:r>
              <a:rPr sz="1100" i="1" dirty="0" err="1"/>
              <a:t>urrent</a:t>
            </a:r>
            <a:r>
              <a:rPr lang="it-IT" sz="1100" i="1" dirty="0"/>
              <a:t> SAF EU </a:t>
            </a:r>
            <a:r>
              <a:rPr lang="it-IT" sz="1100" i="1" dirty="0" err="1"/>
              <a:t>prod.capacity</a:t>
            </a:r>
            <a:r>
              <a:rPr sz="1100" i="1" dirty="0"/>
              <a:t>: </a:t>
            </a:r>
            <a:r>
              <a:rPr lang="it-IT" sz="1100" i="1" dirty="0"/>
              <a:t>&gt;</a:t>
            </a:r>
            <a:r>
              <a:rPr sz="1100" i="1" dirty="0"/>
              <a:t> </a:t>
            </a:r>
            <a:r>
              <a:rPr sz="1100" b="1" i="1" dirty="0"/>
              <a:t>1 </a:t>
            </a:r>
            <a:r>
              <a:rPr lang="it-IT" sz="1100" b="1" i="1" dirty="0"/>
              <a:t>Mt/y </a:t>
            </a:r>
            <a:r>
              <a:rPr lang="it-IT" sz="1100" i="1" dirty="0"/>
              <a:t>(</a:t>
            </a:r>
            <a:r>
              <a:rPr lang="it-IT" sz="1100" i="1" dirty="0" err="1"/>
              <a:t>not</a:t>
            </a:r>
            <a:r>
              <a:rPr lang="it-IT" sz="1100" i="1" dirty="0"/>
              <a:t> accounting for </a:t>
            </a:r>
            <a:r>
              <a:rPr lang="it-IT" sz="1100" i="1" dirty="0" err="1"/>
              <a:t>coprocessing</a:t>
            </a:r>
            <a:r>
              <a:rPr lang="it-IT" sz="1100" i="1" dirty="0"/>
              <a:t>)</a:t>
            </a:r>
            <a:r>
              <a:rPr lang="it-IT" sz="1100" b="1" i="1" dirty="0"/>
              <a:t> </a:t>
            </a:r>
            <a:r>
              <a:rPr lang="it-IT" sz="1100" i="1" dirty="0"/>
              <a:t>- a</a:t>
            </a:r>
            <a:r>
              <a:rPr sz="1100" i="1" dirty="0" err="1"/>
              <a:t>lmost</a:t>
            </a:r>
            <a:r>
              <a:rPr sz="1100" i="1" dirty="0"/>
              <a:t> all HEFA</a:t>
            </a:r>
          </a:p>
          <a:p>
            <a:pPr marL="285750" indent="-285750" algn="just">
              <a:buSzPct val="100000"/>
              <a:buFont typeface="Wingdings" pitchFamily="2" charset="2"/>
              <a:buChar char="ü"/>
            </a:pPr>
            <a:r>
              <a:rPr lang="it-IT" sz="1100" b="1" i="1" u="sng" dirty="0" err="1"/>
              <a:t>Realistic</a:t>
            </a:r>
            <a:r>
              <a:rPr lang="it-IT" sz="1100" i="1" dirty="0"/>
              <a:t>: </a:t>
            </a:r>
            <a:r>
              <a:rPr lang="it-IT" sz="1100" i="1" dirty="0" err="1"/>
              <a:t>includes</a:t>
            </a:r>
            <a:r>
              <a:rPr lang="it-IT" sz="1100" i="1" dirty="0"/>
              <a:t> facilities under </a:t>
            </a:r>
            <a:r>
              <a:rPr lang="it-IT" sz="1100" i="1" dirty="0" err="1"/>
              <a:t>construction</a:t>
            </a:r>
            <a:r>
              <a:rPr lang="it-IT" sz="1100" i="1" dirty="0"/>
              <a:t>, SAF </a:t>
            </a:r>
            <a:r>
              <a:rPr lang="it-IT" sz="1100" i="1" dirty="0" err="1"/>
              <a:t>prod.capacity</a:t>
            </a:r>
            <a:r>
              <a:rPr lang="it-IT" sz="1100" i="1" dirty="0"/>
              <a:t> </a:t>
            </a:r>
            <a:r>
              <a:rPr lang="it-IT" sz="1100" b="1" i="1" dirty="0"/>
              <a:t>in 2030 </a:t>
            </a:r>
            <a:r>
              <a:rPr lang="it-IT" sz="1100" i="1" dirty="0"/>
              <a:t>up to </a:t>
            </a:r>
            <a:r>
              <a:rPr lang="it-IT" sz="1100" b="1" i="1" dirty="0"/>
              <a:t>3.5 Mt</a:t>
            </a:r>
            <a:r>
              <a:rPr lang="it-IT" sz="1100" i="1" dirty="0"/>
              <a:t>, HEFA-</a:t>
            </a:r>
            <a:r>
              <a:rPr lang="it-IT" sz="1100" i="1" dirty="0" err="1"/>
              <a:t>dominated</a:t>
            </a:r>
            <a:endParaRPr lang="it-IT" sz="1100" i="1" dirty="0"/>
          </a:p>
          <a:p>
            <a:pPr marL="285750" indent="-285750" algn="just">
              <a:buSzPct val="100000"/>
              <a:buFont typeface="Wingdings" pitchFamily="2" charset="2"/>
              <a:buChar char="ü"/>
            </a:pPr>
            <a:r>
              <a:rPr lang="it-IT" sz="1100" b="1" i="1" u="sng" dirty="0" err="1"/>
              <a:t>Optimistic</a:t>
            </a:r>
            <a:r>
              <a:rPr lang="it-IT" sz="1100" b="1" i="1" u="sng" dirty="0"/>
              <a:t> </a:t>
            </a:r>
            <a:r>
              <a:rPr lang="it-IT" sz="1100" i="1" dirty="0"/>
              <a:t>: </a:t>
            </a:r>
            <a:r>
              <a:rPr lang="it-IT" sz="1100" i="1" dirty="0" err="1"/>
              <a:t>all</a:t>
            </a:r>
            <a:r>
              <a:rPr lang="it-IT" sz="1100" i="1" dirty="0"/>
              <a:t> projects in pipeline in </a:t>
            </a:r>
            <a:r>
              <a:rPr lang="it-IT" sz="1100" i="1" dirty="0" err="1"/>
              <a:t>operation</a:t>
            </a:r>
            <a:r>
              <a:rPr lang="it-IT" sz="1100" i="1" dirty="0"/>
              <a:t> by </a:t>
            </a:r>
            <a:r>
              <a:rPr lang="it-IT" sz="1100" b="1" i="1" dirty="0"/>
              <a:t>2030</a:t>
            </a:r>
            <a:r>
              <a:rPr lang="it-IT" sz="1100" i="1" dirty="0"/>
              <a:t> </a:t>
            </a:r>
            <a:r>
              <a:rPr lang="it-IT" sz="1100" i="1" dirty="0" err="1"/>
              <a:t>incl</a:t>
            </a:r>
            <a:r>
              <a:rPr lang="it-IT" sz="1100" i="1" dirty="0"/>
              <a:t>. </a:t>
            </a:r>
            <a:r>
              <a:rPr lang="it-IT" sz="1100" i="1" dirty="0" err="1"/>
              <a:t>PtL</a:t>
            </a:r>
            <a:r>
              <a:rPr lang="it-IT" sz="1100" i="1" dirty="0"/>
              <a:t>, </a:t>
            </a:r>
            <a:r>
              <a:rPr lang="it-IT" sz="1100" i="1" dirty="0">
                <a:sym typeface="Wingdings" pitchFamily="2" charset="2"/>
              </a:rPr>
              <a:t></a:t>
            </a:r>
            <a:r>
              <a:rPr lang="it-IT" sz="1100" i="1" dirty="0"/>
              <a:t> </a:t>
            </a:r>
            <a:r>
              <a:rPr lang="it-IT" sz="1100" i="1" dirty="0" err="1"/>
              <a:t>projected</a:t>
            </a:r>
            <a:r>
              <a:rPr lang="it-IT" sz="1100" i="1" dirty="0"/>
              <a:t> SAF </a:t>
            </a:r>
            <a:r>
              <a:rPr lang="it-IT" sz="1100" i="1" dirty="0" err="1"/>
              <a:t>capacity</a:t>
            </a:r>
            <a:r>
              <a:rPr lang="it-IT" sz="1100" i="1" dirty="0"/>
              <a:t> of </a:t>
            </a:r>
            <a:r>
              <a:rPr lang="it-IT" sz="1100" b="1" i="1" dirty="0"/>
              <a:t>5.6-5.5 Mt</a:t>
            </a:r>
            <a:r>
              <a:rPr lang="it-IT" sz="1100" i="1" dirty="0"/>
              <a:t>.</a:t>
            </a:r>
          </a:p>
        </p:txBody>
      </p:sp>
      <p:sp>
        <p:nvSpPr>
          <p:cNvPr id="3" name="CasellaDiTesto 7">
            <a:extLst>
              <a:ext uri="{FF2B5EF4-FFF2-40B4-BE49-F238E27FC236}">
                <a16:creationId xmlns:a16="http://schemas.microsoft.com/office/drawing/2014/main" id="{5FBAC42D-5244-1125-889C-6D9B4413582E}"/>
              </a:ext>
            </a:extLst>
          </p:cNvPr>
          <p:cNvSpPr txBox="1"/>
          <p:nvPr/>
        </p:nvSpPr>
        <p:spPr>
          <a:xfrm>
            <a:off x="4099695" y="1172348"/>
            <a:ext cx="6126130" cy="646331"/>
          </a:xfrm>
          <a:prstGeom prst="rect">
            <a:avLst/>
          </a:prstGeom>
          <a:solidFill>
            <a:schemeClr val="accent5">
              <a:lumMod val="20000"/>
              <a:lumOff val="80000"/>
            </a:schemeClr>
          </a:solidFill>
          <a:ln w="12700">
            <a:solidFill>
              <a:schemeClr val="tx1"/>
            </a:solidFill>
            <a:miter lim="400000"/>
          </a:ln>
          <a:effectLst>
            <a:outerShdw blurRad="50800" dist="38100" dir="2700000" algn="tl" rotWithShape="0">
              <a:prstClr val="black">
                <a:alpha val="40000"/>
              </a:prst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just"/>
          </a:lstStyle>
          <a:p>
            <a:pPr algn="ctr"/>
            <a:r>
              <a:rPr lang="it-IT" b="1" dirty="0">
                <a:solidFill>
                  <a:srgbClr val="C00000"/>
                </a:solidFill>
              </a:rPr>
              <a:t>M</a:t>
            </a:r>
            <a:r>
              <a:rPr b="1" dirty="0" err="1">
                <a:solidFill>
                  <a:srgbClr val="C00000"/>
                </a:solidFill>
              </a:rPr>
              <a:t>ost</a:t>
            </a:r>
            <a:r>
              <a:rPr b="1" dirty="0">
                <a:solidFill>
                  <a:srgbClr val="C00000"/>
                </a:solidFill>
              </a:rPr>
              <a:t> relevant </a:t>
            </a:r>
            <a:r>
              <a:rPr lang="it-IT" b="1" dirty="0" err="1">
                <a:solidFill>
                  <a:srgbClr val="C00000"/>
                </a:solidFill>
              </a:rPr>
              <a:t>issue</a:t>
            </a:r>
            <a:r>
              <a:rPr lang="it-IT" b="1" dirty="0">
                <a:solidFill>
                  <a:srgbClr val="C00000"/>
                </a:solidFill>
              </a:rPr>
              <a:t> for EU HEFA-SAF production: </a:t>
            </a:r>
          </a:p>
          <a:p>
            <a:pPr algn="ctr"/>
            <a:r>
              <a:rPr b="1" dirty="0">
                <a:solidFill>
                  <a:srgbClr val="C00000"/>
                </a:solidFill>
              </a:rPr>
              <a:t>broadening the eligible feedstock base</a:t>
            </a:r>
            <a:r>
              <a:rPr lang="it-IT" b="1" dirty="0">
                <a:solidFill>
                  <a:srgbClr val="C00000"/>
                </a:solidFill>
              </a:rPr>
              <a:t> (RED, 996 Reg)</a:t>
            </a:r>
            <a:endParaRPr b="1" dirty="0">
              <a:solidFill>
                <a:srgbClr val="C00000"/>
              </a:solidFill>
            </a:endParaRPr>
          </a:p>
        </p:txBody>
      </p:sp>
      <p:pic>
        <p:nvPicPr>
          <p:cNvPr id="7" name="Immagine 6">
            <a:extLst>
              <a:ext uri="{FF2B5EF4-FFF2-40B4-BE49-F238E27FC236}">
                <a16:creationId xmlns:a16="http://schemas.microsoft.com/office/drawing/2014/main" id="{7322EB4A-B595-24DB-184E-FC0C1BF5596E}"/>
              </a:ext>
            </a:extLst>
          </p:cNvPr>
          <p:cNvPicPr>
            <a:picLocks noChangeAspect="1"/>
          </p:cNvPicPr>
          <p:nvPr/>
        </p:nvPicPr>
        <p:blipFill>
          <a:blip r:embed="rId5"/>
          <a:stretch>
            <a:fillRect/>
          </a:stretch>
        </p:blipFill>
        <p:spPr>
          <a:xfrm>
            <a:off x="11185500" y="1385"/>
            <a:ext cx="967394" cy="1388000"/>
          </a:xfrm>
          <a:prstGeom prst="rect">
            <a:avLst/>
          </a:prstGeom>
          <a:ln>
            <a:solidFill>
              <a:schemeClr val="tx1"/>
            </a:solidFill>
          </a:ln>
          <a:effectLst>
            <a:outerShdw blurRad="50800" dist="38100" dir="2700000" algn="tl" rotWithShape="0">
              <a:prstClr val="black">
                <a:alpha val="40000"/>
              </a:prstClr>
            </a:outerShdw>
          </a:effectLst>
        </p:spPr>
      </p:pic>
      <p:pic>
        <p:nvPicPr>
          <p:cNvPr id="27" name="Immagine 26">
            <a:extLst>
              <a:ext uri="{FF2B5EF4-FFF2-40B4-BE49-F238E27FC236}">
                <a16:creationId xmlns:a16="http://schemas.microsoft.com/office/drawing/2014/main" id="{38FD1A58-58B0-14C7-65E2-3CD7E2359DA7}"/>
              </a:ext>
            </a:extLst>
          </p:cNvPr>
          <p:cNvPicPr>
            <a:picLocks noChangeAspect="1"/>
          </p:cNvPicPr>
          <p:nvPr/>
        </p:nvPicPr>
        <p:blipFill>
          <a:blip r:embed="rId6"/>
          <a:srcRect r="14231"/>
          <a:stretch>
            <a:fillRect/>
          </a:stretch>
        </p:blipFill>
        <p:spPr>
          <a:xfrm>
            <a:off x="7134755" y="2604267"/>
            <a:ext cx="4925038" cy="2068427"/>
          </a:xfrm>
          <a:prstGeom prst="rect">
            <a:avLst/>
          </a:prstGeom>
        </p:spPr>
      </p:pic>
      <p:sp>
        <p:nvSpPr>
          <p:cNvPr id="46" name="CasellaDiTesto 12">
            <a:extLst>
              <a:ext uri="{FF2B5EF4-FFF2-40B4-BE49-F238E27FC236}">
                <a16:creationId xmlns:a16="http://schemas.microsoft.com/office/drawing/2014/main" id="{69AC52A3-162F-E0D7-44B3-41A3352C6BCE}"/>
              </a:ext>
            </a:extLst>
          </p:cNvPr>
          <p:cNvSpPr txBox="1"/>
          <p:nvPr/>
        </p:nvSpPr>
        <p:spPr>
          <a:xfrm>
            <a:off x="6933637" y="2664584"/>
            <a:ext cx="1504087" cy="5847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buSzPct val="100000"/>
            </a:pPr>
            <a:r>
              <a:rPr lang="it-IT" b="1" dirty="0"/>
              <a:t>CAF – LCAF</a:t>
            </a:r>
          </a:p>
          <a:p>
            <a:pPr algn="ctr">
              <a:buSzPct val="100000"/>
            </a:pPr>
            <a:r>
              <a:rPr lang="en-US" sz="1400" b="1" i="1" noProof="0" dirty="0"/>
              <a:t>Typical</a:t>
            </a:r>
            <a:r>
              <a:rPr lang="it-IT" sz="1400" b="1" i="1" dirty="0"/>
              <a:t> yields</a:t>
            </a:r>
            <a:endParaRPr lang="it-IT" sz="1400" i="1" dirty="0"/>
          </a:p>
        </p:txBody>
      </p:sp>
      <p:pic>
        <p:nvPicPr>
          <p:cNvPr id="48" name="Immagine 47">
            <a:extLst>
              <a:ext uri="{FF2B5EF4-FFF2-40B4-BE49-F238E27FC236}">
                <a16:creationId xmlns:a16="http://schemas.microsoft.com/office/drawing/2014/main" id="{62540D61-C68B-EA19-5985-18ADF02DD5D3}"/>
              </a:ext>
            </a:extLst>
          </p:cNvPr>
          <p:cNvPicPr>
            <a:picLocks noChangeAspect="1"/>
          </p:cNvPicPr>
          <p:nvPr/>
        </p:nvPicPr>
        <p:blipFill>
          <a:blip r:embed="rId7"/>
          <a:stretch>
            <a:fillRect/>
          </a:stretch>
        </p:blipFill>
        <p:spPr>
          <a:xfrm>
            <a:off x="7320443" y="4259237"/>
            <a:ext cx="4460717" cy="1756273"/>
          </a:xfrm>
          <a:prstGeom prst="rect">
            <a:avLst/>
          </a:prstGeom>
        </p:spPr>
      </p:pic>
      <p:sp>
        <p:nvSpPr>
          <p:cNvPr id="47" name="CasellaDiTesto 12">
            <a:extLst>
              <a:ext uri="{FF2B5EF4-FFF2-40B4-BE49-F238E27FC236}">
                <a16:creationId xmlns:a16="http://schemas.microsoft.com/office/drawing/2014/main" id="{BBBA882A-89E7-D2BC-DF5C-FAE87A479F5A}"/>
              </a:ext>
            </a:extLst>
          </p:cNvPr>
          <p:cNvSpPr txBox="1"/>
          <p:nvPr/>
        </p:nvSpPr>
        <p:spPr>
          <a:xfrm>
            <a:off x="7091166" y="4451142"/>
            <a:ext cx="1504087" cy="3693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buSzPct val="100000"/>
            </a:pPr>
            <a:r>
              <a:rPr lang="it-IT" b="1">
                <a:solidFill>
                  <a:schemeClr val="accent4">
                    <a:lumMod val="75000"/>
                  </a:schemeClr>
                </a:solidFill>
              </a:rPr>
              <a:t>Bio-SAF</a:t>
            </a:r>
            <a:endParaRPr lang="it-IT">
              <a:solidFill>
                <a:schemeClr val="accent4">
                  <a:lumMod val="75000"/>
                </a:schemeClr>
              </a:solidFill>
            </a:endParaRPr>
          </a:p>
        </p:txBody>
      </p:sp>
      <p:sp>
        <p:nvSpPr>
          <p:cNvPr id="49" name="CasellaDiTesto 12">
            <a:extLst>
              <a:ext uri="{FF2B5EF4-FFF2-40B4-BE49-F238E27FC236}">
                <a16:creationId xmlns:a16="http://schemas.microsoft.com/office/drawing/2014/main" id="{A8CBD205-056A-DBB3-47EA-B85980B5DD94}"/>
              </a:ext>
            </a:extLst>
          </p:cNvPr>
          <p:cNvSpPr txBox="1"/>
          <p:nvPr/>
        </p:nvSpPr>
        <p:spPr>
          <a:xfrm>
            <a:off x="6102655" y="5518713"/>
            <a:ext cx="3630282" cy="3077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buSzPct val="100000"/>
            </a:pPr>
            <a:r>
              <a:rPr lang="it-IT" sz="1400" b="1" i="1" dirty="0">
                <a:solidFill>
                  <a:srgbClr val="00B050"/>
                </a:solidFill>
              </a:rPr>
              <a:t>In a SAF-</a:t>
            </a:r>
            <a:r>
              <a:rPr lang="it-IT" sz="1400" b="1" i="1" dirty="0" err="1">
                <a:solidFill>
                  <a:srgbClr val="00B050"/>
                </a:solidFill>
              </a:rPr>
              <a:t>maximised</a:t>
            </a:r>
            <a:r>
              <a:rPr lang="it-IT" sz="1400" b="1" i="1" dirty="0">
                <a:solidFill>
                  <a:srgbClr val="00B050"/>
                </a:solidFill>
              </a:rPr>
              <a:t> mode</a:t>
            </a:r>
          </a:p>
        </p:txBody>
      </p:sp>
      <p:sp>
        <p:nvSpPr>
          <p:cNvPr id="50" name="CasellaDiTesto 12">
            <a:extLst>
              <a:ext uri="{FF2B5EF4-FFF2-40B4-BE49-F238E27FC236}">
                <a16:creationId xmlns:a16="http://schemas.microsoft.com/office/drawing/2014/main" id="{E7DB0D35-B892-1740-DA56-2DF2586525F7}"/>
              </a:ext>
            </a:extLst>
          </p:cNvPr>
          <p:cNvSpPr txBox="1"/>
          <p:nvPr/>
        </p:nvSpPr>
        <p:spPr>
          <a:xfrm>
            <a:off x="6100288" y="5756678"/>
            <a:ext cx="3630282" cy="3077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gn="ctr">
              <a:buSzPct val="100000"/>
            </a:pPr>
            <a:r>
              <a:rPr lang="it-IT" sz="1400" b="1" i="1" dirty="0">
                <a:solidFill>
                  <a:schemeClr val="bg1">
                    <a:lumMod val="60000"/>
                    <a:lumOff val="40000"/>
                  </a:schemeClr>
                </a:solidFill>
              </a:rPr>
              <a:t>(e-SAF </a:t>
            </a:r>
            <a:r>
              <a:rPr lang="it-IT" sz="1400" b="1" i="1" dirty="0" err="1">
                <a:solidFill>
                  <a:schemeClr val="bg1">
                    <a:lumMod val="60000"/>
                    <a:lumOff val="40000"/>
                  </a:schemeClr>
                </a:solidFill>
              </a:rPr>
              <a:t>similar</a:t>
            </a:r>
            <a:r>
              <a:rPr lang="it-IT" sz="1400" b="1" i="1" dirty="0">
                <a:solidFill>
                  <a:schemeClr val="bg1">
                    <a:lumMod val="60000"/>
                    <a:lumOff val="40000"/>
                  </a:schemeClr>
                </a:solidFill>
              </a:rPr>
              <a:t> </a:t>
            </a:r>
            <a:r>
              <a:rPr lang="it-IT" sz="1400" b="1" i="1" dirty="0" err="1">
                <a:solidFill>
                  <a:schemeClr val="bg1">
                    <a:lumMod val="60000"/>
                    <a:lumOff val="40000"/>
                  </a:schemeClr>
                </a:solidFill>
              </a:rPr>
              <a:t>distribution</a:t>
            </a:r>
            <a:r>
              <a:rPr lang="it-IT" sz="1400" b="1" i="1" dirty="0">
                <a:solidFill>
                  <a:schemeClr val="bg1">
                    <a:lumMod val="60000"/>
                    <a:lumOff val="40000"/>
                  </a:schemeClr>
                </a:solidFill>
              </a:rPr>
              <a:t>)</a:t>
            </a:r>
            <a:endParaRPr lang="it-IT" sz="1400" i="1" dirty="0">
              <a:solidFill>
                <a:schemeClr val="bg1">
                  <a:lumMod val="60000"/>
                  <a:lumOff val="40000"/>
                </a:schemeClr>
              </a:solidFill>
            </a:endParaRPr>
          </a:p>
        </p:txBody>
      </p:sp>
      <p:sp>
        <p:nvSpPr>
          <p:cNvPr id="51" name="Rettangolo con angoli arrotondati 50">
            <a:extLst>
              <a:ext uri="{FF2B5EF4-FFF2-40B4-BE49-F238E27FC236}">
                <a16:creationId xmlns:a16="http://schemas.microsoft.com/office/drawing/2014/main" id="{16291CEF-FAA0-0506-EACF-FE436DC8040F}"/>
              </a:ext>
            </a:extLst>
          </p:cNvPr>
          <p:cNvSpPr/>
          <p:nvPr/>
        </p:nvSpPr>
        <p:spPr>
          <a:xfrm>
            <a:off x="9841423" y="2916272"/>
            <a:ext cx="2087925" cy="369332"/>
          </a:xfrm>
          <a:prstGeom prst="roundRect">
            <a:avLst/>
          </a:prstGeom>
          <a:noFill/>
          <a:ln w="19050" cap="flat">
            <a:solidFill>
              <a:schemeClr val="accent6"/>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Arial"/>
            </a:endParaRPr>
          </a:p>
        </p:txBody>
      </p:sp>
      <p:sp>
        <p:nvSpPr>
          <p:cNvPr id="52" name="Rettangolo con angoli arrotondati 51">
            <a:extLst>
              <a:ext uri="{FF2B5EF4-FFF2-40B4-BE49-F238E27FC236}">
                <a16:creationId xmlns:a16="http://schemas.microsoft.com/office/drawing/2014/main" id="{B578AB87-CAE4-DC8A-B840-7DE46CAEF061}"/>
              </a:ext>
            </a:extLst>
          </p:cNvPr>
          <p:cNvSpPr/>
          <p:nvPr/>
        </p:nvSpPr>
        <p:spPr>
          <a:xfrm>
            <a:off x="9807843" y="4642077"/>
            <a:ext cx="2087925" cy="369332"/>
          </a:xfrm>
          <a:prstGeom prst="roundRect">
            <a:avLst/>
          </a:prstGeom>
          <a:noFill/>
          <a:ln w="19050" cap="flat">
            <a:solidFill>
              <a:schemeClr val="accent6"/>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n-lt"/>
              <a:ea typeface="+mn-ea"/>
              <a:cs typeface="+mn-cs"/>
              <a:sym typeface="Arial"/>
            </a:endParaRPr>
          </a:p>
        </p:txBody>
      </p:sp>
      <p:pic>
        <p:nvPicPr>
          <p:cNvPr id="2" name="Picture 6" descr="Picture 6">
            <a:extLst>
              <a:ext uri="{FF2B5EF4-FFF2-40B4-BE49-F238E27FC236}">
                <a16:creationId xmlns:a16="http://schemas.microsoft.com/office/drawing/2014/main" id="{7989856E-BA6D-DC9F-2C59-0142B75433BF}"/>
              </a:ext>
            </a:extLst>
          </p:cNvPr>
          <p:cNvPicPr>
            <a:picLocks noChangeAspect="1"/>
          </p:cNvPicPr>
          <p:nvPr/>
        </p:nvPicPr>
        <p:blipFill>
          <a:blip r:embed="rId3"/>
          <a:srcRect l="4891" t="24945" r="78598" b="54818"/>
          <a:stretch>
            <a:fillRect/>
          </a:stretch>
        </p:blipFill>
        <p:spPr>
          <a:xfrm>
            <a:off x="862665" y="5269389"/>
            <a:ext cx="1111546" cy="1149916"/>
          </a:xfrm>
          <a:prstGeom prst="rect">
            <a:avLst/>
          </a:prstGeom>
          <a:ln w="12700">
            <a:miter lim="400000"/>
          </a:ln>
        </p:spPr>
      </p:pic>
      <p:sp>
        <p:nvSpPr>
          <p:cNvPr id="5" name="CasellaDiTesto 7">
            <a:extLst>
              <a:ext uri="{FF2B5EF4-FFF2-40B4-BE49-F238E27FC236}">
                <a16:creationId xmlns:a16="http://schemas.microsoft.com/office/drawing/2014/main" id="{2BFC3B96-9290-266B-2DF5-66AA81BEA7AB}"/>
              </a:ext>
            </a:extLst>
          </p:cNvPr>
          <p:cNvSpPr txBox="1"/>
          <p:nvPr/>
        </p:nvSpPr>
        <p:spPr>
          <a:xfrm>
            <a:off x="5605167" y="3752854"/>
            <a:ext cx="2761906" cy="646331"/>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w="12700">
            <a:solidFill>
              <a:schemeClr val="tx1"/>
            </a:solidFill>
            <a:miter lim="400000"/>
          </a:ln>
          <a:effectLst>
            <a:outerShdw blurRad="50800" dist="38100" dir="2700000" algn="tl" rotWithShape="0">
              <a:prstClr val="black">
                <a:alpha val="40000"/>
              </a:prst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just"/>
          </a:lstStyle>
          <a:p>
            <a:pPr algn="l"/>
            <a:r>
              <a:rPr lang="it-IT" b="1" dirty="0">
                <a:solidFill>
                  <a:srgbClr val="C00000"/>
                </a:solidFill>
              </a:rPr>
              <a:t>(Bio-)</a:t>
            </a:r>
            <a:r>
              <a:rPr lang="it-IT" b="1" dirty="0" err="1">
                <a:solidFill>
                  <a:srgbClr val="C00000"/>
                </a:solidFill>
              </a:rPr>
              <a:t>Refining</a:t>
            </a:r>
            <a:r>
              <a:rPr lang="it-IT" b="1" dirty="0">
                <a:solidFill>
                  <a:srgbClr val="C00000"/>
                </a:solidFill>
              </a:rPr>
              <a:t>: multi-</a:t>
            </a:r>
            <a:r>
              <a:rPr lang="it-IT" b="1" dirty="0" err="1">
                <a:solidFill>
                  <a:srgbClr val="C00000"/>
                </a:solidFill>
              </a:rPr>
              <a:t>feedstock</a:t>
            </a:r>
            <a:r>
              <a:rPr lang="it-IT" b="1" dirty="0">
                <a:solidFill>
                  <a:srgbClr val="C00000"/>
                </a:solidFill>
              </a:rPr>
              <a:t>, multi-product</a:t>
            </a:r>
          </a:p>
        </p:txBody>
      </p:sp>
      <p:sp>
        <p:nvSpPr>
          <p:cNvPr id="10" name="CasellaDiTesto 9">
            <a:extLst>
              <a:ext uri="{FF2B5EF4-FFF2-40B4-BE49-F238E27FC236}">
                <a16:creationId xmlns:a16="http://schemas.microsoft.com/office/drawing/2014/main" id="{8A853525-2AD1-6FB5-BCB0-D8355AA21A2E}"/>
              </a:ext>
            </a:extLst>
          </p:cNvPr>
          <p:cNvSpPr txBox="1"/>
          <p:nvPr/>
        </p:nvSpPr>
        <p:spPr>
          <a:xfrm>
            <a:off x="28660" y="1942623"/>
            <a:ext cx="10197165" cy="646331"/>
          </a:xfrm>
          <a:prstGeom prst="rect">
            <a:avLst/>
          </a:prstGeom>
          <a:solidFill>
            <a:schemeClr val="accent5">
              <a:lumMod val="20000"/>
              <a:lumOff val="80000"/>
            </a:schemeClr>
          </a:solidFill>
          <a:ln w="12700">
            <a:solidFill>
              <a:schemeClr val="tx1"/>
            </a:solidFill>
            <a:miter lim="400000"/>
          </a:ln>
          <a:effectLst>
            <a:outerShdw blurRad="50800" dist="38100" dir="2700000" algn="tl" rotWithShape="0">
              <a:prstClr val="black">
                <a:alpha val="40000"/>
              </a:prstClr>
            </a:outerShdw>
          </a:effectLst>
        </p:spPr>
        <p:txBody>
          <a:bodyPr wrap="square" lIns="45719" rIns="45719">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just">
              <a:defRPr b="1">
                <a:solidFill>
                  <a:srgbClr val="C00000"/>
                </a:solidFill>
              </a:defRPr>
            </a:lvl1pPr>
          </a:lstStyle>
          <a:p>
            <a:r>
              <a:rPr lang="it-IT" dirty="0"/>
              <a:t>SAF production </a:t>
            </a:r>
            <a:r>
              <a:rPr lang="it-IT" dirty="0" err="1"/>
              <a:t>capacity</a:t>
            </a:r>
            <a:r>
              <a:rPr lang="it-IT" dirty="0"/>
              <a:t> </a:t>
            </a:r>
            <a:r>
              <a:rPr lang="it-IT" dirty="0" err="1"/>
              <a:t>currently</a:t>
            </a:r>
            <a:r>
              <a:rPr lang="it-IT" dirty="0"/>
              <a:t> under </a:t>
            </a:r>
            <a:r>
              <a:rPr lang="it-IT" dirty="0" err="1"/>
              <a:t>construction</a:t>
            </a:r>
            <a:r>
              <a:rPr lang="it-IT" dirty="0"/>
              <a:t> </a:t>
            </a:r>
            <a:r>
              <a:rPr lang="it-IT" dirty="0" err="1"/>
              <a:t>could</a:t>
            </a:r>
            <a:r>
              <a:rPr lang="it-IT" dirty="0"/>
              <a:t> supply the 3.2 Mt of SAF </a:t>
            </a:r>
            <a:r>
              <a:rPr lang="it-IT" dirty="0" err="1"/>
              <a:t>required</a:t>
            </a:r>
            <a:r>
              <a:rPr lang="it-IT" dirty="0"/>
              <a:t> by </a:t>
            </a:r>
            <a:r>
              <a:rPr lang="it-IT" dirty="0" err="1"/>
              <a:t>ReFuelEU</a:t>
            </a:r>
            <a:r>
              <a:rPr lang="it-IT" dirty="0"/>
              <a:t> Aviation in 2030 </a:t>
            </a:r>
            <a:r>
              <a:rPr lang="it-IT" dirty="0" err="1"/>
              <a:t>but</a:t>
            </a:r>
            <a:r>
              <a:rPr lang="it-IT" dirty="0"/>
              <a:t> </a:t>
            </a:r>
            <a:r>
              <a:rPr lang="it-IT" dirty="0" err="1"/>
              <a:t>would</a:t>
            </a:r>
            <a:r>
              <a:rPr lang="it-IT" dirty="0"/>
              <a:t> be </a:t>
            </a:r>
            <a:r>
              <a:rPr lang="it-IT" dirty="0" err="1"/>
              <a:t>required</a:t>
            </a:r>
            <a:r>
              <a:rPr lang="it-IT" dirty="0"/>
              <a:t> to </a:t>
            </a:r>
            <a:r>
              <a:rPr lang="it-IT" dirty="0" err="1"/>
              <a:t>ramp</a:t>
            </a:r>
            <a:r>
              <a:rPr lang="it-IT" dirty="0"/>
              <a:t> up </a:t>
            </a:r>
            <a:r>
              <a:rPr lang="it-IT" dirty="0" err="1"/>
              <a:t>quickly</a:t>
            </a:r>
            <a:r>
              <a:rPr lang="it-IT" dirty="0"/>
              <a:t> </a:t>
            </a:r>
            <a:r>
              <a:rPr lang="it-IT" dirty="0" err="1"/>
              <a:t>thereafter</a:t>
            </a:r>
            <a:r>
              <a:rPr lang="it-IT" dirty="0"/>
              <a:t>.</a:t>
            </a:r>
            <a:endParaRPr lang="en-US" dirty="0"/>
          </a:p>
        </p:txBody>
      </p:sp>
      <p:sp>
        <p:nvSpPr>
          <p:cNvPr id="12" name="CasellaDiTesto 11">
            <a:extLst>
              <a:ext uri="{FF2B5EF4-FFF2-40B4-BE49-F238E27FC236}">
                <a16:creationId xmlns:a16="http://schemas.microsoft.com/office/drawing/2014/main" id="{F419CA94-55E5-4C5E-5041-E8D7140F6D34}"/>
              </a:ext>
            </a:extLst>
          </p:cNvPr>
          <p:cNvSpPr txBox="1"/>
          <p:nvPr/>
        </p:nvSpPr>
        <p:spPr>
          <a:xfrm>
            <a:off x="460206" y="1210052"/>
            <a:ext cx="3319219" cy="646331"/>
          </a:xfrm>
          <a:prstGeom prst="rect">
            <a:avLst/>
          </a:prstGeom>
          <a:solidFill>
            <a:schemeClr val="accent5">
              <a:lumMod val="20000"/>
              <a:lumOff val="80000"/>
            </a:schemeClr>
          </a:solidFill>
          <a:ln w="12700">
            <a:solidFill>
              <a:schemeClr val="tx1"/>
            </a:solidFill>
            <a:miter lim="400000"/>
          </a:ln>
          <a:effectLst>
            <a:outerShdw blurRad="50800" dist="38100" dir="2700000" algn="tl" rotWithShape="0">
              <a:prstClr val="black">
                <a:alpha val="40000"/>
              </a:prstClr>
            </a:outerShdw>
          </a:effectLst>
        </p:spPr>
        <p:txBody>
          <a:bodyPr wrap="square" lIns="45719" rIns="45719">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ctr">
              <a:defRPr b="1">
                <a:solidFill>
                  <a:srgbClr val="C00000"/>
                </a:solidFill>
              </a:defRPr>
            </a:lvl1pPr>
          </a:lstStyle>
          <a:p>
            <a:r>
              <a:rPr lang="it-IT" dirty="0"/>
              <a:t>2024: SAF production </a:t>
            </a:r>
            <a:r>
              <a:rPr lang="it-IT" dirty="0" err="1"/>
              <a:t>only</a:t>
            </a:r>
            <a:r>
              <a:rPr lang="it-IT" dirty="0"/>
              <a:t> 0.53% of global jet </a:t>
            </a:r>
            <a:r>
              <a:rPr lang="it-IT" dirty="0" err="1"/>
              <a:t>fuel</a:t>
            </a:r>
            <a:r>
              <a:rPr lang="it-IT" dirty="0"/>
              <a:t> use. </a:t>
            </a:r>
            <a:endParaRPr lang="en-US" dirty="0"/>
          </a:p>
        </p:txBody>
      </p:sp>
      <p:pic>
        <p:nvPicPr>
          <p:cNvPr id="13" name="Immagine 6" descr="Immagine 6">
            <a:extLst>
              <a:ext uri="{FF2B5EF4-FFF2-40B4-BE49-F238E27FC236}">
                <a16:creationId xmlns:a16="http://schemas.microsoft.com/office/drawing/2014/main" id="{92179B7B-910E-C886-443D-6B88AF357143}"/>
              </a:ext>
            </a:extLst>
          </p:cNvPr>
          <p:cNvPicPr>
            <a:picLocks noChangeAspect="1"/>
          </p:cNvPicPr>
          <p:nvPr/>
        </p:nvPicPr>
        <p:blipFill>
          <a:blip r:embed="rId8"/>
          <a:stretch>
            <a:fillRect/>
          </a:stretch>
        </p:blipFill>
        <p:spPr>
          <a:xfrm>
            <a:off x="37524" y="2675194"/>
            <a:ext cx="3056674" cy="2489234"/>
          </a:xfrm>
          <a:prstGeom prst="rect">
            <a:avLst/>
          </a:prstGeom>
          <a:ln w="12700">
            <a:miter lim="400000"/>
          </a:ln>
        </p:spPr>
      </p:pic>
      <p:sp>
        <p:nvSpPr>
          <p:cNvPr id="14" name="CasellaDiTesto 12">
            <a:extLst>
              <a:ext uri="{FF2B5EF4-FFF2-40B4-BE49-F238E27FC236}">
                <a16:creationId xmlns:a16="http://schemas.microsoft.com/office/drawing/2014/main" id="{102320D9-4DA0-87D9-0675-8557A36076D1}"/>
              </a:ext>
            </a:extLst>
          </p:cNvPr>
          <p:cNvSpPr txBox="1"/>
          <p:nvPr/>
        </p:nvSpPr>
        <p:spPr>
          <a:xfrm>
            <a:off x="132207" y="3133699"/>
            <a:ext cx="2894153" cy="5847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buSzPct val="100000"/>
            </a:pPr>
            <a:r>
              <a:rPr lang="it-IT" sz="1600" b="1" i="1" dirty="0" err="1">
                <a:solidFill>
                  <a:srgbClr val="FFFFFF"/>
                </a:solidFill>
              </a:rPr>
              <a:t>ReFuelEU</a:t>
            </a:r>
            <a:r>
              <a:rPr lang="it-IT" sz="1600" b="1" i="1" dirty="0">
                <a:solidFill>
                  <a:srgbClr val="FFFFFF"/>
                </a:solidFill>
              </a:rPr>
              <a:t> Aviation</a:t>
            </a:r>
            <a:r>
              <a:rPr lang="it-IT" sz="1600" i="1" dirty="0">
                <a:solidFill>
                  <a:srgbClr val="FFFFFF"/>
                </a:solidFill>
              </a:rPr>
              <a:t> </a:t>
            </a:r>
          </a:p>
          <a:p>
            <a:pPr>
              <a:buSzPct val="100000"/>
            </a:pPr>
            <a:r>
              <a:rPr lang="it-IT" sz="1600" i="1" dirty="0" err="1">
                <a:solidFill>
                  <a:srgbClr val="FFFFFF"/>
                </a:solidFill>
              </a:rPr>
              <a:t>mandates</a:t>
            </a:r>
            <a:endParaRPr lang="it-IT" sz="1600" i="1" dirty="0">
              <a:solidFill>
                <a:srgbClr val="FFFFFF"/>
              </a:solidFill>
            </a:endParaRP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DEF9AA2E-3FC2-A44D-186B-BE045B8A07A9}"/>
              </a:ext>
            </a:extLst>
          </p:cNvPr>
          <p:cNvPicPr>
            <a:picLocks noChangeAspect="1"/>
          </p:cNvPicPr>
          <p:nvPr/>
        </p:nvPicPr>
        <p:blipFill>
          <a:blip r:embed="rId2">
            <a:extLst>
              <a:ext uri="{28A0092B-C50C-407E-A947-70E740481C1C}">
                <a14:useLocalDpi xmlns:a14="http://schemas.microsoft.com/office/drawing/2010/main" val="0"/>
              </a:ext>
            </a:extLst>
          </a:blip>
          <a:srcRect l="104" t="8880" r="-104" b="52371"/>
          <a:stretch>
            <a:fillRect/>
          </a:stretch>
        </p:blipFill>
        <p:spPr>
          <a:xfrm>
            <a:off x="-12700" y="-175098"/>
            <a:ext cx="12217400" cy="7101192"/>
          </a:xfrm>
          <a:prstGeom prst="rect">
            <a:avLst/>
          </a:prstGeom>
        </p:spPr>
      </p:pic>
      <p:sp>
        <p:nvSpPr>
          <p:cNvPr id="698" name="Title 1"/>
          <p:cNvSpPr txBox="1">
            <a:spLocks noGrp="1"/>
          </p:cNvSpPr>
          <p:nvPr>
            <p:ph type="title"/>
          </p:nvPr>
        </p:nvSpPr>
        <p:spPr>
          <a:xfrm>
            <a:off x="479423" y="1687177"/>
            <a:ext cx="7536420" cy="3114895"/>
          </a:xfrm>
          <a:prstGeom prst="rect">
            <a:avLst/>
          </a:prstGeom>
        </p:spPr>
        <p:txBody>
          <a:bodyPr/>
          <a:lstStyle>
            <a:lvl1pPr defTabSz="740663">
              <a:defRPr sz="4860"/>
            </a:lvl1pPr>
          </a:lstStyle>
          <a:p>
            <a:r>
              <a:rPr lang="it-IT" dirty="0" err="1"/>
              <a:t>Conclusions</a:t>
            </a:r>
            <a:r>
              <a:rPr lang="it-IT" dirty="0"/>
              <a:t>: p</a:t>
            </a:r>
            <a:r>
              <a:rPr dirty="0" err="1"/>
              <a:t>ossible</a:t>
            </a:r>
            <a:r>
              <a:rPr dirty="0"/>
              <a:t> policy, regulatory and industrial measures for biorefineries and aviation</a:t>
            </a:r>
          </a:p>
        </p:txBody>
      </p:sp>
      <p:sp>
        <p:nvSpPr>
          <p:cNvPr id="699" name="Subtitle 12"/>
          <p:cNvSpPr txBox="1">
            <a:spLocks noGrp="1"/>
          </p:cNvSpPr>
          <p:nvPr>
            <p:ph type="body" sz="quarter" idx="1"/>
          </p:nvPr>
        </p:nvSpPr>
        <p:spPr>
          <a:prstGeom prst="rect">
            <a:avLst/>
          </a:prstGeom>
        </p:spPr>
        <p:txBody>
          <a:bodyPr>
            <a:normAutofit lnSpcReduction="10000"/>
          </a:bodyPr>
          <a:lstStyle>
            <a:lvl1pPr defTabSz="905255">
              <a:defRPr sz="14850">
                <a:solidFill>
                  <a:srgbClr val="0D4F9D"/>
                </a:solidFill>
              </a:defRPr>
            </a:lvl1pPr>
          </a:lstStyle>
          <a:p>
            <a:r>
              <a:rPr dirty="0">
                <a:solidFill>
                  <a:schemeClr val="tx2">
                    <a:lumMod val="40000"/>
                    <a:lumOff val="60000"/>
                  </a:schemeClr>
                </a:solidFill>
              </a:rPr>
              <a:t>05</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4" name="TextBox 2"/>
          <p:cNvSpPr txBox="1">
            <a:spLocks noGrp="1"/>
          </p:cNvSpPr>
          <p:nvPr>
            <p:ph type="sldNum" sz="quarter" idx="2"/>
          </p:nvPr>
        </p:nvSpPr>
        <p:spPr>
          <a:xfrm>
            <a:off x="479425" y="6278543"/>
            <a:ext cx="153963" cy="1355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1000">
                <a:solidFill>
                  <a:schemeClr val="accent1"/>
                </a:solidFill>
              </a:defRPr>
            </a:lvl1pPr>
          </a:lstStyle>
          <a:p>
            <a:fld id="{86CB4B4D-7CA3-9044-876B-883B54F8677D}" type="slidenum">
              <a:rPr/>
              <a:t>20</a:t>
            </a:fld>
            <a:endParaRPr/>
          </a:p>
        </p:txBody>
      </p:sp>
      <p:sp>
        <p:nvSpPr>
          <p:cNvPr id="775" name="Titolo 1"/>
          <p:cNvSpPr txBox="1">
            <a:spLocks noGrp="1"/>
          </p:cNvSpPr>
          <p:nvPr>
            <p:ph type="title"/>
          </p:nvPr>
        </p:nvSpPr>
        <p:spPr>
          <a:xfrm>
            <a:off x="646851" y="620809"/>
            <a:ext cx="10775767" cy="307389"/>
          </a:xfrm>
          <a:prstGeom prst="rect">
            <a:avLst/>
          </a:prstGeom>
          <a:ln w="12700">
            <a:miter lim="400000"/>
          </a:ln>
        </p:spPr>
        <p:txBody>
          <a:bodyPr lIns="0" tIns="0" rIns="0" bIns="0">
            <a:normAutofit fontScale="90000"/>
          </a:bodyPr>
          <a:lstStyle>
            <a:lvl1pPr algn="ctr" defTabSz="484631">
              <a:defRPr sz="2120">
                <a:solidFill>
                  <a:srgbClr val="002060"/>
                </a:solidFill>
              </a:defRPr>
            </a:lvl1pPr>
          </a:lstStyle>
          <a:p>
            <a:pPr algn="l" defTabSz="768095"/>
            <a:r>
              <a:rPr sz="3780"/>
              <a:t>Sustainable </a:t>
            </a:r>
            <a:r>
              <a:rPr lang="it-IT" sz="3780" err="1"/>
              <a:t>F</a:t>
            </a:r>
            <a:r>
              <a:rPr sz="3780" err="1"/>
              <a:t>uels</a:t>
            </a:r>
            <a:r>
              <a:rPr sz="3780"/>
              <a:t> and Carbon: main Policies</a:t>
            </a:r>
          </a:p>
        </p:txBody>
      </p:sp>
      <p:sp>
        <p:nvSpPr>
          <p:cNvPr id="776" name="Segnaposto testo 2"/>
          <p:cNvSpPr txBox="1"/>
          <p:nvPr/>
        </p:nvSpPr>
        <p:spPr>
          <a:xfrm>
            <a:off x="1506980" y="1568775"/>
            <a:ext cx="9620366" cy="236988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ct val="90000"/>
              </a:lnSpc>
              <a:spcBef>
                <a:spcPts val="1200"/>
              </a:spcBef>
              <a:defRPr sz="2200" b="1" u="sng"/>
            </a:pPr>
            <a:r>
              <a:rPr sz="2000"/>
              <a:t>In force</a:t>
            </a:r>
            <a:r>
              <a:rPr sz="2000" u="none"/>
              <a:t>:</a:t>
            </a:r>
            <a:endParaRPr>
              <a:solidFill>
                <a:srgbClr val="404040"/>
              </a:solidFill>
            </a:endParaRPr>
          </a:p>
          <a:p>
            <a:pPr marL="91439" indent="-91439">
              <a:lnSpc>
                <a:spcPct val="90000"/>
              </a:lnSpc>
              <a:spcBef>
                <a:spcPts val="1200"/>
              </a:spcBef>
              <a:buClr>
                <a:srgbClr val="002060"/>
              </a:buClr>
              <a:buSzPct val="100000"/>
              <a:buFont typeface="Arial"/>
              <a:buChar char="•"/>
              <a:defRPr sz="2200" b="1"/>
            </a:pPr>
            <a:r>
              <a:rPr sz="2000"/>
              <a:t> REDII/REDII–IR </a:t>
            </a:r>
            <a:r>
              <a:rPr sz="2000" b="0"/>
              <a:t>and </a:t>
            </a:r>
            <a:r>
              <a:rPr sz="2000"/>
              <a:t>REDIII</a:t>
            </a:r>
            <a:r>
              <a:rPr sz="2000" b="0"/>
              <a:t> on </a:t>
            </a:r>
            <a:r>
              <a:rPr sz="2000"/>
              <a:t>Sustainable Biofuels</a:t>
            </a:r>
          </a:p>
          <a:p>
            <a:pPr marL="91439" indent="-91439">
              <a:lnSpc>
                <a:spcPct val="90000"/>
              </a:lnSpc>
              <a:spcBef>
                <a:spcPts val="1200"/>
              </a:spcBef>
              <a:buClr>
                <a:srgbClr val="002060"/>
              </a:buClr>
              <a:buSzPct val="100000"/>
              <a:buFont typeface="Arial"/>
              <a:buChar char="•"/>
              <a:defRPr sz="2200" b="1"/>
            </a:pPr>
            <a:r>
              <a:rPr sz="2000"/>
              <a:t> </a:t>
            </a:r>
            <a:r>
              <a:rPr sz="2000" err="1"/>
              <a:t>ReFuelEU</a:t>
            </a:r>
            <a:r>
              <a:rPr sz="2000"/>
              <a:t> Aviation</a:t>
            </a:r>
            <a:r>
              <a:rPr sz="2000" b="0"/>
              <a:t>. And </a:t>
            </a:r>
            <a:r>
              <a:rPr sz="2000" err="1"/>
              <a:t>FuelEU</a:t>
            </a:r>
            <a:r>
              <a:rPr sz="2000"/>
              <a:t> Maritime </a:t>
            </a:r>
            <a:endParaRPr>
              <a:solidFill>
                <a:srgbClr val="404040"/>
              </a:solidFill>
            </a:endParaRPr>
          </a:p>
          <a:p>
            <a:pPr marL="91439" indent="-91439">
              <a:lnSpc>
                <a:spcPct val="90000"/>
              </a:lnSpc>
              <a:spcBef>
                <a:spcPts val="1200"/>
              </a:spcBef>
              <a:buClr>
                <a:srgbClr val="002060"/>
              </a:buClr>
              <a:buSzPct val="100000"/>
              <a:buFont typeface="Arial"/>
              <a:buChar char="•"/>
              <a:defRPr sz="2200" b="1"/>
            </a:pPr>
            <a:r>
              <a:rPr sz="2000"/>
              <a:t> CRCF</a:t>
            </a:r>
            <a:r>
              <a:rPr sz="2000" b="0"/>
              <a:t>: </a:t>
            </a:r>
            <a:r>
              <a:rPr sz="2000"/>
              <a:t>Carbon Removals and Carbon Farming</a:t>
            </a:r>
            <a:r>
              <a:rPr sz="2000" b="0"/>
              <a:t>, DG </a:t>
            </a:r>
            <a:r>
              <a:rPr sz="2000" b="0" err="1"/>
              <a:t>Clima</a:t>
            </a:r>
            <a:r>
              <a:rPr sz="2000" b="0"/>
              <a:t>. Relevant to voluntary and (possibly) mandated (ETS revision, EC proposal in 2026) carbon markets</a:t>
            </a:r>
            <a:endParaRPr>
              <a:solidFill>
                <a:srgbClr val="404040"/>
              </a:solidFill>
            </a:endParaRPr>
          </a:p>
          <a:p>
            <a:pPr marL="91439" indent="-91439">
              <a:lnSpc>
                <a:spcPct val="90000"/>
              </a:lnSpc>
              <a:spcBef>
                <a:spcPts val="1200"/>
              </a:spcBef>
              <a:buClr>
                <a:schemeClr val="accent1"/>
              </a:buClr>
              <a:buSzPct val="100000"/>
              <a:buFont typeface="Arial"/>
              <a:buChar char="•"/>
              <a:defRPr sz="2200" b="1"/>
            </a:pPr>
            <a:r>
              <a:rPr sz="2000"/>
              <a:t> ICAO</a:t>
            </a:r>
            <a:r>
              <a:rPr sz="2000" b="0"/>
              <a:t> for </a:t>
            </a:r>
            <a:r>
              <a:rPr sz="2000"/>
              <a:t>SAF</a:t>
            </a:r>
            <a:endParaRPr>
              <a:solidFill>
                <a:srgbClr val="404040"/>
              </a:solidFill>
            </a:endParaRPr>
          </a:p>
        </p:txBody>
      </p:sp>
      <p:pic>
        <p:nvPicPr>
          <p:cNvPr id="777" name="Immagine 24" descr="Immagine 24"/>
          <p:cNvPicPr>
            <a:picLocks noChangeAspect="1"/>
          </p:cNvPicPr>
          <p:nvPr/>
        </p:nvPicPr>
        <p:blipFill>
          <a:blip r:embed="rId2"/>
          <a:stretch>
            <a:fillRect/>
          </a:stretch>
        </p:blipFill>
        <p:spPr>
          <a:xfrm>
            <a:off x="103195" y="3334049"/>
            <a:ext cx="1330252" cy="516898"/>
          </a:xfrm>
          <a:prstGeom prst="rect">
            <a:avLst/>
          </a:prstGeom>
          <a:ln w="12700">
            <a:miter lim="400000"/>
          </a:ln>
        </p:spPr>
      </p:pic>
      <p:pic>
        <p:nvPicPr>
          <p:cNvPr id="778" name="Immagine 25" descr="Immagine 25"/>
          <p:cNvPicPr>
            <a:picLocks noChangeAspect="1"/>
          </p:cNvPicPr>
          <p:nvPr/>
        </p:nvPicPr>
        <p:blipFill>
          <a:blip r:embed="rId3"/>
          <a:stretch>
            <a:fillRect/>
          </a:stretch>
        </p:blipFill>
        <p:spPr>
          <a:xfrm>
            <a:off x="427984" y="3850947"/>
            <a:ext cx="989785" cy="207536"/>
          </a:xfrm>
          <a:prstGeom prst="rect">
            <a:avLst/>
          </a:prstGeom>
          <a:ln w="12700">
            <a:miter lim="400000"/>
          </a:ln>
        </p:spPr>
      </p:pic>
      <p:pic>
        <p:nvPicPr>
          <p:cNvPr id="779" name="Immagine 6" descr="Immagine 6"/>
          <p:cNvPicPr>
            <a:picLocks noChangeAspect="1"/>
          </p:cNvPicPr>
          <p:nvPr/>
        </p:nvPicPr>
        <p:blipFill>
          <a:blip r:embed="rId4"/>
          <a:stretch>
            <a:fillRect/>
          </a:stretch>
        </p:blipFill>
        <p:spPr>
          <a:xfrm>
            <a:off x="72427" y="6431956"/>
            <a:ext cx="1478144" cy="385603"/>
          </a:xfrm>
          <a:prstGeom prst="rect">
            <a:avLst/>
          </a:prstGeom>
          <a:ln w="12700">
            <a:miter lim="400000"/>
          </a:ln>
        </p:spPr>
      </p:pic>
      <p:pic>
        <p:nvPicPr>
          <p:cNvPr id="780" name="Picture 3" descr="Picture 3"/>
          <p:cNvPicPr>
            <a:picLocks noChangeAspect="1"/>
          </p:cNvPicPr>
          <p:nvPr/>
        </p:nvPicPr>
        <p:blipFill>
          <a:blip r:embed="rId5"/>
          <a:stretch>
            <a:fillRect/>
          </a:stretch>
        </p:blipFill>
        <p:spPr>
          <a:xfrm>
            <a:off x="811499" y="1965945"/>
            <a:ext cx="620091" cy="385603"/>
          </a:xfrm>
          <a:prstGeom prst="rect">
            <a:avLst/>
          </a:prstGeom>
          <a:ln>
            <a:solidFill>
              <a:srgbClr val="FFFFFF"/>
            </a:solidFill>
          </a:ln>
        </p:spPr>
      </p:pic>
      <p:pic>
        <p:nvPicPr>
          <p:cNvPr id="781" name="Picture 3" descr="Picture 3"/>
          <p:cNvPicPr>
            <a:picLocks noChangeAspect="1"/>
          </p:cNvPicPr>
          <p:nvPr/>
        </p:nvPicPr>
        <p:blipFill>
          <a:blip r:embed="rId5"/>
          <a:stretch>
            <a:fillRect/>
          </a:stretch>
        </p:blipFill>
        <p:spPr>
          <a:xfrm>
            <a:off x="797678" y="2404252"/>
            <a:ext cx="620091" cy="385603"/>
          </a:xfrm>
          <a:prstGeom prst="rect">
            <a:avLst/>
          </a:prstGeom>
          <a:ln>
            <a:solidFill>
              <a:srgbClr val="FFFFFF"/>
            </a:solidFill>
          </a:ln>
        </p:spPr>
      </p:pic>
      <p:pic>
        <p:nvPicPr>
          <p:cNvPr id="782" name="Picture 3" descr="Picture 3"/>
          <p:cNvPicPr>
            <a:picLocks noChangeAspect="1"/>
          </p:cNvPicPr>
          <p:nvPr/>
        </p:nvPicPr>
        <p:blipFill>
          <a:blip r:embed="rId5"/>
          <a:stretch>
            <a:fillRect/>
          </a:stretch>
        </p:blipFill>
        <p:spPr>
          <a:xfrm>
            <a:off x="856242" y="4438363"/>
            <a:ext cx="620091" cy="385603"/>
          </a:xfrm>
          <a:prstGeom prst="rect">
            <a:avLst/>
          </a:prstGeom>
          <a:ln>
            <a:solidFill>
              <a:srgbClr val="FFFFFF"/>
            </a:solidFill>
          </a:ln>
        </p:spPr>
      </p:pic>
      <p:pic>
        <p:nvPicPr>
          <p:cNvPr id="783" name="Picture 3" descr="Picture 3"/>
          <p:cNvPicPr>
            <a:picLocks noChangeAspect="1"/>
          </p:cNvPicPr>
          <p:nvPr/>
        </p:nvPicPr>
        <p:blipFill>
          <a:blip r:embed="rId5"/>
          <a:stretch>
            <a:fillRect/>
          </a:stretch>
        </p:blipFill>
        <p:spPr>
          <a:xfrm>
            <a:off x="855745" y="4876670"/>
            <a:ext cx="620091" cy="385603"/>
          </a:xfrm>
          <a:prstGeom prst="rect">
            <a:avLst/>
          </a:prstGeom>
          <a:ln>
            <a:solidFill>
              <a:srgbClr val="FFFFFF"/>
            </a:solidFill>
          </a:ln>
        </p:spPr>
      </p:pic>
      <p:pic>
        <p:nvPicPr>
          <p:cNvPr id="784" name="Picture 3" descr="Picture 3"/>
          <p:cNvPicPr>
            <a:picLocks noChangeAspect="1"/>
          </p:cNvPicPr>
          <p:nvPr/>
        </p:nvPicPr>
        <p:blipFill>
          <a:blip r:embed="rId5"/>
          <a:stretch>
            <a:fillRect/>
          </a:stretch>
        </p:blipFill>
        <p:spPr>
          <a:xfrm>
            <a:off x="879103" y="5750666"/>
            <a:ext cx="620091" cy="385603"/>
          </a:xfrm>
          <a:prstGeom prst="rect">
            <a:avLst/>
          </a:prstGeom>
          <a:ln>
            <a:solidFill>
              <a:srgbClr val="FFFFFF"/>
            </a:solidFill>
          </a:ln>
        </p:spPr>
      </p:pic>
      <p:pic>
        <p:nvPicPr>
          <p:cNvPr id="785" name="Picture 3" descr="Picture 3"/>
          <p:cNvPicPr>
            <a:picLocks noChangeAspect="1"/>
          </p:cNvPicPr>
          <p:nvPr/>
        </p:nvPicPr>
        <p:blipFill>
          <a:blip r:embed="rId5"/>
          <a:stretch>
            <a:fillRect/>
          </a:stretch>
        </p:blipFill>
        <p:spPr>
          <a:xfrm>
            <a:off x="871317" y="5313668"/>
            <a:ext cx="620091" cy="385603"/>
          </a:xfrm>
          <a:prstGeom prst="rect">
            <a:avLst/>
          </a:prstGeom>
          <a:ln>
            <a:solidFill>
              <a:srgbClr val="FFFFFF"/>
            </a:solidFill>
          </a:ln>
        </p:spPr>
      </p:pic>
      <p:pic>
        <p:nvPicPr>
          <p:cNvPr id="786" name="Picture 3" descr="Picture 3"/>
          <p:cNvPicPr>
            <a:picLocks noChangeAspect="1"/>
          </p:cNvPicPr>
          <p:nvPr/>
        </p:nvPicPr>
        <p:blipFill>
          <a:blip r:embed="rId5"/>
          <a:stretch>
            <a:fillRect/>
          </a:stretch>
        </p:blipFill>
        <p:spPr>
          <a:xfrm>
            <a:off x="805027" y="2845050"/>
            <a:ext cx="620091" cy="385603"/>
          </a:xfrm>
          <a:prstGeom prst="rect">
            <a:avLst/>
          </a:prstGeom>
          <a:ln>
            <a:solidFill>
              <a:srgbClr val="FFFFFF"/>
            </a:solidFill>
          </a:ln>
        </p:spPr>
      </p:pic>
      <p:sp>
        <p:nvSpPr>
          <p:cNvPr id="2" name="Text Placeholder 1">
            <a:extLst>
              <a:ext uri="{FF2B5EF4-FFF2-40B4-BE49-F238E27FC236}">
                <a16:creationId xmlns:a16="http://schemas.microsoft.com/office/drawing/2014/main" id="{F8BAF49A-FC08-EDC1-E6C8-4698A769C055}"/>
              </a:ext>
            </a:extLst>
          </p:cNvPr>
          <p:cNvSpPr txBox="1">
            <a:spLocks noGrp="1"/>
          </p:cNvSpPr>
          <p:nvPr>
            <p:ph type="body" sz="quarter" idx="1"/>
          </p:nvPr>
        </p:nvSpPr>
        <p:spPr>
          <a:xfrm>
            <a:off x="394391" y="-96576"/>
            <a:ext cx="11681513" cy="446789"/>
          </a:xfrm>
          <a:prstGeom prst="rect">
            <a:avLst/>
          </a:prstGeom>
        </p:spPr>
        <p:txBody>
          <a:bodyPr>
            <a:noAutofit/>
          </a:bodyPr>
          <a:lstStyle/>
          <a:p>
            <a:r>
              <a:rPr sz="1600"/>
              <a:t>Section 5: </a:t>
            </a:r>
            <a:r>
              <a:rPr lang="it-IT" sz="1600" err="1"/>
              <a:t>Conclusions</a:t>
            </a:r>
            <a:r>
              <a:rPr lang="it-IT" sz="1600"/>
              <a:t>: </a:t>
            </a:r>
            <a:r>
              <a:rPr lang="it-IT" sz="1600" err="1"/>
              <a:t>possible</a:t>
            </a:r>
            <a:r>
              <a:rPr lang="it-IT" sz="1600"/>
              <a:t> policy, </a:t>
            </a:r>
            <a:r>
              <a:rPr lang="it-IT" sz="1600" err="1"/>
              <a:t>regulatory</a:t>
            </a:r>
            <a:r>
              <a:rPr lang="it-IT" sz="1600"/>
              <a:t> and industrial </a:t>
            </a:r>
            <a:r>
              <a:rPr lang="it-IT" sz="1600" err="1"/>
              <a:t>measures</a:t>
            </a:r>
            <a:r>
              <a:rPr lang="it-IT" sz="1600"/>
              <a:t> for </a:t>
            </a:r>
            <a:r>
              <a:rPr lang="it-IT" sz="1600" err="1"/>
              <a:t>biorefineries</a:t>
            </a:r>
            <a:r>
              <a:rPr lang="it-IT" sz="1600"/>
              <a:t> and </a:t>
            </a:r>
            <a:r>
              <a:rPr lang="it-IT" sz="1600" err="1"/>
              <a:t>aviation</a:t>
            </a:r>
            <a:endParaRPr sz="1600"/>
          </a:p>
        </p:txBody>
      </p:sp>
      <p:sp>
        <p:nvSpPr>
          <p:cNvPr id="3" name="Text Placeholder 1">
            <a:extLst>
              <a:ext uri="{FF2B5EF4-FFF2-40B4-BE49-F238E27FC236}">
                <a16:creationId xmlns:a16="http://schemas.microsoft.com/office/drawing/2014/main" id="{9859D81A-9209-DA38-6752-D4B50A7F8A45}"/>
              </a:ext>
            </a:extLst>
          </p:cNvPr>
          <p:cNvSpPr txBox="1">
            <a:spLocks/>
          </p:cNvSpPr>
          <p:nvPr/>
        </p:nvSpPr>
        <p:spPr>
          <a:xfrm>
            <a:off x="690606" y="960782"/>
            <a:ext cx="8336654" cy="5114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Autofit/>
          </a:bodyPr>
          <a:lstStyle>
            <a:lvl1pPr marL="0" marR="0" indent="0" algn="l" defTabSz="914400" rtl="0" latinLnBrk="0">
              <a:lnSpc>
                <a:spcPts val="5000"/>
              </a:lnSpc>
              <a:spcBef>
                <a:spcPts val="0"/>
              </a:spcBef>
              <a:spcAft>
                <a:spcPts val="0"/>
              </a:spcAft>
              <a:buClrTx/>
              <a:buSzTx/>
              <a:buFontTx/>
              <a:buNone/>
              <a:tabLst/>
              <a:defRPr sz="5000" b="1" i="0" u="none" strike="noStrike" cap="none" spc="0" baseline="0">
                <a:solidFill>
                  <a:schemeClr val="accent1"/>
                </a:solidFill>
                <a:uFillTx/>
                <a:latin typeface="+mn-lt"/>
                <a:ea typeface="+mn-ea"/>
                <a:cs typeface="+mn-cs"/>
                <a:sym typeface="Arial"/>
              </a:defRPr>
            </a:lvl1pPr>
            <a:lvl2pPr marL="498300" marR="0" indent="-498300" algn="l" defTabSz="914400" rtl="0" latinLnBrk="0">
              <a:lnSpc>
                <a:spcPts val="5000"/>
              </a:lnSpc>
              <a:spcBef>
                <a:spcPts val="0"/>
              </a:spcBef>
              <a:spcAft>
                <a:spcPts val="0"/>
              </a:spcAft>
              <a:buClrTx/>
              <a:buSzPct val="100000"/>
              <a:buFontTx/>
              <a:buChar char="•"/>
              <a:tabLst/>
              <a:defRPr sz="5000" b="1" i="0" u="none" strike="noStrike" cap="none" spc="0" baseline="0">
                <a:solidFill>
                  <a:schemeClr val="accent1"/>
                </a:solidFill>
                <a:uFillTx/>
                <a:latin typeface="+mn-lt"/>
                <a:ea typeface="+mn-ea"/>
                <a:cs typeface="+mn-cs"/>
                <a:sym typeface="Arial"/>
              </a:defRPr>
            </a:lvl2pPr>
            <a:lvl3pPr marL="735012" marR="0" indent="-555625" algn="l" defTabSz="914400" rtl="0" latinLnBrk="0">
              <a:lnSpc>
                <a:spcPts val="5000"/>
              </a:lnSpc>
              <a:spcBef>
                <a:spcPts val="0"/>
              </a:spcBef>
              <a:spcAft>
                <a:spcPts val="0"/>
              </a:spcAft>
              <a:buClrTx/>
              <a:buSzPct val="100000"/>
              <a:buFontTx/>
              <a:buChar char="–"/>
              <a:tabLst/>
              <a:defRPr sz="5000" b="1" i="0" u="none" strike="noStrike" cap="none" spc="0" baseline="0">
                <a:solidFill>
                  <a:schemeClr val="accent1"/>
                </a:solidFill>
                <a:uFillTx/>
                <a:latin typeface="+mn-lt"/>
                <a:ea typeface="+mn-ea"/>
                <a:cs typeface="+mn-cs"/>
                <a:sym typeface="Arial"/>
              </a:defRPr>
            </a:lvl3pPr>
            <a:lvl4pPr marL="997858" marR="0" indent="-640671" algn="l" defTabSz="914400" rtl="0" latinLnBrk="0">
              <a:lnSpc>
                <a:spcPts val="5000"/>
              </a:lnSpc>
              <a:spcBef>
                <a:spcPts val="0"/>
              </a:spcBef>
              <a:spcAft>
                <a:spcPts val="0"/>
              </a:spcAft>
              <a:buClrTx/>
              <a:buSzPct val="100000"/>
              <a:buFontTx/>
              <a:buChar char=" "/>
              <a:tabLst/>
              <a:defRPr sz="5000" b="1" i="0" u="none" strike="noStrike" cap="none" spc="0" baseline="0">
                <a:solidFill>
                  <a:schemeClr val="accent1"/>
                </a:solidFill>
                <a:uFillTx/>
                <a:latin typeface="+mn-lt"/>
                <a:ea typeface="+mn-ea"/>
                <a:cs typeface="+mn-cs"/>
                <a:sym typeface="Arial"/>
              </a:defRPr>
            </a:lvl4pPr>
            <a:lvl5pPr marL="1297254" marR="0" indent="-760679" algn="l" defTabSz="914400" rtl="0" latinLnBrk="0">
              <a:lnSpc>
                <a:spcPts val="5000"/>
              </a:lnSpc>
              <a:spcBef>
                <a:spcPts val="0"/>
              </a:spcBef>
              <a:spcAft>
                <a:spcPts val="0"/>
              </a:spcAft>
              <a:buClrTx/>
              <a:buSzPct val="100000"/>
              <a:buFontTx/>
              <a:buChar char="–"/>
              <a:tabLst/>
              <a:defRPr sz="5000" b="1" i="0" u="none" strike="noStrike" cap="none" spc="0" baseline="0">
                <a:solidFill>
                  <a:schemeClr val="accent1"/>
                </a:solidFill>
                <a:uFillTx/>
                <a:latin typeface="+mn-lt"/>
                <a:ea typeface="+mn-ea"/>
                <a:cs typeface="+mn-cs"/>
                <a:sym typeface="Arial"/>
              </a:defRPr>
            </a:lvl5pPr>
            <a:lvl6pPr marL="2514600" marR="0" indent="-228600"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6pPr>
            <a:lvl7pPr marL="2971800" marR="0" indent="-228600"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7pPr>
            <a:lvl8pPr marL="3429000" marR="0" indent="-228600"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8pPr>
            <a:lvl9pPr marL="3886200" marR="0" indent="-228600"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9pPr>
          </a:lstStyle>
          <a:p>
            <a:pPr hangingPunct="1"/>
            <a:r>
              <a:rPr lang="it-IT" sz="2000" dirty="0"/>
              <a:t>A </a:t>
            </a:r>
            <a:r>
              <a:rPr lang="it-IT" sz="2000" u="sng" dirty="0" err="1"/>
              <a:t>very</a:t>
            </a:r>
            <a:r>
              <a:rPr lang="it-IT" sz="2000" u="sng" dirty="0"/>
              <a:t> </a:t>
            </a:r>
            <a:r>
              <a:rPr lang="it-IT" sz="2000" u="sng" dirty="0" err="1"/>
              <a:t>complex</a:t>
            </a:r>
            <a:r>
              <a:rPr lang="it-IT" sz="2000" dirty="0"/>
              <a:t> and </a:t>
            </a:r>
            <a:r>
              <a:rPr lang="it-IT" sz="2000" u="sng" dirty="0" err="1"/>
              <a:t>frequently</a:t>
            </a:r>
            <a:r>
              <a:rPr lang="it-IT" sz="2000" u="sng" dirty="0"/>
              <a:t> </a:t>
            </a:r>
            <a:r>
              <a:rPr lang="it-IT" sz="2000" u="sng" dirty="0" err="1"/>
              <a:t>evolving</a:t>
            </a:r>
            <a:r>
              <a:rPr lang="it-IT" sz="2000" dirty="0"/>
              <a:t> legislative </a:t>
            </a:r>
            <a:r>
              <a:rPr lang="it-IT" sz="2000" dirty="0" err="1"/>
              <a:t>environment</a:t>
            </a:r>
            <a:endParaRPr lang="it-IT" sz="2000" dirty="0"/>
          </a:p>
        </p:txBody>
      </p:sp>
      <p:sp>
        <p:nvSpPr>
          <p:cNvPr id="4" name="Segnaposto testo 2">
            <a:extLst>
              <a:ext uri="{FF2B5EF4-FFF2-40B4-BE49-F238E27FC236}">
                <a16:creationId xmlns:a16="http://schemas.microsoft.com/office/drawing/2014/main" id="{99276ED7-A71A-DC87-8F9C-CA8207ED58F7}"/>
              </a:ext>
            </a:extLst>
          </p:cNvPr>
          <p:cNvSpPr txBox="1"/>
          <p:nvPr/>
        </p:nvSpPr>
        <p:spPr>
          <a:xfrm>
            <a:off x="1506982" y="4045766"/>
            <a:ext cx="8409750" cy="28007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lnSpc>
                <a:spcPct val="90000"/>
              </a:lnSpc>
              <a:spcBef>
                <a:spcPts val="1200"/>
              </a:spcBef>
              <a:defRPr sz="2200" b="1" u="sng"/>
            </a:pPr>
            <a:r>
              <a:rPr sz="2000" dirty="0"/>
              <a:t>Incoming</a:t>
            </a:r>
            <a:r>
              <a:rPr sz="2000" u="none" dirty="0"/>
              <a:t>:</a:t>
            </a:r>
          </a:p>
          <a:p>
            <a:pPr marL="91439" indent="-91439">
              <a:lnSpc>
                <a:spcPct val="90000"/>
              </a:lnSpc>
              <a:spcBef>
                <a:spcPts val="1200"/>
              </a:spcBef>
              <a:buClr>
                <a:srgbClr val="002060"/>
              </a:buClr>
              <a:buSzPct val="100000"/>
              <a:buFont typeface="Arial"/>
              <a:buChar char="•"/>
              <a:defRPr sz="2200" b="1"/>
            </a:pPr>
            <a:r>
              <a:rPr sz="2000" dirty="0"/>
              <a:t> CO2 Regulation </a:t>
            </a:r>
            <a:r>
              <a:rPr sz="2000" b="0" dirty="0"/>
              <a:t>(for Passenger cars/LDV, HDV)</a:t>
            </a:r>
            <a:endParaRPr dirty="0">
              <a:solidFill>
                <a:srgbClr val="404040"/>
              </a:solidFill>
            </a:endParaRPr>
          </a:p>
          <a:p>
            <a:pPr marL="91439" indent="-91439">
              <a:lnSpc>
                <a:spcPct val="90000"/>
              </a:lnSpc>
              <a:spcBef>
                <a:spcPts val="1200"/>
              </a:spcBef>
              <a:buClr>
                <a:srgbClr val="002060"/>
              </a:buClr>
              <a:buSzPct val="100000"/>
              <a:buFont typeface="Arial"/>
              <a:buChar char="•"/>
              <a:defRPr sz="2200"/>
            </a:pPr>
            <a:r>
              <a:rPr sz="2000" dirty="0"/>
              <a:t> </a:t>
            </a:r>
            <a:r>
              <a:rPr sz="2000" b="1" dirty="0"/>
              <a:t>996 RED Implementing Regulation </a:t>
            </a:r>
            <a:r>
              <a:rPr sz="2000" dirty="0"/>
              <a:t>(intermediate crop, soil carbon)</a:t>
            </a:r>
            <a:endParaRPr dirty="0">
              <a:solidFill>
                <a:srgbClr val="404040"/>
              </a:solidFill>
            </a:endParaRPr>
          </a:p>
          <a:p>
            <a:pPr marL="91439" indent="-91439">
              <a:lnSpc>
                <a:spcPct val="90000"/>
              </a:lnSpc>
              <a:spcBef>
                <a:spcPts val="1200"/>
              </a:spcBef>
              <a:buClr>
                <a:srgbClr val="002060"/>
              </a:buClr>
              <a:buSzPct val="100000"/>
              <a:buFont typeface="Arial"/>
              <a:buChar char="•"/>
              <a:defRPr sz="2200"/>
            </a:pPr>
            <a:r>
              <a:rPr sz="2000" dirty="0"/>
              <a:t> </a:t>
            </a:r>
            <a:r>
              <a:rPr sz="2000" b="1" dirty="0"/>
              <a:t>New EU RED</a:t>
            </a:r>
            <a:r>
              <a:rPr sz="2000" dirty="0"/>
              <a:t> </a:t>
            </a:r>
            <a:endParaRPr dirty="0">
              <a:solidFill>
                <a:srgbClr val="404040"/>
              </a:solidFill>
            </a:endParaRPr>
          </a:p>
          <a:p>
            <a:pPr marL="91439" indent="-91439">
              <a:lnSpc>
                <a:spcPct val="90000"/>
              </a:lnSpc>
              <a:spcBef>
                <a:spcPts val="1200"/>
              </a:spcBef>
              <a:buClr>
                <a:srgbClr val="002060"/>
              </a:buClr>
              <a:buSzPct val="100000"/>
              <a:buFont typeface="Arial"/>
              <a:buChar char="•"/>
              <a:defRPr sz="2200" b="1"/>
            </a:pPr>
            <a:r>
              <a:rPr sz="2000" dirty="0"/>
              <a:t> EU ETS</a:t>
            </a:r>
            <a:r>
              <a:rPr sz="2000" b="0" dirty="0"/>
              <a:t>: 2026 revision; </a:t>
            </a:r>
            <a:r>
              <a:rPr sz="2000" dirty="0"/>
              <a:t>ETS2</a:t>
            </a:r>
            <a:r>
              <a:rPr sz="2000" b="0" dirty="0"/>
              <a:t>, delayed, on buildings and road transport sector and fuels for additional sector</a:t>
            </a:r>
            <a:endParaRPr dirty="0">
              <a:solidFill>
                <a:srgbClr val="404040"/>
              </a:solidFill>
            </a:endParaRPr>
          </a:p>
          <a:p>
            <a:pPr marL="91439" indent="-91439">
              <a:lnSpc>
                <a:spcPct val="90000"/>
              </a:lnSpc>
              <a:spcBef>
                <a:spcPts val="1200"/>
              </a:spcBef>
              <a:buClr>
                <a:schemeClr val="accent1"/>
              </a:buClr>
              <a:buSzPct val="100000"/>
              <a:buFont typeface="Arial"/>
              <a:buChar char="•"/>
              <a:defRPr sz="2200" b="1"/>
            </a:pPr>
            <a:r>
              <a:rPr sz="2000" dirty="0"/>
              <a:t> IMO</a:t>
            </a:r>
            <a:r>
              <a:rPr sz="2000" b="0" dirty="0"/>
              <a:t>: announced April 2025, decision postponed to late 2026</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1" name="TextBox 2"/>
          <p:cNvSpPr txBox="1">
            <a:spLocks noGrp="1"/>
          </p:cNvSpPr>
          <p:nvPr>
            <p:ph type="sldNum" sz="quarter" idx="2"/>
          </p:nvPr>
        </p:nvSpPr>
        <p:spPr>
          <a:xfrm>
            <a:off x="479425" y="6278543"/>
            <a:ext cx="153963" cy="1355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1000">
                <a:solidFill>
                  <a:schemeClr val="accent1"/>
                </a:solidFill>
              </a:defRPr>
            </a:lvl1pPr>
          </a:lstStyle>
          <a:p>
            <a:fld id="{86CB4B4D-7CA3-9044-876B-883B54F8677D}" type="slidenum">
              <a:rPr/>
              <a:t>21</a:t>
            </a:fld>
            <a:endParaRPr/>
          </a:p>
        </p:txBody>
      </p:sp>
      <p:sp>
        <p:nvSpPr>
          <p:cNvPr id="702" name="Text Placeholder 1"/>
          <p:cNvSpPr txBox="1">
            <a:spLocks noGrp="1"/>
          </p:cNvSpPr>
          <p:nvPr>
            <p:ph type="body" sz="quarter" idx="1"/>
          </p:nvPr>
        </p:nvSpPr>
        <p:spPr>
          <a:xfrm>
            <a:off x="394392" y="403475"/>
            <a:ext cx="11403216" cy="362070"/>
          </a:xfrm>
          <a:prstGeom prst="rect">
            <a:avLst/>
          </a:prstGeom>
        </p:spPr>
        <p:txBody>
          <a:bodyPr/>
          <a:lstStyle/>
          <a:p>
            <a:r>
              <a:t>Section 5: </a:t>
            </a:r>
            <a:r>
              <a:rPr lang="it-IT" err="1"/>
              <a:t>Conclusions</a:t>
            </a:r>
            <a:r>
              <a:rPr lang="it-IT"/>
              <a:t>: </a:t>
            </a:r>
            <a:r>
              <a:rPr lang="it-IT" err="1"/>
              <a:t>possible</a:t>
            </a:r>
            <a:r>
              <a:rPr lang="it-IT"/>
              <a:t> policy, </a:t>
            </a:r>
            <a:r>
              <a:rPr lang="it-IT" err="1"/>
              <a:t>regulatory</a:t>
            </a:r>
            <a:r>
              <a:rPr lang="it-IT"/>
              <a:t> and industrial </a:t>
            </a:r>
            <a:r>
              <a:rPr lang="it-IT" err="1"/>
              <a:t>measures</a:t>
            </a:r>
            <a:r>
              <a:rPr lang="it-IT"/>
              <a:t> for </a:t>
            </a:r>
            <a:r>
              <a:rPr lang="it-IT" err="1"/>
              <a:t>biorefineries</a:t>
            </a:r>
            <a:r>
              <a:rPr lang="it-IT"/>
              <a:t> and </a:t>
            </a:r>
            <a:r>
              <a:rPr lang="it-IT" err="1"/>
              <a:t>aviation</a:t>
            </a:r>
            <a:endParaRPr/>
          </a:p>
        </p:txBody>
      </p:sp>
      <p:sp>
        <p:nvSpPr>
          <p:cNvPr id="703" name="Title 2"/>
          <p:cNvSpPr txBox="1">
            <a:spLocks noGrp="1"/>
          </p:cNvSpPr>
          <p:nvPr>
            <p:ph type="title"/>
          </p:nvPr>
        </p:nvSpPr>
        <p:spPr>
          <a:xfrm>
            <a:off x="394392" y="754735"/>
            <a:ext cx="11797608" cy="965444"/>
          </a:xfrm>
          <a:prstGeom prst="rect">
            <a:avLst/>
          </a:prstGeom>
        </p:spPr>
        <p:txBody>
          <a:bodyPr/>
          <a:lstStyle>
            <a:lvl1pPr defTabSz="768095">
              <a:defRPr sz="3780"/>
            </a:lvl1pPr>
          </a:lstStyle>
          <a:p>
            <a:r>
              <a:rPr dirty="0"/>
              <a:t>Possible policy, regulatory and industrial measures</a:t>
            </a:r>
          </a:p>
        </p:txBody>
      </p:sp>
      <p:sp>
        <p:nvSpPr>
          <p:cNvPr id="704" name="Text Placeholder 3"/>
          <p:cNvSpPr>
            <a:spLocks noGrp="1"/>
          </p:cNvSpPr>
          <p:nvPr>
            <p:ph type="body" idx="21"/>
          </p:nvPr>
        </p:nvSpPr>
        <p:spPr>
          <a:xfrm>
            <a:off x="441324" y="1365073"/>
            <a:ext cx="11712575" cy="5468422"/>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fontScale="92500" lnSpcReduction="10000"/>
          </a:bodyPr>
          <a:lstStyle/>
          <a:p>
            <a:pPr marL="342900" indent="-342900">
              <a:buSzPct val="100000"/>
              <a:buFont typeface="Arial"/>
              <a:buChar char="•"/>
              <a:defRPr sz="2400"/>
            </a:pPr>
            <a:r>
              <a:rPr lang="it-IT" sz="2600" dirty="0"/>
              <a:t>Policies and </a:t>
            </a:r>
            <a:r>
              <a:rPr lang="it-IT" sz="2600" dirty="0" err="1"/>
              <a:t>regulations</a:t>
            </a:r>
            <a:r>
              <a:rPr lang="it-IT" sz="2600" dirty="0"/>
              <a:t> in the EU are </a:t>
            </a:r>
            <a:r>
              <a:rPr lang="it-IT" sz="2600" dirty="0" err="1"/>
              <a:t>extremely</a:t>
            </a:r>
            <a:r>
              <a:rPr lang="it-IT" sz="2600" dirty="0"/>
              <a:t> </a:t>
            </a:r>
            <a:r>
              <a:rPr lang="it-IT" sz="2600" b="1" dirty="0" err="1"/>
              <a:t>complex</a:t>
            </a:r>
            <a:r>
              <a:rPr lang="it-IT" sz="2600" dirty="0"/>
              <a:t> and </a:t>
            </a:r>
            <a:r>
              <a:rPr lang="it-IT" sz="2600" b="1" dirty="0" err="1"/>
              <a:t>diversified</a:t>
            </a:r>
            <a:r>
              <a:rPr lang="it-IT" sz="2600" b="1" dirty="0"/>
              <a:t>: </a:t>
            </a:r>
            <a:r>
              <a:rPr lang="it-IT" sz="2600" dirty="0"/>
              <a:t>risks of investments </a:t>
            </a:r>
            <a:r>
              <a:rPr lang="it-IT" sz="2600" dirty="0" err="1"/>
              <a:t>abroad</a:t>
            </a:r>
            <a:r>
              <a:rPr lang="it-IT" sz="2600" dirty="0"/>
              <a:t>, </a:t>
            </a:r>
            <a:r>
              <a:rPr lang="it-IT" sz="2600" dirty="0" err="1"/>
              <a:t>limiting</a:t>
            </a:r>
            <a:r>
              <a:rPr lang="it-IT" sz="2600" dirty="0"/>
              <a:t> EU </a:t>
            </a:r>
            <a:r>
              <a:rPr lang="it-IT" sz="2600" dirty="0" err="1"/>
              <a:t>growth</a:t>
            </a:r>
            <a:r>
              <a:rPr lang="it-IT" sz="2600" dirty="0"/>
              <a:t> and </a:t>
            </a:r>
            <a:r>
              <a:rPr lang="it-IT" sz="2600" dirty="0" err="1"/>
              <a:t>economic</a:t>
            </a:r>
            <a:r>
              <a:rPr lang="it-IT" sz="2600" dirty="0"/>
              <a:t> </a:t>
            </a:r>
            <a:r>
              <a:rPr lang="it-IT" sz="2600" dirty="0" err="1"/>
              <a:t>development</a:t>
            </a:r>
            <a:endParaRPr lang="it-IT" sz="2600" dirty="0"/>
          </a:p>
          <a:p>
            <a:pPr marL="342900" indent="-342900">
              <a:buSzPct val="100000"/>
              <a:buFont typeface="Arial"/>
              <a:buChar char="•"/>
              <a:defRPr sz="2400"/>
            </a:pPr>
            <a:endParaRPr lang="it-IT" sz="1800" dirty="0"/>
          </a:p>
          <a:p>
            <a:pPr marL="800100" lvl="1" indent="-171450">
              <a:buClr>
                <a:schemeClr val="accent1"/>
              </a:buClr>
              <a:buFontTx/>
              <a:buChar char="✓"/>
              <a:defRPr sz="2200" i="1"/>
            </a:pPr>
            <a:r>
              <a:rPr sz="2200" b="1" i="1" dirty="0"/>
              <a:t>EU Refining capacity </a:t>
            </a:r>
            <a:r>
              <a:rPr sz="2200" i="1" dirty="0"/>
              <a:t>should be preserved, as well as </a:t>
            </a:r>
            <a:r>
              <a:rPr sz="2200" b="1" i="1" dirty="0"/>
              <a:t>supply chains diversified </a:t>
            </a:r>
            <a:r>
              <a:rPr sz="2200" i="1" dirty="0"/>
              <a:t>as possible</a:t>
            </a:r>
            <a:endParaRPr lang="it-IT" sz="2200" i="1" dirty="0"/>
          </a:p>
          <a:p>
            <a:pPr marL="800100" lvl="1" indent="-171450">
              <a:spcBef>
                <a:spcPts val="600"/>
              </a:spcBef>
              <a:buClr>
                <a:schemeClr val="accent1"/>
              </a:buClr>
              <a:buFontTx/>
              <a:buChar char="✓"/>
              <a:defRPr sz="2200" i="1"/>
            </a:pPr>
            <a:r>
              <a:rPr lang="it-IT" sz="2200" i="1" dirty="0"/>
              <a:t>EU </a:t>
            </a:r>
            <a:r>
              <a:rPr lang="it-IT" sz="2200" i="1" dirty="0" err="1"/>
              <a:t>Refining</a:t>
            </a:r>
            <a:r>
              <a:rPr lang="it-IT" sz="2200" i="1" dirty="0"/>
              <a:t> </a:t>
            </a:r>
            <a:r>
              <a:rPr lang="it-IT" sz="2200" i="1" dirty="0" err="1"/>
              <a:t>will</a:t>
            </a:r>
            <a:r>
              <a:rPr lang="it-IT" sz="2200" i="1" dirty="0"/>
              <a:t> continue to operate in a </a:t>
            </a:r>
            <a:r>
              <a:rPr lang="it-IT" sz="2200" b="1" i="1" dirty="0"/>
              <a:t>high-prices for middle distillate </a:t>
            </a:r>
            <a:r>
              <a:rPr lang="it-IT" sz="2200" i="1" dirty="0"/>
              <a:t>(jet, </a:t>
            </a:r>
            <a:r>
              <a:rPr lang="it-IT" sz="2200" i="1" dirty="0" err="1"/>
              <a:t>kero</a:t>
            </a:r>
            <a:r>
              <a:rPr lang="it-IT" sz="2200" i="1" dirty="0"/>
              <a:t> and diesel), </a:t>
            </a:r>
            <a:r>
              <a:rPr lang="it-IT" sz="2200" i="1" dirty="0" err="1"/>
              <a:t>but</a:t>
            </a:r>
            <a:r>
              <a:rPr lang="it-IT" sz="2200" i="1" dirty="0"/>
              <a:t> </a:t>
            </a:r>
            <a:r>
              <a:rPr lang="it-IT" sz="2200" i="1" dirty="0" err="1"/>
              <a:t>it</a:t>
            </a:r>
            <a:r>
              <a:rPr lang="it-IT" sz="2200" i="1" dirty="0"/>
              <a:t> </a:t>
            </a:r>
            <a:r>
              <a:rPr lang="it-IT" sz="2200" i="1" dirty="0" err="1"/>
              <a:t>will</a:t>
            </a:r>
            <a:r>
              <a:rPr lang="it-IT" sz="2200" i="1" dirty="0"/>
              <a:t> be </a:t>
            </a:r>
            <a:r>
              <a:rPr lang="it-IT" sz="2200" b="1" i="1" dirty="0" err="1"/>
              <a:t>difficult</a:t>
            </a:r>
            <a:r>
              <a:rPr lang="it-IT" sz="2200" b="1" i="1" dirty="0"/>
              <a:t> to place EU gasoline </a:t>
            </a:r>
            <a:r>
              <a:rPr lang="it-IT" sz="2200" i="1" dirty="0"/>
              <a:t>on the market</a:t>
            </a:r>
          </a:p>
          <a:p>
            <a:pPr marL="800100" lvl="1" indent="-171450">
              <a:spcBef>
                <a:spcPts val="600"/>
              </a:spcBef>
              <a:buClr>
                <a:schemeClr val="accent1"/>
              </a:buClr>
              <a:buFontTx/>
              <a:buChar char="✓"/>
              <a:defRPr sz="2200" i="1"/>
            </a:pPr>
            <a:r>
              <a:rPr lang="it-IT" sz="2200" i="1" dirty="0"/>
              <a:t>In case of </a:t>
            </a:r>
            <a:r>
              <a:rPr lang="it-IT" sz="2200" b="1" i="1" dirty="0"/>
              <a:t>demand </a:t>
            </a:r>
            <a:r>
              <a:rPr lang="it-IT" sz="2200" b="1" i="1" dirty="0" err="1"/>
              <a:t>reduction</a:t>
            </a:r>
            <a:r>
              <a:rPr lang="it-IT" sz="2200" b="1" i="1" dirty="0"/>
              <a:t> </a:t>
            </a:r>
            <a:r>
              <a:rPr lang="it-IT" sz="2200" i="1" dirty="0">
                <a:sym typeface="Wingdings" pitchFamily="2" charset="2"/>
              </a:rPr>
              <a:t> </a:t>
            </a:r>
            <a:r>
              <a:rPr lang="it-IT" sz="2200" b="1" i="1" dirty="0" err="1">
                <a:sym typeface="Wingdings" pitchFamily="2" charset="2"/>
              </a:rPr>
              <a:t>refining</a:t>
            </a:r>
            <a:r>
              <a:rPr lang="it-IT" sz="2200" b="1" i="1" dirty="0">
                <a:sym typeface="Wingdings" pitchFamily="2" charset="2"/>
              </a:rPr>
              <a:t> </a:t>
            </a:r>
            <a:r>
              <a:rPr lang="it-IT" sz="2200" b="1" i="1" dirty="0" err="1">
                <a:sym typeface="Wingdings" pitchFamily="2" charset="2"/>
              </a:rPr>
              <a:t>excess</a:t>
            </a:r>
            <a:r>
              <a:rPr lang="it-IT" sz="2200" b="1" i="1" dirty="0">
                <a:sym typeface="Wingdings" pitchFamily="2" charset="2"/>
              </a:rPr>
              <a:t> </a:t>
            </a:r>
            <a:r>
              <a:rPr lang="it-IT" sz="2200" i="1" dirty="0" err="1">
                <a:sym typeface="Wingdings" pitchFamily="2" charset="2"/>
              </a:rPr>
              <a:t>capacity</a:t>
            </a:r>
            <a:r>
              <a:rPr lang="it-IT" sz="2200" i="1" dirty="0">
                <a:sym typeface="Wingdings" pitchFamily="2" charset="2"/>
              </a:rPr>
              <a:t>  </a:t>
            </a:r>
            <a:r>
              <a:rPr lang="it-IT" sz="2200" b="1" i="1" dirty="0" err="1">
                <a:sym typeface="Wingdings" pitchFamily="2" charset="2"/>
              </a:rPr>
              <a:t>lower</a:t>
            </a:r>
            <a:r>
              <a:rPr lang="it-IT" sz="2200" b="1" i="1" dirty="0">
                <a:sym typeface="Wingdings" pitchFamily="2" charset="2"/>
              </a:rPr>
              <a:t> </a:t>
            </a:r>
            <a:r>
              <a:rPr lang="it-IT" sz="2200" b="1" i="1" dirty="0" err="1">
                <a:sym typeface="Wingdings" pitchFamily="2" charset="2"/>
              </a:rPr>
              <a:t>margins</a:t>
            </a:r>
            <a:r>
              <a:rPr lang="it-IT" sz="2200" b="1" i="1" dirty="0">
                <a:sym typeface="Wingdings" pitchFamily="2" charset="2"/>
              </a:rPr>
              <a:t> </a:t>
            </a:r>
            <a:r>
              <a:rPr lang="it-IT" sz="2200" i="1" dirty="0">
                <a:sym typeface="Wingdings" pitchFamily="2" charset="2"/>
              </a:rPr>
              <a:t>and </a:t>
            </a:r>
            <a:r>
              <a:rPr lang="it-IT" sz="2200" b="1" i="1" dirty="0" err="1">
                <a:sym typeface="Wingdings" pitchFamily="2" charset="2"/>
              </a:rPr>
              <a:t>rationalisation</a:t>
            </a:r>
            <a:r>
              <a:rPr lang="it-IT" sz="2200" i="1" dirty="0">
                <a:sym typeface="Wingdings" pitchFamily="2" charset="2"/>
              </a:rPr>
              <a:t>  </a:t>
            </a:r>
            <a:r>
              <a:rPr lang="it-IT" sz="2200" b="1" i="1" dirty="0">
                <a:sym typeface="Wingdings" pitchFamily="2" charset="2"/>
              </a:rPr>
              <a:t>risks</a:t>
            </a:r>
            <a:r>
              <a:rPr lang="it-IT" sz="2200" i="1" dirty="0">
                <a:sym typeface="Wingdings" pitchFamily="2" charset="2"/>
              </a:rPr>
              <a:t> for EU. New </a:t>
            </a:r>
            <a:r>
              <a:rPr lang="it-IT" sz="2200" b="1" i="1" dirty="0">
                <a:sym typeface="Wingdings" pitchFamily="2" charset="2"/>
              </a:rPr>
              <a:t>PHEV/RE </a:t>
            </a:r>
            <a:r>
              <a:rPr lang="it-IT" sz="2200" i="1" dirty="0" err="1">
                <a:sym typeface="Wingdings" pitchFamily="2" charset="2"/>
              </a:rPr>
              <a:t>powertrains</a:t>
            </a:r>
            <a:r>
              <a:rPr lang="it-IT" sz="2200" i="1" dirty="0">
                <a:sym typeface="Wingdings" pitchFamily="2" charset="2"/>
              </a:rPr>
              <a:t> </a:t>
            </a:r>
            <a:r>
              <a:rPr lang="it-IT" sz="2200" i="1" dirty="0" err="1">
                <a:sym typeface="Wingdings" pitchFamily="2" charset="2"/>
              </a:rPr>
              <a:t>opportunity</a:t>
            </a:r>
            <a:r>
              <a:rPr lang="it-IT" sz="2200" i="1" dirty="0">
                <a:sym typeface="Wingdings" pitchFamily="2" charset="2"/>
              </a:rPr>
              <a:t> </a:t>
            </a:r>
            <a:r>
              <a:rPr lang="it-IT" sz="2200" b="1" i="1" dirty="0">
                <a:sym typeface="Wingdings" pitchFamily="2" charset="2"/>
              </a:rPr>
              <a:t>for gasoline</a:t>
            </a:r>
            <a:r>
              <a:rPr lang="it-IT" sz="2200" i="1" dirty="0">
                <a:sym typeface="Wingdings" pitchFamily="2" charset="2"/>
              </a:rPr>
              <a:t>? </a:t>
            </a:r>
            <a:endParaRPr sz="2200" i="1" dirty="0"/>
          </a:p>
          <a:p>
            <a:pPr marL="800100" lvl="1" indent="-400050">
              <a:buClr>
                <a:schemeClr val="accent1"/>
              </a:buClr>
              <a:buFontTx/>
              <a:buChar char="✓"/>
              <a:defRPr sz="2200" i="1"/>
            </a:pPr>
            <a:endParaRPr lang="it-IT" sz="2200" b="1" i="1" dirty="0"/>
          </a:p>
          <a:p>
            <a:pPr marL="800100" lvl="1" indent="-171450">
              <a:buClr>
                <a:schemeClr val="accent1"/>
              </a:buClr>
              <a:buFontTx/>
              <a:buChar char="✓"/>
              <a:defRPr sz="2200" i="1"/>
            </a:pPr>
            <a:r>
              <a:rPr lang="it-IT" sz="2200" b="1" i="1" dirty="0"/>
              <a:t>B</a:t>
            </a:r>
            <a:r>
              <a:rPr sz="2200" b="1" i="1" dirty="0" err="1"/>
              <a:t>uilding</a:t>
            </a:r>
            <a:r>
              <a:rPr sz="2200" b="1" i="1" dirty="0"/>
              <a:t> EU capacity </a:t>
            </a:r>
            <a:r>
              <a:rPr sz="2200" i="1" dirty="0"/>
              <a:t>essential on </a:t>
            </a:r>
            <a:r>
              <a:rPr sz="2200" i="1" dirty="0" err="1"/>
              <a:t>sustainabl</a:t>
            </a:r>
            <a:r>
              <a:rPr lang="it-IT" sz="2200" i="1" dirty="0"/>
              <a:t>e</a:t>
            </a:r>
            <a:r>
              <a:rPr sz="2200" i="1" dirty="0"/>
              <a:t> EU and non-EU feedstock</a:t>
            </a:r>
            <a:r>
              <a:rPr lang="it-IT" sz="2200" i="1" dirty="0"/>
              <a:t> </a:t>
            </a:r>
          </a:p>
          <a:p>
            <a:pPr marL="800100" lvl="1" indent="-171450">
              <a:spcBef>
                <a:spcPts val="600"/>
              </a:spcBef>
              <a:buClr>
                <a:schemeClr val="accent1"/>
              </a:buClr>
              <a:buFontTx/>
              <a:buChar char="✓"/>
              <a:defRPr sz="2200" i="1"/>
            </a:pPr>
            <a:r>
              <a:rPr lang="it-IT" sz="2200" b="1" i="1" dirty="0"/>
              <a:t>HEFA</a:t>
            </a:r>
            <a:r>
              <a:rPr lang="it-IT" sz="2200" i="1" dirty="0"/>
              <a:t> (from </a:t>
            </a:r>
            <a:r>
              <a:rPr lang="it-IT" sz="2200" i="1" dirty="0" err="1"/>
              <a:t>lipids</a:t>
            </a:r>
            <a:r>
              <a:rPr lang="it-IT" sz="2200" i="1" dirty="0"/>
              <a:t>) </a:t>
            </a:r>
            <a:r>
              <a:rPr lang="it-IT" sz="2200" b="1" i="1" dirty="0" err="1"/>
              <a:t>dominating</a:t>
            </a:r>
            <a:r>
              <a:rPr lang="it-IT" sz="2200" i="1" dirty="0"/>
              <a:t> (no </a:t>
            </a:r>
            <a:r>
              <a:rPr lang="it-IT" sz="2200" i="1" dirty="0" err="1"/>
              <a:t>change</a:t>
            </a:r>
            <a:r>
              <a:rPr lang="it-IT" sz="2200" i="1" dirty="0"/>
              <a:t> in short- to medium-</a:t>
            </a:r>
            <a:r>
              <a:rPr lang="it-IT" sz="2200" i="1" dirty="0" err="1"/>
              <a:t>terms</a:t>
            </a:r>
            <a:r>
              <a:rPr lang="it-IT" sz="2200" i="1" dirty="0"/>
              <a:t>)</a:t>
            </a:r>
            <a:r>
              <a:rPr lang="it-IT" sz="2200" i="1" dirty="0">
                <a:sym typeface="Wingdings" pitchFamily="2" charset="2"/>
              </a:rPr>
              <a:t> </a:t>
            </a:r>
            <a:r>
              <a:rPr lang="it-IT" sz="2200" b="1" i="1" dirty="0">
                <a:sym typeface="Wingdings" pitchFamily="2" charset="2"/>
              </a:rPr>
              <a:t>996 Reg. </a:t>
            </a:r>
            <a:r>
              <a:rPr lang="it-IT" sz="2200" i="1" dirty="0">
                <a:sym typeface="Wingdings" pitchFamily="2" charset="2"/>
              </a:rPr>
              <a:t>(</a:t>
            </a:r>
            <a:r>
              <a:rPr lang="it-IT" sz="2200" i="1" dirty="0" err="1">
                <a:sym typeface="Wingdings" pitchFamily="2" charset="2"/>
              </a:rPr>
              <a:t>interm.crops</a:t>
            </a:r>
            <a:r>
              <a:rPr lang="it-IT" sz="2200" i="1" dirty="0">
                <a:sym typeface="Wingdings" pitchFamily="2" charset="2"/>
              </a:rPr>
              <a:t>, </a:t>
            </a:r>
            <a:r>
              <a:rPr lang="it-IT" sz="2200" i="1" dirty="0" err="1">
                <a:sym typeface="Wingdings" pitchFamily="2" charset="2"/>
              </a:rPr>
              <a:t>sust.farming</a:t>
            </a:r>
            <a:r>
              <a:rPr lang="it-IT" sz="2200" i="1" dirty="0">
                <a:sym typeface="Wingdings" pitchFamily="2" charset="2"/>
              </a:rPr>
              <a:t>) and </a:t>
            </a:r>
            <a:r>
              <a:rPr lang="it-IT" sz="2200" b="1" i="1" dirty="0">
                <a:sym typeface="Wingdings" pitchFamily="2" charset="2"/>
              </a:rPr>
              <a:t>new RED </a:t>
            </a:r>
            <a:r>
              <a:rPr lang="it-IT" sz="2200" i="1" dirty="0">
                <a:sym typeface="Wingdings" pitchFamily="2" charset="2"/>
              </a:rPr>
              <a:t>(Advanced Biofuel </a:t>
            </a:r>
            <a:r>
              <a:rPr lang="it-IT" sz="2200" i="1" dirty="0" err="1">
                <a:sym typeface="Wingdings" pitchFamily="2" charset="2"/>
              </a:rPr>
              <a:t>def</a:t>
            </a:r>
            <a:r>
              <a:rPr lang="it-IT" sz="2200" i="1" dirty="0">
                <a:sym typeface="Wingdings" pitchFamily="2" charset="2"/>
              </a:rPr>
              <a:t>)</a:t>
            </a:r>
            <a:endParaRPr lang="it-IT" sz="2200" i="1" dirty="0"/>
          </a:p>
          <a:p>
            <a:pPr marL="800100" lvl="1" indent="-171450">
              <a:spcBef>
                <a:spcPts val="600"/>
              </a:spcBef>
              <a:buClr>
                <a:schemeClr val="accent1"/>
              </a:buClr>
              <a:buFontTx/>
              <a:buChar char="✓"/>
              <a:defRPr sz="2200" i="1"/>
            </a:pPr>
            <a:r>
              <a:rPr lang="it-IT" sz="2200" b="1" i="1" dirty="0"/>
              <a:t>From list of </a:t>
            </a:r>
            <a:r>
              <a:rPr lang="it-IT" sz="2200" b="1" i="1" dirty="0" err="1"/>
              <a:t>advanced</a:t>
            </a:r>
            <a:r>
              <a:rPr lang="it-IT" sz="2200" b="1" i="1" dirty="0"/>
              <a:t> </a:t>
            </a:r>
            <a:r>
              <a:rPr lang="it-IT" sz="2200" b="1" i="1" dirty="0" err="1"/>
              <a:t>crops</a:t>
            </a:r>
            <a:r>
              <a:rPr lang="it-IT" sz="2200" b="1" i="1" dirty="0"/>
              <a:t> </a:t>
            </a:r>
            <a:r>
              <a:rPr lang="it-IT" sz="2200" i="1" dirty="0"/>
              <a:t>(</a:t>
            </a:r>
            <a:r>
              <a:rPr lang="it-IT" sz="2200" i="1" dirty="0" err="1"/>
              <a:t>Annex</a:t>
            </a:r>
            <a:r>
              <a:rPr lang="it-IT" sz="2200" i="1" dirty="0"/>
              <a:t> IX A) </a:t>
            </a:r>
            <a:r>
              <a:rPr lang="it-IT" sz="2200" b="1" i="1" dirty="0"/>
              <a:t>and </a:t>
            </a:r>
            <a:r>
              <a:rPr lang="it-IT" sz="2200" b="1" i="1" dirty="0" err="1"/>
              <a:t>wastes</a:t>
            </a:r>
            <a:r>
              <a:rPr lang="it-IT" sz="2200" b="1" i="1" dirty="0"/>
              <a:t> </a:t>
            </a:r>
            <a:r>
              <a:rPr lang="it-IT" sz="2200" i="1" dirty="0"/>
              <a:t>(</a:t>
            </a:r>
            <a:r>
              <a:rPr lang="it-IT" sz="2200" i="1" dirty="0" err="1"/>
              <a:t>Annex</a:t>
            </a:r>
            <a:r>
              <a:rPr lang="it-IT" sz="2200" i="1" dirty="0"/>
              <a:t> B) </a:t>
            </a:r>
            <a:r>
              <a:rPr lang="it-IT" sz="2200" b="1" i="1" dirty="0"/>
              <a:t>to </a:t>
            </a:r>
            <a:r>
              <a:rPr lang="it-IT" sz="2200" b="1" i="1" dirty="0" err="1"/>
              <a:t>sustainable</a:t>
            </a:r>
            <a:r>
              <a:rPr lang="it-IT" sz="2200" b="1" i="1" dirty="0"/>
              <a:t> farming + intermediate </a:t>
            </a:r>
            <a:r>
              <a:rPr lang="it-IT" sz="2200" b="1" i="1" dirty="0" err="1"/>
              <a:t>crops</a:t>
            </a:r>
            <a:r>
              <a:rPr lang="it-IT" sz="2200" b="1" i="1" dirty="0"/>
              <a:t> + </a:t>
            </a:r>
            <a:r>
              <a:rPr lang="it-IT" sz="2200" b="1" i="1" dirty="0" err="1"/>
              <a:t>marginal</a:t>
            </a:r>
            <a:r>
              <a:rPr lang="it-IT" sz="2200" b="1" i="1" dirty="0"/>
              <a:t> </a:t>
            </a:r>
            <a:r>
              <a:rPr lang="it-IT" sz="2200" b="1" i="1" dirty="0" err="1"/>
              <a:t>land</a:t>
            </a:r>
            <a:r>
              <a:rPr lang="it-IT" sz="2200" b="1" i="1" dirty="0"/>
              <a:t> + GHG accounting </a:t>
            </a:r>
            <a:r>
              <a:rPr lang="it-IT" sz="2200" b="1" i="1" dirty="0" err="1"/>
              <a:t>metric</a:t>
            </a:r>
            <a:endParaRPr lang="it-IT" sz="2200" b="1" i="1" dirty="0"/>
          </a:p>
          <a:p>
            <a:pPr marL="800100" lvl="1" indent="-171450">
              <a:buClr>
                <a:schemeClr val="accent1"/>
              </a:buClr>
              <a:buFontTx/>
              <a:buChar char="✓"/>
              <a:defRPr sz="2200" i="1"/>
            </a:pPr>
            <a:r>
              <a:rPr lang="it-IT" sz="2200" i="1" dirty="0"/>
              <a:t>Frame </a:t>
            </a:r>
            <a:r>
              <a:rPr lang="it-IT" sz="2200" b="1" i="1" dirty="0"/>
              <a:t>EU</a:t>
            </a:r>
            <a:r>
              <a:rPr lang="it-IT" sz="2200" i="1" dirty="0"/>
              <a:t> in the </a:t>
            </a:r>
            <a:r>
              <a:rPr lang="it-IT" sz="2200" b="1" i="1" dirty="0"/>
              <a:t>global</a:t>
            </a:r>
            <a:r>
              <a:rPr lang="it-IT" sz="2200" i="1" dirty="0"/>
              <a:t> </a:t>
            </a:r>
            <a:r>
              <a:rPr lang="it-IT" sz="2200" i="1" dirty="0" err="1"/>
              <a:t>context</a:t>
            </a:r>
            <a:r>
              <a:rPr lang="it-IT" sz="2200" i="1" dirty="0"/>
              <a:t> (ICAO CORSIA market-</a:t>
            </a:r>
            <a:r>
              <a:rPr lang="it-IT" sz="2200" i="1" dirty="0" err="1"/>
              <a:t>based</a:t>
            </a:r>
            <a:r>
              <a:rPr lang="it-IT" sz="2200" i="1" dirty="0"/>
              <a:t> </a:t>
            </a:r>
            <a:r>
              <a:rPr lang="it-IT" sz="2200" i="1" dirty="0" err="1"/>
              <a:t>scheme</a:t>
            </a:r>
            <a:r>
              <a:rPr lang="it-IT" sz="2200" i="1" dirty="0"/>
              <a:t>)</a:t>
            </a:r>
            <a:endParaRPr sz="2200" i="1" dirty="0"/>
          </a:p>
          <a:p>
            <a:pPr marL="342900" indent="-342900">
              <a:spcBef>
                <a:spcPts val="1200"/>
              </a:spcBef>
              <a:buSzPct val="100000"/>
              <a:buFont typeface="Arial"/>
              <a:buChar char="•"/>
              <a:defRPr sz="2400"/>
            </a:pPr>
            <a:r>
              <a:rPr lang="it-IT" sz="2400" b="1" dirty="0"/>
              <a:t>Security cost component</a:t>
            </a:r>
            <a:r>
              <a:rPr lang="it-IT" sz="2400" dirty="0"/>
              <a:t> in </a:t>
            </a:r>
            <a:r>
              <a:rPr lang="it-IT" sz="2400" dirty="0" err="1"/>
              <a:t>domestic</a:t>
            </a:r>
            <a:r>
              <a:rPr lang="it-IT" sz="2400" dirty="0"/>
              <a:t> </a:t>
            </a:r>
            <a:r>
              <a:rPr lang="it-IT" sz="2400" dirty="0" err="1"/>
              <a:t>Sust.Jet</a:t>
            </a:r>
            <a:r>
              <a:rPr lang="it-IT" sz="2400" dirty="0"/>
              <a:t> and </a:t>
            </a:r>
            <a:r>
              <a:rPr lang="it-IT" sz="2400" dirty="0" err="1"/>
              <a:t>Transport</a:t>
            </a:r>
            <a:r>
              <a:rPr lang="it-IT" sz="2400" dirty="0"/>
              <a:t> </a:t>
            </a:r>
            <a:r>
              <a:rPr lang="it-IT" sz="2400" dirty="0" err="1"/>
              <a:t>Fuels</a:t>
            </a:r>
            <a:endParaRPr lang="it-IT" sz="2400" dirty="0"/>
          </a:p>
          <a:p>
            <a:pPr marL="342900" indent="-342900">
              <a:buSzPct val="100000"/>
              <a:buFont typeface="Arial"/>
              <a:buChar char="•"/>
              <a:defRPr sz="2400"/>
            </a:pPr>
            <a:r>
              <a:rPr lang="it-IT" sz="2400" dirty="0"/>
              <a:t>Policies </a:t>
            </a:r>
            <a:r>
              <a:rPr lang="it-IT" sz="2400" dirty="0" err="1"/>
              <a:t>designed</a:t>
            </a:r>
            <a:r>
              <a:rPr lang="it-IT" sz="2400" dirty="0"/>
              <a:t> for </a:t>
            </a:r>
            <a:r>
              <a:rPr lang="it-IT" sz="2400" b="1" dirty="0"/>
              <a:t>m</a:t>
            </a:r>
            <a:r>
              <a:rPr sz="2400" b="1" dirty="0" err="1"/>
              <a:t>ulti</a:t>
            </a:r>
            <a:r>
              <a:rPr sz="2400" b="1" dirty="0"/>
              <a:t>-feedstock</a:t>
            </a:r>
            <a:r>
              <a:rPr sz="2400" dirty="0"/>
              <a:t> </a:t>
            </a:r>
            <a:r>
              <a:rPr lang="it-IT" sz="2400" dirty="0"/>
              <a:t>/ </a:t>
            </a:r>
            <a:r>
              <a:rPr sz="2400" b="1" dirty="0"/>
              <a:t>multi-product</a:t>
            </a:r>
            <a:r>
              <a:rPr sz="2400" dirty="0"/>
              <a:t> </a:t>
            </a:r>
            <a:r>
              <a:rPr sz="2400" b="1" dirty="0"/>
              <a:t>biobased refining</a:t>
            </a:r>
            <a:r>
              <a:rPr sz="2400" dirty="0"/>
              <a:t> </a:t>
            </a:r>
          </a:p>
        </p:txBody>
      </p:sp>
      <p:sp>
        <p:nvSpPr>
          <p:cNvPr id="2" name="Text Placeholder 3">
            <a:extLst>
              <a:ext uri="{FF2B5EF4-FFF2-40B4-BE49-F238E27FC236}">
                <a16:creationId xmlns:a16="http://schemas.microsoft.com/office/drawing/2014/main" id="{B6A15539-B946-8FCE-74A0-31DB6FE6399F}"/>
              </a:ext>
            </a:extLst>
          </p:cNvPr>
          <p:cNvSpPr txBox="1">
            <a:spLocks/>
          </p:cNvSpPr>
          <p:nvPr/>
        </p:nvSpPr>
        <p:spPr>
          <a:xfrm>
            <a:off x="50800" y="1885744"/>
            <a:ext cx="1463676" cy="9546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lvl1pPr marL="0" marR="0" indent="0" algn="l" defTabSz="914400" rtl="0" latinLnBrk="0">
              <a:lnSpc>
                <a:spcPct val="110000"/>
              </a:lnSpc>
              <a:spcBef>
                <a:spcPts val="0"/>
              </a:spcBef>
              <a:spcAft>
                <a:spcPts val="0"/>
              </a:spcAft>
              <a:buClrTx/>
              <a:buSzTx/>
              <a:buFontTx/>
              <a:buNone/>
              <a:tabLst/>
              <a:defRPr sz="2000" b="0" i="0" u="none" strike="noStrike" cap="none" spc="0" baseline="0">
                <a:solidFill>
                  <a:srgbClr val="000000"/>
                </a:solidFill>
                <a:uFillTx/>
                <a:latin typeface="+mn-lt"/>
                <a:ea typeface="+mn-ea"/>
                <a:cs typeface="+mn-cs"/>
                <a:sym typeface="Arial"/>
              </a:defRPr>
            </a:lvl1pPr>
            <a:lvl2pPr marL="179387" marR="0" indent="-179387"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2pPr>
            <a:lvl3pPr marL="379413" marR="0" indent="-200025"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3pPr>
            <a:lvl4pPr marL="587828" marR="0" indent="-230641" algn="l" defTabSz="914400" rtl="0" latinLnBrk="0">
              <a:lnSpc>
                <a:spcPct val="100000"/>
              </a:lnSpc>
              <a:spcBef>
                <a:spcPts val="0"/>
              </a:spcBef>
              <a:spcAft>
                <a:spcPts val="0"/>
              </a:spcAft>
              <a:buClrTx/>
              <a:buSzPct val="100000"/>
              <a:buFontTx/>
              <a:buChar char=" "/>
              <a:tabLst/>
              <a:defRPr sz="1800" b="0" i="0" u="none" strike="noStrike" cap="none" spc="0" baseline="0">
                <a:solidFill>
                  <a:srgbClr val="000000"/>
                </a:solidFill>
                <a:uFillTx/>
                <a:latin typeface="+mn-lt"/>
                <a:ea typeface="+mn-ea"/>
                <a:cs typeface="+mn-cs"/>
                <a:sym typeface="Arial"/>
              </a:defRPr>
            </a:lvl4pPr>
            <a:lvl5pPr marL="810419" marR="0" indent="-273844"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5pPr>
            <a:lvl6pPr marL="2514600" marR="0" indent="-228600"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6pPr>
            <a:lvl7pPr marL="2971800" marR="0" indent="-228600"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7pPr>
            <a:lvl8pPr marL="3429000" marR="0" indent="-228600"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8pPr>
            <a:lvl9pPr marL="3886200" marR="0" indent="-228600"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9pPr>
          </a:lstStyle>
          <a:p>
            <a:pPr marL="342900" indent="-342900" hangingPunct="1">
              <a:buSzPct val="100000"/>
              <a:buFont typeface="Arial"/>
              <a:buChar char="•"/>
              <a:defRPr sz="2400"/>
            </a:pPr>
            <a:endParaRPr lang="it-IT" sz="2400" dirty="0"/>
          </a:p>
          <a:p>
            <a:pPr hangingPunct="1">
              <a:buSzPct val="100000"/>
              <a:defRPr sz="2400"/>
            </a:pPr>
            <a:r>
              <a:rPr lang="it-IT" sz="2400" b="1" dirty="0"/>
              <a:t>Fossil</a:t>
            </a:r>
            <a:r>
              <a:rPr lang="it-IT" sz="2400" dirty="0"/>
              <a:t>: </a:t>
            </a:r>
          </a:p>
        </p:txBody>
      </p:sp>
      <p:sp>
        <p:nvSpPr>
          <p:cNvPr id="3" name="Text Placeholder 3">
            <a:extLst>
              <a:ext uri="{FF2B5EF4-FFF2-40B4-BE49-F238E27FC236}">
                <a16:creationId xmlns:a16="http://schemas.microsoft.com/office/drawing/2014/main" id="{DC0F7FD9-BF67-C52F-5E5E-F071923C37DE}"/>
              </a:ext>
            </a:extLst>
          </p:cNvPr>
          <p:cNvSpPr txBox="1">
            <a:spLocks/>
          </p:cNvSpPr>
          <p:nvPr/>
        </p:nvSpPr>
        <p:spPr>
          <a:xfrm>
            <a:off x="342900" y="4072113"/>
            <a:ext cx="1463676" cy="8022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lvl1pPr marL="0" marR="0" indent="0" algn="l" defTabSz="914400" rtl="0" latinLnBrk="0">
              <a:lnSpc>
                <a:spcPct val="110000"/>
              </a:lnSpc>
              <a:spcBef>
                <a:spcPts val="0"/>
              </a:spcBef>
              <a:spcAft>
                <a:spcPts val="0"/>
              </a:spcAft>
              <a:buClrTx/>
              <a:buSzTx/>
              <a:buFontTx/>
              <a:buNone/>
              <a:tabLst/>
              <a:defRPr sz="2000" b="0" i="0" u="none" strike="noStrike" cap="none" spc="0" baseline="0">
                <a:solidFill>
                  <a:srgbClr val="000000"/>
                </a:solidFill>
                <a:uFillTx/>
                <a:latin typeface="+mn-lt"/>
                <a:ea typeface="+mn-ea"/>
                <a:cs typeface="+mn-cs"/>
                <a:sym typeface="Arial"/>
              </a:defRPr>
            </a:lvl1pPr>
            <a:lvl2pPr marL="179387" marR="0" indent="-179387"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2pPr>
            <a:lvl3pPr marL="379413" marR="0" indent="-200025"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3pPr>
            <a:lvl4pPr marL="587828" marR="0" indent="-230641" algn="l" defTabSz="914400" rtl="0" latinLnBrk="0">
              <a:lnSpc>
                <a:spcPct val="100000"/>
              </a:lnSpc>
              <a:spcBef>
                <a:spcPts val="0"/>
              </a:spcBef>
              <a:spcAft>
                <a:spcPts val="0"/>
              </a:spcAft>
              <a:buClrTx/>
              <a:buSzPct val="100000"/>
              <a:buFontTx/>
              <a:buChar char=" "/>
              <a:tabLst/>
              <a:defRPr sz="1800" b="0" i="0" u="none" strike="noStrike" cap="none" spc="0" baseline="0">
                <a:solidFill>
                  <a:srgbClr val="000000"/>
                </a:solidFill>
                <a:uFillTx/>
                <a:latin typeface="+mn-lt"/>
                <a:ea typeface="+mn-ea"/>
                <a:cs typeface="+mn-cs"/>
                <a:sym typeface="Arial"/>
              </a:defRPr>
            </a:lvl4pPr>
            <a:lvl5pPr marL="810419" marR="0" indent="-273844"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5pPr>
            <a:lvl6pPr marL="2514600" marR="0" indent="-228600"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6pPr>
            <a:lvl7pPr marL="2971800" marR="0" indent="-228600"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7pPr>
            <a:lvl8pPr marL="3429000" marR="0" indent="-228600"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8pPr>
            <a:lvl9pPr marL="3886200" marR="0" indent="-228600" algn="l" defTabSz="914400" rtl="0" latinLnBrk="0">
              <a:lnSpc>
                <a:spcPct val="100000"/>
              </a:lnSpc>
              <a:spcBef>
                <a:spcPts val="0"/>
              </a:spcBef>
              <a:spcAft>
                <a:spcPts val="0"/>
              </a:spcAft>
              <a:buClrTx/>
              <a:buSzPct val="100000"/>
              <a:buFontTx/>
              <a:buChar char="•"/>
              <a:tabLst/>
              <a:defRPr sz="1800" b="0" i="0" u="none" strike="noStrike" cap="none" spc="0" baseline="0">
                <a:solidFill>
                  <a:srgbClr val="000000"/>
                </a:solidFill>
                <a:uFillTx/>
                <a:latin typeface="+mn-lt"/>
                <a:ea typeface="+mn-ea"/>
                <a:cs typeface="+mn-cs"/>
                <a:sym typeface="Arial"/>
              </a:defRPr>
            </a:lvl9pPr>
          </a:lstStyle>
          <a:p>
            <a:pPr marL="0" lvl="1" indent="0" hangingPunct="1">
              <a:lnSpc>
                <a:spcPct val="110000"/>
              </a:lnSpc>
              <a:buNone/>
              <a:defRPr sz="2400"/>
            </a:pPr>
            <a:r>
              <a:rPr lang="it-IT" sz="2400" b="1" dirty="0"/>
              <a:t>SAF</a:t>
            </a:r>
            <a:r>
              <a:rPr lang="it-IT" sz="2400" dirty="0"/>
              <a:t>: </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 name="TextBox 2"/>
          <p:cNvSpPr txBox="1">
            <a:spLocks noGrp="1"/>
          </p:cNvSpPr>
          <p:nvPr>
            <p:ph type="sldNum" sz="quarter" idx="2"/>
          </p:nvPr>
        </p:nvSpPr>
        <p:spPr>
          <a:xfrm>
            <a:off x="479425" y="6278543"/>
            <a:ext cx="153963" cy="135547"/>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lvl1pPr>
              <a:defRPr sz="1000">
                <a:solidFill>
                  <a:schemeClr val="accent1"/>
                </a:solidFill>
              </a:defRPr>
            </a:lvl1pPr>
          </a:lstStyle>
          <a:p>
            <a:fld id="{86CB4B4D-7CA3-9044-876B-883B54F8677D}" type="slidenum">
              <a:rPr/>
              <a:t>22</a:t>
            </a:fld>
            <a:endParaRPr/>
          </a:p>
        </p:txBody>
      </p:sp>
      <p:sp>
        <p:nvSpPr>
          <p:cNvPr id="769" name="Text Placeholder 1"/>
          <p:cNvSpPr txBox="1">
            <a:spLocks noGrp="1"/>
          </p:cNvSpPr>
          <p:nvPr>
            <p:ph type="body" sz="quarter" idx="1"/>
          </p:nvPr>
        </p:nvSpPr>
        <p:spPr>
          <a:xfrm>
            <a:off x="394392" y="403475"/>
            <a:ext cx="11403216" cy="362070"/>
          </a:xfrm>
          <a:prstGeom prst="rect">
            <a:avLst/>
          </a:prstGeom>
        </p:spPr>
        <p:txBody>
          <a:bodyPr/>
          <a:lstStyle/>
          <a:p>
            <a:r>
              <a:t>Section 5: </a:t>
            </a:r>
            <a:r>
              <a:rPr lang="it-IT" err="1"/>
              <a:t>Conclusions</a:t>
            </a:r>
            <a:r>
              <a:rPr lang="it-IT"/>
              <a:t>:</a:t>
            </a:r>
            <a:r>
              <a:t> </a:t>
            </a:r>
            <a:r>
              <a:rPr lang="it-IT"/>
              <a:t>p</a:t>
            </a:r>
            <a:r>
              <a:rPr err="1"/>
              <a:t>ossible</a:t>
            </a:r>
            <a:r>
              <a:t> policy, regulatory and industrial measures for biorefineries and aviation</a:t>
            </a:r>
          </a:p>
        </p:txBody>
      </p:sp>
      <p:sp>
        <p:nvSpPr>
          <p:cNvPr id="770" name="Title 2"/>
          <p:cNvSpPr txBox="1">
            <a:spLocks noGrp="1"/>
          </p:cNvSpPr>
          <p:nvPr>
            <p:ph type="title"/>
          </p:nvPr>
        </p:nvSpPr>
        <p:spPr>
          <a:xfrm>
            <a:off x="394392" y="756714"/>
            <a:ext cx="11797608" cy="965444"/>
          </a:xfrm>
          <a:prstGeom prst="rect">
            <a:avLst/>
          </a:prstGeom>
        </p:spPr>
        <p:txBody>
          <a:bodyPr/>
          <a:lstStyle>
            <a:lvl1pPr defTabSz="768095">
              <a:defRPr sz="3780"/>
            </a:lvl1pPr>
          </a:lstStyle>
          <a:p>
            <a:r>
              <a:rPr dirty="0"/>
              <a:t>Possible policy, regulatory and industrial measures</a:t>
            </a:r>
          </a:p>
        </p:txBody>
      </p:sp>
      <p:sp>
        <p:nvSpPr>
          <p:cNvPr id="771" name="Text Placeholder 3"/>
          <p:cNvSpPr>
            <a:spLocks noGrp="1"/>
          </p:cNvSpPr>
          <p:nvPr>
            <p:ph type="body" idx="21"/>
          </p:nvPr>
        </p:nvSpPr>
        <p:spPr>
          <a:xfrm>
            <a:off x="394392" y="1354793"/>
            <a:ext cx="11797608" cy="5529144"/>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normAutofit/>
          </a:bodyPr>
          <a:lstStyle/>
          <a:p>
            <a:pPr marL="342900" indent="-342900">
              <a:buSzPct val="100000"/>
              <a:buFont typeface="Arial"/>
              <a:buChar char="•"/>
              <a:defRPr sz="2400"/>
            </a:pPr>
            <a:r>
              <a:rPr dirty="0"/>
              <a:t>Policies and regulations should focus on</a:t>
            </a:r>
            <a:r>
              <a:rPr lang="it-IT" dirty="0"/>
              <a:t> </a:t>
            </a:r>
            <a:r>
              <a:rPr lang="it-IT" dirty="0" err="1"/>
              <a:t>industrially</a:t>
            </a:r>
            <a:r>
              <a:rPr lang="it-IT" dirty="0"/>
              <a:t> and </a:t>
            </a:r>
            <a:r>
              <a:rPr lang="it-IT" dirty="0" err="1"/>
              <a:t>socially</a:t>
            </a:r>
            <a:r>
              <a:rPr lang="it-IT" dirty="0"/>
              <a:t> </a:t>
            </a:r>
            <a:r>
              <a:rPr lang="it-IT" dirty="0" err="1"/>
              <a:t>viable</a:t>
            </a:r>
            <a:r>
              <a:rPr dirty="0"/>
              <a:t> </a:t>
            </a:r>
            <a:r>
              <a:rPr b="1" dirty="0"/>
              <a:t>Roadmaps</a:t>
            </a:r>
            <a:r>
              <a:rPr dirty="0"/>
              <a:t> </a:t>
            </a:r>
            <a:r>
              <a:rPr lang="it-IT" dirty="0" err="1"/>
              <a:t>beyond</a:t>
            </a:r>
            <a:r>
              <a:rPr lang="it-IT" dirty="0"/>
              <a:t> </a:t>
            </a:r>
            <a:r>
              <a:rPr dirty="0"/>
              <a:t>just </a:t>
            </a:r>
            <a:r>
              <a:rPr b="1" dirty="0"/>
              <a:t>targets</a:t>
            </a:r>
            <a:r>
              <a:rPr dirty="0"/>
              <a:t>.</a:t>
            </a:r>
          </a:p>
          <a:p>
            <a:pPr marL="800100" lvl="1" indent="-400050">
              <a:spcBef>
                <a:spcPts val="600"/>
              </a:spcBef>
              <a:buClr>
                <a:schemeClr val="accent1"/>
              </a:buClr>
              <a:buChar char="✓"/>
              <a:defRPr sz="2200" i="1"/>
            </a:pPr>
            <a:r>
              <a:rPr lang="it-IT" sz="2000" dirty="0"/>
              <a:t>Beyond the goal, key </a:t>
            </a:r>
            <a:r>
              <a:rPr sz="2000" dirty="0"/>
              <a:t>is </a:t>
            </a:r>
            <a:r>
              <a:rPr sz="2000" b="1" dirty="0"/>
              <a:t>how</a:t>
            </a:r>
            <a:r>
              <a:rPr sz="2000" dirty="0"/>
              <a:t> to reach the goal</a:t>
            </a:r>
            <a:endParaRPr lang="it-IT" sz="2000" dirty="0"/>
          </a:p>
          <a:p>
            <a:pPr marL="800100" lvl="1" indent="-400050">
              <a:spcBef>
                <a:spcPts val="600"/>
              </a:spcBef>
              <a:buClr>
                <a:schemeClr val="accent1"/>
              </a:buClr>
              <a:buFontTx/>
              <a:buChar char="✓"/>
              <a:defRPr sz="2200" i="1"/>
            </a:pPr>
            <a:r>
              <a:rPr lang="it-IT" sz="2000" b="1" i="1" dirty="0"/>
              <a:t>Security</a:t>
            </a:r>
            <a:r>
              <a:rPr lang="it-IT" sz="2000" i="1" dirty="0"/>
              <a:t> </a:t>
            </a:r>
            <a:r>
              <a:rPr lang="it-IT" sz="2000" i="1" dirty="0" err="1"/>
              <a:t>cannot</a:t>
            </a:r>
            <a:r>
              <a:rPr lang="it-IT" sz="2000" i="1" dirty="0"/>
              <a:t> be </a:t>
            </a:r>
            <a:r>
              <a:rPr lang="it-IT" sz="2000" i="1" dirty="0" err="1"/>
              <a:t>achieved</a:t>
            </a:r>
            <a:r>
              <a:rPr lang="it-IT" sz="2000" i="1" dirty="0"/>
              <a:t> with </a:t>
            </a:r>
            <a:r>
              <a:rPr lang="it-IT" sz="2000" i="1" dirty="0" err="1"/>
              <a:t>urgent</a:t>
            </a:r>
            <a:r>
              <a:rPr lang="it-IT" sz="2000" i="1" dirty="0"/>
              <a:t> </a:t>
            </a:r>
            <a:r>
              <a:rPr lang="it-IT" sz="2000" i="1" dirty="0" err="1"/>
              <a:t>measures</a:t>
            </a:r>
            <a:r>
              <a:rPr lang="it-IT" sz="2000" i="1" dirty="0"/>
              <a:t> </a:t>
            </a:r>
            <a:r>
              <a:rPr lang="it-IT" sz="2000" i="1" dirty="0" err="1"/>
              <a:t>only</a:t>
            </a:r>
            <a:r>
              <a:rPr lang="it-IT" sz="2000" i="1" dirty="0"/>
              <a:t> </a:t>
            </a:r>
          </a:p>
          <a:p>
            <a:pPr marL="800100" lvl="1" indent="-400050">
              <a:spcBef>
                <a:spcPts val="600"/>
              </a:spcBef>
              <a:buClr>
                <a:schemeClr val="accent1"/>
              </a:buClr>
              <a:buFontTx/>
              <a:buChar char="✓"/>
              <a:defRPr sz="2200" i="1"/>
            </a:pPr>
            <a:r>
              <a:rPr lang="it-IT" sz="2000" i="1" dirty="0" err="1"/>
              <a:t>Concerns</a:t>
            </a:r>
            <a:r>
              <a:rPr lang="it-IT" sz="2000" i="1" dirty="0"/>
              <a:t> </a:t>
            </a:r>
            <a:r>
              <a:rPr lang="it-IT" sz="2000" i="1" dirty="0" err="1"/>
              <a:t>exist</a:t>
            </a:r>
            <a:r>
              <a:rPr lang="it-IT" sz="2000" i="1" dirty="0"/>
              <a:t> </a:t>
            </a:r>
            <a:r>
              <a:rPr lang="it-IT" sz="2000" i="1" dirty="0" err="1"/>
              <a:t>among</a:t>
            </a:r>
            <a:r>
              <a:rPr lang="it-IT" sz="2000" i="1" dirty="0"/>
              <a:t> stakeholders on </a:t>
            </a:r>
            <a:r>
              <a:rPr lang="it-IT" sz="2000" b="1" i="1" dirty="0"/>
              <a:t>future </a:t>
            </a:r>
            <a:r>
              <a:rPr lang="it-IT" sz="2000" b="1" i="1" dirty="0" err="1"/>
              <a:t>role</a:t>
            </a:r>
            <a:r>
              <a:rPr lang="it-IT" sz="2000" b="1" i="1" dirty="0"/>
              <a:t> of security</a:t>
            </a:r>
            <a:r>
              <a:rPr lang="it-IT" sz="2000" i="1" dirty="0"/>
              <a:t> policy </a:t>
            </a:r>
            <a:r>
              <a:rPr lang="it-IT" sz="2000" b="1" i="1" dirty="0"/>
              <a:t>once the </a:t>
            </a:r>
            <a:r>
              <a:rPr lang="it-IT" sz="2000" b="1" i="1" dirty="0" err="1"/>
              <a:t>crisis</a:t>
            </a:r>
            <a:r>
              <a:rPr lang="it-IT" sz="2000" b="1" i="1" dirty="0"/>
              <a:t> </a:t>
            </a:r>
            <a:r>
              <a:rPr lang="it-IT" sz="2000" b="1" i="1" dirty="0" err="1"/>
              <a:t>is</a:t>
            </a:r>
            <a:r>
              <a:rPr lang="it-IT" sz="2000" b="1" i="1" dirty="0"/>
              <a:t> over</a:t>
            </a:r>
          </a:p>
          <a:p>
            <a:pPr marL="800100" lvl="1" indent="-400050">
              <a:spcBef>
                <a:spcPts val="600"/>
              </a:spcBef>
              <a:buClr>
                <a:schemeClr val="accent1"/>
              </a:buClr>
              <a:buFontTx/>
              <a:buChar char="✓"/>
              <a:defRPr sz="2200" i="1"/>
            </a:pPr>
            <a:r>
              <a:rPr lang="it-IT" sz="2000" i="1" dirty="0"/>
              <a:t>Build </a:t>
            </a:r>
            <a:r>
              <a:rPr lang="it-IT" sz="2000" b="1" i="1" dirty="0"/>
              <a:t>EU </a:t>
            </a:r>
            <a:r>
              <a:rPr lang="it-IT" sz="2000" b="1" i="1" dirty="0" err="1"/>
              <a:t>capacity</a:t>
            </a:r>
            <a:r>
              <a:rPr lang="it-IT" sz="2000" i="1" dirty="0"/>
              <a:t>, </a:t>
            </a:r>
            <a:r>
              <a:rPr lang="it-IT" sz="2000" b="1" i="1" dirty="0" err="1"/>
              <a:t>diversify</a:t>
            </a:r>
            <a:r>
              <a:rPr lang="it-IT" sz="2000" b="1" i="1" dirty="0"/>
              <a:t> supply chains</a:t>
            </a:r>
          </a:p>
          <a:p>
            <a:pPr marL="800100" lvl="1" indent="-400050">
              <a:spcBef>
                <a:spcPts val="600"/>
              </a:spcBef>
              <a:buClr>
                <a:schemeClr val="accent1"/>
              </a:buClr>
              <a:buFontTx/>
              <a:buChar char="✓"/>
              <a:defRPr sz="2200" i="1"/>
            </a:pPr>
            <a:r>
              <a:rPr lang="it-IT" sz="2000" b="1" i="1" dirty="0" err="1"/>
              <a:t>Renewables</a:t>
            </a:r>
            <a:r>
              <a:rPr lang="it-IT" sz="2000" i="1" dirty="0"/>
              <a:t> </a:t>
            </a:r>
            <a:r>
              <a:rPr lang="it-IT" sz="2000" i="1" dirty="0" err="1"/>
              <a:t>as</a:t>
            </a:r>
            <a:r>
              <a:rPr lang="it-IT" sz="2000" i="1" dirty="0"/>
              <a:t> a </a:t>
            </a:r>
            <a:r>
              <a:rPr lang="it-IT" sz="2000" i="1" dirty="0" err="1"/>
              <a:t>factor</a:t>
            </a:r>
            <a:r>
              <a:rPr lang="it-IT" sz="2000" i="1" dirty="0"/>
              <a:t> for </a:t>
            </a:r>
            <a:r>
              <a:rPr lang="it-IT" sz="2000" b="1" i="1" dirty="0"/>
              <a:t>EU security </a:t>
            </a:r>
            <a:r>
              <a:rPr lang="it-IT" sz="2000" i="1" dirty="0"/>
              <a:t>and </a:t>
            </a:r>
            <a:r>
              <a:rPr lang="it-IT" sz="2000" b="1" i="1" dirty="0" err="1"/>
              <a:t>competitiveness</a:t>
            </a:r>
            <a:endParaRPr lang="it-IT" sz="2000" b="1" i="1" dirty="0"/>
          </a:p>
          <a:p>
            <a:pPr marL="800100" lvl="1" indent="-400050">
              <a:spcBef>
                <a:spcPts val="600"/>
              </a:spcBef>
              <a:buClr>
                <a:schemeClr val="accent1"/>
              </a:buClr>
              <a:buChar char="✓"/>
              <a:defRPr sz="2200" i="1"/>
            </a:pPr>
            <a:r>
              <a:rPr lang="it-IT" sz="2000" b="1" dirty="0"/>
              <a:t>Short-</a:t>
            </a:r>
            <a:r>
              <a:rPr lang="it-IT" sz="2000" dirty="0"/>
              <a:t> and </a:t>
            </a:r>
            <a:r>
              <a:rPr lang="it-IT" sz="2000" b="1" dirty="0"/>
              <a:t>medium-/long-</a:t>
            </a:r>
            <a:r>
              <a:rPr lang="it-IT" sz="2000" b="1" dirty="0" err="1"/>
              <a:t>term</a:t>
            </a:r>
            <a:r>
              <a:rPr lang="it-IT" sz="2000" dirty="0"/>
              <a:t> plans to be </a:t>
            </a:r>
            <a:r>
              <a:rPr lang="it-IT" sz="2000" dirty="0" err="1"/>
              <a:t>equally</a:t>
            </a:r>
            <a:r>
              <a:rPr lang="it-IT" sz="2000" dirty="0"/>
              <a:t> </a:t>
            </a:r>
            <a:r>
              <a:rPr lang="it-IT" sz="2000" dirty="0" err="1"/>
              <a:t>developed</a:t>
            </a:r>
            <a:endParaRPr lang="it-IT" sz="2000" dirty="0"/>
          </a:p>
          <a:p>
            <a:pPr marL="800100" lvl="1" indent="-400050">
              <a:spcBef>
                <a:spcPts val="600"/>
              </a:spcBef>
              <a:buClr>
                <a:schemeClr val="accent1"/>
              </a:buClr>
              <a:buFontTx/>
              <a:buChar char="✓"/>
              <a:defRPr sz="2200" i="1"/>
            </a:pPr>
            <a:r>
              <a:rPr lang="it-IT" sz="2000" b="1" i="1" dirty="0"/>
              <a:t>EU </a:t>
            </a:r>
            <a:r>
              <a:rPr lang="it-IT" sz="2000" b="1" i="1" dirty="0" err="1"/>
              <a:t>region</a:t>
            </a:r>
            <a:r>
              <a:rPr lang="it-IT" sz="2000" b="1" i="1" dirty="0"/>
              <a:t> </a:t>
            </a:r>
            <a:r>
              <a:rPr lang="it-IT" sz="2000" b="1" i="1" dirty="0" err="1"/>
              <a:t>as</a:t>
            </a:r>
            <a:r>
              <a:rPr lang="it-IT" sz="2000" b="1" i="1" dirty="0"/>
              <a:t> part of a </a:t>
            </a:r>
            <a:r>
              <a:rPr lang="it-IT" sz="2000" b="1" i="1" dirty="0" err="1"/>
              <a:t>wider</a:t>
            </a:r>
            <a:r>
              <a:rPr lang="it-IT" sz="2000" b="1" i="1" dirty="0"/>
              <a:t> global action </a:t>
            </a:r>
            <a:r>
              <a:rPr lang="it-IT" sz="2000" i="1" dirty="0"/>
              <a:t>on SAF (ICAO CORSIA), </a:t>
            </a:r>
            <a:r>
              <a:rPr lang="it-IT" sz="2000" i="1" dirty="0" err="1"/>
              <a:t>as</a:t>
            </a:r>
            <a:r>
              <a:rPr lang="it-IT" sz="2000" i="1" dirty="0"/>
              <a:t> </a:t>
            </a:r>
            <a:r>
              <a:rPr lang="it-IT" sz="2000" i="1" dirty="0" err="1"/>
              <a:t>well</a:t>
            </a:r>
            <a:r>
              <a:rPr lang="it-IT" sz="2000" i="1" dirty="0"/>
              <a:t> </a:t>
            </a:r>
            <a:r>
              <a:rPr lang="it-IT" sz="2000" i="1" dirty="0" err="1"/>
              <a:t>as</a:t>
            </a:r>
            <a:r>
              <a:rPr lang="it-IT" sz="2000" i="1" dirty="0"/>
              <a:t> </a:t>
            </a:r>
            <a:r>
              <a:rPr lang="it-IT" sz="2000" i="1" dirty="0" err="1"/>
              <a:t>other</a:t>
            </a:r>
            <a:r>
              <a:rPr lang="it-IT" sz="2000" i="1" dirty="0"/>
              <a:t> </a:t>
            </a:r>
            <a:r>
              <a:rPr lang="it-IT" sz="2000" i="1" dirty="0" err="1"/>
              <a:t>equally</a:t>
            </a:r>
            <a:r>
              <a:rPr lang="it-IT" sz="2000" i="1" dirty="0"/>
              <a:t> </a:t>
            </a:r>
            <a:r>
              <a:rPr lang="it-IT" sz="2000" i="1" dirty="0" err="1"/>
              <a:t>relevant</a:t>
            </a:r>
            <a:r>
              <a:rPr lang="it-IT" sz="2000" i="1" dirty="0"/>
              <a:t> </a:t>
            </a:r>
            <a:r>
              <a:rPr lang="it-IT" sz="2000" i="1" dirty="0" err="1"/>
              <a:t>sectors</a:t>
            </a:r>
            <a:r>
              <a:rPr lang="it-IT" sz="2000" i="1" dirty="0"/>
              <a:t> (IMO-Maritime, road) </a:t>
            </a:r>
          </a:p>
          <a:p>
            <a:pPr marL="800100" lvl="1" indent="-400050">
              <a:spcBef>
                <a:spcPts val="600"/>
              </a:spcBef>
              <a:buClr>
                <a:schemeClr val="accent1"/>
              </a:buClr>
              <a:buFontTx/>
              <a:buChar char="✓"/>
              <a:defRPr sz="2200" i="1"/>
            </a:pPr>
            <a:endParaRPr sz="2000" i="1" dirty="0"/>
          </a:p>
          <a:p>
            <a:pPr marL="342900" lvl="1" indent="-342900">
              <a:lnSpc>
                <a:spcPct val="110000"/>
              </a:lnSpc>
              <a:spcBef>
                <a:spcPts val="600"/>
              </a:spcBef>
              <a:buFont typeface="Arial"/>
              <a:buChar char="•"/>
              <a:defRPr sz="2400"/>
            </a:pPr>
            <a:r>
              <a:rPr lang="it-IT" sz="2000" b="1" dirty="0"/>
              <a:t>Long-</a:t>
            </a:r>
            <a:r>
              <a:rPr lang="it-IT" sz="2000" b="1" dirty="0" err="1"/>
              <a:t>term</a:t>
            </a:r>
            <a:r>
              <a:rPr lang="it-IT" sz="2000" b="1" dirty="0"/>
              <a:t> </a:t>
            </a:r>
            <a:r>
              <a:rPr lang="it-IT" sz="2000" b="1" dirty="0" err="1"/>
              <a:t>stable</a:t>
            </a:r>
            <a:r>
              <a:rPr lang="it-IT" sz="2000" b="1" dirty="0"/>
              <a:t> policies </a:t>
            </a:r>
            <a:r>
              <a:rPr lang="it-IT" sz="2000" dirty="0" err="1"/>
              <a:t>needed</a:t>
            </a:r>
            <a:r>
              <a:rPr lang="it-IT" sz="2000" dirty="0"/>
              <a:t> to </a:t>
            </a:r>
            <a:r>
              <a:rPr lang="it-IT" sz="2000" dirty="0" err="1"/>
              <a:t>deploy</a:t>
            </a:r>
            <a:r>
              <a:rPr lang="it-IT" sz="2000" dirty="0"/>
              <a:t> investments</a:t>
            </a:r>
          </a:p>
          <a:p>
            <a:pPr marL="800100" lvl="1" indent="-400050">
              <a:spcBef>
                <a:spcPts val="600"/>
              </a:spcBef>
              <a:buClr>
                <a:schemeClr val="accent1"/>
              </a:buClr>
              <a:buFontTx/>
              <a:buChar char="✓"/>
              <a:defRPr sz="2200" i="1"/>
            </a:pPr>
            <a:r>
              <a:rPr sz="2000" b="1" i="1" dirty="0"/>
              <a:t>EU Governance: Directives vs Regulations </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testo 4">
            <a:extLst>
              <a:ext uri="{FF2B5EF4-FFF2-40B4-BE49-F238E27FC236}">
                <a16:creationId xmlns:a16="http://schemas.microsoft.com/office/drawing/2014/main" id="{C20A9140-223C-47AF-9A98-8381FC53B0FB}"/>
              </a:ext>
            </a:extLst>
          </p:cNvPr>
          <p:cNvSpPr>
            <a:spLocks noGrp="1"/>
          </p:cNvSpPr>
          <p:nvPr>
            <p:ph type="body" sz="quarter" idx="12"/>
          </p:nvPr>
        </p:nvSpPr>
        <p:spPr/>
        <p:txBody>
          <a:bodyPr/>
          <a:lstStyle/>
          <a:p>
            <a:fld id="{4D18E59F-1D78-7C4F-9AE1-AB1D1ADCE92B}" type="slidenum">
              <a:rPr lang="it-IT" smtClean="0"/>
              <a:t>23</a:t>
            </a:fld>
            <a:endParaRPr lang="it-IT"/>
          </a:p>
        </p:txBody>
      </p:sp>
      <p:sp>
        <p:nvSpPr>
          <p:cNvPr id="6" name="Segnaposto testo 5">
            <a:extLst>
              <a:ext uri="{FF2B5EF4-FFF2-40B4-BE49-F238E27FC236}">
                <a16:creationId xmlns:a16="http://schemas.microsoft.com/office/drawing/2014/main" id="{1D1F4BB8-2D06-444D-8171-820AC154FF28}"/>
              </a:ext>
            </a:extLst>
          </p:cNvPr>
          <p:cNvSpPr>
            <a:spLocks noGrp="1"/>
          </p:cNvSpPr>
          <p:nvPr>
            <p:ph type="body" sz="quarter" idx="13"/>
          </p:nvPr>
        </p:nvSpPr>
        <p:spPr/>
        <p:txBody>
          <a:bodyPr/>
          <a:lstStyle/>
          <a:p>
            <a:endParaRPr lang="it-IT"/>
          </a:p>
        </p:txBody>
      </p:sp>
      <p:pic>
        <p:nvPicPr>
          <p:cNvPr id="22" name="Immagine 21">
            <a:extLst>
              <a:ext uri="{FF2B5EF4-FFF2-40B4-BE49-F238E27FC236}">
                <a16:creationId xmlns:a16="http://schemas.microsoft.com/office/drawing/2014/main" id="{53706CC5-35FF-EA82-3AE2-603ADE083BCF}"/>
              </a:ext>
            </a:extLst>
          </p:cNvPr>
          <p:cNvPicPr>
            <a:picLocks noChangeAspect="1"/>
          </p:cNvPicPr>
          <p:nvPr/>
        </p:nvPicPr>
        <p:blipFill rotWithShape="1">
          <a:blip r:embed="rId2"/>
          <a:srcRect l="6980" t="10629" r="5840" b="15582"/>
          <a:stretch/>
        </p:blipFill>
        <p:spPr>
          <a:xfrm>
            <a:off x="-56614" y="0"/>
            <a:ext cx="12248614" cy="6896554"/>
          </a:xfrm>
          <a:prstGeom prst="rect">
            <a:avLst/>
          </a:prstGeom>
        </p:spPr>
      </p:pic>
      <p:sp>
        <p:nvSpPr>
          <p:cNvPr id="23" name="Sottotitolo 2">
            <a:extLst>
              <a:ext uri="{FF2B5EF4-FFF2-40B4-BE49-F238E27FC236}">
                <a16:creationId xmlns:a16="http://schemas.microsoft.com/office/drawing/2014/main" id="{1081363A-97CE-4CA9-3694-B86169788CF3}"/>
              </a:ext>
            </a:extLst>
          </p:cNvPr>
          <p:cNvSpPr txBox="1">
            <a:spLocks/>
          </p:cNvSpPr>
          <p:nvPr/>
        </p:nvSpPr>
        <p:spPr>
          <a:xfrm>
            <a:off x="3058975" y="1750159"/>
            <a:ext cx="6400800" cy="963488"/>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sz="2000" kern="1200" spc="300">
                <a:solidFill>
                  <a:schemeClr val="tx1"/>
                </a:solidFill>
                <a:latin typeface="Poppins" panose="00000500000000000000" pitchFamily="2"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b="1">
                <a:ln>
                  <a:solidFill>
                    <a:sysClr val="windowText" lastClr="000000"/>
                  </a:solidFill>
                </a:ln>
                <a:solidFill>
                  <a:schemeClr val="tx2">
                    <a:lumMod val="20000"/>
                    <a:lumOff val="80000"/>
                  </a:schemeClr>
                </a:solidFill>
              </a:rPr>
              <a:t>Politecnico di Torino</a:t>
            </a:r>
          </a:p>
          <a:p>
            <a:pPr algn="ctr"/>
            <a:r>
              <a:rPr lang="en-US" b="1" err="1">
                <a:ln>
                  <a:solidFill>
                    <a:sysClr val="windowText" lastClr="000000"/>
                  </a:solidFill>
                </a:ln>
                <a:solidFill>
                  <a:schemeClr val="tx2">
                    <a:lumMod val="20000"/>
                    <a:lumOff val="80000"/>
                  </a:schemeClr>
                </a:solidFill>
              </a:rPr>
              <a:t>david.chiaramonti@polito.it</a:t>
            </a:r>
            <a:endParaRPr lang="en-US" b="1">
              <a:ln>
                <a:solidFill>
                  <a:sysClr val="windowText" lastClr="000000"/>
                </a:solidFill>
              </a:ln>
              <a:solidFill>
                <a:schemeClr val="tx2">
                  <a:lumMod val="20000"/>
                  <a:lumOff val="80000"/>
                </a:schemeClr>
              </a:solidFill>
            </a:endParaRPr>
          </a:p>
        </p:txBody>
      </p:sp>
      <p:sp>
        <p:nvSpPr>
          <p:cNvPr id="24" name="Sottotitolo 2">
            <a:extLst>
              <a:ext uri="{FF2B5EF4-FFF2-40B4-BE49-F238E27FC236}">
                <a16:creationId xmlns:a16="http://schemas.microsoft.com/office/drawing/2014/main" id="{B10F8F39-59CB-E309-9CB2-670BA3A6232A}"/>
              </a:ext>
            </a:extLst>
          </p:cNvPr>
          <p:cNvSpPr txBox="1">
            <a:spLocks/>
          </p:cNvSpPr>
          <p:nvPr/>
        </p:nvSpPr>
        <p:spPr>
          <a:xfrm>
            <a:off x="1157385" y="1194435"/>
            <a:ext cx="10189988" cy="509357"/>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4000" b="1" i="1" dirty="0">
                <a:ln>
                  <a:solidFill>
                    <a:sysClr val="windowText" lastClr="000000"/>
                  </a:solidFill>
                </a:ln>
                <a:solidFill>
                  <a:schemeClr val="tx2">
                    <a:lumMod val="20000"/>
                    <a:lumOff val="80000"/>
                  </a:schemeClr>
                </a:solidFill>
              </a:rPr>
              <a:t>David Chiaramonti</a:t>
            </a:r>
          </a:p>
        </p:txBody>
      </p:sp>
      <p:sp>
        <p:nvSpPr>
          <p:cNvPr id="25" name="Sottotitolo 2">
            <a:extLst>
              <a:ext uri="{FF2B5EF4-FFF2-40B4-BE49-F238E27FC236}">
                <a16:creationId xmlns:a16="http://schemas.microsoft.com/office/drawing/2014/main" id="{F52ACF4A-02FF-58BE-6480-AE8C7EEED9C4}"/>
              </a:ext>
            </a:extLst>
          </p:cNvPr>
          <p:cNvSpPr txBox="1">
            <a:spLocks/>
          </p:cNvSpPr>
          <p:nvPr/>
        </p:nvSpPr>
        <p:spPr>
          <a:xfrm>
            <a:off x="3054754" y="327206"/>
            <a:ext cx="6400800" cy="509357"/>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4000" b="1" dirty="0">
                <a:ln>
                  <a:solidFill>
                    <a:sysClr val="windowText" lastClr="000000"/>
                  </a:solidFill>
                </a:ln>
                <a:solidFill>
                  <a:schemeClr val="tx2">
                    <a:lumMod val="20000"/>
                    <a:lumOff val="80000"/>
                  </a:schemeClr>
                </a:solidFill>
              </a:rPr>
              <a:t>Thanks for your attention</a:t>
            </a:r>
          </a:p>
        </p:txBody>
      </p:sp>
      <p:pic>
        <p:nvPicPr>
          <p:cNvPr id="8" name="Immagine 7">
            <a:extLst>
              <a:ext uri="{FF2B5EF4-FFF2-40B4-BE49-F238E27FC236}">
                <a16:creationId xmlns:a16="http://schemas.microsoft.com/office/drawing/2014/main" id="{978A33A6-42B8-67DB-003C-5510AB9F4A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48110" y="6047538"/>
            <a:ext cx="1685674" cy="741269"/>
          </a:xfrm>
          <a:prstGeom prst="rect">
            <a:avLst/>
          </a:prstGeom>
        </p:spPr>
      </p:pic>
      <p:pic>
        <p:nvPicPr>
          <p:cNvPr id="10" name="Immagine 9">
            <a:extLst>
              <a:ext uri="{FF2B5EF4-FFF2-40B4-BE49-F238E27FC236}">
                <a16:creationId xmlns:a16="http://schemas.microsoft.com/office/drawing/2014/main" id="{424A7421-91F6-63C8-6D47-B30416911974}"/>
              </a:ext>
            </a:extLst>
          </p:cNvPr>
          <p:cNvPicPr>
            <a:picLocks noChangeAspect="1"/>
          </p:cNvPicPr>
          <p:nvPr/>
        </p:nvPicPr>
        <p:blipFill>
          <a:blip r:embed="rId4"/>
          <a:stretch>
            <a:fillRect/>
          </a:stretch>
        </p:blipFill>
        <p:spPr>
          <a:xfrm>
            <a:off x="6775298" y="5867967"/>
            <a:ext cx="1238751" cy="1000306"/>
          </a:xfrm>
          <a:prstGeom prst="rect">
            <a:avLst/>
          </a:prstGeom>
        </p:spPr>
      </p:pic>
    </p:spTree>
    <p:extLst>
      <p:ext uri="{BB962C8B-B14F-4D97-AF65-F5344CB8AC3E}">
        <p14:creationId xmlns:p14="http://schemas.microsoft.com/office/powerpoint/2010/main" val="2297437543"/>
      </p:ext>
    </p:extLst>
  </p:cSld>
  <p:clrMapOvr>
    <a:masterClrMapping/>
  </p:clrMapOvr>
</p:sld>
</file>

<file path=ppt/theme/theme1.xml><?xml version="1.0" encoding="utf-8"?>
<a:theme xmlns:a="http://schemas.openxmlformats.org/drawingml/2006/main" name="CONTENT LIGHT">
  <a:themeElements>
    <a:clrScheme name="CONTENT LIGHT">
      <a:dk1>
        <a:srgbClr val="000000"/>
      </a:dk1>
      <a:lt1>
        <a:srgbClr val="0C4DA2"/>
      </a:lt1>
      <a:dk2>
        <a:srgbClr val="A7A7A7"/>
      </a:dk2>
      <a:lt2>
        <a:srgbClr val="535353"/>
      </a:lt2>
      <a:accent1>
        <a:srgbClr val="0C4DA2"/>
      </a:accent1>
      <a:accent2>
        <a:srgbClr val="FDE021"/>
      </a:accent2>
      <a:accent3>
        <a:srgbClr val="00BCFF"/>
      </a:accent3>
      <a:accent4>
        <a:srgbClr val="28DC78"/>
      </a:accent4>
      <a:accent5>
        <a:srgbClr val="FF9600"/>
      </a:accent5>
      <a:accent6>
        <a:srgbClr val="ED0000"/>
      </a:accent6>
      <a:hlink>
        <a:srgbClr val="0000FF"/>
      </a:hlink>
      <a:folHlink>
        <a:srgbClr val="FF00FF"/>
      </a:folHlink>
    </a:clrScheme>
    <a:fontScheme name="CONTENT LIGHT">
      <a:majorFont>
        <a:latin typeface="Helvetica"/>
        <a:ea typeface="Helvetica"/>
        <a:cs typeface="Helvetica"/>
      </a:majorFont>
      <a:minorFont>
        <a:latin typeface="Arial"/>
        <a:ea typeface="Arial"/>
        <a:cs typeface="Arial"/>
      </a:minorFont>
    </a:fontScheme>
    <a:fmtScheme name="CONTENT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CONTENT LIGHT">
  <a:themeElements>
    <a:clrScheme name="CONTENT LIGHT">
      <a:dk1>
        <a:srgbClr val="000000"/>
      </a:dk1>
      <a:lt1>
        <a:srgbClr val="FFFFFF"/>
      </a:lt1>
      <a:dk2>
        <a:srgbClr val="A7A7A7"/>
      </a:dk2>
      <a:lt2>
        <a:srgbClr val="535353"/>
      </a:lt2>
      <a:accent1>
        <a:srgbClr val="0C4DA2"/>
      </a:accent1>
      <a:accent2>
        <a:srgbClr val="FDE021"/>
      </a:accent2>
      <a:accent3>
        <a:srgbClr val="00BCFF"/>
      </a:accent3>
      <a:accent4>
        <a:srgbClr val="28DC78"/>
      </a:accent4>
      <a:accent5>
        <a:srgbClr val="FF9600"/>
      </a:accent5>
      <a:accent6>
        <a:srgbClr val="ED0000"/>
      </a:accent6>
      <a:hlink>
        <a:srgbClr val="0000FF"/>
      </a:hlink>
      <a:folHlink>
        <a:srgbClr val="FF00FF"/>
      </a:folHlink>
    </a:clrScheme>
    <a:fontScheme name="CONTENT LIGHT">
      <a:majorFont>
        <a:latin typeface="Helvetica"/>
        <a:ea typeface="Helvetica"/>
        <a:cs typeface="Helvetica"/>
      </a:majorFont>
      <a:minorFont>
        <a:latin typeface="Arial"/>
        <a:ea typeface="Arial"/>
        <a:cs typeface="Arial"/>
      </a:minorFont>
    </a:fontScheme>
    <a:fmtScheme name="CONTENT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6969</TotalTime>
  <Words>3330</Words>
  <Application>Microsoft Office PowerPoint</Application>
  <PresentationFormat>Widescreen</PresentationFormat>
  <Paragraphs>371</Paragraphs>
  <Slides>23</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Aptos Narrow</vt:lpstr>
      <vt:lpstr>Arial</vt:lpstr>
      <vt:lpstr>EuropeaEco</vt:lpstr>
      <vt:lpstr>Georgia Pro Cond</vt:lpstr>
      <vt:lpstr>Myriad Pro</vt:lpstr>
      <vt:lpstr>Symbol</vt:lpstr>
      <vt:lpstr>Tahoma</vt:lpstr>
      <vt:lpstr>Wingdings</vt:lpstr>
      <vt:lpstr>CONTENT LIGHT</vt:lpstr>
      <vt:lpstr>    Competitiveness of the Aviation Sector: The Impact of Fuels Prices in the Aftermath of the Middle East Crisis</vt:lpstr>
      <vt:lpstr>Outlook</vt:lpstr>
      <vt:lpstr>Who we are: Fit4Foresight Team @ POLITO</vt:lpstr>
      <vt:lpstr>The picture before the Hormuz crisis</vt:lpstr>
      <vt:lpstr>Historical fuel demand for Oil Products in the EU-27</vt:lpstr>
      <vt:lpstr> Europe’s jet fuel production minus demand</vt:lpstr>
      <vt:lpstr>Refineries in the EU</vt:lpstr>
      <vt:lpstr>The crisis: impact on EU Aviation fuel market</vt:lpstr>
      <vt:lpstr>IEA - Middle East Maritime  Chokepoints Shipping Monitor</vt:lpstr>
      <vt:lpstr>Reliance on Middle East  Oil Supplies  by Country</vt:lpstr>
      <vt:lpstr>Jet price monitoring</vt:lpstr>
      <vt:lpstr>Oil &amp; Alternative routes</vt:lpstr>
      <vt:lpstr>The EU reaction: diversification of Jet fuel supply and ramping up EU refining. Risks to competitiveness and autonomy</vt:lpstr>
      <vt:lpstr>EU27+UK reaction to Jet  Fuel Hormuz disruption</vt:lpstr>
      <vt:lpstr>SAF: towards EU security, autonomy and competitiveness through RES</vt:lpstr>
      <vt:lpstr>GHG emissions and Labelling </vt:lpstr>
      <vt:lpstr>Cost estimates</vt:lpstr>
      <vt:lpstr>Current and Projected EU SAF capacity</vt:lpstr>
      <vt:lpstr>Conclusions: possible policy, regulatory and industrial measures for biorefineries and aviation</vt:lpstr>
      <vt:lpstr>Sustainable Fuels and Carbon: main Policies</vt:lpstr>
      <vt:lpstr>Possible policy, regulatory and industrial measures</vt:lpstr>
      <vt:lpstr>Possible policy, regulatory and industrial measures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PERNICE Davide</dc:creator>
  <cp:lastModifiedBy>PERNICE Davide</cp:lastModifiedBy>
  <cp:revision>165</cp:revision>
  <dcterms:modified xsi:type="dcterms:W3CDTF">2026-07-16T10:08:14Z</dcterms:modified>
</cp:coreProperties>
</file>