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4" r:id="rId4"/>
  </p:sldMasterIdLst>
  <p:notesMasterIdLst>
    <p:notesMasterId r:id="rId25"/>
  </p:notesMasterIdLst>
  <p:handoutMasterIdLst>
    <p:handoutMasterId r:id="rId26"/>
  </p:handoutMasterIdLst>
  <p:sldIdLst>
    <p:sldId id="359" r:id="rId5"/>
    <p:sldId id="415" r:id="rId6"/>
    <p:sldId id="315" r:id="rId7"/>
    <p:sldId id="423" r:id="rId8"/>
    <p:sldId id="428" r:id="rId9"/>
    <p:sldId id="319" r:id="rId10"/>
    <p:sldId id="431" r:id="rId11"/>
    <p:sldId id="425" r:id="rId12"/>
    <p:sldId id="429" r:id="rId13"/>
    <p:sldId id="442" r:id="rId14"/>
    <p:sldId id="444" r:id="rId15"/>
    <p:sldId id="443" r:id="rId16"/>
    <p:sldId id="435" r:id="rId17"/>
    <p:sldId id="447" r:id="rId18"/>
    <p:sldId id="448" r:id="rId19"/>
    <p:sldId id="449" r:id="rId20"/>
    <p:sldId id="450" r:id="rId21"/>
    <p:sldId id="452" r:id="rId22"/>
    <p:sldId id="453" r:id="rId23"/>
    <p:sldId id="316" r:id="rId24"/>
  </p:sldIdLst>
  <p:sldSz cx="12192000" cy="6858000"/>
  <p:notesSz cx="6858000" cy="9144000"/>
  <p:embeddedFontLst>
    <p:embeddedFont>
      <p:font typeface="EuropeaEco" pitchFamily="2" charset="0"/>
      <p:regular r:id="rId27"/>
      <p:bold r:id="rId28"/>
      <p:italic r:id="rId29"/>
      <p:boldItalic r:id="rId30"/>
    </p:embeddedFont>
    <p:embeddedFont>
      <p:font typeface="Myriad Pro" panose="020B050303040302020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Nuno" initials="JN" lastIdx="24" clrIdx="0">
    <p:extLst>
      <p:ext uri="{19B8F6BF-5375-455C-9EA6-DF929625EA0E}">
        <p15:presenceInfo xmlns:p15="http://schemas.microsoft.com/office/powerpoint/2012/main" userId="JESUS N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E5E5E4"/>
    <a:srgbClr val="1D6BFF"/>
    <a:srgbClr val="003CB4"/>
    <a:srgbClr val="0D4F9D"/>
    <a:srgbClr val="004EA0"/>
    <a:srgbClr val="C8C8C8"/>
    <a:srgbClr val="ED6C20"/>
    <a:srgbClr val="D01A68"/>
    <a:srgbClr val="6F2B9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9" autoAdjust="0"/>
    <p:restoredTop sz="73409" autoAdjust="0"/>
  </p:normalViewPr>
  <p:slideViewPr>
    <p:cSldViewPr snapToGrid="0" showGuides="1">
      <p:cViewPr varScale="1">
        <p:scale>
          <a:sx n="88" d="100"/>
          <a:sy n="88" d="100"/>
        </p:scale>
        <p:origin x="168" y="57"/>
      </p:cViewPr>
      <p:guideLst>
        <p:guide pos="3840"/>
        <p:guide orient="horz" pos="2160"/>
      </p:guideLst>
    </p:cSldViewPr>
  </p:slideViewPr>
  <p:outlineViewPr>
    <p:cViewPr>
      <p:scale>
        <a:sx n="33" d="100"/>
        <a:sy n="33" d="100"/>
      </p:scale>
      <p:origin x="0" y="-2348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40" d="100"/>
          <a:sy n="140" d="100"/>
        </p:scale>
        <p:origin x="680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19463-96A1-0736-7091-8F809C4C37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dirty="0"/>
          </a:p>
        </p:txBody>
      </p:sp>
      <p:sp>
        <p:nvSpPr>
          <p:cNvPr id="3" name="Date Placeholder 2">
            <a:extLst>
              <a:ext uri="{FF2B5EF4-FFF2-40B4-BE49-F238E27FC236}">
                <a16:creationId xmlns:a16="http://schemas.microsoft.com/office/drawing/2014/main" id="{A026980A-73C8-0F33-EC13-278E1B6F55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12058-1059-46DE-B411-2C7AEA427E02}" type="datetimeFigureOut">
              <a:rPr lang="en-BE" smtClean="0"/>
              <a:t>05/27/2026</a:t>
            </a:fld>
            <a:endParaRPr lang="en-BE"/>
          </a:p>
        </p:txBody>
      </p:sp>
      <p:sp>
        <p:nvSpPr>
          <p:cNvPr id="4" name="Footer Placeholder 3">
            <a:extLst>
              <a:ext uri="{FF2B5EF4-FFF2-40B4-BE49-F238E27FC236}">
                <a16:creationId xmlns:a16="http://schemas.microsoft.com/office/drawing/2014/main" id="{9CF114C1-C1FB-231A-D402-AF9176E4E0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5" name="Slide Number Placeholder 4">
            <a:extLst>
              <a:ext uri="{FF2B5EF4-FFF2-40B4-BE49-F238E27FC236}">
                <a16:creationId xmlns:a16="http://schemas.microsoft.com/office/drawing/2014/main" id="{7663AA90-DB39-7C86-DFAA-3F1B76CFA4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E92FD-BA49-423D-A161-620409B54C04}" type="slidenum">
              <a:rPr lang="en-BE" smtClean="0"/>
              <a:t>‹#›</a:t>
            </a:fld>
            <a:endParaRPr lang="en-BE"/>
          </a:p>
        </p:txBody>
      </p:sp>
    </p:spTree>
    <p:extLst>
      <p:ext uri="{BB962C8B-B14F-4D97-AF65-F5344CB8AC3E}">
        <p14:creationId xmlns:p14="http://schemas.microsoft.com/office/powerpoint/2010/main" val="13055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97E50-07F5-4FA4-9EB4-A5240EDA7FFD}" type="datetimeFigureOut">
              <a:rPr lang="en-GB" smtClean="0"/>
              <a:t>27/05/2026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536A7-E858-4490-8AF5-6B4E613D338C}" type="slidenum">
              <a:rPr lang="en-GB" smtClean="0"/>
              <a:t>‹#›</a:t>
            </a:fld>
            <a:endParaRPr lang="en-GB" dirty="0"/>
          </a:p>
        </p:txBody>
      </p:sp>
    </p:spTree>
    <p:extLst>
      <p:ext uri="{BB962C8B-B14F-4D97-AF65-F5344CB8AC3E}">
        <p14:creationId xmlns:p14="http://schemas.microsoft.com/office/powerpoint/2010/main" val="40089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Accessibility -</a:t>
            </a:r>
            <a:r>
              <a:rPr lang="en-GB" baseline="0" dirty="0"/>
              <a:t> Instructions for the end user:</a:t>
            </a:r>
          </a:p>
          <a:p>
            <a:pPr marL="228600" indent="-228600">
              <a:buFont typeface="+mj-lt"/>
              <a:buAutoNum type="arabicPeriod"/>
            </a:pPr>
            <a:r>
              <a:rPr lang="en-GB" baseline="0" dirty="0"/>
              <a:t>The slide 1 should always have the European Parliament logo as first item in the reading order / Selection Pane (note that the Selection Pane shows the objects in the reverse reading order. The object at the bottom of the list is the first one the be read out. The first on the list is the last one).</a:t>
            </a:r>
          </a:p>
          <a:p>
            <a:pPr marL="228600" indent="-228600">
              <a:buFont typeface="+mj-lt"/>
              <a:buAutoNum type="arabicPeriod"/>
            </a:pPr>
            <a:r>
              <a:rPr lang="en-GB" baseline="0" dirty="0"/>
              <a:t>You can find the selection panel under the Home menu &gt; Arrange &gt; Position Objects &gt; Selection Pane (In this particular slide you will see the correct reading order – remember, it’s from bottom to top – 1</a:t>
            </a:r>
            <a:r>
              <a:rPr lang="en-GB" baseline="30000" dirty="0"/>
              <a:t>st</a:t>
            </a:r>
            <a:r>
              <a:rPr lang="en-GB" baseline="0" dirty="0"/>
              <a:t> EP Logo, 2</a:t>
            </a:r>
            <a:r>
              <a:rPr lang="en-GB" baseline="30000" dirty="0"/>
              <a:t>nd</a:t>
            </a:r>
            <a:r>
              <a:rPr lang="en-GB" baseline="0" dirty="0"/>
              <a:t> Title and 3</a:t>
            </a:r>
            <a:r>
              <a:rPr lang="en-GB" baseline="30000" dirty="0"/>
              <a:t>rd</a:t>
            </a:r>
            <a:r>
              <a:rPr lang="en-GB" baseline="0" dirty="0"/>
              <a:t> Subtitle)</a:t>
            </a:r>
          </a:p>
          <a:p>
            <a:pPr marL="228600" indent="-228600">
              <a:buFont typeface="+mj-lt"/>
              <a:buAutoNum type="arabicPeriod"/>
            </a:pPr>
            <a:r>
              <a:rPr lang="en-GB" baseline="0" dirty="0"/>
              <a:t>Every slide should have a title and the title should be unique for each slide inside one PPT. If several slides belong to the same section, example: (Media Section) Media: Press; Media: Video: Media; Live events. </a:t>
            </a:r>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1</a:t>
            </a:fld>
            <a:endParaRPr lang="en-GB" dirty="0"/>
          </a:p>
        </p:txBody>
      </p:sp>
    </p:spTree>
    <p:extLst>
      <p:ext uri="{BB962C8B-B14F-4D97-AF65-F5344CB8AC3E}">
        <p14:creationId xmlns:p14="http://schemas.microsoft.com/office/powerpoint/2010/main" val="404241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3</a:t>
            </a:fld>
            <a:endParaRPr lang="en-GB" dirty="0"/>
          </a:p>
        </p:txBody>
      </p:sp>
    </p:spTree>
    <p:extLst>
      <p:ext uri="{BB962C8B-B14F-4D97-AF65-F5344CB8AC3E}">
        <p14:creationId xmlns:p14="http://schemas.microsoft.com/office/powerpoint/2010/main" val="132644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6</a:t>
            </a:fld>
            <a:endParaRPr lang="en-GB" dirty="0"/>
          </a:p>
        </p:txBody>
      </p:sp>
    </p:spTree>
    <p:extLst>
      <p:ext uri="{BB962C8B-B14F-4D97-AF65-F5344CB8AC3E}">
        <p14:creationId xmlns:p14="http://schemas.microsoft.com/office/powerpoint/2010/main" val="128986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18FD5-A881-8783-2081-FE284B968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A724F-F9D8-34EA-5714-DDA6B7EAE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59C3B-733D-7113-8C30-F101650916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F19446-C104-0E25-3549-5DDB2515D8A7}"/>
              </a:ext>
            </a:extLst>
          </p:cNvPr>
          <p:cNvSpPr>
            <a:spLocks noGrp="1"/>
          </p:cNvSpPr>
          <p:nvPr>
            <p:ph type="sldNum" sz="quarter" idx="10"/>
          </p:nvPr>
        </p:nvSpPr>
        <p:spPr/>
        <p:txBody>
          <a:bodyPr/>
          <a:lstStyle/>
          <a:p>
            <a:fld id="{441536A7-E858-4490-8AF5-6B4E613D338C}" type="slidenum">
              <a:rPr lang="en-GB" smtClean="0"/>
              <a:t>9</a:t>
            </a:fld>
            <a:endParaRPr lang="en-GB" dirty="0"/>
          </a:p>
        </p:txBody>
      </p:sp>
    </p:spTree>
    <p:extLst>
      <p:ext uri="{BB962C8B-B14F-4D97-AF65-F5344CB8AC3E}">
        <p14:creationId xmlns:p14="http://schemas.microsoft.com/office/powerpoint/2010/main" val="100401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52178-9143-F02B-DB82-F736FDE60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B164D4-5177-4D2E-E01C-79D095930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9A974-71E5-0D6B-38DB-D370E884D4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2C7A59F-FBDC-234A-657F-497B1BE304B6}"/>
              </a:ext>
            </a:extLst>
          </p:cNvPr>
          <p:cNvSpPr>
            <a:spLocks noGrp="1"/>
          </p:cNvSpPr>
          <p:nvPr>
            <p:ph type="sldNum" sz="quarter" idx="10"/>
          </p:nvPr>
        </p:nvSpPr>
        <p:spPr/>
        <p:txBody>
          <a:bodyPr/>
          <a:lstStyle/>
          <a:p>
            <a:fld id="{441536A7-E858-4490-8AF5-6B4E613D338C}" type="slidenum">
              <a:rPr lang="en-GB" smtClean="0"/>
              <a:t>12</a:t>
            </a:fld>
            <a:endParaRPr lang="en-GB" dirty="0"/>
          </a:p>
        </p:txBody>
      </p:sp>
    </p:spTree>
    <p:extLst>
      <p:ext uri="{BB962C8B-B14F-4D97-AF65-F5344CB8AC3E}">
        <p14:creationId xmlns:p14="http://schemas.microsoft.com/office/powerpoint/2010/main" val="104438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18FD5-A881-8783-2081-FE284B968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A724F-F9D8-34EA-5714-DDA6B7EAE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59C3B-733D-7113-8C30-F101650916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F19446-C104-0E25-3549-5DDB2515D8A7}"/>
              </a:ext>
            </a:extLst>
          </p:cNvPr>
          <p:cNvSpPr>
            <a:spLocks noGrp="1"/>
          </p:cNvSpPr>
          <p:nvPr>
            <p:ph type="sldNum" sz="quarter" idx="10"/>
          </p:nvPr>
        </p:nvSpPr>
        <p:spPr/>
        <p:txBody>
          <a:bodyPr/>
          <a:lstStyle/>
          <a:p>
            <a:fld id="{441536A7-E858-4490-8AF5-6B4E613D338C}" type="slidenum">
              <a:rPr lang="en-GB" smtClean="0"/>
              <a:t>18</a:t>
            </a:fld>
            <a:endParaRPr lang="en-GB" dirty="0"/>
          </a:p>
        </p:txBody>
      </p:sp>
    </p:spTree>
    <p:extLst>
      <p:ext uri="{BB962C8B-B14F-4D97-AF65-F5344CB8AC3E}">
        <p14:creationId xmlns:p14="http://schemas.microsoft.com/office/powerpoint/2010/main" val="1716201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Accessibility -</a:t>
            </a:r>
            <a:r>
              <a:rPr lang="en-GB" baseline="0" dirty="0"/>
              <a:t> Instructions for the end user:</a:t>
            </a:r>
          </a:p>
          <a:p>
            <a:pPr marL="228600" indent="-228600">
              <a:buFont typeface="+mj-lt"/>
              <a:buAutoNum type="arabicPeriod"/>
            </a:pPr>
            <a:r>
              <a:rPr lang="en-GB" baseline="0" dirty="0"/>
              <a:t>Title is always the first element in the reading order of the selection pane. </a:t>
            </a:r>
          </a:p>
          <a:p>
            <a:pPr marL="228600" indent="-228600">
              <a:buFont typeface="+mj-lt"/>
              <a:buAutoNum type="arabicPeriod"/>
            </a:pPr>
            <a:r>
              <a:rPr lang="en-GB" baseline="0" dirty="0"/>
              <a:t>In a presentation slide the background image is generally </a:t>
            </a:r>
            <a:r>
              <a:rPr lang="en-GB" b="1" baseline="0" dirty="0"/>
              <a:t>decorative</a:t>
            </a:r>
            <a:r>
              <a:rPr lang="en-GB" baseline="0" dirty="0"/>
              <a:t>. When that is the case, put the image in the background (Master slide).</a:t>
            </a:r>
            <a:endParaRPr lang="en-GB" dirty="0"/>
          </a:p>
          <a:p>
            <a:pPr marL="228600" indent="-228600">
              <a:buFont typeface="+mj-lt"/>
              <a:buAutoNum type="arabicPeriod"/>
            </a:pPr>
            <a:r>
              <a:rPr lang="en-GB" dirty="0"/>
              <a:t>When the image is</a:t>
            </a:r>
            <a:r>
              <a:rPr lang="en-GB" baseline="0" dirty="0"/>
              <a:t> </a:t>
            </a:r>
            <a:r>
              <a:rPr lang="en-GB" b="1" baseline="0" dirty="0"/>
              <a:t>not decorative</a:t>
            </a:r>
            <a:r>
              <a:rPr lang="en-GB" baseline="0" dirty="0"/>
              <a:t>, then you can have it in this order, if you need to have a full screen image, that covers all the slide.</a:t>
            </a:r>
          </a:p>
          <a:p>
            <a:pPr marL="228600" indent="-228600">
              <a:buFont typeface="+mj-lt"/>
              <a:buAutoNum type="arabicPeriod"/>
            </a:pPr>
            <a:r>
              <a:rPr lang="en-GB" baseline="0" dirty="0"/>
              <a:t>The alternative would be to have a layout as in slide #31. An image that is one or two thirds of the slide, leaving enough space to have the text next to image and not on top of it, thus respecting the correct reading order. </a:t>
            </a:r>
          </a:p>
          <a:p>
            <a:pPr marL="228600" indent="-228600">
              <a:buFont typeface="+mj-lt"/>
              <a:buAutoNum type="arabicPeriod"/>
            </a:pPr>
            <a:r>
              <a:rPr lang="en-GB" b="1" baseline="0" dirty="0"/>
              <a:t>All mages that are not decorative require alternative-text </a:t>
            </a:r>
            <a:r>
              <a:rPr lang="en-GB" baseline="0" dirty="0"/>
              <a:t>(with the mouse, right-click on the image &gt; Format Picture &gt; Size &amp; Properties &gt; Alt Text &gt; and insert a short and meaningful text in the Description field, ignoring the Title field)</a:t>
            </a:r>
          </a:p>
          <a:p>
            <a:pPr marL="228600" indent="-228600">
              <a:buFont typeface="+mj-lt"/>
              <a:buAutoNum type="arabicPeriod"/>
            </a:pPr>
            <a:r>
              <a:rPr lang="en-GB" baseline="0" dirty="0"/>
              <a:t>If it is decided to use a full screen/slide background image, different images than the ones suggest in this template, be aware of contrast ratio between the background image and the foreground text. Any other colour than white in the text would be difficult to read.</a:t>
            </a:r>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t>20</a:t>
            </a:fld>
            <a:endParaRPr lang="en-GB" dirty="0"/>
          </a:p>
        </p:txBody>
      </p:sp>
    </p:spTree>
    <p:extLst>
      <p:ext uri="{BB962C8B-B14F-4D97-AF65-F5344CB8AC3E}">
        <p14:creationId xmlns:p14="http://schemas.microsoft.com/office/powerpoint/2010/main" val="712736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lvl1pPr>
          </a:lstStyle>
          <a:p>
            <a:r>
              <a:rPr lang="en-GB" noProof="0"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_Add presentation subtitle</a:t>
            </a:r>
          </a:p>
        </p:txBody>
      </p:sp>
      <p:pic>
        <p:nvPicPr>
          <p:cNvPr id="6" name="Picture 5">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5865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04</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6152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accent1"/>
                </a:solidFill>
              </a:defRPr>
            </a:lvl1pPr>
          </a:lstStyle>
          <a:p>
            <a:r>
              <a:rPr lang="en-GB" dirty="0"/>
              <a:t>Add section title</a:t>
            </a:r>
          </a:p>
        </p:txBody>
      </p:sp>
      <p:pic>
        <p:nvPicPr>
          <p:cNvPr id="5" name="Picture 4">
            <a:extLst>
              <a:ext uri="{FF2B5EF4-FFF2-40B4-BE49-F238E27FC236}">
                <a16:creationId xmlns:a16="http://schemas.microsoft.com/office/drawing/2014/main" id="{75ED5856-8EED-664E-86A6-1F6D0C4D6F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6366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_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FC3480C0-1EA9-2543-A97E-FC761BE123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94498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_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8E86FDB4-8415-5B41-8C06-5328E17F0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37247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accent1"/>
                </a:solidFill>
              </a:defRPr>
            </a:lvl1pPr>
          </a:lstStyle>
          <a:p>
            <a:r>
              <a:rPr lang="en-GB" dirty="0"/>
              <a:t>Add section title</a:t>
            </a:r>
          </a:p>
        </p:txBody>
      </p:sp>
      <p:pic>
        <p:nvPicPr>
          <p:cNvPr id="7" name="Picture 6">
            <a:extLst>
              <a:ext uri="{FF2B5EF4-FFF2-40B4-BE49-F238E27FC236}">
                <a16:creationId xmlns:a16="http://schemas.microsoft.com/office/drawing/2014/main" id="{7B720693-A609-1345-A090-B43D14904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82491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p>
            <a:r>
              <a:rPr lang="en-GB" dirty="0"/>
              <a:t>Add section title on one line</a:t>
            </a:r>
          </a:p>
        </p:txBody>
      </p:sp>
    </p:spTree>
    <p:extLst>
      <p:ext uri="{BB962C8B-B14F-4D97-AF65-F5344CB8AC3E}">
        <p14:creationId xmlns:p14="http://schemas.microsoft.com/office/powerpoint/2010/main" val="325647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lvl1pPr>
              <a:defRPr>
                <a:solidFill>
                  <a:schemeClr val="accent1"/>
                </a:solidFill>
              </a:defRPr>
            </a:lvl1pPr>
          </a:lstStyle>
          <a:p>
            <a:r>
              <a:rPr lang="en-GB" noProof="0" dirty="0"/>
              <a:t>Add section title on one line</a:t>
            </a:r>
          </a:p>
        </p:txBody>
      </p:sp>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1415189"/>
            <a:ext cx="8370888" cy="3050794"/>
          </a:xfrm>
        </p:spPr>
        <p:txBody>
          <a:bodyPr/>
          <a:lstStyle>
            <a:lvl1pPr>
              <a:lnSpc>
                <a:spcPts val="5000"/>
              </a:lnSpc>
              <a:defRPr sz="5000" b="1">
                <a:solidFill>
                  <a:schemeClr val="accent1"/>
                </a:solidFill>
              </a:defRPr>
            </a:lvl1pPr>
          </a:lstStyle>
          <a:p>
            <a:pPr lvl="0"/>
            <a:r>
              <a:rPr lang="en-GB" noProof="0" dirty="0"/>
              <a:t>Add slide title across one </a:t>
            </a:r>
            <a:br>
              <a:rPr lang="en-GB" noProof="0" dirty="0"/>
            </a:br>
            <a:r>
              <a:rPr lang="en-GB" noProof="0" dirty="0"/>
              <a:t>or two lines</a:t>
            </a:r>
          </a:p>
        </p:txBody>
      </p:sp>
    </p:spTree>
    <p:extLst>
      <p:ext uri="{BB962C8B-B14F-4D97-AF65-F5344CB8AC3E}">
        <p14:creationId xmlns:p14="http://schemas.microsoft.com/office/powerpoint/2010/main" val="424548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amp; Body in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12" name="Text Placeholder 3">
            <a:extLst>
              <a:ext uri="{FF2B5EF4-FFF2-40B4-BE49-F238E27FC236}">
                <a16:creationId xmlns:a16="http://schemas.microsoft.com/office/drawing/2014/main" id="{5E6C450B-E31C-5874-0734-6B202ABA12C5}"/>
              </a:ext>
            </a:extLst>
          </p:cNvPr>
          <p:cNvSpPr>
            <a:spLocks noGrp="1"/>
          </p:cNvSpPr>
          <p:nvPr>
            <p:ph type="body" sz="quarter" idx="10" hasCustomPrompt="1"/>
          </p:nvPr>
        </p:nvSpPr>
        <p:spPr>
          <a:xfrm>
            <a:off x="479425" y="1415189"/>
            <a:ext cx="8370888" cy="1778585"/>
          </a:xfrm>
        </p:spPr>
        <p:txBody>
          <a:bodyPr/>
          <a:lstStyle>
            <a:lvl1pPr>
              <a:lnSpc>
                <a:spcPts val="5000"/>
              </a:lnSpc>
              <a:defRPr sz="5000" b="1">
                <a:solidFill>
                  <a:schemeClr val="accent1"/>
                </a:solidFill>
              </a:defRPr>
            </a:lvl1pPr>
          </a:lstStyle>
          <a:p>
            <a:pPr lvl="0"/>
            <a:r>
              <a:rPr lang="en-GB" dirty="0"/>
              <a:t>Add slide title across one or two lines</a:t>
            </a:r>
          </a:p>
        </p:txBody>
      </p:sp>
      <p:sp>
        <p:nvSpPr>
          <p:cNvPr id="4" name="Text Placeholder 3">
            <a:extLst>
              <a:ext uri="{FF2B5EF4-FFF2-40B4-BE49-F238E27FC236}">
                <a16:creationId xmlns:a16="http://schemas.microsoft.com/office/drawing/2014/main" id="{A589B116-B0EC-05C4-98DE-27FC68A38FFB}"/>
              </a:ext>
            </a:extLst>
          </p:cNvPr>
          <p:cNvSpPr>
            <a:spLocks noGrp="1"/>
          </p:cNvSpPr>
          <p:nvPr>
            <p:ph type="body" sz="quarter" idx="11"/>
          </p:nvPr>
        </p:nvSpPr>
        <p:spPr>
          <a:xfrm>
            <a:off x="479425" y="3429000"/>
            <a:ext cx="8370888" cy="2388704"/>
          </a:xfrm>
        </p:spPr>
        <p:txBody>
          <a:bodyPr/>
          <a:lstStyle>
            <a:lvl1pPr>
              <a:defRPr sz="2800"/>
            </a:lvl1pPr>
            <a:lvl2pPr>
              <a:defRPr sz="2400"/>
            </a:lvl2pPr>
            <a:lvl3pPr marL="357188" indent="-177800">
              <a:buFont typeface="EuropeaEco" pitchFamily="2" charset="0"/>
              <a:buChar char="–"/>
              <a:defRPr sz="2000"/>
            </a:lvl3pPr>
            <a:lvl4pPr marL="642937" indent="-285750">
              <a:buFont typeface="Arial" panose="020B0604020202020204" pitchFamily="34" charset="0"/>
              <a:buChar cha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974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age pictur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C80993B1-BE20-6B4C-9F83-3EDBADA9144B}"/>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11" name="Title 1">
            <a:extLst>
              <a:ext uri="{FF2B5EF4-FFF2-40B4-BE49-F238E27FC236}">
                <a16:creationId xmlns:a16="http://schemas.microsoft.com/office/drawing/2014/main" id="{B29D3040-770A-9F76-3241-6E317B92FE04}"/>
              </a:ext>
            </a:extLst>
          </p:cNvPr>
          <p:cNvSpPr>
            <a:spLocks noGrp="1"/>
          </p:cNvSpPr>
          <p:nvPr>
            <p:ph type="title" hasCustomPrompt="1"/>
          </p:nvPr>
        </p:nvSpPr>
        <p:spPr>
          <a:xfrm>
            <a:off x="479425" y="470187"/>
            <a:ext cx="5735843" cy="303883"/>
          </a:xfrm>
        </p:spPr>
        <p:txBody>
          <a:bodyPr/>
          <a:lstStyle>
            <a:lvl1pPr>
              <a:defRPr>
                <a:solidFill>
                  <a:schemeClr val="bg1"/>
                </a:solidFill>
              </a:defRPr>
            </a:lvl1pPr>
          </a:lstStyle>
          <a:p>
            <a:r>
              <a:rPr lang="en-GB" dirty="0"/>
              <a:t>Add section title on one line</a:t>
            </a:r>
          </a:p>
        </p:txBody>
      </p:sp>
      <p:sp>
        <p:nvSpPr>
          <p:cNvPr id="98" name="Text Placeholder 3">
            <a:extLst>
              <a:ext uri="{FF2B5EF4-FFF2-40B4-BE49-F238E27FC236}">
                <a16:creationId xmlns:a16="http://schemas.microsoft.com/office/drawing/2014/main" id="{F49FC4E7-E557-A809-1015-73531F085EBB}"/>
              </a:ext>
            </a:extLst>
          </p:cNvPr>
          <p:cNvSpPr>
            <a:spLocks noGrp="1"/>
          </p:cNvSpPr>
          <p:nvPr>
            <p:ph type="body" sz="quarter" idx="10"/>
          </p:nvPr>
        </p:nvSpPr>
        <p:spPr>
          <a:xfrm>
            <a:off x="479425" y="1415189"/>
            <a:ext cx="5616575" cy="4411747"/>
          </a:xfrm>
        </p:spPr>
        <p:txBody>
          <a:bodyPr/>
          <a:lstStyle>
            <a:lvl1pPr>
              <a:lnSpc>
                <a:spcPts val="5000"/>
              </a:lnSpc>
              <a:defRPr sz="5000" b="1">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140B3A14-A570-DF45-93C4-3342F2B7F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05174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H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8577482-9C6F-B87F-3555-E0E7EB8DD40B}"/>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24" name="Text Placeholder 3">
            <a:extLst>
              <a:ext uri="{FF2B5EF4-FFF2-40B4-BE49-F238E27FC236}">
                <a16:creationId xmlns:a16="http://schemas.microsoft.com/office/drawing/2014/main" id="{D7B4FC63-FEDA-D66F-44F3-AE66B1236D32}"/>
              </a:ext>
            </a:extLst>
          </p:cNvPr>
          <p:cNvSpPr>
            <a:spLocks noGrp="1"/>
          </p:cNvSpPr>
          <p:nvPr>
            <p:ph type="body" sz="quarter" idx="10" hasCustomPrompt="1"/>
          </p:nvPr>
        </p:nvSpPr>
        <p:spPr>
          <a:xfrm>
            <a:off x="479425" y="1415189"/>
            <a:ext cx="6169569" cy="2454446"/>
          </a:xfrm>
        </p:spPr>
        <p:txBody>
          <a:bodyPr/>
          <a:lstStyle>
            <a:lvl1pPr>
              <a:lnSpc>
                <a:spcPts val="5000"/>
              </a:lnSpc>
              <a:defRPr sz="5000" b="1">
                <a:solidFill>
                  <a:schemeClr val="accent1"/>
                </a:solidFill>
              </a:defRPr>
            </a:lvl1pPr>
          </a:lstStyle>
          <a:p>
            <a:pPr lvl="0"/>
            <a:r>
              <a:rPr lang="en-GB" dirty="0"/>
              <a:t>Add slide title </a:t>
            </a:r>
            <a:br>
              <a:rPr lang="en-GB" dirty="0"/>
            </a:br>
            <a:r>
              <a:rPr lang="en-GB" dirty="0"/>
              <a:t>across one to </a:t>
            </a:r>
            <a:br>
              <a:rPr lang="en-GB" dirty="0"/>
            </a:br>
            <a:r>
              <a:rPr lang="en-GB" dirty="0"/>
              <a:t>three lines</a:t>
            </a:r>
          </a:p>
        </p:txBody>
      </p:sp>
      <p:sp>
        <p:nvSpPr>
          <p:cNvPr id="7"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pic>
        <p:nvPicPr>
          <p:cNvPr id="9" name="Picture 8">
            <a:extLst>
              <a:ext uri="{FF2B5EF4-FFF2-40B4-BE49-F238E27FC236}">
                <a16:creationId xmlns:a16="http://schemas.microsoft.com/office/drawing/2014/main" id="{9E9CDD18-E3FA-AF41-9E61-53116426D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8" name="Text Placeholder 3">
            <a:extLst>
              <a:ext uri="{FF2B5EF4-FFF2-40B4-BE49-F238E27FC236}">
                <a16:creationId xmlns:a16="http://schemas.microsoft.com/office/drawing/2014/main" id="{693A24A3-7A31-374E-904F-B92BAF6C8E24}"/>
              </a:ext>
            </a:extLst>
          </p:cNvPr>
          <p:cNvSpPr>
            <a:spLocks noGrp="1"/>
          </p:cNvSpPr>
          <p:nvPr>
            <p:ph type="body" sz="quarter" idx="11" hasCustomPrompt="1"/>
          </p:nvPr>
        </p:nvSpPr>
        <p:spPr>
          <a:xfrm>
            <a:off x="466362" y="4003766"/>
            <a:ext cx="6169569" cy="2388704"/>
          </a:xfrm>
        </p:spPr>
        <p:txBody>
          <a:bodyPr/>
          <a:lstStyle>
            <a:lvl1pPr>
              <a:defRPr sz="1800"/>
            </a:lvl1pPr>
            <a:lvl2pPr>
              <a:defRPr sz="1800"/>
            </a:lvl2pPr>
            <a:lvl3pPr marL="357188" indent="-177800">
              <a:buFont typeface="EuropeaEco" pitchFamily="2" charset="0"/>
              <a:buChar char="–"/>
              <a:defRPr sz="1800"/>
            </a:lvl3pPr>
            <a:lvl4pPr marL="642937" indent="-285750">
              <a:buFont typeface="Arial" panose="020B0604020202020204" pitchFamily="34" charset="0"/>
              <a:buChar char="•"/>
              <a:defRPr sz="1800"/>
            </a:lvl4pPr>
            <a:lvl5pPr>
              <a:defRPr sz="1800"/>
            </a:lvl5pPr>
          </a:lstStyle>
          <a:p>
            <a:pPr lvl="0"/>
            <a:r>
              <a:rPr lang="en-US" dirty="0"/>
              <a:t>Add text </a:t>
            </a:r>
          </a:p>
        </p:txBody>
      </p:sp>
    </p:spTree>
    <p:extLst>
      <p:ext uri="{BB962C8B-B14F-4D97-AF65-F5344CB8AC3E}">
        <p14:creationId xmlns:p14="http://schemas.microsoft.com/office/powerpoint/2010/main" val="257872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3     ">
    <p:bg>
      <p:bgPr>
        <a:solidFill>
          <a:srgbClr val="0C4D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48035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od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8" name="Text Placeholder 3">
            <a:extLst>
              <a:ext uri="{FF2B5EF4-FFF2-40B4-BE49-F238E27FC236}">
                <a16:creationId xmlns:a16="http://schemas.microsoft.com/office/drawing/2014/main" id="{F9271A86-A20F-DD40-AEB5-CAD732766B70}"/>
              </a:ext>
            </a:extLst>
          </p:cNvPr>
          <p:cNvSpPr>
            <a:spLocks noGrp="1"/>
          </p:cNvSpPr>
          <p:nvPr>
            <p:ph type="body" sz="quarter" idx="10" hasCustomPrompt="1"/>
          </p:nvPr>
        </p:nvSpPr>
        <p:spPr>
          <a:xfrm>
            <a:off x="479425" y="1415189"/>
            <a:ext cx="5508625" cy="758168"/>
          </a:xfrm>
        </p:spPr>
        <p:txBody>
          <a:bodyPr/>
          <a:lstStyle>
            <a:lvl1pPr>
              <a:lnSpc>
                <a:spcPct val="100000"/>
              </a:lnSpc>
              <a:defRPr sz="2800" b="1">
                <a:solidFill>
                  <a:schemeClr val="accent1"/>
                </a:solidFill>
              </a:defRPr>
            </a:lvl1pPr>
          </a:lstStyle>
          <a:p>
            <a:pPr lvl="0"/>
            <a:r>
              <a:rPr lang="en-GB" dirty="0"/>
              <a:t>Add slide title across one </a:t>
            </a:r>
            <a:br>
              <a:rPr lang="en-GB" dirty="0"/>
            </a:br>
            <a:r>
              <a:rPr lang="en-GB" dirty="0"/>
              <a:t>or two lines</a:t>
            </a:r>
          </a:p>
        </p:txBody>
      </p:sp>
      <p:sp>
        <p:nvSpPr>
          <p:cNvPr id="7" name="Text Placeholder 3">
            <a:extLst>
              <a:ext uri="{FF2B5EF4-FFF2-40B4-BE49-F238E27FC236}">
                <a16:creationId xmlns:a16="http://schemas.microsoft.com/office/drawing/2014/main" id="{8A5D6D0C-7D5B-CD4B-8058-DF768A2ED492}"/>
              </a:ext>
            </a:extLst>
          </p:cNvPr>
          <p:cNvSpPr>
            <a:spLocks noGrp="1"/>
          </p:cNvSpPr>
          <p:nvPr>
            <p:ph type="body" sz="quarter" idx="12" hasCustomPrompt="1"/>
          </p:nvPr>
        </p:nvSpPr>
        <p:spPr>
          <a:xfrm>
            <a:off x="479425" y="2455482"/>
            <a:ext cx="5508625" cy="1133063"/>
          </a:xfrm>
        </p:spPr>
        <p:txBody>
          <a:bodyPr/>
          <a:lstStyle>
            <a:lvl1pPr>
              <a:lnSpc>
                <a:spcPct val="110000"/>
              </a:lnSpc>
              <a:defRPr sz="1400" b="0">
                <a:solidFill>
                  <a:schemeClr val="tx1"/>
                </a:solidFill>
              </a:defRPr>
            </a:lvl1pPr>
          </a:lstStyle>
          <a:p>
            <a:pPr lvl="0"/>
            <a:r>
              <a:rPr lang="en-GB" dirty="0"/>
              <a:t>Add body copy</a:t>
            </a:r>
          </a:p>
        </p:txBody>
      </p:sp>
    </p:spTree>
    <p:extLst>
      <p:ext uri="{BB962C8B-B14F-4D97-AF65-F5344CB8AC3E}">
        <p14:creationId xmlns:p14="http://schemas.microsoft.com/office/powerpoint/2010/main" val="283695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oute+Title+sub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8" name="Text Placeholder 3">
            <a:extLst>
              <a:ext uri="{FF2B5EF4-FFF2-40B4-BE49-F238E27FC236}">
                <a16:creationId xmlns:a16="http://schemas.microsoft.com/office/drawing/2014/main" id="{27AC71E2-45A1-9919-708A-BB969A20DD12}"/>
              </a:ext>
            </a:extLst>
          </p:cNvPr>
          <p:cNvSpPr>
            <a:spLocks noGrp="1"/>
          </p:cNvSpPr>
          <p:nvPr>
            <p:ph type="body" sz="quarter" idx="19" hasCustomPrompt="1"/>
          </p:nvPr>
        </p:nvSpPr>
        <p:spPr>
          <a:xfrm>
            <a:off x="394393" y="2015508"/>
            <a:ext cx="8336652" cy="511440"/>
          </a:xfrm>
          <a:prstGeom prst="rect">
            <a:avLst/>
          </a:prstGeom>
        </p:spPr>
        <p:txBody>
          <a:bodyPr/>
          <a:lstStyle>
            <a:lvl1pPr marL="0" indent="0">
              <a:lnSpc>
                <a:spcPct val="110000"/>
              </a:lnSpc>
              <a:buNone/>
              <a:defRPr sz="2500" b="0">
                <a:solidFill>
                  <a:schemeClr val="tx1"/>
                </a:solidFill>
              </a:defRPr>
            </a:lvl1pPr>
          </a:lstStyle>
          <a:p>
            <a:pPr lvl="0"/>
            <a:r>
              <a:rPr lang="en-GB" dirty="0"/>
              <a:t>Add optional subtitle</a:t>
            </a:r>
          </a:p>
        </p:txBody>
      </p:sp>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815859"/>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801450"/>
            <a:ext cx="8336652" cy="2832302"/>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413300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A47C6E79-71DF-8B41-8BA1-22158FC87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40338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79317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5">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5045D46D-95DE-A140-8D9B-AC9C30146C09}"/>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2" name="Title 1">
            <a:extLst>
              <a:ext uri="{FF2B5EF4-FFF2-40B4-BE49-F238E27FC236}">
                <a16:creationId xmlns:a16="http://schemas.microsoft.com/office/drawing/2014/main" id="{B209EC87-A812-1191-B3D9-E7BF8191A0C8}"/>
              </a:ext>
            </a:extLst>
          </p:cNvPr>
          <p:cNvSpPr>
            <a:spLocks noGrp="1"/>
          </p:cNvSpPr>
          <p:nvPr userDrawn="1">
            <p:ph type="ctrTitle" hasCustomPrompt="1"/>
          </p:nvPr>
        </p:nvSpPr>
        <p:spPr>
          <a:xfrm>
            <a:off x="479425" y="1412875"/>
            <a:ext cx="5508625" cy="2442908"/>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userDrawn="1">
            <p:ph type="subTitle" idx="1" hasCustomPrompt="1"/>
          </p:nvPr>
        </p:nvSpPr>
        <p:spPr>
          <a:xfrm>
            <a:off x="479425" y="4096242"/>
            <a:ext cx="5508625"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BA855749-7457-CA48-9389-8CF4608D31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9918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461963"/>
            <a:ext cx="5616575" cy="914400"/>
          </a:xfrm>
        </p:spPr>
        <p:txBody>
          <a:bodyPr/>
          <a:lstStyle>
            <a:lvl1pPr>
              <a:lnSpc>
                <a:spcPts val="6000"/>
              </a:lnSpc>
              <a:defRPr sz="6000" b="1">
                <a:solidFill>
                  <a:schemeClr val="accent1"/>
                </a:solidFill>
              </a:defRPr>
            </a:lvl1pPr>
          </a:lstStyle>
          <a:p>
            <a:pPr lvl="0"/>
            <a:r>
              <a:rPr lang="en-GB" dirty="0"/>
              <a:t>Agenda</a:t>
            </a:r>
          </a:p>
        </p:txBody>
      </p:sp>
      <p:sp>
        <p:nvSpPr>
          <p:cNvPr id="9" name="Text Placeholder 8">
            <a:extLst>
              <a:ext uri="{FF2B5EF4-FFF2-40B4-BE49-F238E27FC236}">
                <a16:creationId xmlns:a16="http://schemas.microsoft.com/office/drawing/2014/main" id="{A089A252-47A3-724D-6B27-33294128F53B}"/>
              </a:ext>
            </a:extLst>
          </p:cNvPr>
          <p:cNvSpPr>
            <a:spLocks noGrp="1"/>
          </p:cNvSpPr>
          <p:nvPr>
            <p:ph type="body" sz="quarter" idx="11" hasCustomPrompt="1"/>
          </p:nvPr>
        </p:nvSpPr>
        <p:spPr>
          <a:xfrm>
            <a:off x="479424" y="1892300"/>
            <a:ext cx="5722939" cy="3597158"/>
          </a:xfrm>
        </p:spPr>
        <p:txBody>
          <a:bodyPr vert="horz" lIns="0" tIns="0" rIns="0" bIns="0" numCol="2" spcCol="18288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
        <p:nvSpPr>
          <p:cNvPr id="25" name="Text Placeholder 8">
            <a:extLst>
              <a:ext uri="{FF2B5EF4-FFF2-40B4-BE49-F238E27FC236}">
                <a16:creationId xmlns:a16="http://schemas.microsoft.com/office/drawing/2014/main" id="{E400F3DC-4379-0FE8-22CC-750DAF4C7655}"/>
              </a:ext>
            </a:extLst>
          </p:cNvPr>
          <p:cNvSpPr>
            <a:spLocks noGrp="1"/>
          </p:cNvSpPr>
          <p:nvPr>
            <p:ph type="body" sz="quarter" idx="12" hasCustomPrompt="1"/>
          </p:nvPr>
        </p:nvSpPr>
        <p:spPr>
          <a:xfrm>
            <a:off x="6788150" y="1927808"/>
            <a:ext cx="2644775" cy="3597158"/>
          </a:xfrm>
        </p:spPr>
        <p:txBody>
          <a:bodyPr vert="horz" lIns="0" tIns="0" rIns="0" bIns="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Tree>
    <p:extLst>
      <p:ext uri="{BB962C8B-B14F-4D97-AF65-F5344CB8AC3E}">
        <p14:creationId xmlns:p14="http://schemas.microsoft.com/office/powerpoint/2010/main" val="215192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lvl1pPr>
          </a:lstStyle>
          <a:p>
            <a:r>
              <a:rPr lang="en-GB" dirty="0"/>
              <a:t>Add section title</a:t>
            </a:r>
          </a:p>
        </p:txBody>
      </p:sp>
      <p:sp>
        <p:nvSpPr>
          <p:cNvPr id="4" name="Subtitle 2">
            <a:extLst>
              <a:ext uri="{FF2B5EF4-FFF2-40B4-BE49-F238E27FC236}">
                <a16:creationId xmlns:a16="http://schemas.microsoft.com/office/drawing/2014/main" id="{15417BE0-75EB-8649-EE05-433EDE8B6A46}"/>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rgbClr val="004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01</a:t>
            </a:r>
          </a:p>
        </p:txBody>
      </p:sp>
      <p:pic>
        <p:nvPicPr>
          <p:cNvPr id="5" name="Picture 4">
            <a:extLst>
              <a:ext uri="{FF2B5EF4-FFF2-40B4-BE49-F238E27FC236}">
                <a16:creationId xmlns:a16="http://schemas.microsoft.com/office/drawing/2014/main" id="{D7980675-EB31-DA43-B57A-7AA8122DED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4731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2D375183-62B2-4ED8-B8B4-FC29F065FC5C}"/>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02</a:t>
            </a:r>
          </a:p>
        </p:txBody>
      </p:sp>
      <p:pic>
        <p:nvPicPr>
          <p:cNvPr id="6" name="Picture 5">
            <a:extLst>
              <a:ext uri="{FF2B5EF4-FFF2-40B4-BE49-F238E27FC236}">
                <a16:creationId xmlns:a16="http://schemas.microsoft.com/office/drawing/2014/main" id="{A80B3388-D73D-7A43-B376-BB9AF9A47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6184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0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03</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9303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Title Placeholder 1">
            <a:extLst>
              <a:ext uri="{FF2B5EF4-FFF2-40B4-BE49-F238E27FC236}">
                <a16:creationId xmlns:a16="http://schemas.microsoft.com/office/drawing/2014/main" id="{152E6E88-EBCA-D0EC-2E27-BCC1166DA6C1}"/>
              </a:ext>
            </a:extLst>
          </p:cNvPr>
          <p:cNvSpPr>
            <a:spLocks noGrp="1"/>
          </p:cNvSpPr>
          <p:nvPr>
            <p:ph type="title"/>
          </p:nvPr>
        </p:nvSpPr>
        <p:spPr>
          <a:xfrm>
            <a:off x="479425" y="470187"/>
            <a:ext cx="5735843" cy="303883"/>
          </a:xfrm>
          <a:prstGeom prst="rect">
            <a:avLst/>
          </a:prstGeom>
        </p:spPr>
        <p:txBody>
          <a:bodyPr vert="horz" lIns="0" tIns="0" rIns="0" bIns="0" rtlCol="0" anchor="t">
            <a:noAutofit/>
          </a:bodyPr>
          <a:lstStyle/>
          <a:p>
            <a:r>
              <a:rPr lang="en-US" dirty="0"/>
              <a:t>Add section title on one line</a:t>
            </a:r>
            <a:endParaRPr lang="en-GB" dirty="0"/>
          </a:p>
        </p:txBody>
      </p:sp>
      <p:sp>
        <p:nvSpPr>
          <p:cNvPr id="51" name="Text Placeholder 2">
            <a:extLst>
              <a:ext uri="{FF2B5EF4-FFF2-40B4-BE49-F238E27FC236}">
                <a16:creationId xmlns:a16="http://schemas.microsoft.com/office/drawing/2014/main" id="{862E5C15-D43D-1166-5DA2-50569688F430}"/>
              </a:ext>
            </a:extLst>
          </p:cNvPr>
          <p:cNvSpPr>
            <a:spLocks noGrp="1"/>
          </p:cNvSpPr>
          <p:nvPr>
            <p:ph type="body" idx="1"/>
          </p:nvPr>
        </p:nvSpPr>
        <p:spPr>
          <a:xfrm>
            <a:off x="479425" y="2560320"/>
            <a:ext cx="5735843" cy="328168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725D5839-15DF-8D73-AF8D-A4FC1E1B10D1}"/>
              </a:ext>
            </a:extLst>
          </p:cNvPr>
          <p:cNvSpPr/>
          <p:nvPr userDrawn="1"/>
        </p:nvSpPr>
        <p:spPr>
          <a:xfrm>
            <a:off x="12433738" y="0"/>
            <a:ext cx="2049518" cy="2942898"/>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GB" sz="1200" b="1" dirty="0">
                <a:latin typeface="+mn-lt"/>
              </a:rPr>
              <a:t>HOW TO UPDATE THE FOOTER</a:t>
            </a:r>
          </a:p>
          <a:p>
            <a:pPr algn="l"/>
            <a:endParaRPr lang="en-GB" sz="1200" b="1" dirty="0">
              <a:latin typeface="+mn-lt"/>
            </a:endParaRPr>
          </a:p>
          <a:p>
            <a:pPr marL="228600" indent="-228600" algn="l">
              <a:buFont typeface="+mj-lt"/>
              <a:buAutoNum type="arabicPeriod"/>
            </a:pPr>
            <a:r>
              <a:rPr lang="en-GB" sz="1200" b="0" dirty="0">
                <a:latin typeface="+mn-lt"/>
              </a:rPr>
              <a:t>View </a:t>
            </a:r>
          </a:p>
          <a:p>
            <a:pPr marL="228600" indent="-228600" algn="l">
              <a:buFont typeface="+mj-lt"/>
              <a:buAutoNum type="arabicPeriod"/>
            </a:pPr>
            <a:r>
              <a:rPr lang="en-GB" sz="1200" b="0" dirty="0">
                <a:latin typeface="+mn-lt"/>
              </a:rPr>
              <a:t>Slide Master</a:t>
            </a:r>
          </a:p>
          <a:p>
            <a:pPr marL="228600" indent="-228600" algn="l">
              <a:buFont typeface="+mj-lt"/>
              <a:buAutoNum type="arabicPeriod"/>
            </a:pPr>
            <a:r>
              <a:rPr lang="en-GB" sz="1200" b="0" dirty="0">
                <a:latin typeface="+mn-lt"/>
              </a:rPr>
              <a:t>Scroll to very first page that is numbered (1)</a:t>
            </a:r>
          </a:p>
          <a:p>
            <a:pPr marL="228600" indent="-228600" algn="l">
              <a:buFont typeface="+mj-lt"/>
              <a:buAutoNum type="arabicPeriod"/>
            </a:pPr>
            <a:r>
              <a:rPr lang="en-GB" sz="1200" b="0" dirty="0">
                <a:latin typeface="+mn-lt"/>
              </a:rPr>
              <a:t>Update the Presentation Title and date (be careful not to delete the page number)</a:t>
            </a:r>
          </a:p>
          <a:p>
            <a:pPr marL="228600" indent="-228600" algn="l">
              <a:buFont typeface="+mj-lt"/>
              <a:buAutoNum type="arabicPeriod"/>
            </a:pPr>
            <a:r>
              <a:rPr lang="en-GB" sz="1200" b="0" dirty="0">
                <a:latin typeface="+mn-lt"/>
              </a:rPr>
              <a:t>Close master view / view normal</a:t>
            </a:r>
          </a:p>
        </p:txBody>
      </p:sp>
      <p:sp>
        <p:nvSpPr>
          <p:cNvPr id="3" name="TextBox 2">
            <a:extLst>
              <a:ext uri="{FF2B5EF4-FFF2-40B4-BE49-F238E27FC236}">
                <a16:creationId xmlns:a16="http://schemas.microsoft.com/office/drawing/2014/main" id="{E3A123F2-A3B2-9A03-13BD-2169F504824E}"/>
              </a:ext>
            </a:extLst>
          </p:cNvPr>
          <p:cNvSpPr txBox="1"/>
          <p:nvPr userDrawn="1"/>
        </p:nvSpPr>
        <p:spPr>
          <a:xfrm>
            <a:off x="479425" y="6162558"/>
            <a:ext cx="736600" cy="367517"/>
          </a:xfrm>
          <a:prstGeom prst="rect">
            <a:avLst/>
          </a:prstGeom>
          <a:noFill/>
        </p:spPr>
        <p:txBody>
          <a:bodyPr wrap="square" lIns="0" tIns="0" rIns="0" bIns="0" rtlCol="0" anchor="ctr">
            <a:noAutofit/>
          </a:bodyPr>
          <a:lstStyle/>
          <a:p>
            <a:pPr algn="l">
              <a:lnSpc>
                <a:spcPct val="100000"/>
              </a:lnSpc>
              <a:spcBef>
                <a:spcPts val="0"/>
              </a:spcBef>
            </a:pPr>
            <a:fld id="{B35DF284-1727-4595-8F5D-103E8F8818A3}" type="slidenum">
              <a:rPr lang="en-US" sz="1050" baseline="0" smtClean="0">
                <a:solidFill>
                  <a:schemeClr val="accent1"/>
                </a:solidFill>
                <a:latin typeface="+mj-lt"/>
              </a:rPr>
              <a:pPr algn="l">
                <a:lnSpc>
                  <a:spcPct val="100000"/>
                </a:lnSpc>
                <a:spcBef>
                  <a:spcPts val="0"/>
                </a:spcBef>
              </a:pPr>
              <a:t>‹#›</a:t>
            </a:fld>
            <a:r>
              <a:rPr lang="en-US" sz="1050" b="0" baseline="0" dirty="0">
                <a:solidFill>
                  <a:schemeClr val="accent1"/>
                </a:solidFill>
                <a:latin typeface="+mj-lt"/>
              </a:rPr>
              <a:t> </a:t>
            </a:r>
            <a:endParaRPr lang="en-GB" sz="1050" b="0" baseline="0" dirty="0">
              <a:solidFill>
                <a:schemeClr val="accent1"/>
              </a:solidFill>
              <a:latin typeface="+mj-lt"/>
            </a:endParaRPr>
          </a:p>
        </p:txBody>
      </p:sp>
      <p:pic>
        <p:nvPicPr>
          <p:cNvPr id="12" name="Picture 11">
            <a:extLst>
              <a:ext uri="{FF2B5EF4-FFF2-40B4-BE49-F238E27FC236}">
                <a16:creationId xmlns:a16="http://schemas.microsoft.com/office/drawing/2014/main" id="{BD261B20-908C-FA47-B007-6F210C8455C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819450292"/>
      </p:ext>
    </p:extLst>
  </p:cSld>
  <p:clrMap bg1="lt1" tx1="dk1" bg2="lt2" tx2="dk2" accent1="accent1" accent2="accent2" accent3="accent3" accent4="accent4" accent5="accent5" accent6="accent6" hlink="hlink" folHlink="folHlink"/>
  <p:sldLayoutIdLst>
    <p:sldLayoutId id="2147484196" r:id="rId1"/>
    <p:sldLayoutId id="2147484132" r:id="rId2"/>
    <p:sldLayoutId id="2147484131" r:id="rId3"/>
    <p:sldLayoutId id="2147484209" r:id="rId4"/>
    <p:sldLayoutId id="2147484133" r:id="rId5"/>
    <p:sldLayoutId id="2147484144" r:id="rId6"/>
    <p:sldLayoutId id="2147484138" r:id="rId7"/>
    <p:sldLayoutId id="2147484142" r:id="rId8"/>
    <p:sldLayoutId id="2147484140" r:id="rId9"/>
    <p:sldLayoutId id="2147484210" r:id="rId10"/>
    <p:sldLayoutId id="2147484197" r:id="rId11"/>
    <p:sldLayoutId id="2147484211" r:id="rId12"/>
    <p:sldLayoutId id="2147484214" r:id="rId13"/>
    <p:sldLayoutId id="2147484208" r:id="rId14"/>
    <p:sldLayoutId id="2147484106" r:id="rId15"/>
    <p:sldLayoutId id="2147484118" r:id="rId16"/>
    <p:sldLayoutId id="2147484109" r:id="rId17"/>
    <p:sldLayoutId id="2147484110" r:id="rId18"/>
    <p:sldLayoutId id="2147484212" r:id="rId19"/>
    <p:sldLayoutId id="2147484213" r:id="rId20"/>
    <p:sldLayoutId id="2147484219" r:id="rId21"/>
  </p:sldLayoutIdLst>
  <p:txStyles>
    <p:title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p:titleStyle>
    <p:body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orient="horz" pos="291">
          <p15:clr>
            <a:srgbClr val="F26B43"/>
          </p15:clr>
        </p15:guide>
        <p15:guide id="11" pos="7378">
          <p15:clr>
            <a:srgbClr val="F26B43"/>
          </p15:clr>
        </p15:guide>
        <p15:guide id="12" pos="302">
          <p15:clr>
            <a:srgbClr val="F26B43"/>
          </p15:clr>
        </p15:guide>
        <p15:guide id="16" pos="766">
          <p15:clr>
            <a:srgbClr val="5ACBF0"/>
          </p15:clr>
        </p15:guide>
        <p15:guide id="17" pos="2116">
          <p15:clr>
            <a:srgbClr val="5ACBF0"/>
          </p15:clr>
        </p15:guide>
        <p15:guide id="18" pos="4503">
          <p15:clr>
            <a:srgbClr val="5ACBF0"/>
          </p15:clr>
        </p15:guide>
        <p15:guide id="19" pos="4979">
          <p15:clr>
            <a:srgbClr val="5ACBF0"/>
          </p15:clr>
        </p15:guide>
        <p15:guide id="20" orient="horz" pos="890">
          <p15:clr>
            <a:srgbClr val="F26B43"/>
          </p15:clr>
        </p15:guide>
        <p15:guide id="21" pos="907">
          <p15:clr>
            <a:srgbClr val="5ACBF0"/>
          </p15:clr>
        </p15:guide>
        <p15:guide id="22" pos="1368">
          <p15:clr>
            <a:srgbClr val="5ACBF0"/>
          </p15:clr>
        </p15:guide>
        <p15:guide id="23" pos="1503">
          <p15:clr>
            <a:srgbClr val="5ACBF0"/>
          </p15:clr>
        </p15:guide>
        <p15:guide id="24" pos="1968">
          <p15:clr>
            <a:srgbClr val="5ACBF0"/>
          </p15:clr>
        </p15:guide>
        <p15:guide id="25" pos="2569">
          <p15:clr>
            <a:srgbClr val="5ACBF0"/>
          </p15:clr>
        </p15:guide>
        <p15:guide id="26" pos="2705">
          <p15:clr>
            <a:srgbClr val="5ACBF0"/>
          </p15:clr>
        </p15:guide>
        <p15:guide id="27" pos="3176">
          <p15:clr>
            <a:srgbClr val="5ACBF0"/>
          </p15:clr>
        </p15:guide>
        <p15:guide id="28" pos="3311">
          <p15:clr>
            <a:srgbClr val="5ACBF0"/>
          </p15:clr>
        </p15:guide>
        <p15:guide id="29" pos="3772">
          <p15:clr>
            <a:srgbClr val="5ACBF0"/>
          </p15:clr>
        </p15:guide>
        <p15:guide id="30" pos="3907">
          <p15:clr>
            <a:srgbClr val="5ACBF0"/>
          </p15:clr>
        </p15:guide>
        <p15:guide id="31" pos="4373">
          <p15:clr>
            <a:srgbClr val="5ACBF0"/>
          </p15:clr>
        </p15:guide>
        <p15:guide id="32" pos="5109">
          <p15:clr>
            <a:srgbClr val="5ACBF0"/>
          </p15:clr>
        </p15:guide>
        <p15:guide id="33" pos="5575">
          <p15:clr>
            <a:srgbClr val="5ACBF0"/>
          </p15:clr>
        </p15:guide>
        <p15:guide id="34" pos="5705">
          <p15:clr>
            <a:srgbClr val="5ACBF0"/>
          </p15:clr>
        </p15:guide>
        <p15:guide id="35" pos="6171">
          <p15:clr>
            <a:srgbClr val="5ACBF0"/>
          </p15:clr>
        </p15:guide>
        <p15:guide id="36" pos="6311">
          <p15:clr>
            <a:srgbClr val="5ACBF0"/>
          </p15:clr>
        </p15:guide>
        <p15:guide id="37" pos="6777">
          <p15:clr>
            <a:srgbClr val="5ACBF0"/>
          </p15:clr>
        </p15:guide>
        <p15:guide id="38" pos="6907">
          <p15:clr>
            <a:srgbClr val="5ACBF0"/>
          </p15:clr>
        </p15:guide>
        <p15:guide id="39" orient="horz" pos="40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06C2FC2-0677-E8E4-0A81-438B2CB8229D}"/>
              </a:ext>
            </a:extLst>
          </p:cNvPr>
          <p:cNvSpPr>
            <a:spLocks noGrp="1"/>
          </p:cNvSpPr>
          <p:nvPr>
            <p:ph type="ctrTitle"/>
          </p:nvPr>
        </p:nvSpPr>
        <p:spPr>
          <a:xfrm>
            <a:off x="479425" y="2200021"/>
            <a:ext cx="9448346" cy="1655762"/>
          </a:xfrm>
        </p:spPr>
        <p:txBody>
          <a:bodyPr/>
          <a:lstStyle/>
          <a:p>
            <a:r>
              <a:rPr lang="en-US" dirty="0"/>
              <a:t>The Bioeconomy in the Agriculture of the Future: </a:t>
            </a:r>
            <a:br>
              <a:rPr lang="en-US" dirty="0"/>
            </a:br>
            <a:r>
              <a:rPr lang="en-US" dirty="0"/>
              <a:t>Its Role in Promoting Farms’ Economic Sustainability</a:t>
            </a:r>
            <a:endParaRPr lang="en-GB" dirty="0"/>
          </a:p>
        </p:txBody>
      </p:sp>
      <p:sp>
        <p:nvSpPr>
          <p:cNvPr id="6" name="Subtitle">
            <a:extLst>
              <a:ext uri="{FF2B5EF4-FFF2-40B4-BE49-F238E27FC236}">
                <a16:creationId xmlns:a16="http://schemas.microsoft.com/office/drawing/2014/main" id="{3D0D0BF3-8ACA-85BE-4A39-D9D5B21E113D}"/>
              </a:ext>
            </a:extLst>
          </p:cNvPr>
          <p:cNvSpPr>
            <a:spLocks noGrp="1"/>
          </p:cNvSpPr>
          <p:nvPr>
            <p:ph type="subTitle" idx="1"/>
          </p:nvPr>
        </p:nvSpPr>
        <p:spPr>
          <a:xfrm>
            <a:off x="479425" y="4232540"/>
            <a:ext cx="7597775" cy="864440"/>
          </a:xfrm>
        </p:spPr>
        <p:txBody>
          <a:bodyPr/>
          <a:lstStyle/>
          <a:p>
            <a:r>
              <a:rPr lang="cs-CZ" dirty="0" err="1"/>
              <a:t>Committee</a:t>
            </a:r>
            <a:r>
              <a:rPr lang="cs-CZ" dirty="0"/>
              <a:t> on </a:t>
            </a:r>
            <a:r>
              <a:rPr lang="cs-CZ" dirty="0" err="1"/>
              <a:t>Agriculture</a:t>
            </a:r>
            <a:r>
              <a:rPr lang="cs-CZ" dirty="0"/>
              <a:t> and </a:t>
            </a:r>
            <a:r>
              <a:rPr lang="cs-CZ" dirty="0" err="1"/>
              <a:t>Rural</a:t>
            </a:r>
            <a:r>
              <a:rPr lang="cs-CZ" dirty="0"/>
              <a:t> Development (AGRI)</a:t>
            </a:r>
            <a:endParaRPr lang="fr-BE" dirty="0"/>
          </a:p>
          <a:p>
            <a:r>
              <a:rPr lang="fr-BE" dirty="0"/>
              <a:t>2 June 2026</a:t>
            </a:r>
            <a:r>
              <a:rPr lang="cs-CZ" dirty="0"/>
              <a:t> </a:t>
            </a:r>
            <a:endParaRPr lang="en-GB" dirty="0"/>
          </a:p>
        </p:txBody>
      </p:sp>
      <p:graphicFrame>
        <p:nvGraphicFramePr>
          <p:cNvPr id="2" name="Tabulka 1">
            <a:extLst>
              <a:ext uri="{FF2B5EF4-FFF2-40B4-BE49-F238E27FC236}">
                <a16:creationId xmlns:a16="http://schemas.microsoft.com/office/drawing/2014/main" id="{BABE43B6-0227-6110-2877-44B9FE0A47BD}"/>
              </a:ext>
            </a:extLst>
          </p:cNvPr>
          <p:cNvGraphicFramePr>
            <a:graphicFrameLocks noGrp="1"/>
          </p:cNvGraphicFramePr>
          <p:nvPr>
            <p:extLst>
              <p:ext uri="{D42A27DB-BD31-4B8C-83A1-F6EECF244321}">
                <p14:modId xmlns:p14="http://schemas.microsoft.com/office/powerpoint/2010/main" val="558307070"/>
              </p:ext>
            </p:extLst>
          </p:nvPr>
        </p:nvGraphicFramePr>
        <p:xfrm>
          <a:off x="359228" y="4998720"/>
          <a:ext cx="8920843" cy="1706880"/>
        </p:xfrm>
        <a:graphic>
          <a:graphicData uri="http://schemas.openxmlformats.org/drawingml/2006/table">
            <a:tbl>
              <a:tblPr>
                <a:tableStyleId>{2D5ABB26-0587-4C30-8999-92F81FD0307C}</a:tableStyleId>
              </a:tblPr>
              <a:tblGrid>
                <a:gridCol w="8920843">
                  <a:extLst>
                    <a:ext uri="{9D8B030D-6E8A-4147-A177-3AD203B41FA5}">
                      <a16:colId xmlns:a16="http://schemas.microsoft.com/office/drawing/2014/main" val="1662237881"/>
                    </a:ext>
                  </a:extLst>
                </a:gridCol>
              </a:tblGrid>
              <a:tr h="1302895">
                <a:tc>
                  <a:txBody>
                    <a:bodyPr/>
                    <a:lstStyle/>
                    <a:p>
                      <a:pPr fontAlgn="t">
                        <a:lnSpc>
                          <a:spcPct val="150000"/>
                        </a:lnSpc>
                        <a:spcAft>
                          <a:spcPts val="1200"/>
                        </a:spcAft>
                        <a:buNone/>
                      </a:pPr>
                      <a:r>
                        <a:rPr lang="cs-CZ" sz="2000" b="1" dirty="0" err="1">
                          <a:solidFill>
                            <a:schemeClr val="accent1"/>
                          </a:solidFill>
                        </a:rPr>
                        <a:t>Authors</a:t>
                      </a:r>
                      <a:r>
                        <a:rPr lang="cs-CZ" sz="2000" dirty="0">
                          <a:solidFill>
                            <a:schemeClr val="accent1"/>
                          </a:solidFill>
                        </a:rPr>
                        <a:t>: Pavla Vrabcová, Miroslav Hájek, Hana Urbancová, Lukáš Čechura</a:t>
                      </a:r>
                    </a:p>
                    <a:p>
                      <a:pPr fontAlgn="t">
                        <a:lnSpc>
                          <a:spcPct val="100000"/>
                        </a:lnSpc>
                        <a:buNone/>
                      </a:pPr>
                      <a:r>
                        <a:rPr lang="cs-CZ" sz="2000" b="1" dirty="0" err="1">
                          <a:solidFill>
                            <a:schemeClr val="accent1"/>
                          </a:solidFill>
                        </a:rPr>
                        <a:t>Context</a:t>
                      </a:r>
                      <a:r>
                        <a:rPr lang="cs-CZ" sz="2000" dirty="0">
                          <a:solidFill>
                            <a:schemeClr val="accent1"/>
                          </a:solidFill>
                        </a:rPr>
                        <a:t>: Study </a:t>
                      </a:r>
                      <a:r>
                        <a:rPr lang="cs-CZ" sz="2000" dirty="0" err="1">
                          <a:solidFill>
                            <a:schemeClr val="accent1"/>
                          </a:solidFill>
                        </a:rPr>
                        <a:t>prepared</a:t>
                      </a:r>
                      <a:r>
                        <a:rPr lang="cs-CZ" sz="2000" dirty="0">
                          <a:solidFill>
                            <a:schemeClr val="accent1"/>
                          </a:solidFill>
                        </a:rPr>
                        <a:t> </a:t>
                      </a:r>
                      <a:r>
                        <a:rPr lang="cs-CZ" sz="2000" dirty="0" err="1">
                          <a:solidFill>
                            <a:schemeClr val="accent1"/>
                          </a:solidFill>
                        </a:rPr>
                        <a:t>for</a:t>
                      </a:r>
                      <a:r>
                        <a:rPr lang="cs-CZ" sz="2000" dirty="0">
                          <a:solidFill>
                            <a:schemeClr val="accent1"/>
                          </a:solidFill>
                        </a:rPr>
                        <a:t> </a:t>
                      </a:r>
                      <a:r>
                        <a:rPr lang="cs-CZ" sz="2000" dirty="0" err="1">
                          <a:solidFill>
                            <a:schemeClr val="accent1"/>
                          </a:solidFill>
                        </a:rPr>
                        <a:t>the</a:t>
                      </a:r>
                      <a:r>
                        <a:rPr lang="cs-CZ" sz="2000" dirty="0">
                          <a:solidFill>
                            <a:schemeClr val="accent1"/>
                          </a:solidFill>
                        </a:rPr>
                        <a:t> </a:t>
                      </a:r>
                      <a:r>
                        <a:rPr lang="cs-CZ" sz="2000" dirty="0" err="1">
                          <a:solidFill>
                            <a:schemeClr val="accent1"/>
                          </a:solidFill>
                        </a:rPr>
                        <a:t>Committee</a:t>
                      </a:r>
                      <a:r>
                        <a:rPr lang="cs-CZ" sz="2000" dirty="0">
                          <a:solidFill>
                            <a:schemeClr val="accent1"/>
                          </a:solidFill>
                        </a:rPr>
                        <a:t> on </a:t>
                      </a:r>
                      <a:r>
                        <a:rPr lang="cs-CZ" sz="2000" dirty="0" err="1">
                          <a:solidFill>
                            <a:schemeClr val="accent1"/>
                          </a:solidFill>
                        </a:rPr>
                        <a:t>Agriculture</a:t>
                      </a:r>
                      <a:r>
                        <a:rPr lang="cs-CZ" sz="2000" dirty="0">
                          <a:solidFill>
                            <a:schemeClr val="accent1"/>
                          </a:solidFill>
                        </a:rPr>
                        <a:t> and </a:t>
                      </a:r>
                      <a:r>
                        <a:rPr lang="cs-CZ" sz="2000" dirty="0" err="1">
                          <a:solidFill>
                            <a:schemeClr val="accent1"/>
                          </a:solidFill>
                        </a:rPr>
                        <a:t>Rural</a:t>
                      </a:r>
                      <a:r>
                        <a:rPr lang="cs-CZ" sz="2000" dirty="0">
                          <a:solidFill>
                            <a:schemeClr val="accent1"/>
                          </a:solidFill>
                        </a:rPr>
                        <a:t> Development</a:t>
                      </a:r>
                      <a:r>
                        <a:rPr lang="fr-BE" sz="2000" dirty="0">
                          <a:solidFill>
                            <a:schemeClr val="accent1"/>
                          </a:solidFill>
                        </a:rPr>
                        <a:t> </a:t>
                      </a:r>
                      <a:r>
                        <a:rPr lang="cs-CZ" sz="2000" dirty="0" err="1">
                          <a:solidFill>
                            <a:schemeClr val="accent1"/>
                          </a:solidFill>
                        </a:rPr>
                        <a:t>of</a:t>
                      </a:r>
                      <a:r>
                        <a:rPr lang="cs-CZ" sz="2000" dirty="0">
                          <a:solidFill>
                            <a:schemeClr val="accent1"/>
                          </a:solidFill>
                        </a:rPr>
                        <a:t> </a:t>
                      </a:r>
                      <a:r>
                        <a:rPr lang="cs-CZ" sz="2000" dirty="0" err="1">
                          <a:solidFill>
                            <a:schemeClr val="accent1"/>
                          </a:solidFill>
                        </a:rPr>
                        <a:t>the</a:t>
                      </a:r>
                      <a:r>
                        <a:rPr lang="cs-CZ" sz="2000" dirty="0">
                          <a:solidFill>
                            <a:schemeClr val="accent1"/>
                          </a:solidFill>
                        </a:rPr>
                        <a:t> </a:t>
                      </a:r>
                      <a:r>
                        <a:rPr lang="cs-CZ" sz="2000" dirty="0" err="1">
                          <a:solidFill>
                            <a:schemeClr val="accent1"/>
                          </a:solidFill>
                        </a:rPr>
                        <a:t>European</a:t>
                      </a:r>
                      <a:r>
                        <a:rPr lang="cs-CZ" sz="2000" dirty="0">
                          <a:solidFill>
                            <a:schemeClr val="accent1"/>
                          </a:solidFill>
                        </a:rPr>
                        <a:t> </a:t>
                      </a:r>
                      <a:r>
                        <a:rPr lang="cs-CZ" sz="2000" dirty="0" err="1">
                          <a:solidFill>
                            <a:schemeClr val="accent1"/>
                          </a:solidFill>
                        </a:rPr>
                        <a:t>Parliament</a:t>
                      </a:r>
                      <a:r>
                        <a:rPr lang="cs-CZ" sz="2000" dirty="0">
                          <a:solidFill>
                            <a:schemeClr val="accent1"/>
                          </a:solidFill>
                        </a:rPr>
                        <a:t> (</a:t>
                      </a:r>
                      <a:r>
                        <a:rPr lang="fr-BE" sz="2000" dirty="0">
                          <a:solidFill>
                            <a:schemeClr val="accent1"/>
                          </a:solidFill>
                        </a:rPr>
                        <a:t>April</a:t>
                      </a:r>
                      <a:r>
                        <a:rPr lang="cs-CZ" sz="2000" dirty="0">
                          <a:solidFill>
                            <a:schemeClr val="accent1"/>
                          </a:solidFill>
                        </a:rPr>
                        <a:t> 2026)</a:t>
                      </a:r>
                      <a:endParaRPr lang="cs-CZ" sz="2000" dirty="0">
                        <a:solidFill>
                          <a:schemeClr val="accent1"/>
                        </a:solidFill>
                        <a:latin typeface="+mn-lt"/>
                      </a:endParaRPr>
                    </a:p>
                  </a:txBody>
                  <a:tcPr/>
                </a:tc>
                <a:extLst>
                  <a:ext uri="{0D108BD9-81ED-4DB2-BD59-A6C34878D82A}">
                    <a16:rowId xmlns:a16="http://schemas.microsoft.com/office/drawing/2014/main" val="2989489671"/>
                  </a:ext>
                </a:extLst>
              </a:tr>
              <a:tr h="352867">
                <a:tc>
                  <a:txBody>
                    <a:bodyPr/>
                    <a:lstStyle/>
                    <a:p>
                      <a:endParaRPr lang="cs-CZ" sz="2000" dirty="0">
                        <a:solidFill>
                          <a:schemeClr val="accent1"/>
                        </a:solidFill>
                      </a:endParaRPr>
                    </a:p>
                  </a:txBody>
                  <a:tcPr/>
                </a:tc>
                <a:extLst>
                  <a:ext uri="{0D108BD9-81ED-4DB2-BD59-A6C34878D82A}">
                    <a16:rowId xmlns:a16="http://schemas.microsoft.com/office/drawing/2014/main" val="4099613099"/>
                  </a:ext>
                </a:extLst>
              </a:tr>
            </a:tbl>
          </a:graphicData>
        </a:graphic>
      </p:graphicFrame>
    </p:spTree>
    <p:extLst>
      <p:ext uri="{BB962C8B-B14F-4D97-AF65-F5344CB8AC3E}">
        <p14:creationId xmlns:p14="http://schemas.microsoft.com/office/powerpoint/2010/main" val="291978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887C3-38FC-7CAA-D400-CD12D51346F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6CEA2B7-B2BC-C943-FA94-248F9BD952EF}"/>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C7695182-FBCC-A970-4FBC-B21A8B87E949}"/>
              </a:ext>
            </a:extLst>
          </p:cNvPr>
          <p:cNvSpPr>
            <a:spLocks noGrp="1"/>
          </p:cNvSpPr>
          <p:nvPr>
            <p:ph type="ctrTitle"/>
          </p:nvPr>
        </p:nvSpPr>
        <p:spPr>
          <a:xfrm>
            <a:off x="394392" y="1125015"/>
            <a:ext cx="9974726" cy="815859"/>
          </a:xfrm>
        </p:spPr>
        <p:txBody>
          <a:bodyPr>
            <a:normAutofit/>
          </a:bodyPr>
          <a:lstStyle/>
          <a:p>
            <a:r>
              <a:rPr lang="en-GB" dirty="0"/>
              <a:t>Key Empirical Findings</a:t>
            </a:r>
          </a:p>
        </p:txBody>
      </p:sp>
      <p:sp>
        <p:nvSpPr>
          <p:cNvPr id="5" name="Text Placeholder 4">
            <a:extLst>
              <a:ext uri="{FF2B5EF4-FFF2-40B4-BE49-F238E27FC236}">
                <a16:creationId xmlns:a16="http://schemas.microsoft.com/office/drawing/2014/main" id="{C5EDF2CB-F6A8-42BE-D386-120116CABA83}"/>
              </a:ext>
            </a:extLst>
          </p:cNvPr>
          <p:cNvSpPr>
            <a:spLocks noGrp="1"/>
          </p:cNvSpPr>
          <p:nvPr>
            <p:ph type="body" sz="quarter" idx="21"/>
          </p:nvPr>
        </p:nvSpPr>
        <p:spPr>
          <a:xfrm>
            <a:off x="394392" y="2210964"/>
            <a:ext cx="10800081" cy="2832302"/>
          </a:xfrm>
          <a:prstGeom prst="rect">
            <a:avLst/>
          </a:prstGeom>
        </p:spPr>
        <p:txBody>
          <a:bodyPr/>
          <a:lstStyle/>
          <a:p>
            <a:r>
              <a:rPr lang="en-US" sz="3200" dirty="0"/>
              <a:t>The analysis uses the Farm </a:t>
            </a:r>
            <a:r>
              <a:rPr lang="cs-CZ" sz="3200" dirty="0"/>
              <a:t>S</a:t>
            </a:r>
            <a:r>
              <a:rPr lang="fr-BE" sz="3200" dirty="0" err="1"/>
              <a:t>ustainability</a:t>
            </a:r>
            <a:r>
              <a:rPr lang="fr-BE" sz="3200" dirty="0"/>
              <a:t> </a:t>
            </a:r>
            <a:r>
              <a:rPr lang="en-US" sz="3200" dirty="0"/>
              <a:t>Data Network dataset for the years 2018–2023.</a:t>
            </a:r>
          </a:p>
          <a:p>
            <a:endParaRPr lang="cs-CZ" sz="3200" dirty="0"/>
          </a:p>
          <a:p>
            <a:r>
              <a:rPr lang="en-US" sz="3200" dirty="0"/>
              <a:t>Bioeconomy participation is approximated by the share of Other Gainful Activities (OGA) in total farm output</a:t>
            </a:r>
            <a:r>
              <a:rPr lang="cs-CZ" sz="3200" dirty="0"/>
              <a:t>.</a:t>
            </a:r>
          </a:p>
        </p:txBody>
      </p:sp>
    </p:spTree>
    <p:extLst>
      <p:ext uri="{BB962C8B-B14F-4D97-AF65-F5344CB8AC3E}">
        <p14:creationId xmlns:p14="http://schemas.microsoft.com/office/powerpoint/2010/main" val="2185118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7E38C-E4C2-0961-DACA-A423E3729C6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2EB34A9-9D2E-8005-7938-868AE0E489FA}"/>
              </a:ext>
            </a:extLst>
          </p:cNvPr>
          <p:cNvSpPr>
            <a:spLocks noGrp="1"/>
          </p:cNvSpPr>
          <p:nvPr>
            <p:ph type="body" sz="quarter" idx="20"/>
          </p:nvPr>
        </p:nvSpPr>
        <p:spPr/>
        <p:txBody>
          <a:bodyPr/>
          <a:lstStyle/>
          <a:p>
            <a:r>
              <a:rPr lang="en-GB" dirty="0"/>
              <a:t>Economic Impact Model</a:t>
            </a:r>
          </a:p>
        </p:txBody>
      </p:sp>
      <p:sp>
        <p:nvSpPr>
          <p:cNvPr id="4" name="Title 3">
            <a:extLst>
              <a:ext uri="{FF2B5EF4-FFF2-40B4-BE49-F238E27FC236}">
                <a16:creationId xmlns:a16="http://schemas.microsoft.com/office/drawing/2014/main" id="{99796E1B-E66B-5AE5-AA6F-DE373768F3EA}"/>
              </a:ext>
            </a:extLst>
          </p:cNvPr>
          <p:cNvSpPr>
            <a:spLocks noGrp="1"/>
          </p:cNvSpPr>
          <p:nvPr>
            <p:ph type="ctrTitle"/>
          </p:nvPr>
        </p:nvSpPr>
        <p:spPr/>
        <p:txBody>
          <a:bodyPr>
            <a:normAutofit/>
          </a:bodyPr>
          <a:lstStyle/>
          <a:p>
            <a:r>
              <a:rPr lang="en-GB" dirty="0"/>
              <a:t>Key Empirical Findings</a:t>
            </a:r>
          </a:p>
        </p:txBody>
      </p:sp>
      <p:sp>
        <p:nvSpPr>
          <p:cNvPr id="5" name="Text Placeholder 4">
            <a:extLst>
              <a:ext uri="{FF2B5EF4-FFF2-40B4-BE49-F238E27FC236}">
                <a16:creationId xmlns:a16="http://schemas.microsoft.com/office/drawing/2014/main" id="{9BCB3DC0-51A1-EBBE-71D2-0FB5DAA951AE}"/>
              </a:ext>
            </a:extLst>
          </p:cNvPr>
          <p:cNvSpPr>
            <a:spLocks noGrp="1"/>
          </p:cNvSpPr>
          <p:nvPr>
            <p:ph type="body" sz="quarter" idx="21"/>
          </p:nvPr>
        </p:nvSpPr>
        <p:spPr>
          <a:xfrm>
            <a:off x="394391" y="1940873"/>
            <a:ext cx="11470641" cy="4315839"/>
          </a:xfrm>
          <a:prstGeom prst="rect">
            <a:avLst/>
          </a:prstGeom>
        </p:spPr>
        <p:txBody>
          <a:bodyPr/>
          <a:lstStyle/>
          <a:p>
            <a:pPr>
              <a:spcAft>
                <a:spcPts val="1200"/>
              </a:spcAft>
            </a:pPr>
            <a:r>
              <a:rPr lang="en-US" sz="2500" dirty="0"/>
              <a:t>Higher diversification (OGA share) is linked to </a:t>
            </a:r>
            <a:r>
              <a:rPr lang="en-US" sz="2500" b="1" dirty="0"/>
              <a:t>lower agricultural income per hectare.</a:t>
            </a:r>
            <a:endParaRPr lang="cs-CZ" sz="2500" dirty="0"/>
          </a:p>
          <a:p>
            <a:pPr marL="700088" lvl="2" indent="-342900">
              <a:spcAft>
                <a:spcPts val="1200"/>
              </a:spcAft>
              <a:buFont typeface="Wingdings" panose="05000000000000000000" pitchFamily="2" charset="2"/>
              <a:buChar char="Ø"/>
            </a:pPr>
            <a:r>
              <a:rPr lang="en-US" sz="2500" dirty="0"/>
              <a:t>A 10% increase in long‑run OGA share is associated with 18.7% lower income per hectare</a:t>
            </a:r>
            <a:r>
              <a:rPr lang="cs-CZ" sz="2500" dirty="0"/>
              <a:t>.</a:t>
            </a:r>
          </a:p>
          <a:p>
            <a:pPr>
              <a:spcAft>
                <a:spcPts val="1200"/>
              </a:spcAft>
            </a:pPr>
            <a:r>
              <a:rPr lang="cs-CZ" sz="2500" dirty="0"/>
              <a:t>F</a:t>
            </a:r>
            <a:r>
              <a:rPr lang="en-US" sz="2500" dirty="0"/>
              <a:t>arms with </a:t>
            </a:r>
            <a:r>
              <a:rPr lang="en-US" sz="2500" b="1" dirty="0"/>
              <a:t>higher long‑term OGA shares </a:t>
            </a:r>
            <a:r>
              <a:rPr lang="en-US" sz="2500" dirty="0"/>
              <a:t>experience </a:t>
            </a:r>
            <a:r>
              <a:rPr lang="en-US" sz="2500" b="1" dirty="0"/>
              <a:t>greater income volatility.</a:t>
            </a:r>
            <a:endParaRPr lang="cs-CZ" sz="2500" dirty="0"/>
          </a:p>
          <a:p>
            <a:pPr marL="700088" lvl="2" indent="-342900">
              <a:spcAft>
                <a:spcPts val="1200"/>
              </a:spcAft>
              <a:buFont typeface="Wingdings" panose="05000000000000000000" pitchFamily="2" charset="2"/>
              <a:buChar char="Ø"/>
            </a:pPr>
            <a:r>
              <a:rPr lang="en-US" sz="2500" dirty="0"/>
              <a:t>A 10% increase in OGA share is associated with income fluctuations roughly 2.5% wider, indicating that diversified income streams can themselves be unstable.</a:t>
            </a:r>
            <a:endParaRPr lang="cs-CZ" sz="2500" dirty="0"/>
          </a:p>
          <a:p>
            <a:pPr>
              <a:spcAft>
                <a:spcPts val="1200"/>
              </a:spcAft>
            </a:pPr>
            <a:r>
              <a:rPr lang="en-US" sz="2500" dirty="0"/>
              <a:t>Subsidies </a:t>
            </a:r>
            <a:r>
              <a:rPr lang="en-US" sz="2500" b="1" dirty="0"/>
              <a:t>significantly </a:t>
            </a:r>
            <a:r>
              <a:rPr lang="en-GB" sz="2500" b="1" noProof="0" dirty="0"/>
              <a:t>stabilise </a:t>
            </a:r>
            <a:r>
              <a:rPr lang="en-US" sz="2500" dirty="0"/>
              <a:t>farm income.</a:t>
            </a:r>
            <a:endParaRPr lang="cs-CZ" sz="2500" dirty="0"/>
          </a:p>
          <a:p>
            <a:pPr marL="700088" lvl="2" indent="-342900">
              <a:spcAft>
                <a:spcPts val="1200"/>
              </a:spcAft>
              <a:buFont typeface="Wingdings" panose="05000000000000000000" pitchFamily="2" charset="2"/>
              <a:buChar char="Ø"/>
            </a:pPr>
            <a:r>
              <a:rPr lang="en-US" sz="2500" dirty="0"/>
              <a:t>10% increase in subsidies per hectare reduces income variability by about 0.5%.</a:t>
            </a:r>
            <a:endParaRPr lang="cs-CZ" sz="2500" dirty="0"/>
          </a:p>
        </p:txBody>
      </p:sp>
    </p:spTree>
    <p:extLst>
      <p:ext uri="{BB962C8B-B14F-4D97-AF65-F5344CB8AC3E}">
        <p14:creationId xmlns:p14="http://schemas.microsoft.com/office/powerpoint/2010/main" val="386743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DD447-F997-EC2E-1857-258CB97FEF6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8B66CE0-65FC-199C-3ACB-4FD08A8B422E}"/>
              </a:ext>
            </a:extLst>
          </p:cNvPr>
          <p:cNvSpPr>
            <a:spLocks noGrp="1"/>
          </p:cNvSpPr>
          <p:nvPr>
            <p:ph type="ctrTitle"/>
          </p:nvPr>
        </p:nvSpPr>
        <p:spPr/>
        <p:txBody>
          <a:bodyPr/>
          <a:lstStyle/>
          <a:p>
            <a:r>
              <a:rPr lang="en-GB" dirty="0"/>
              <a:t>Policy Option</a:t>
            </a:r>
            <a:r>
              <a:rPr lang="cs-CZ" dirty="0"/>
              <a:t>s</a:t>
            </a:r>
            <a:endParaRPr lang="en-GB" u="sng" dirty="0"/>
          </a:p>
        </p:txBody>
      </p:sp>
      <p:sp>
        <p:nvSpPr>
          <p:cNvPr id="2" name="Subtitle 12">
            <a:extLst>
              <a:ext uri="{FF2B5EF4-FFF2-40B4-BE49-F238E27FC236}">
                <a16:creationId xmlns:a16="http://schemas.microsoft.com/office/drawing/2014/main" id="{AFA7FF11-F6D7-B681-9E39-E3B7F9205A38}"/>
              </a:ext>
            </a:extLst>
          </p:cNvPr>
          <p:cNvSpPr>
            <a:spLocks noGrp="1"/>
          </p:cNvSpPr>
          <p:nvPr>
            <p:ph type="subTitle" idx="1"/>
          </p:nvPr>
        </p:nvSpPr>
        <p:spPr/>
        <p:txBody>
          <a:bodyPr/>
          <a:lstStyle/>
          <a:p>
            <a:r>
              <a:rPr lang="en-GB" dirty="0"/>
              <a:t>0</a:t>
            </a:r>
            <a:r>
              <a:rPr lang="cs-CZ" dirty="0"/>
              <a:t>4</a:t>
            </a:r>
            <a:endParaRPr lang="en-GB" dirty="0"/>
          </a:p>
        </p:txBody>
      </p:sp>
    </p:spTree>
    <p:extLst>
      <p:ext uri="{BB962C8B-B14F-4D97-AF65-F5344CB8AC3E}">
        <p14:creationId xmlns:p14="http://schemas.microsoft.com/office/powerpoint/2010/main" val="234910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A92C4-DE52-D6D9-FBA0-DACE4A7ABC7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127D736-5F21-0352-4444-7FB98A3453AD}"/>
              </a:ext>
            </a:extLst>
          </p:cNvPr>
          <p:cNvSpPr>
            <a:spLocks noGrp="1"/>
          </p:cNvSpPr>
          <p:nvPr>
            <p:ph type="body" sz="quarter" idx="19"/>
          </p:nvPr>
        </p:nvSpPr>
        <p:spPr>
          <a:xfrm>
            <a:off x="394393" y="2015508"/>
            <a:ext cx="6754120" cy="511440"/>
          </a:xfrm>
        </p:spPr>
        <p:txBody>
          <a:bodyPr/>
          <a:lstStyle/>
          <a:p>
            <a:r>
              <a:rPr lang="en-US" sz="3000" dirty="0"/>
              <a:t>Strengthening the </a:t>
            </a:r>
            <a:r>
              <a:rPr lang="cs-CZ" sz="3000" dirty="0"/>
              <a:t>CAP </a:t>
            </a:r>
            <a:r>
              <a:rPr lang="en-US" sz="3000" dirty="0"/>
              <a:t>for </a:t>
            </a:r>
            <a:r>
              <a:rPr lang="en-US" sz="3000" dirty="0" err="1"/>
              <a:t>Bioeconomy</a:t>
            </a:r>
            <a:r>
              <a:rPr lang="en-US" sz="3000" dirty="0"/>
              <a:t> Scaling</a:t>
            </a:r>
            <a:endParaRPr lang="en-GB" sz="3000" dirty="0"/>
          </a:p>
        </p:txBody>
      </p:sp>
      <p:sp>
        <p:nvSpPr>
          <p:cNvPr id="3" name="Text Placeholder 2">
            <a:extLst>
              <a:ext uri="{FF2B5EF4-FFF2-40B4-BE49-F238E27FC236}">
                <a16:creationId xmlns:a16="http://schemas.microsoft.com/office/drawing/2014/main" id="{02714138-21E8-E4F5-9642-ECAC6F116A4B}"/>
              </a:ext>
            </a:extLst>
          </p:cNvPr>
          <p:cNvSpPr>
            <a:spLocks noGrp="1"/>
          </p:cNvSpPr>
          <p:nvPr>
            <p:ph type="body" sz="quarter" idx="20"/>
          </p:nvPr>
        </p:nvSpPr>
        <p:spPr/>
        <p:txBody>
          <a:bodyPr/>
          <a:lstStyle/>
          <a:p>
            <a:r>
              <a:rPr lang="en-GB" dirty="0"/>
              <a:t>Policy Options</a:t>
            </a:r>
          </a:p>
        </p:txBody>
      </p:sp>
      <p:sp>
        <p:nvSpPr>
          <p:cNvPr id="4" name="Title 3">
            <a:extLst>
              <a:ext uri="{FF2B5EF4-FFF2-40B4-BE49-F238E27FC236}">
                <a16:creationId xmlns:a16="http://schemas.microsoft.com/office/drawing/2014/main" id="{9439A3A3-E6C3-12C2-7FC8-E9162A63CC5A}"/>
              </a:ext>
            </a:extLst>
          </p:cNvPr>
          <p:cNvSpPr>
            <a:spLocks noGrp="1"/>
          </p:cNvSpPr>
          <p:nvPr>
            <p:ph type="ctrTitle"/>
          </p:nvPr>
        </p:nvSpPr>
        <p:spPr/>
        <p:txBody>
          <a:bodyPr>
            <a:normAutofit/>
          </a:bodyPr>
          <a:lstStyle/>
          <a:p>
            <a:r>
              <a:rPr lang="en-GB" dirty="0"/>
              <a:t>Policy Option A</a:t>
            </a:r>
          </a:p>
        </p:txBody>
      </p:sp>
      <p:sp>
        <p:nvSpPr>
          <p:cNvPr id="5" name="Text Placeholder 4">
            <a:extLst>
              <a:ext uri="{FF2B5EF4-FFF2-40B4-BE49-F238E27FC236}">
                <a16:creationId xmlns:a16="http://schemas.microsoft.com/office/drawing/2014/main" id="{0AE025C2-98AD-0A4C-0FF7-72B3A9D27199}"/>
              </a:ext>
            </a:extLst>
          </p:cNvPr>
          <p:cNvSpPr>
            <a:spLocks noGrp="1"/>
          </p:cNvSpPr>
          <p:nvPr>
            <p:ph type="body" sz="quarter" idx="21"/>
          </p:nvPr>
        </p:nvSpPr>
        <p:spPr>
          <a:xfrm>
            <a:off x="394392" y="3362222"/>
            <a:ext cx="6754121" cy="2524238"/>
          </a:xfrm>
          <a:prstGeom prst="rect">
            <a:avLst/>
          </a:prstGeom>
        </p:spPr>
        <p:txBody>
          <a:bodyPr/>
          <a:lstStyle/>
          <a:p>
            <a:pPr marL="342900" indent="-342900">
              <a:spcAft>
                <a:spcPts val="1200"/>
              </a:spcAft>
              <a:buFont typeface="Arial" panose="020B0604020202020204" pitchFamily="34" charset="0"/>
              <a:buChar char="•"/>
            </a:pPr>
            <a:r>
              <a:rPr lang="en-US" sz="2600" dirty="0"/>
              <a:t>Schemes supporting circularity and soil health</a:t>
            </a:r>
            <a:endParaRPr lang="cs-CZ" sz="2600" dirty="0"/>
          </a:p>
          <a:p>
            <a:pPr marL="342900" indent="-342900">
              <a:spcAft>
                <a:spcPts val="1200"/>
              </a:spcAft>
              <a:buFont typeface="Arial" panose="020B0604020202020204" pitchFamily="34" charset="0"/>
              <a:buChar char="•"/>
            </a:pPr>
            <a:r>
              <a:rPr lang="en-US" sz="2600" dirty="0"/>
              <a:t>Investments in infrastructure for biomass handling and processing</a:t>
            </a:r>
            <a:endParaRPr lang="cs-CZ" sz="2600" dirty="0"/>
          </a:p>
          <a:p>
            <a:pPr marL="342900" indent="-342900">
              <a:spcAft>
                <a:spcPts val="1200"/>
              </a:spcAft>
              <a:buFont typeface="Arial" panose="020B0604020202020204" pitchFamily="34" charset="0"/>
              <a:buChar char="•"/>
            </a:pPr>
            <a:r>
              <a:rPr lang="en-US" sz="2600" dirty="0"/>
              <a:t>Support for cooperatives and regional clusters</a:t>
            </a:r>
            <a:endParaRPr lang="cs-CZ" sz="2600" dirty="0"/>
          </a:p>
          <a:p>
            <a:pPr marL="342900" indent="-342900">
              <a:spcAft>
                <a:spcPts val="1200"/>
              </a:spcAft>
              <a:buFont typeface="Arial" panose="020B0604020202020204" pitchFamily="34" charset="0"/>
              <a:buChar char="•"/>
            </a:pPr>
            <a:r>
              <a:rPr lang="en-US" sz="2600" dirty="0"/>
              <a:t>Risk‑sharing financial instruments</a:t>
            </a:r>
            <a:endParaRPr lang="en-GB" sz="2600" dirty="0"/>
          </a:p>
        </p:txBody>
      </p:sp>
      <p:pic>
        <p:nvPicPr>
          <p:cNvPr id="6" name="Picture Placeholder 5">
            <a:extLst>
              <a:ext uri="{FF2B5EF4-FFF2-40B4-BE49-F238E27FC236}">
                <a16:creationId xmlns:a16="http://schemas.microsoft.com/office/drawing/2014/main" id="{587D7350-9B03-D9F2-33E2-A7B2CBC7FA18}"/>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7148513"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pic>
    </p:spTree>
    <p:extLst>
      <p:ext uri="{BB962C8B-B14F-4D97-AF65-F5344CB8AC3E}">
        <p14:creationId xmlns:p14="http://schemas.microsoft.com/office/powerpoint/2010/main" val="44890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770A5-8F93-4004-FE3C-8EE31657DE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112A6C4-9CC0-82F6-D339-91DB25BDA694}"/>
              </a:ext>
            </a:extLst>
          </p:cNvPr>
          <p:cNvSpPr>
            <a:spLocks noGrp="1"/>
          </p:cNvSpPr>
          <p:nvPr>
            <p:ph type="body" sz="quarter" idx="19"/>
          </p:nvPr>
        </p:nvSpPr>
        <p:spPr/>
        <p:txBody>
          <a:bodyPr/>
          <a:lstStyle/>
          <a:p>
            <a:r>
              <a:rPr lang="en-US" sz="3200" dirty="0"/>
              <a:t>Value‑Chain Contracts and Standards</a:t>
            </a:r>
            <a:endParaRPr lang="en-GB" sz="3200" dirty="0"/>
          </a:p>
        </p:txBody>
      </p:sp>
      <p:sp>
        <p:nvSpPr>
          <p:cNvPr id="3" name="Text Placeholder 2">
            <a:extLst>
              <a:ext uri="{FF2B5EF4-FFF2-40B4-BE49-F238E27FC236}">
                <a16:creationId xmlns:a16="http://schemas.microsoft.com/office/drawing/2014/main" id="{8D4247D3-DDC5-F0FE-3249-DF412CEDF28A}"/>
              </a:ext>
            </a:extLst>
          </p:cNvPr>
          <p:cNvSpPr>
            <a:spLocks noGrp="1"/>
          </p:cNvSpPr>
          <p:nvPr>
            <p:ph type="body" sz="quarter" idx="20"/>
          </p:nvPr>
        </p:nvSpPr>
        <p:spPr/>
        <p:txBody>
          <a:bodyPr/>
          <a:lstStyle/>
          <a:p>
            <a:r>
              <a:rPr lang="en-GB" dirty="0"/>
              <a:t>Policy Options</a:t>
            </a:r>
          </a:p>
        </p:txBody>
      </p:sp>
      <p:sp>
        <p:nvSpPr>
          <p:cNvPr id="4" name="Title 3">
            <a:extLst>
              <a:ext uri="{FF2B5EF4-FFF2-40B4-BE49-F238E27FC236}">
                <a16:creationId xmlns:a16="http://schemas.microsoft.com/office/drawing/2014/main" id="{F770CF13-5C75-2C73-6603-37A9A78AAE2B}"/>
              </a:ext>
            </a:extLst>
          </p:cNvPr>
          <p:cNvSpPr>
            <a:spLocks noGrp="1"/>
          </p:cNvSpPr>
          <p:nvPr>
            <p:ph type="ctrTitle"/>
          </p:nvPr>
        </p:nvSpPr>
        <p:spPr/>
        <p:txBody>
          <a:bodyPr>
            <a:normAutofit/>
          </a:bodyPr>
          <a:lstStyle/>
          <a:p>
            <a:r>
              <a:rPr lang="en-GB" dirty="0"/>
              <a:t>Policy Option </a:t>
            </a:r>
            <a:r>
              <a:rPr lang="cs-CZ" dirty="0"/>
              <a:t>B</a:t>
            </a:r>
            <a:endParaRPr lang="en-GB" dirty="0"/>
          </a:p>
        </p:txBody>
      </p:sp>
      <p:sp>
        <p:nvSpPr>
          <p:cNvPr id="5" name="Text Placeholder 4">
            <a:extLst>
              <a:ext uri="{FF2B5EF4-FFF2-40B4-BE49-F238E27FC236}">
                <a16:creationId xmlns:a16="http://schemas.microsoft.com/office/drawing/2014/main" id="{C135A3C8-D3B9-076F-481B-05A065A4619B}"/>
              </a:ext>
            </a:extLst>
          </p:cNvPr>
          <p:cNvSpPr>
            <a:spLocks noGrp="1"/>
          </p:cNvSpPr>
          <p:nvPr>
            <p:ph type="body" sz="quarter" idx="21"/>
          </p:nvPr>
        </p:nvSpPr>
        <p:spPr>
          <a:xfrm>
            <a:off x="394392" y="2801450"/>
            <a:ext cx="6607541" cy="2832302"/>
          </a:xfrm>
          <a:prstGeom prst="rect">
            <a:avLst/>
          </a:prstGeom>
        </p:spPr>
        <p:txBody>
          <a:bodyPr/>
          <a:lstStyle/>
          <a:p>
            <a:pPr marL="342900" indent="-342900">
              <a:spcAft>
                <a:spcPts val="1200"/>
              </a:spcAft>
              <a:buFont typeface="Arial" panose="020B0604020202020204" pitchFamily="34" charset="0"/>
              <a:buChar char="•"/>
            </a:pPr>
            <a:r>
              <a:rPr lang="en-US" sz="2800" dirty="0"/>
              <a:t>Long‑term written contracts for residues and biomass</a:t>
            </a:r>
            <a:endParaRPr lang="cs-CZ" sz="2800" dirty="0"/>
          </a:p>
          <a:p>
            <a:pPr marL="342900" indent="-342900">
              <a:spcAft>
                <a:spcPts val="1200"/>
              </a:spcAft>
              <a:buFont typeface="Arial" panose="020B0604020202020204" pitchFamily="34" charset="0"/>
              <a:buChar char="•"/>
            </a:pPr>
            <a:r>
              <a:rPr lang="en-GB" sz="2800" noProof="0" dirty="0"/>
              <a:t>Harmonised</a:t>
            </a:r>
            <a:r>
              <a:rPr lang="en-US" sz="2800" dirty="0"/>
              <a:t> EU‑wide quality standards</a:t>
            </a:r>
            <a:endParaRPr lang="cs-CZ" sz="2800" dirty="0"/>
          </a:p>
          <a:p>
            <a:pPr marL="342900" indent="-342900">
              <a:spcAft>
                <a:spcPts val="1200"/>
              </a:spcAft>
              <a:buFont typeface="Arial" panose="020B0604020202020204" pitchFamily="34" charset="0"/>
              <a:buChar char="•"/>
            </a:pPr>
            <a:r>
              <a:rPr lang="en-US" sz="2800" dirty="0"/>
              <a:t>Stronger bargaining position for primary producers</a:t>
            </a:r>
            <a:endParaRPr lang="en-GB" sz="2800" dirty="0"/>
          </a:p>
        </p:txBody>
      </p:sp>
      <p:pic>
        <p:nvPicPr>
          <p:cNvPr id="6" name="Picture Placeholder 5">
            <a:extLst>
              <a:ext uri="{FF2B5EF4-FFF2-40B4-BE49-F238E27FC236}">
                <a16:creationId xmlns:a16="http://schemas.microsoft.com/office/drawing/2014/main" id="{023A7FCB-9698-EC26-12DB-4E92831D8E92}"/>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p:spPr>
      </p:pic>
    </p:spTree>
    <p:extLst>
      <p:ext uri="{BB962C8B-B14F-4D97-AF65-F5344CB8AC3E}">
        <p14:creationId xmlns:p14="http://schemas.microsoft.com/office/powerpoint/2010/main" val="37072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AED9-6821-BE0F-051E-9E9E6B0827E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254704F-0382-7573-CFE6-B34479EE3C2F}"/>
              </a:ext>
            </a:extLst>
          </p:cNvPr>
          <p:cNvSpPr>
            <a:spLocks noGrp="1"/>
          </p:cNvSpPr>
          <p:nvPr>
            <p:ph type="body" sz="quarter" idx="19"/>
          </p:nvPr>
        </p:nvSpPr>
        <p:spPr/>
        <p:txBody>
          <a:bodyPr/>
          <a:lstStyle/>
          <a:p>
            <a:r>
              <a:rPr lang="en-US" sz="3200" dirty="0"/>
              <a:t>Residues‑First Principle</a:t>
            </a:r>
            <a:endParaRPr lang="en-GB" sz="3200" dirty="0"/>
          </a:p>
        </p:txBody>
      </p:sp>
      <p:sp>
        <p:nvSpPr>
          <p:cNvPr id="3" name="Text Placeholder 2">
            <a:extLst>
              <a:ext uri="{FF2B5EF4-FFF2-40B4-BE49-F238E27FC236}">
                <a16:creationId xmlns:a16="http://schemas.microsoft.com/office/drawing/2014/main" id="{469834B6-8F00-3D91-F3E7-6AE36959B828}"/>
              </a:ext>
            </a:extLst>
          </p:cNvPr>
          <p:cNvSpPr>
            <a:spLocks noGrp="1"/>
          </p:cNvSpPr>
          <p:nvPr>
            <p:ph type="body" sz="quarter" idx="20"/>
          </p:nvPr>
        </p:nvSpPr>
        <p:spPr/>
        <p:txBody>
          <a:bodyPr/>
          <a:lstStyle/>
          <a:p>
            <a:r>
              <a:rPr lang="en-GB" dirty="0"/>
              <a:t>Policy Options</a:t>
            </a:r>
          </a:p>
        </p:txBody>
      </p:sp>
      <p:sp>
        <p:nvSpPr>
          <p:cNvPr id="4" name="Title 3">
            <a:extLst>
              <a:ext uri="{FF2B5EF4-FFF2-40B4-BE49-F238E27FC236}">
                <a16:creationId xmlns:a16="http://schemas.microsoft.com/office/drawing/2014/main" id="{A8BE0187-834C-9DC8-87F4-C2EEAAA24896}"/>
              </a:ext>
            </a:extLst>
          </p:cNvPr>
          <p:cNvSpPr>
            <a:spLocks noGrp="1"/>
          </p:cNvSpPr>
          <p:nvPr>
            <p:ph type="ctrTitle"/>
          </p:nvPr>
        </p:nvSpPr>
        <p:spPr/>
        <p:txBody>
          <a:bodyPr>
            <a:normAutofit/>
          </a:bodyPr>
          <a:lstStyle/>
          <a:p>
            <a:r>
              <a:rPr lang="en-GB" dirty="0"/>
              <a:t>Policy Option </a:t>
            </a:r>
            <a:r>
              <a:rPr lang="cs-CZ" dirty="0"/>
              <a:t>C</a:t>
            </a:r>
            <a:endParaRPr lang="en-GB" dirty="0"/>
          </a:p>
        </p:txBody>
      </p:sp>
      <p:sp>
        <p:nvSpPr>
          <p:cNvPr id="5" name="Text Placeholder 4">
            <a:extLst>
              <a:ext uri="{FF2B5EF4-FFF2-40B4-BE49-F238E27FC236}">
                <a16:creationId xmlns:a16="http://schemas.microsoft.com/office/drawing/2014/main" id="{FF486110-E1E8-B9EE-C002-24FF2A1389AC}"/>
              </a:ext>
            </a:extLst>
          </p:cNvPr>
          <p:cNvSpPr>
            <a:spLocks noGrp="1"/>
          </p:cNvSpPr>
          <p:nvPr>
            <p:ph type="body" sz="quarter" idx="21"/>
          </p:nvPr>
        </p:nvSpPr>
        <p:spPr>
          <a:xfrm>
            <a:off x="394393" y="2801450"/>
            <a:ext cx="6641407" cy="2832302"/>
          </a:xfrm>
          <a:prstGeom prst="rect">
            <a:avLst/>
          </a:prstGeom>
        </p:spPr>
        <p:txBody>
          <a:bodyPr/>
          <a:lstStyle/>
          <a:p>
            <a:pPr marL="342900" indent="-342900">
              <a:spcAft>
                <a:spcPts val="1200"/>
              </a:spcAft>
              <a:buFont typeface="Arial" panose="020B0604020202020204" pitchFamily="34" charset="0"/>
              <a:buChar char="•"/>
            </a:pPr>
            <a:r>
              <a:rPr lang="en-US" sz="2800" dirty="0"/>
              <a:t>Preference for by‑products and waste streams</a:t>
            </a:r>
            <a:endParaRPr lang="cs-CZ" sz="2800" dirty="0"/>
          </a:p>
          <a:p>
            <a:pPr marL="342900" indent="-342900">
              <a:spcAft>
                <a:spcPts val="1200"/>
              </a:spcAft>
              <a:buFont typeface="Arial" panose="020B0604020202020204" pitchFamily="34" charset="0"/>
              <a:buChar char="•"/>
            </a:pPr>
            <a:r>
              <a:rPr lang="en-US" sz="2800" dirty="0"/>
              <a:t>Reduced competition for land with food production</a:t>
            </a:r>
            <a:endParaRPr lang="cs-CZ" sz="2800" dirty="0"/>
          </a:p>
          <a:p>
            <a:pPr marL="342900" indent="-342900">
              <a:spcAft>
                <a:spcPts val="1200"/>
              </a:spcAft>
              <a:buFont typeface="Arial" panose="020B0604020202020204" pitchFamily="34" charset="0"/>
              <a:buChar char="•"/>
            </a:pPr>
            <a:r>
              <a:rPr lang="en-US" sz="2800" dirty="0"/>
              <a:t>Regional planning for processing capacity</a:t>
            </a:r>
            <a:endParaRPr lang="en-GB" sz="2800" dirty="0"/>
          </a:p>
        </p:txBody>
      </p:sp>
      <p:pic>
        <p:nvPicPr>
          <p:cNvPr id="6" name="Picture Placeholder 5">
            <a:extLst>
              <a:ext uri="{FF2B5EF4-FFF2-40B4-BE49-F238E27FC236}">
                <a16:creationId xmlns:a16="http://schemas.microsoft.com/office/drawing/2014/main" id="{5B6BC29C-9625-249D-A1C1-FE94A7A329B8}"/>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p:spPr>
      </p:pic>
    </p:spTree>
    <p:extLst>
      <p:ext uri="{BB962C8B-B14F-4D97-AF65-F5344CB8AC3E}">
        <p14:creationId xmlns:p14="http://schemas.microsoft.com/office/powerpoint/2010/main" val="180246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4188E-DFD5-315B-77AE-9128BEFB71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7C88FC-3142-936A-205F-8FD056B175B5}"/>
              </a:ext>
            </a:extLst>
          </p:cNvPr>
          <p:cNvSpPr>
            <a:spLocks noGrp="1"/>
          </p:cNvSpPr>
          <p:nvPr>
            <p:ph type="body" sz="quarter" idx="19"/>
          </p:nvPr>
        </p:nvSpPr>
        <p:spPr>
          <a:xfrm>
            <a:off x="394392" y="2015508"/>
            <a:ext cx="6616007" cy="511440"/>
          </a:xfrm>
        </p:spPr>
        <p:txBody>
          <a:bodyPr/>
          <a:lstStyle/>
          <a:p>
            <a:r>
              <a:rPr lang="en-US" sz="3200" dirty="0"/>
              <a:t>Investment Packages and Blended Finance</a:t>
            </a:r>
            <a:endParaRPr lang="en-GB" sz="3200" dirty="0"/>
          </a:p>
        </p:txBody>
      </p:sp>
      <p:sp>
        <p:nvSpPr>
          <p:cNvPr id="3" name="Text Placeholder 2">
            <a:extLst>
              <a:ext uri="{FF2B5EF4-FFF2-40B4-BE49-F238E27FC236}">
                <a16:creationId xmlns:a16="http://schemas.microsoft.com/office/drawing/2014/main" id="{E02C4011-77E8-9727-7A99-4DE9B06555B3}"/>
              </a:ext>
            </a:extLst>
          </p:cNvPr>
          <p:cNvSpPr>
            <a:spLocks noGrp="1"/>
          </p:cNvSpPr>
          <p:nvPr>
            <p:ph type="body" sz="quarter" idx="20"/>
          </p:nvPr>
        </p:nvSpPr>
        <p:spPr/>
        <p:txBody>
          <a:bodyPr/>
          <a:lstStyle/>
          <a:p>
            <a:r>
              <a:rPr lang="en-GB" dirty="0"/>
              <a:t>Policy Options</a:t>
            </a:r>
          </a:p>
        </p:txBody>
      </p:sp>
      <p:sp>
        <p:nvSpPr>
          <p:cNvPr id="4" name="Title 3">
            <a:extLst>
              <a:ext uri="{FF2B5EF4-FFF2-40B4-BE49-F238E27FC236}">
                <a16:creationId xmlns:a16="http://schemas.microsoft.com/office/drawing/2014/main" id="{250A4939-F759-CC8D-2E8C-2A7D2C03D003}"/>
              </a:ext>
            </a:extLst>
          </p:cNvPr>
          <p:cNvSpPr>
            <a:spLocks noGrp="1"/>
          </p:cNvSpPr>
          <p:nvPr>
            <p:ph type="ctrTitle"/>
          </p:nvPr>
        </p:nvSpPr>
        <p:spPr/>
        <p:txBody>
          <a:bodyPr>
            <a:normAutofit/>
          </a:bodyPr>
          <a:lstStyle/>
          <a:p>
            <a:r>
              <a:rPr lang="en-GB" dirty="0"/>
              <a:t>Policy Option </a:t>
            </a:r>
            <a:r>
              <a:rPr lang="cs-CZ" dirty="0"/>
              <a:t>D</a:t>
            </a:r>
            <a:endParaRPr lang="en-GB" dirty="0"/>
          </a:p>
        </p:txBody>
      </p:sp>
      <p:sp>
        <p:nvSpPr>
          <p:cNvPr id="5" name="Text Placeholder 4">
            <a:extLst>
              <a:ext uri="{FF2B5EF4-FFF2-40B4-BE49-F238E27FC236}">
                <a16:creationId xmlns:a16="http://schemas.microsoft.com/office/drawing/2014/main" id="{B8D0B742-68E7-CE9A-F27C-C838B5FD35EE}"/>
              </a:ext>
            </a:extLst>
          </p:cNvPr>
          <p:cNvSpPr>
            <a:spLocks noGrp="1"/>
          </p:cNvSpPr>
          <p:nvPr>
            <p:ph type="body" sz="quarter" idx="21"/>
          </p:nvPr>
        </p:nvSpPr>
        <p:spPr>
          <a:xfrm>
            <a:off x="394392" y="3385650"/>
            <a:ext cx="6616007" cy="2278550"/>
          </a:xfrm>
          <a:prstGeom prst="rect">
            <a:avLst/>
          </a:prstGeom>
        </p:spPr>
        <p:txBody>
          <a:bodyPr/>
          <a:lstStyle/>
          <a:p>
            <a:pPr marL="342900" indent="-342900">
              <a:spcAft>
                <a:spcPts val="1200"/>
              </a:spcAft>
              <a:buFont typeface="Arial" panose="020B0604020202020204" pitchFamily="34" charset="0"/>
              <a:buChar char="•"/>
            </a:pPr>
            <a:r>
              <a:rPr lang="en-US" sz="2800" dirty="0"/>
              <a:t>Combination of grants, guarantees and loans</a:t>
            </a:r>
            <a:endParaRPr lang="cs-CZ" sz="2800" dirty="0"/>
          </a:p>
          <a:p>
            <a:pPr marL="342900" indent="-342900">
              <a:spcAft>
                <a:spcPts val="1200"/>
              </a:spcAft>
              <a:buFont typeface="Arial" panose="020B0604020202020204" pitchFamily="34" charset="0"/>
              <a:buChar char="•"/>
            </a:pPr>
            <a:r>
              <a:rPr lang="en-US" sz="2800" dirty="0"/>
              <a:t>Support for capital‑intensive technologies</a:t>
            </a:r>
            <a:endParaRPr lang="cs-CZ" sz="2800" dirty="0"/>
          </a:p>
          <a:p>
            <a:pPr marL="342900" indent="-342900">
              <a:spcAft>
                <a:spcPts val="1200"/>
              </a:spcAft>
              <a:buFont typeface="Arial" panose="020B0604020202020204" pitchFamily="34" charset="0"/>
              <a:buChar char="•"/>
            </a:pPr>
            <a:r>
              <a:rPr lang="en-US" sz="2800" dirty="0"/>
              <a:t>Financing tied to secured offtake</a:t>
            </a:r>
            <a:endParaRPr lang="en-GB" sz="2800" dirty="0"/>
          </a:p>
        </p:txBody>
      </p:sp>
      <p:pic>
        <p:nvPicPr>
          <p:cNvPr id="6" name="Picture Placeholder 5">
            <a:extLst>
              <a:ext uri="{FF2B5EF4-FFF2-40B4-BE49-F238E27FC236}">
                <a16:creationId xmlns:a16="http://schemas.microsoft.com/office/drawing/2014/main" id="{826790DB-A8F9-0884-8AAC-A2FEC00A8653}"/>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p:spPr>
      </p:pic>
    </p:spTree>
    <p:extLst>
      <p:ext uri="{BB962C8B-B14F-4D97-AF65-F5344CB8AC3E}">
        <p14:creationId xmlns:p14="http://schemas.microsoft.com/office/powerpoint/2010/main" val="228419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A5EA5-0922-C17D-2A61-27F4648BEC1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9CC5FA4-AE6C-6C5D-28BA-833F4CDA898D}"/>
              </a:ext>
            </a:extLst>
          </p:cNvPr>
          <p:cNvSpPr>
            <a:spLocks noGrp="1"/>
          </p:cNvSpPr>
          <p:nvPr>
            <p:ph type="body" sz="quarter" idx="19"/>
          </p:nvPr>
        </p:nvSpPr>
        <p:spPr>
          <a:xfrm>
            <a:off x="394392" y="2015508"/>
            <a:ext cx="10101811" cy="711068"/>
          </a:xfrm>
        </p:spPr>
        <p:txBody>
          <a:bodyPr/>
          <a:lstStyle/>
          <a:p>
            <a:r>
              <a:rPr lang="en-US" sz="3200" dirty="0"/>
              <a:t>Strengthening Advisory Systems (AKIS)</a:t>
            </a:r>
            <a:endParaRPr lang="en-GB" sz="3200" dirty="0"/>
          </a:p>
        </p:txBody>
      </p:sp>
      <p:sp>
        <p:nvSpPr>
          <p:cNvPr id="3" name="Text Placeholder 2">
            <a:extLst>
              <a:ext uri="{FF2B5EF4-FFF2-40B4-BE49-F238E27FC236}">
                <a16:creationId xmlns:a16="http://schemas.microsoft.com/office/drawing/2014/main" id="{3E548109-C2A0-CE47-31B6-09DCAD0B4F9E}"/>
              </a:ext>
            </a:extLst>
          </p:cNvPr>
          <p:cNvSpPr>
            <a:spLocks noGrp="1"/>
          </p:cNvSpPr>
          <p:nvPr>
            <p:ph type="body" sz="quarter" idx="20"/>
          </p:nvPr>
        </p:nvSpPr>
        <p:spPr/>
        <p:txBody>
          <a:bodyPr/>
          <a:lstStyle/>
          <a:p>
            <a:r>
              <a:rPr lang="en-GB" dirty="0"/>
              <a:t>Policy Options</a:t>
            </a:r>
          </a:p>
        </p:txBody>
      </p:sp>
      <p:sp>
        <p:nvSpPr>
          <p:cNvPr id="4" name="Title 3">
            <a:extLst>
              <a:ext uri="{FF2B5EF4-FFF2-40B4-BE49-F238E27FC236}">
                <a16:creationId xmlns:a16="http://schemas.microsoft.com/office/drawing/2014/main" id="{FF45896D-BD8E-4AB1-DE41-6F41F57B7673}"/>
              </a:ext>
            </a:extLst>
          </p:cNvPr>
          <p:cNvSpPr>
            <a:spLocks noGrp="1"/>
          </p:cNvSpPr>
          <p:nvPr>
            <p:ph type="ctrTitle"/>
          </p:nvPr>
        </p:nvSpPr>
        <p:spPr/>
        <p:txBody>
          <a:bodyPr>
            <a:normAutofit/>
          </a:bodyPr>
          <a:lstStyle/>
          <a:p>
            <a:r>
              <a:rPr lang="en-GB" dirty="0"/>
              <a:t>Policy Option </a:t>
            </a:r>
            <a:r>
              <a:rPr lang="cs-CZ" dirty="0"/>
              <a:t>E</a:t>
            </a:r>
            <a:endParaRPr lang="en-GB" dirty="0"/>
          </a:p>
        </p:txBody>
      </p:sp>
      <p:sp>
        <p:nvSpPr>
          <p:cNvPr id="5" name="Text Placeholder 4">
            <a:extLst>
              <a:ext uri="{FF2B5EF4-FFF2-40B4-BE49-F238E27FC236}">
                <a16:creationId xmlns:a16="http://schemas.microsoft.com/office/drawing/2014/main" id="{C55A6BE4-8996-02DC-3310-E0304E0345F5}"/>
              </a:ext>
            </a:extLst>
          </p:cNvPr>
          <p:cNvSpPr>
            <a:spLocks noGrp="1"/>
          </p:cNvSpPr>
          <p:nvPr>
            <p:ph type="body" sz="quarter" idx="21"/>
          </p:nvPr>
        </p:nvSpPr>
        <p:spPr>
          <a:xfrm>
            <a:off x="394393" y="2963488"/>
            <a:ext cx="6971608" cy="1853677"/>
          </a:xfrm>
          <a:prstGeom prst="rect">
            <a:avLst/>
          </a:prstGeom>
        </p:spPr>
        <p:txBody>
          <a:bodyPr/>
          <a:lstStyle/>
          <a:p>
            <a:pPr marL="342900" indent="-342900">
              <a:spcAft>
                <a:spcPts val="1200"/>
              </a:spcAft>
              <a:buFont typeface="Arial" panose="020B0604020202020204" pitchFamily="34" charset="0"/>
              <a:buChar char="•"/>
            </a:pPr>
            <a:r>
              <a:rPr lang="en-US" sz="2800" dirty="0"/>
              <a:t>Skills for contract negotiation, nutrient flows, carbon accounting</a:t>
            </a:r>
            <a:endParaRPr lang="cs-CZ" sz="2800" dirty="0"/>
          </a:p>
          <a:p>
            <a:pPr marL="342900" indent="-342900">
              <a:spcAft>
                <a:spcPts val="1200"/>
              </a:spcAft>
              <a:buFont typeface="Arial" panose="020B0604020202020204" pitchFamily="34" charset="0"/>
              <a:buChar char="•"/>
            </a:pPr>
            <a:r>
              <a:rPr lang="en-US" sz="2800" dirty="0"/>
              <a:t>Innovation brokerage and demonstration farms</a:t>
            </a:r>
            <a:endParaRPr lang="cs-CZ" sz="2800" dirty="0"/>
          </a:p>
          <a:p>
            <a:pPr marL="342900" indent="-342900">
              <a:spcAft>
                <a:spcPts val="1200"/>
              </a:spcAft>
              <a:buFont typeface="Arial" panose="020B0604020202020204" pitchFamily="34" charset="0"/>
              <a:buChar char="•"/>
            </a:pPr>
            <a:r>
              <a:rPr lang="en-US" sz="2800" dirty="0"/>
              <a:t>Digital monitoring and traceability support</a:t>
            </a:r>
            <a:endParaRPr lang="en-GB" sz="2800" dirty="0"/>
          </a:p>
        </p:txBody>
      </p:sp>
      <p:pic>
        <p:nvPicPr>
          <p:cNvPr id="6" name="Picture Placeholder 5">
            <a:extLst>
              <a:ext uri="{FF2B5EF4-FFF2-40B4-BE49-F238E27FC236}">
                <a16:creationId xmlns:a16="http://schemas.microsoft.com/office/drawing/2014/main" id="{8A82959E-254D-493D-460D-65068F973A0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7230533" y="0"/>
            <a:ext cx="4961466"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p:spPr>
      </p:pic>
    </p:spTree>
    <p:extLst>
      <p:ext uri="{BB962C8B-B14F-4D97-AF65-F5344CB8AC3E}">
        <p14:creationId xmlns:p14="http://schemas.microsoft.com/office/powerpoint/2010/main" val="60381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F3185-9280-96B6-7E4B-0B9EC812A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BE5B2-3EB4-8DEA-F3A5-126E4FBAF674}"/>
              </a:ext>
            </a:extLst>
          </p:cNvPr>
          <p:cNvSpPr>
            <a:spLocks noGrp="1"/>
          </p:cNvSpPr>
          <p:nvPr>
            <p:ph type="ctrTitle"/>
          </p:nvPr>
        </p:nvSpPr>
        <p:spPr>
          <a:xfrm>
            <a:off x="479425" y="1030544"/>
            <a:ext cx="7732922" cy="3114894"/>
          </a:xfrm>
        </p:spPr>
        <p:txBody>
          <a:bodyPr/>
          <a:lstStyle/>
          <a:p>
            <a:r>
              <a:rPr lang="cs-CZ" dirty="0" err="1"/>
              <a:t>Conclusion</a:t>
            </a:r>
            <a:endParaRPr lang="en-GB" u="sng" dirty="0"/>
          </a:p>
        </p:txBody>
      </p:sp>
      <p:sp>
        <p:nvSpPr>
          <p:cNvPr id="4" name="Subtitle 12">
            <a:extLst>
              <a:ext uri="{FF2B5EF4-FFF2-40B4-BE49-F238E27FC236}">
                <a16:creationId xmlns:a16="http://schemas.microsoft.com/office/drawing/2014/main" id="{119E6328-6338-07DB-62FD-26BE4A9A57D4}"/>
              </a:ext>
            </a:extLst>
          </p:cNvPr>
          <p:cNvSpPr>
            <a:spLocks noGrp="1"/>
          </p:cNvSpPr>
          <p:nvPr>
            <p:ph type="subTitle" idx="1"/>
          </p:nvPr>
        </p:nvSpPr>
        <p:spPr/>
        <p:txBody>
          <a:bodyPr/>
          <a:lstStyle/>
          <a:p>
            <a:r>
              <a:rPr lang="en-GB" dirty="0">
                <a:solidFill>
                  <a:srgbClr val="0D4F9D"/>
                </a:solidFill>
              </a:rPr>
              <a:t>0</a:t>
            </a:r>
            <a:r>
              <a:rPr lang="cs-CZ" dirty="0">
                <a:solidFill>
                  <a:srgbClr val="0D4F9D"/>
                </a:solidFill>
              </a:rPr>
              <a:t>5</a:t>
            </a:r>
            <a:endParaRPr lang="en-GB" dirty="0">
              <a:solidFill>
                <a:srgbClr val="0D4F9D"/>
              </a:solidFill>
            </a:endParaRPr>
          </a:p>
        </p:txBody>
      </p:sp>
    </p:spTree>
    <p:extLst>
      <p:ext uri="{BB962C8B-B14F-4D97-AF65-F5344CB8AC3E}">
        <p14:creationId xmlns:p14="http://schemas.microsoft.com/office/powerpoint/2010/main" val="180311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A5EA5-0922-C17D-2A61-27F4648BEC1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E548109-C2A0-CE47-31B6-09DCAD0B4F9E}"/>
              </a:ext>
            </a:extLst>
          </p:cNvPr>
          <p:cNvSpPr>
            <a:spLocks noGrp="1"/>
          </p:cNvSpPr>
          <p:nvPr>
            <p:ph type="body" sz="quarter" idx="20"/>
          </p:nvPr>
        </p:nvSpPr>
        <p:spPr/>
        <p:txBody>
          <a:bodyPr/>
          <a:lstStyle/>
          <a:p>
            <a:r>
              <a:rPr lang="cs-CZ" dirty="0" err="1"/>
              <a:t>Conclusion</a:t>
            </a:r>
            <a:endParaRPr lang="en-GB" dirty="0"/>
          </a:p>
        </p:txBody>
      </p:sp>
      <p:sp>
        <p:nvSpPr>
          <p:cNvPr id="4" name="Title 3">
            <a:extLst>
              <a:ext uri="{FF2B5EF4-FFF2-40B4-BE49-F238E27FC236}">
                <a16:creationId xmlns:a16="http://schemas.microsoft.com/office/drawing/2014/main" id="{FF45896D-BD8E-4AB1-DE41-6F41F57B7673}"/>
              </a:ext>
            </a:extLst>
          </p:cNvPr>
          <p:cNvSpPr>
            <a:spLocks noGrp="1"/>
          </p:cNvSpPr>
          <p:nvPr>
            <p:ph type="ctrTitle"/>
          </p:nvPr>
        </p:nvSpPr>
        <p:spPr/>
        <p:txBody>
          <a:bodyPr>
            <a:normAutofit/>
          </a:bodyPr>
          <a:lstStyle/>
          <a:p>
            <a:r>
              <a:rPr lang="cs-CZ" dirty="0" err="1"/>
              <a:t>Conclusion</a:t>
            </a:r>
            <a:endParaRPr lang="en-GB" dirty="0"/>
          </a:p>
        </p:txBody>
      </p:sp>
      <p:sp>
        <p:nvSpPr>
          <p:cNvPr id="5" name="Text Placeholder 4">
            <a:extLst>
              <a:ext uri="{FF2B5EF4-FFF2-40B4-BE49-F238E27FC236}">
                <a16:creationId xmlns:a16="http://schemas.microsoft.com/office/drawing/2014/main" id="{C55A6BE4-8996-02DC-3310-E0304E0345F5}"/>
              </a:ext>
            </a:extLst>
          </p:cNvPr>
          <p:cNvSpPr>
            <a:spLocks noGrp="1"/>
          </p:cNvSpPr>
          <p:nvPr>
            <p:ph type="body" sz="quarter" idx="21"/>
          </p:nvPr>
        </p:nvSpPr>
        <p:spPr>
          <a:xfrm>
            <a:off x="394392" y="1940874"/>
            <a:ext cx="10883207" cy="1853677"/>
          </a:xfrm>
          <a:prstGeom prst="rect">
            <a:avLst/>
          </a:prstGeom>
        </p:spPr>
        <p:txBody>
          <a:bodyPr/>
          <a:lstStyle/>
          <a:p>
            <a:pPr marL="342900" indent="-342900">
              <a:spcAft>
                <a:spcPts val="1200"/>
              </a:spcAft>
              <a:buFont typeface="Arial" panose="020B0604020202020204" pitchFamily="34" charset="0"/>
              <a:buChar char="•"/>
            </a:pPr>
            <a:r>
              <a:rPr lang="en-GB" sz="2600" dirty="0">
                <a:solidFill>
                  <a:schemeClr val="accent1"/>
                </a:solidFill>
              </a:rPr>
              <a:t>Scaling</a:t>
            </a:r>
            <a:r>
              <a:rPr lang="en-GB" sz="2600" dirty="0"/>
              <a:t> is about </a:t>
            </a:r>
            <a:r>
              <a:rPr lang="en-GB" sz="2600" i="1" dirty="0"/>
              <a:t>bankability</a:t>
            </a:r>
            <a:r>
              <a:rPr lang="en-GB" sz="2600" dirty="0"/>
              <a:t>, not technology: without offtake contracts, clear standards, and risk-sharing, </a:t>
            </a:r>
            <a:r>
              <a:rPr lang="en-GB" sz="2600" dirty="0" err="1"/>
              <a:t>bioeconomy</a:t>
            </a:r>
            <a:r>
              <a:rPr lang="en-GB" sz="2600" dirty="0"/>
              <a:t> projects remain pilots.</a:t>
            </a:r>
            <a:endParaRPr lang="cs-CZ" sz="2600" dirty="0"/>
          </a:p>
          <a:p>
            <a:pPr marL="342900" indent="-342900">
              <a:spcAft>
                <a:spcPts val="1200"/>
              </a:spcAft>
              <a:buFont typeface="Arial" panose="020B0604020202020204" pitchFamily="34" charset="0"/>
              <a:buChar char="•"/>
            </a:pPr>
            <a:r>
              <a:rPr lang="cs-CZ" sz="2600" dirty="0">
                <a:solidFill>
                  <a:schemeClr val="accent1"/>
                </a:solidFill>
              </a:rPr>
              <a:t>S</a:t>
            </a:r>
            <a:r>
              <a:rPr lang="en-GB" sz="2600" dirty="0" err="1">
                <a:solidFill>
                  <a:schemeClr val="accent1"/>
                </a:solidFill>
              </a:rPr>
              <a:t>uccess</a:t>
            </a:r>
            <a:r>
              <a:rPr lang="en-GB" sz="2600" dirty="0">
                <a:solidFill>
                  <a:schemeClr val="accent1"/>
                </a:solidFill>
              </a:rPr>
              <a:t> cases</a:t>
            </a:r>
            <a:r>
              <a:rPr lang="en-GB" sz="2600" dirty="0"/>
              <a:t>: residues-first + cascading use + cooperatives/clusters + regional industrial symbiosis → highest replication potential. </a:t>
            </a:r>
            <a:endParaRPr lang="cs-CZ" sz="2600" dirty="0"/>
          </a:p>
          <a:p>
            <a:pPr marL="342900" indent="-342900">
              <a:spcAft>
                <a:spcPts val="1200"/>
              </a:spcAft>
              <a:buFont typeface="Arial" panose="020B0604020202020204" pitchFamily="34" charset="0"/>
              <a:buChar char="•"/>
            </a:pPr>
            <a:r>
              <a:rPr lang="en-GB" sz="2600" dirty="0"/>
              <a:t>Hard empirical signal → </a:t>
            </a:r>
            <a:r>
              <a:rPr lang="en-GB" sz="2600" dirty="0">
                <a:solidFill>
                  <a:schemeClr val="accent1"/>
                </a:solidFill>
              </a:rPr>
              <a:t>diversification</a:t>
            </a:r>
            <a:r>
              <a:rPr lang="en-GB" sz="2600" dirty="0"/>
              <a:t> is not an automatic stabiliser (it is often structural). </a:t>
            </a:r>
            <a:endParaRPr lang="cs-CZ" sz="2600" dirty="0"/>
          </a:p>
          <a:p>
            <a:pPr marL="342900" indent="-342900">
              <a:spcAft>
                <a:spcPts val="1200"/>
              </a:spcAft>
              <a:buFont typeface="Arial" panose="020B0604020202020204" pitchFamily="34" charset="0"/>
              <a:buChar char="•"/>
            </a:pPr>
            <a:r>
              <a:rPr lang="cs-CZ" sz="2600" dirty="0"/>
              <a:t>T</a:t>
            </a:r>
            <a:r>
              <a:rPr lang="en-GB" sz="2600" dirty="0"/>
              <a:t>he most consistent stabiliser is </a:t>
            </a:r>
            <a:r>
              <a:rPr lang="en-GB" sz="2600" dirty="0">
                <a:solidFill>
                  <a:schemeClr val="accent1"/>
                </a:solidFill>
              </a:rPr>
              <a:t>public support</a:t>
            </a:r>
            <a:r>
              <a:rPr lang="cs-CZ" sz="2600" dirty="0"/>
              <a:t>.</a:t>
            </a:r>
          </a:p>
          <a:p>
            <a:pPr marL="342900" indent="-342900">
              <a:spcAft>
                <a:spcPts val="1200"/>
              </a:spcAft>
              <a:buFont typeface="Arial" panose="020B0604020202020204" pitchFamily="34" charset="0"/>
              <a:buChar char="•"/>
            </a:pPr>
            <a:r>
              <a:rPr lang="en-GB" sz="2600" dirty="0"/>
              <a:t>CAP must </a:t>
            </a:r>
            <a:r>
              <a:rPr lang="en-GB" sz="2600" dirty="0">
                <a:solidFill>
                  <a:schemeClr val="accent1"/>
                </a:solidFill>
              </a:rPr>
              <a:t>de-risk</a:t>
            </a:r>
            <a:r>
              <a:rPr lang="en-GB" sz="2600" dirty="0"/>
              <a:t> and </a:t>
            </a:r>
            <a:r>
              <a:rPr lang="en-GB" sz="2600" dirty="0">
                <a:solidFill>
                  <a:schemeClr val="accent1"/>
                </a:solidFill>
              </a:rPr>
              <a:t>target support </a:t>
            </a:r>
            <a:r>
              <a:rPr lang="en-GB" sz="2600" dirty="0"/>
              <a:t>by farm type/capital intensity.</a:t>
            </a:r>
          </a:p>
        </p:txBody>
      </p:sp>
    </p:spTree>
    <p:extLst>
      <p:ext uri="{BB962C8B-B14F-4D97-AF65-F5344CB8AC3E}">
        <p14:creationId xmlns:p14="http://schemas.microsoft.com/office/powerpoint/2010/main" val="37073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a:xfrm>
            <a:off x="394392" y="403475"/>
            <a:ext cx="11013413" cy="362069"/>
          </a:xfrm>
        </p:spPr>
        <p:txBody>
          <a:bodyPr/>
          <a:lstStyle/>
          <a:p>
            <a:r>
              <a:rPr lang="en-US" dirty="0"/>
              <a:t>The Bioeconomy in the Agriculture of the Future</a:t>
            </a:r>
            <a:r>
              <a:rPr lang="cs-CZ" dirty="0"/>
              <a:t>: </a:t>
            </a:r>
            <a:r>
              <a:rPr lang="en-US" dirty="0"/>
              <a:t>Its Role in Promoting Farms’ Economic Sustainability</a:t>
            </a:r>
          </a:p>
          <a:p>
            <a:endParaRPr lang="en-GB" dirty="0"/>
          </a:p>
        </p:txBody>
      </p:sp>
      <p:sp>
        <p:nvSpPr>
          <p:cNvPr id="4" name="Title 3"/>
          <p:cNvSpPr>
            <a:spLocks noGrp="1"/>
          </p:cNvSpPr>
          <p:nvPr>
            <p:ph type="ctrTitle"/>
          </p:nvPr>
        </p:nvSpPr>
        <p:spPr/>
        <p:txBody>
          <a:bodyPr>
            <a:normAutofit/>
          </a:bodyPr>
          <a:lstStyle/>
          <a:p>
            <a:r>
              <a:rPr lang="en-GB" dirty="0"/>
              <a:t>Purpose of the Study</a:t>
            </a:r>
          </a:p>
        </p:txBody>
      </p:sp>
      <p:sp>
        <p:nvSpPr>
          <p:cNvPr id="5" name="Text Placeholder 4"/>
          <p:cNvSpPr>
            <a:spLocks noGrp="1"/>
          </p:cNvSpPr>
          <p:nvPr>
            <p:ph type="body" sz="quarter" idx="21"/>
          </p:nvPr>
        </p:nvSpPr>
        <p:spPr>
          <a:xfrm>
            <a:off x="394391" y="2084825"/>
            <a:ext cx="11564853" cy="2832302"/>
          </a:xfrm>
          <a:prstGeom prst="rect">
            <a:avLst/>
          </a:prstGeom>
        </p:spPr>
        <p:txBody>
          <a:bodyPr/>
          <a:lstStyle/>
          <a:p>
            <a:pPr marL="342900" indent="-342900">
              <a:spcAft>
                <a:spcPts val="1200"/>
              </a:spcAft>
              <a:buFont typeface="Arial" panose="020B0604020202020204" pitchFamily="34" charset="0"/>
              <a:buChar char="•"/>
            </a:pPr>
            <a:r>
              <a:rPr lang="en-GB" sz="3200" noProof="0" dirty="0"/>
              <a:t>Analyse</a:t>
            </a:r>
            <a:r>
              <a:rPr lang="en-US" sz="3200" dirty="0"/>
              <a:t> the role of the bioeconomy in the future of EU agriculture</a:t>
            </a:r>
            <a:endParaRPr lang="cs-CZ" sz="3200" dirty="0"/>
          </a:p>
          <a:p>
            <a:pPr marL="342900" indent="-342900">
              <a:spcAft>
                <a:spcPts val="1200"/>
              </a:spcAft>
              <a:buFont typeface="Arial" panose="020B0604020202020204" pitchFamily="34" charset="0"/>
              <a:buChar char="•"/>
            </a:pPr>
            <a:r>
              <a:rPr lang="en-US" sz="3200" dirty="0"/>
              <a:t>Identify successful circular and value‑added models</a:t>
            </a:r>
            <a:endParaRPr lang="cs-CZ" sz="3200" dirty="0"/>
          </a:p>
          <a:p>
            <a:pPr marL="342900" indent="-342900">
              <a:spcAft>
                <a:spcPts val="1200"/>
              </a:spcAft>
              <a:buFont typeface="Arial" panose="020B0604020202020204" pitchFamily="34" charset="0"/>
              <a:buChar char="•"/>
            </a:pPr>
            <a:r>
              <a:rPr lang="en-US" sz="3200" dirty="0"/>
              <a:t>Assess economic effects at farm level</a:t>
            </a:r>
            <a:endParaRPr lang="cs-CZ" sz="3200" dirty="0"/>
          </a:p>
          <a:p>
            <a:pPr marL="342900" indent="-342900">
              <a:spcAft>
                <a:spcPts val="1200"/>
              </a:spcAft>
              <a:buFont typeface="Arial" panose="020B0604020202020204" pitchFamily="34" charset="0"/>
              <a:buChar char="•"/>
            </a:pPr>
            <a:r>
              <a:rPr lang="en-US" sz="3200" dirty="0"/>
              <a:t>Provide policy options to support scaling</a:t>
            </a:r>
            <a:endParaRPr lang="en-GB" sz="3200" dirty="0"/>
          </a:p>
        </p:txBody>
      </p:sp>
    </p:spTree>
    <p:extLst>
      <p:ext uri="{BB962C8B-B14F-4D97-AF65-F5344CB8AC3E}">
        <p14:creationId xmlns:p14="http://schemas.microsoft.com/office/powerpoint/2010/main" val="3478765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1E987F-1A01-3D93-E2C2-AF72F85C7A2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0"/>
            <a:ext cx="12192000" cy="6858000"/>
          </a:xfrm>
        </p:spPr>
      </p:pic>
      <p:sp>
        <p:nvSpPr>
          <p:cNvPr id="3" name="Title 2">
            <a:extLst>
              <a:ext uri="{FF2B5EF4-FFF2-40B4-BE49-F238E27FC236}">
                <a16:creationId xmlns:a16="http://schemas.microsoft.com/office/drawing/2014/main" id="{66EE1A5B-4E22-5837-2016-7F1B7FFEDF3A}"/>
              </a:ext>
            </a:extLst>
          </p:cNvPr>
          <p:cNvSpPr>
            <a:spLocks noGrp="1"/>
          </p:cNvSpPr>
          <p:nvPr>
            <p:ph type="ctrTitle"/>
          </p:nvPr>
        </p:nvSpPr>
        <p:spPr>
          <a:xfrm>
            <a:off x="479425" y="1412875"/>
            <a:ext cx="5838248" cy="2442908"/>
          </a:xfrm>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r>
              <a:rPr lang="cs-CZ" dirty="0"/>
              <a:t>!</a:t>
            </a:r>
            <a:endParaRPr lang="en-GB" dirty="0"/>
          </a:p>
        </p:txBody>
      </p:sp>
      <p:sp>
        <p:nvSpPr>
          <p:cNvPr id="4" name="Subtitle 3">
            <a:extLst>
              <a:ext uri="{FF2B5EF4-FFF2-40B4-BE49-F238E27FC236}">
                <a16:creationId xmlns:a16="http://schemas.microsoft.com/office/drawing/2014/main" id="{C078C957-F9F2-5575-28C2-6EBCC0FADCD1}"/>
              </a:ext>
            </a:extLst>
          </p:cNvPr>
          <p:cNvSpPr>
            <a:spLocks noGrp="1"/>
          </p:cNvSpPr>
          <p:nvPr>
            <p:ph type="subTitle" idx="1"/>
          </p:nvPr>
        </p:nvSpPr>
        <p:spPr>
          <a:xfrm>
            <a:off x="479425" y="4096242"/>
            <a:ext cx="6749511" cy="1515801"/>
          </a:xfrm>
        </p:spPr>
        <p:txBody>
          <a:bodyPr/>
          <a:lstStyle/>
          <a:p>
            <a:r>
              <a:rPr lang="cs-CZ" dirty="0" err="1"/>
              <a:t>Assoc</a:t>
            </a:r>
            <a:r>
              <a:rPr lang="cs-CZ" dirty="0"/>
              <a:t>. Prof. Miroslav Hájek, Ph.D.</a:t>
            </a:r>
          </a:p>
          <a:p>
            <a:r>
              <a:rPr lang="cs-CZ" dirty="0"/>
              <a:t>Czech University </a:t>
            </a:r>
            <a:r>
              <a:rPr lang="cs-CZ" dirty="0" err="1"/>
              <a:t>of</a:t>
            </a:r>
            <a:r>
              <a:rPr lang="cs-CZ" dirty="0"/>
              <a:t> </a:t>
            </a:r>
            <a:r>
              <a:rPr lang="cs-CZ" dirty="0" err="1"/>
              <a:t>Life</a:t>
            </a:r>
            <a:r>
              <a:rPr lang="cs-CZ" dirty="0"/>
              <a:t> </a:t>
            </a:r>
            <a:r>
              <a:rPr lang="cs-CZ" dirty="0" err="1"/>
              <a:t>Sciences</a:t>
            </a:r>
            <a:r>
              <a:rPr lang="cs-CZ" dirty="0"/>
              <a:t> Prague</a:t>
            </a:r>
            <a:endParaRPr lang="en-GB" dirty="0"/>
          </a:p>
        </p:txBody>
      </p:sp>
      <p:pic>
        <p:nvPicPr>
          <p:cNvPr id="5" name="Picture 4">
            <a:extLst>
              <a:ext uri="{FF2B5EF4-FFF2-40B4-BE49-F238E27FC236}">
                <a16:creationId xmlns:a16="http://schemas.microsoft.com/office/drawing/2014/main" id="{1FCBE65D-73C4-BC41-9667-8ACD9D807C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88131" y="5751446"/>
            <a:ext cx="2320668" cy="821558"/>
          </a:xfrm>
          <a:prstGeom prst="rect">
            <a:avLst/>
          </a:prstGeom>
        </p:spPr>
      </p:pic>
    </p:spTree>
    <p:extLst>
      <p:ext uri="{BB962C8B-B14F-4D97-AF65-F5344CB8AC3E}">
        <p14:creationId xmlns:p14="http://schemas.microsoft.com/office/powerpoint/2010/main" val="53449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15B6-2806-0DCE-C1EB-2C8E4296F469}"/>
              </a:ext>
            </a:extLst>
          </p:cNvPr>
          <p:cNvSpPr>
            <a:spLocks noGrp="1"/>
          </p:cNvSpPr>
          <p:nvPr>
            <p:ph type="ctrTitle"/>
          </p:nvPr>
        </p:nvSpPr>
        <p:spPr>
          <a:xfrm>
            <a:off x="479425" y="1030544"/>
            <a:ext cx="7732922" cy="3114894"/>
          </a:xfrm>
        </p:spPr>
        <p:txBody>
          <a:bodyPr/>
          <a:lstStyle/>
          <a:p>
            <a:r>
              <a:rPr lang="en-US" dirty="0"/>
              <a:t>Agriculture as a Pillar of the Bioeconomy</a:t>
            </a:r>
            <a:endParaRPr lang="en-GB" u="sng" dirty="0"/>
          </a:p>
        </p:txBody>
      </p:sp>
      <p:sp>
        <p:nvSpPr>
          <p:cNvPr id="4" name="Subtitle 12">
            <a:extLst>
              <a:ext uri="{FF2B5EF4-FFF2-40B4-BE49-F238E27FC236}">
                <a16:creationId xmlns:a16="http://schemas.microsoft.com/office/drawing/2014/main" id="{FC4F54AC-2145-C6D0-F000-E950D1BF2554}"/>
              </a:ext>
            </a:extLst>
          </p:cNvPr>
          <p:cNvSpPr>
            <a:spLocks noGrp="1"/>
          </p:cNvSpPr>
          <p:nvPr>
            <p:ph type="subTitle" idx="1"/>
          </p:nvPr>
        </p:nvSpPr>
        <p:spPr/>
        <p:txBody>
          <a:bodyPr/>
          <a:lstStyle/>
          <a:p>
            <a:r>
              <a:rPr lang="en-GB" dirty="0">
                <a:solidFill>
                  <a:srgbClr val="0D4F9D"/>
                </a:solidFill>
              </a:rPr>
              <a:t>01</a:t>
            </a:r>
          </a:p>
        </p:txBody>
      </p:sp>
    </p:spTree>
    <p:extLst>
      <p:ext uri="{BB962C8B-B14F-4D97-AF65-F5344CB8AC3E}">
        <p14:creationId xmlns:p14="http://schemas.microsoft.com/office/powerpoint/2010/main" val="342226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45096-18CF-5803-8745-DC72B50045B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26D01F3-D48C-509C-CFC0-909504B5F1BD}"/>
              </a:ext>
            </a:extLst>
          </p:cNvPr>
          <p:cNvSpPr>
            <a:spLocks noGrp="1"/>
          </p:cNvSpPr>
          <p:nvPr>
            <p:ph type="body" sz="quarter" idx="20"/>
          </p:nvPr>
        </p:nvSpPr>
        <p:spPr/>
        <p:txBody>
          <a:bodyPr/>
          <a:lstStyle/>
          <a:p>
            <a:r>
              <a:rPr lang="en-US" dirty="0"/>
              <a:t>Agriculture as a Pillar of the Bioeconomy</a:t>
            </a:r>
            <a:endParaRPr lang="en-GB" dirty="0"/>
          </a:p>
        </p:txBody>
      </p:sp>
      <p:sp>
        <p:nvSpPr>
          <p:cNvPr id="4" name="Title 3">
            <a:extLst>
              <a:ext uri="{FF2B5EF4-FFF2-40B4-BE49-F238E27FC236}">
                <a16:creationId xmlns:a16="http://schemas.microsoft.com/office/drawing/2014/main" id="{FF2AB365-95D3-9F5E-8258-D525DCE5A85D}"/>
              </a:ext>
            </a:extLst>
          </p:cNvPr>
          <p:cNvSpPr>
            <a:spLocks noGrp="1"/>
          </p:cNvSpPr>
          <p:nvPr>
            <p:ph type="ctrTitle"/>
          </p:nvPr>
        </p:nvSpPr>
        <p:spPr/>
        <p:txBody>
          <a:bodyPr>
            <a:normAutofit fontScale="90000"/>
          </a:bodyPr>
          <a:lstStyle/>
          <a:p>
            <a:r>
              <a:rPr lang="en-US" dirty="0"/>
              <a:t>Key Trends in the EU Bioeconomy</a:t>
            </a:r>
            <a:endParaRPr lang="en-GB" dirty="0"/>
          </a:p>
        </p:txBody>
      </p:sp>
      <p:sp>
        <p:nvSpPr>
          <p:cNvPr id="5" name="Text Placeholder 4">
            <a:extLst>
              <a:ext uri="{FF2B5EF4-FFF2-40B4-BE49-F238E27FC236}">
                <a16:creationId xmlns:a16="http://schemas.microsoft.com/office/drawing/2014/main" id="{9B43828D-8CA2-4C2D-473A-AF5BF929BF04}"/>
              </a:ext>
            </a:extLst>
          </p:cNvPr>
          <p:cNvSpPr>
            <a:spLocks noGrp="1"/>
          </p:cNvSpPr>
          <p:nvPr>
            <p:ph type="body" sz="quarter" idx="21"/>
          </p:nvPr>
        </p:nvSpPr>
        <p:spPr>
          <a:xfrm>
            <a:off x="394392" y="2012849"/>
            <a:ext cx="10906881" cy="2832302"/>
          </a:xfrm>
          <a:prstGeom prst="rect">
            <a:avLst/>
          </a:prstGeom>
        </p:spPr>
        <p:txBody>
          <a:bodyPr/>
          <a:lstStyle/>
          <a:p>
            <a:pPr marL="342900" indent="-342900">
              <a:spcAft>
                <a:spcPts val="1200"/>
              </a:spcAft>
              <a:buFont typeface="Arial" panose="020B0604020202020204" pitchFamily="34" charset="0"/>
              <a:buChar char="•"/>
            </a:pPr>
            <a:r>
              <a:rPr lang="en-US" sz="3200" dirty="0"/>
              <a:t>Integration with the circular economy</a:t>
            </a:r>
            <a:endParaRPr lang="cs-CZ" sz="3200" dirty="0"/>
          </a:p>
          <a:p>
            <a:pPr marL="342900" indent="-342900">
              <a:spcAft>
                <a:spcPts val="1200"/>
              </a:spcAft>
              <a:buFont typeface="Arial" panose="020B0604020202020204" pitchFamily="34" charset="0"/>
              <a:buChar char="•"/>
            </a:pPr>
            <a:r>
              <a:rPr lang="en-US" sz="3200" dirty="0"/>
              <a:t>Rapid technological and digital innovation</a:t>
            </a:r>
            <a:endParaRPr lang="cs-CZ" sz="3200" dirty="0"/>
          </a:p>
          <a:p>
            <a:pPr marL="342900" indent="-342900">
              <a:spcAft>
                <a:spcPts val="1200"/>
              </a:spcAft>
              <a:buFont typeface="Arial" panose="020B0604020202020204" pitchFamily="34" charset="0"/>
              <a:buChar char="•"/>
            </a:pPr>
            <a:r>
              <a:rPr lang="en-US" sz="3200" dirty="0"/>
              <a:t>Strong shift toward ecological and climate‑neutral models</a:t>
            </a:r>
            <a:endParaRPr lang="cs-CZ" sz="3200" dirty="0"/>
          </a:p>
          <a:p>
            <a:pPr marL="342900" indent="-342900">
              <a:spcAft>
                <a:spcPts val="1200"/>
              </a:spcAft>
              <a:buFont typeface="Arial" panose="020B0604020202020204" pitchFamily="34" charset="0"/>
              <a:buChar char="•"/>
            </a:pPr>
            <a:r>
              <a:rPr lang="en-US" sz="3200" dirty="0"/>
              <a:t>Increased policy attention after 2018 and 2025 strategies</a:t>
            </a:r>
            <a:endParaRPr lang="cs-CZ" sz="3200" dirty="0"/>
          </a:p>
          <a:p>
            <a:pPr>
              <a:spcAft>
                <a:spcPts val="1200"/>
              </a:spcAft>
            </a:pPr>
            <a:endParaRPr lang="cs-CZ" sz="3200" dirty="0"/>
          </a:p>
        </p:txBody>
      </p:sp>
    </p:spTree>
    <p:extLst>
      <p:ext uri="{BB962C8B-B14F-4D97-AF65-F5344CB8AC3E}">
        <p14:creationId xmlns:p14="http://schemas.microsoft.com/office/powerpoint/2010/main" val="328261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29860-4B40-5170-31A5-686714D956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78F0636-5818-1CE1-CA97-F6F386E5B4D5}"/>
              </a:ext>
            </a:extLst>
          </p:cNvPr>
          <p:cNvSpPr>
            <a:spLocks noGrp="1"/>
          </p:cNvSpPr>
          <p:nvPr>
            <p:ph type="body" sz="quarter" idx="20"/>
          </p:nvPr>
        </p:nvSpPr>
        <p:spPr/>
        <p:txBody>
          <a:bodyPr/>
          <a:lstStyle/>
          <a:p>
            <a:r>
              <a:rPr lang="en-US" dirty="0"/>
              <a:t>Agriculture as a Pillar of the Bioeconomy</a:t>
            </a:r>
            <a:endParaRPr lang="en-GB" dirty="0"/>
          </a:p>
        </p:txBody>
      </p:sp>
      <p:sp>
        <p:nvSpPr>
          <p:cNvPr id="4" name="Title 3">
            <a:extLst>
              <a:ext uri="{FF2B5EF4-FFF2-40B4-BE49-F238E27FC236}">
                <a16:creationId xmlns:a16="http://schemas.microsoft.com/office/drawing/2014/main" id="{53D0943E-2561-5CE5-E13A-B6ACA958D7DF}"/>
              </a:ext>
            </a:extLst>
          </p:cNvPr>
          <p:cNvSpPr>
            <a:spLocks noGrp="1"/>
          </p:cNvSpPr>
          <p:nvPr>
            <p:ph type="ctrTitle"/>
          </p:nvPr>
        </p:nvSpPr>
        <p:spPr/>
        <p:txBody>
          <a:bodyPr>
            <a:normAutofit/>
          </a:bodyPr>
          <a:lstStyle/>
          <a:p>
            <a:r>
              <a:rPr lang="en-US" dirty="0"/>
              <a:t>Drivers of Change</a:t>
            </a:r>
            <a:endParaRPr lang="en-GB" dirty="0"/>
          </a:p>
        </p:txBody>
      </p:sp>
      <p:sp>
        <p:nvSpPr>
          <p:cNvPr id="5" name="Text Placeholder 4">
            <a:extLst>
              <a:ext uri="{FF2B5EF4-FFF2-40B4-BE49-F238E27FC236}">
                <a16:creationId xmlns:a16="http://schemas.microsoft.com/office/drawing/2014/main" id="{6A7B44F5-A0D0-8D64-256A-360574E9AE5F}"/>
              </a:ext>
            </a:extLst>
          </p:cNvPr>
          <p:cNvSpPr>
            <a:spLocks noGrp="1"/>
          </p:cNvSpPr>
          <p:nvPr>
            <p:ph type="body" sz="quarter" idx="21"/>
          </p:nvPr>
        </p:nvSpPr>
        <p:spPr>
          <a:xfrm>
            <a:off x="394392" y="2012849"/>
            <a:ext cx="10906881" cy="2832302"/>
          </a:xfrm>
          <a:prstGeom prst="rect">
            <a:avLst/>
          </a:prstGeom>
        </p:spPr>
        <p:txBody>
          <a:bodyPr/>
          <a:lstStyle/>
          <a:p>
            <a:pPr marL="342900" indent="-342900">
              <a:spcAft>
                <a:spcPts val="1200"/>
              </a:spcAft>
              <a:buFont typeface="Arial" panose="020B0604020202020204" pitchFamily="34" charset="0"/>
              <a:buChar char="•"/>
            </a:pPr>
            <a:r>
              <a:rPr lang="en-US" sz="3200" dirty="0"/>
              <a:t>Residues </a:t>
            </a:r>
            <a:r>
              <a:rPr lang="en-GB" sz="3200" noProof="0" dirty="0"/>
              <a:t>valorisation</a:t>
            </a:r>
            <a:r>
              <a:rPr lang="en-US" sz="3200" dirty="0"/>
              <a:t> and cascading use of biomass</a:t>
            </a:r>
            <a:endParaRPr lang="cs-CZ" sz="3200" dirty="0"/>
          </a:p>
          <a:p>
            <a:pPr marL="342900" indent="-342900">
              <a:spcAft>
                <a:spcPts val="1200"/>
              </a:spcAft>
              <a:buFont typeface="Arial" panose="020B0604020202020204" pitchFamily="34" charset="0"/>
              <a:buChar char="•"/>
            </a:pPr>
            <a:r>
              <a:rPr lang="en-US" sz="3200" dirty="0"/>
              <a:t>Precision technologies and smart farming</a:t>
            </a:r>
            <a:endParaRPr lang="cs-CZ" sz="3200" dirty="0"/>
          </a:p>
          <a:p>
            <a:pPr marL="342900" indent="-342900">
              <a:spcAft>
                <a:spcPts val="1200"/>
              </a:spcAft>
              <a:buFont typeface="Arial" panose="020B0604020202020204" pitchFamily="34" charset="0"/>
              <a:buChar char="•"/>
            </a:pPr>
            <a:r>
              <a:rPr lang="en-US" sz="3200" dirty="0"/>
              <a:t>New plant breeding and biotechnology</a:t>
            </a:r>
            <a:endParaRPr lang="cs-CZ" sz="3200" dirty="0"/>
          </a:p>
          <a:p>
            <a:pPr marL="342900" indent="-342900">
              <a:spcAft>
                <a:spcPts val="1200"/>
              </a:spcAft>
              <a:buFont typeface="Arial" panose="020B0604020202020204" pitchFamily="34" charset="0"/>
              <a:buChar char="•"/>
            </a:pPr>
            <a:r>
              <a:rPr lang="en-US" sz="3200" dirty="0"/>
              <a:t>Growing demand for renewable materials and energy</a:t>
            </a:r>
            <a:endParaRPr lang="cs-CZ" sz="3200" dirty="0"/>
          </a:p>
        </p:txBody>
      </p:sp>
    </p:spTree>
    <p:extLst>
      <p:ext uri="{BB962C8B-B14F-4D97-AF65-F5344CB8AC3E}">
        <p14:creationId xmlns:p14="http://schemas.microsoft.com/office/powerpoint/2010/main" val="2938065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22CF5E-CEEE-B086-5832-1D6E7067E278}"/>
              </a:ext>
            </a:extLst>
          </p:cNvPr>
          <p:cNvSpPr>
            <a:spLocks noGrp="1"/>
          </p:cNvSpPr>
          <p:nvPr>
            <p:ph type="ctrTitle"/>
          </p:nvPr>
        </p:nvSpPr>
        <p:spPr/>
        <p:txBody>
          <a:bodyPr/>
          <a:lstStyle/>
          <a:p>
            <a:r>
              <a:rPr lang="en-GB" dirty="0"/>
              <a:t>Successful Business Models</a:t>
            </a:r>
            <a:endParaRPr lang="en-GB" u="sng" dirty="0"/>
          </a:p>
        </p:txBody>
      </p:sp>
      <p:sp>
        <p:nvSpPr>
          <p:cNvPr id="2" name="Subtitle 12">
            <a:extLst>
              <a:ext uri="{FF2B5EF4-FFF2-40B4-BE49-F238E27FC236}">
                <a16:creationId xmlns:a16="http://schemas.microsoft.com/office/drawing/2014/main" id="{D9686BA5-02CD-71EE-6247-6DF1801D9A00}"/>
              </a:ext>
            </a:extLst>
          </p:cNvPr>
          <p:cNvSpPr>
            <a:spLocks noGrp="1"/>
          </p:cNvSpPr>
          <p:nvPr>
            <p:ph type="subTitle" idx="1"/>
          </p:nvPr>
        </p:nvSpPr>
        <p:spPr/>
        <p:txBody>
          <a:bodyPr/>
          <a:lstStyle/>
          <a:p>
            <a:r>
              <a:rPr lang="en-GB" dirty="0"/>
              <a:t>02</a:t>
            </a:r>
          </a:p>
        </p:txBody>
      </p:sp>
    </p:spTree>
    <p:extLst>
      <p:ext uri="{BB962C8B-B14F-4D97-AF65-F5344CB8AC3E}">
        <p14:creationId xmlns:p14="http://schemas.microsoft.com/office/powerpoint/2010/main" val="153993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1710B-853F-2422-DCB7-ACA9A7D2859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F9723CD-0B1A-7A8F-BD80-3776DA98D382}"/>
              </a:ext>
            </a:extLst>
          </p:cNvPr>
          <p:cNvSpPr>
            <a:spLocks noGrp="1"/>
          </p:cNvSpPr>
          <p:nvPr>
            <p:ph type="body" sz="quarter" idx="20"/>
          </p:nvPr>
        </p:nvSpPr>
        <p:spPr/>
        <p:txBody>
          <a:bodyPr/>
          <a:lstStyle/>
          <a:p>
            <a:r>
              <a:rPr lang="en-GB" dirty="0"/>
              <a:t>Successful Business Models</a:t>
            </a:r>
          </a:p>
        </p:txBody>
      </p:sp>
      <p:sp>
        <p:nvSpPr>
          <p:cNvPr id="4" name="Title 3">
            <a:extLst>
              <a:ext uri="{FF2B5EF4-FFF2-40B4-BE49-F238E27FC236}">
                <a16:creationId xmlns:a16="http://schemas.microsoft.com/office/drawing/2014/main" id="{63B79979-5174-304B-896F-7978975E8E46}"/>
              </a:ext>
            </a:extLst>
          </p:cNvPr>
          <p:cNvSpPr>
            <a:spLocks noGrp="1"/>
          </p:cNvSpPr>
          <p:nvPr>
            <p:ph type="ctrTitle"/>
          </p:nvPr>
        </p:nvSpPr>
        <p:spPr>
          <a:xfrm>
            <a:off x="394392" y="1125015"/>
            <a:ext cx="10986781" cy="815859"/>
          </a:xfrm>
        </p:spPr>
        <p:txBody>
          <a:bodyPr>
            <a:normAutofit/>
          </a:bodyPr>
          <a:lstStyle/>
          <a:p>
            <a:r>
              <a:rPr lang="en-US" dirty="0"/>
              <a:t>Success Stories</a:t>
            </a:r>
            <a:endParaRPr lang="en-GB" dirty="0"/>
          </a:p>
        </p:txBody>
      </p:sp>
      <p:sp>
        <p:nvSpPr>
          <p:cNvPr id="7" name="Text Placeholder 4">
            <a:extLst>
              <a:ext uri="{FF2B5EF4-FFF2-40B4-BE49-F238E27FC236}">
                <a16:creationId xmlns:a16="http://schemas.microsoft.com/office/drawing/2014/main" id="{4D026CF0-9A5E-AFE6-FF64-2B1595244C6C}"/>
              </a:ext>
            </a:extLst>
          </p:cNvPr>
          <p:cNvSpPr txBox="1">
            <a:spLocks/>
          </p:cNvSpPr>
          <p:nvPr/>
        </p:nvSpPr>
        <p:spPr>
          <a:xfrm>
            <a:off x="451689" y="4481174"/>
            <a:ext cx="11288621" cy="964811"/>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0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GB" dirty="0"/>
          </a:p>
        </p:txBody>
      </p:sp>
      <p:graphicFrame>
        <p:nvGraphicFramePr>
          <p:cNvPr id="8" name="Tabulka 7">
            <a:extLst>
              <a:ext uri="{FF2B5EF4-FFF2-40B4-BE49-F238E27FC236}">
                <a16:creationId xmlns:a16="http://schemas.microsoft.com/office/drawing/2014/main" id="{366E9D68-1DBA-A3AB-CD60-F8F7584F00AE}"/>
              </a:ext>
            </a:extLst>
          </p:cNvPr>
          <p:cNvGraphicFramePr>
            <a:graphicFrameLocks noGrp="1"/>
          </p:cNvGraphicFramePr>
          <p:nvPr>
            <p:extLst>
              <p:ext uri="{D42A27DB-BD31-4B8C-83A1-F6EECF244321}">
                <p14:modId xmlns:p14="http://schemas.microsoft.com/office/powerpoint/2010/main" val="4060050260"/>
              </p:ext>
            </p:extLst>
          </p:nvPr>
        </p:nvGraphicFramePr>
        <p:xfrm>
          <a:off x="394389" y="2224929"/>
          <a:ext cx="11403218" cy="4091358"/>
        </p:xfrm>
        <a:graphic>
          <a:graphicData uri="http://schemas.openxmlformats.org/drawingml/2006/table">
            <a:tbl>
              <a:tblPr>
                <a:tableStyleId>{BC89EF96-8CEA-46FF-86C4-4CE0E7609802}</a:tableStyleId>
              </a:tblPr>
              <a:tblGrid>
                <a:gridCol w="2852841">
                  <a:extLst>
                    <a:ext uri="{9D8B030D-6E8A-4147-A177-3AD203B41FA5}">
                      <a16:colId xmlns:a16="http://schemas.microsoft.com/office/drawing/2014/main" val="3545843875"/>
                    </a:ext>
                  </a:extLst>
                </a:gridCol>
                <a:gridCol w="2582724">
                  <a:extLst>
                    <a:ext uri="{9D8B030D-6E8A-4147-A177-3AD203B41FA5}">
                      <a16:colId xmlns:a16="http://schemas.microsoft.com/office/drawing/2014/main" val="2555254266"/>
                    </a:ext>
                  </a:extLst>
                </a:gridCol>
                <a:gridCol w="1327233">
                  <a:extLst>
                    <a:ext uri="{9D8B030D-6E8A-4147-A177-3AD203B41FA5}">
                      <a16:colId xmlns:a16="http://schemas.microsoft.com/office/drawing/2014/main" val="421091506"/>
                    </a:ext>
                  </a:extLst>
                </a:gridCol>
                <a:gridCol w="4640420">
                  <a:extLst>
                    <a:ext uri="{9D8B030D-6E8A-4147-A177-3AD203B41FA5}">
                      <a16:colId xmlns:a16="http://schemas.microsoft.com/office/drawing/2014/main" val="2281793235"/>
                    </a:ext>
                  </a:extLst>
                </a:gridCol>
              </a:tblGrid>
              <a:tr h="273787">
                <a:tc>
                  <a:txBody>
                    <a:bodyPr/>
                    <a:lstStyle/>
                    <a:p>
                      <a:pPr>
                        <a:buNone/>
                      </a:pPr>
                      <a:r>
                        <a:rPr lang="cs-CZ" sz="1700" b="1" dirty="0" err="1">
                          <a:effectLst/>
                        </a:rPr>
                        <a:t>Subgroup</a:t>
                      </a:r>
                      <a:endParaRPr lang="cs-CZ" sz="1700" b="1" dirty="0">
                        <a:effectLst/>
                      </a:endParaRPr>
                    </a:p>
                  </a:txBody>
                  <a:tcPr marL="22630" marR="22630" marT="11315" marB="11315" anchor="ctr">
                    <a:solidFill>
                      <a:schemeClr val="bg1"/>
                    </a:solidFill>
                  </a:tcPr>
                </a:tc>
                <a:tc>
                  <a:txBody>
                    <a:bodyPr/>
                    <a:lstStyle/>
                    <a:p>
                      <a:pPr>
                        <a:buNone/>
                      </a:pPr>
                      <a:r>
                        <a:rPr lang="cs-CZ" sz="1700" b="1">
                          <a:effectLst/>
                        </a:rPr>
                        <a:t>Name (Country)</a:t>
                      </a:r>
                      <a:endParaRPr lang="cs-CZ" sz="1700">
                        <a:effectLst/>
                      </a:endParaRPr>
                    </a:p>
                  </a:txBody>
                  <a:tcPr marL="22630" marR="22630" marT="11315" marB="11315" anchor="ctr">
                    <a:solidFill>
                      <a:schemeClr val="bg1"/>
                    </a:solidFill>
                  </a:tcPr>
                </a:tc>
                <a:tc>
                  <a:txBody>
                    <a:bodyPr/>
                    <a:lstStyle/>
                    <a:p>
                      <a:pPr>
                        <a:buNone/>
                      </a:pPr>
                      <a:r>
                        <a:rPr lang="cs-CZ" sz="1700" b="1">
                          <a:effectLst/>
                        </a:rPr>
                        <a:t>Sector</a:t>
                      </a:r>
                      <a:endParaRPr lang="cs-CZ" sz="1700">
                        <a:effectLst/>
                      </a:endParaRPr>
                    </a:p>
                  </a:txBody>
                  <a:tcPr marL="22630" marR="22630" marT="11315" marB="11315" anchor="ctr">
                    <a:solidFill>
                      <a:schemeClr val="bg1"/>
                    </a:solidFill>
                  </a:tcPr>
                </a:tc>
                <a:tc>
                  <a:txBody>
                    <a:bodyPr/>
                    <a:lstStyle/>
                    <a:p>
                      <a:pPr>
                        <a:buNone/>
                      </a:pPr>
                      <a:r>
                        <a:rPr lang="cs-CZ" sz="1700" b="1" dirty="0" err="1">
                          <a:effectLst/>
                        </a:rPr>
                        <a:t>Bioeconomy</a:t>
                      </a:r>
                      <a:r>
                        <a:rPr lang="cs-CZ" sz="1700" b="1" dirty="0">
                          <a:effectLst/>
                        </a:rPr>
                        <a:t> </a:t>
                      </a:r>
                      <a:r>
                        <a:rPr lang="cs-CZ" sz="1700" b="1" dirty="0" err="1">
                          <a:effectLst/>
                        </a:rPr>
                        <a:t>engagement</a:t>
                      </a:r>
                      <a:endParaRPr lang="cs-CZ" sz="1700" dirty="0">
                        <a:effectLst/>
                      </a:endParaRPr>
                    </a:p>
                  </a:txBody>
                  <a:tcPr marL="22630" marR="22630" marT="11315" marB="11315" anchor="ctr">
                    <a:solidFill>
                      <a:schemeClr val="bg1"/>
                    </a:solidFill>
                  </a:tcPr>
                </a:tc>
                <a:extLst>
                  <a:ext uri="{0D108BD9-81ED-4DB2-BD59-A6C34878D82A}">
                    <a16:rowId xmlns:a16="http://schemas.microsoft.com/office/drawing/2014/main" val="167386946"/>
                  </a:ext>
                </a:extLst>
              </a:tr>
              <a:tr h="282206">
                <a:tc rowSpan="2">
                  <a:txBody>
                    <a:bodyPr/>
                    <a:lstStyle/>
                    <a:p>
                      <a:pPr>
                        <a:buNone/>
                      </a:pPr>
                      <a:r>
                        <a:rPr lang="en-US" sz="1700" b="0" dirty="0">
                          <a:solidFill>
                            <a:schemeClr val="tx1"/>
                          </a:solidFill>
                          <a:effectLst/>
                        </a:rPr>
                        <a:t>By‑product Biorefineries &amp; Cascading Use</a:t>
                      </a:r>
                    </a:p>
                  </a:txBody>
                  <a:tcPr marL="22630" marR="22630" marT="11315" marB="11315" anchor="ctr">
                    <a:solidFill>
                      <a:schemeClr val="bg1"/>
                    </a:solidFill>
                  </a:tcPr>
                </a:tc>
                <a:tc>
                  <a:txBody>
                    <a:bodyPr/>
                    <a:lstStyle/>
                    <a:p>
                      <a:pPr>
                        <a:buNone/>
                      </a:pPr>
                      <a:r>
                        <a:rPr lang="cs-CZ" sz="1700" dirty="0" err="1">
                          <a:effectLst/>
                        </a:rPr>
                        <a:t>Oleícola</a:t>
                      </a:r>
                      <a:r>
                        <a:rPr lang="cs-CZ" sz="1700" dirty="0">
                          <a:effectLst/>
                        </a:rPr>
                        <a:t> El </a:t>
                      </a:r>
                      <a:r>
                        <a:rPr lang="cs-CZ" sz="1700" dirty="0" err="1">
                          <a:effectLst/>
                        </a:rPr>
                        <a:t>Tejar</a:t>
                      </a:r>
                      <a:r>
                        <a:rPr lang="cs-CZ" sz="1700" dirty="0">
                          <a:effectLst/>
                        </a:rPr>
                        <a:t> </a:t>
                      </a:r>
                      <a:r>
                        <a:rPr lang="cs-CZ" sz="1700" b="0" dirty="0">
                          <a:effectLst/>
                        </a:rPr>
                        <a:t>(</a:t>
                      </a:r>
                      <a:r>
                        <a:rPr lang="cs-CZ" sz="1700" b="0" dirty="0" err="1">
                          <a:effectLst/>
                        </a:rPr>
                        <a:t>Spain</a:t>
                      </a:r>
                      <a:r>
                        <a:rPr lang="cs-CZ" sz="1700" b="0" dirty="0">
                          <a:effectLst/>
                        </a:rPr>
                        <a:t>)</a:t>
                      </a:r>
                    </a:p>
                  </a:txBody>
                  <a:tcPr marL="22630" marR="22630" marT="11315" marB="11315" anchor="ctr">
                    <a:solidFill>
                      <a:schemeClr val="bg1"/>
                    </a:solidFill>
                  </a:tcPr>
                </a:tc>
                <a:tc>
                  <a:txBody>
                    <a:bodyPr/>
                    <a:lstStyle/>
                    <a:p>
                      <a:pPr>
                        <a:buNone/>
                      </a:pPr>
                      <a:r>
                        <a:rPr lang="cs-CZ" sz="1700">
                          <a:effectLst/>
                        </a:rPr>
                        <a:t>Olive</a:t>
                      </a:r>
                    </a:p>
                  </a:txBody>
                  <a:tcPr marL="22630" marR="22630" marT="11315" marB="11315" anchor="ctr">
                    <a:solidFill>
                      <a:schemeClr val="bg1"/>
                    </a:solidFill>
                  </a:tcPr>
                </a:tc>
                <a:tc>
                  <a:txBody>
                    <a:bodyPr/>
                    <a:lstStyle/>
                    <a:p>
                      <a:pPr>
                        <a:buNone/>
                      </a:pPr>
                      <a:r>
                        <a:rPr lang="en-US" sz="1700" dirty="0">
                          <a:effectLst/>
                        </a:rPr>
                        <a:t>By‑product biorefinery; cascading use</a:t>
                      </a:r>
                    </a:p>
                  </a:txBody>
                  <a:tcPr marL="22630" marR="22630" marT="11315" marB="11315" anchor="ctr">
                    <a:solidFill>
                      <a:schemeClr val="bg1"/>
                    </a:solidFill>
                  </a:tcPr>
                </a:tc>
                <a:extLst>
                  <a:ext uri="{0D108BD9-81ED-4DB2-BD59-A6C34878D82A}">
                    <a16:rowId xmlns:a16="http://schemas.microsoft.com/office/drawing/2014/main" val="287544059"/>
                  </a:ext>
                </a:extLst>
              </a:tr>
              <a:tr h="313833">
                <a:tc vMerge="1">
                  <a:txBody>
                    <a:bodyPr/>
                    <a:lstStyle/>
                    <a:p>
                      <a:pPr>
                        <a:buNone/>
                      </a:pPr>
                      <a:endParaRPr lang="en-US" sz="1000" dirty="0">
                        <a:effectLst/>
                      </a:endParaRPr>
                    </a:p>
                  </a:txBody>
                  <a:tcPr marL="22630" marR="22630" marT="11315" marB="11315" anchor="ctr"/>
                </a:tc>
                <a:tc>
                  <a:txBody>
                    <a:bodyPr/>
                    <a:lstStyle/>
                    <a:p>
                      <a:pPr>
                        <a:buNone/>
                      </a:pPr>
                      <a:r>
                        <a:rPr lang="cs-CZ" sz="1700" b="1" dirty="0" err="1">
                          <a:solidFill>
                            <a:schemeClr val="accent1"/>
                          </a:solidFill>
                          <a:effectLst/>
                        </a:rPr>
                        <a:t>Caviro</a:t>
                      </a:r>
                      <a:r>
                        <a:rPr lang="cs-CZ" sz="1700" b="1" dirty="0">
                          <a:solidFill>
                            <a:schemeClr val="accent1"/>
                          </a:solidFill>
                          <a:effectLst/>
                        </a:rPr>
                        <a:t> (Italy)</a:t>
                      </a:r>
                    </a:p>
                  </a:txBody>
                  <a:tcPr marL="22630" marR="22630" marT="11315" marB="11315" anchor="ctr">
                    <a:solidFill>
                      <a:schemeClr val="bg1"/>
                    </a:solidFill>
                  </a:tcPr>
                </a:tc>
                <a:tc>
                  <a:txBody>
                    <a:bodyPr/>
                    <a:lstStyle/>
                    <a:p>
                      <a:pPr>
                        <a:buNone/>
                      </a:pPr>
                      <a:r>
                        <a:rPr lang="cs-CZ" sz="1700" b="1">
                          <a:solidFill>
                            <a:schemeClr val="accent1"/>
                          </a:solidFill>
                          <a:effectLst/>
                        </a:rPr>
                        <a:t>Wine</a:t>
                      </a:r>
                    </a:p>
                  </a:txBody>
                  <a:tcPr marL="22630" marR="22630" marT="11315" marB="11315" anchor="ctr">
                    <a:solidFill>
                      <a:schemeClr val="bg1"/>
                    </a:solidFill>
                  </a:tcPr>
                </a:tc>
                <a:tc>
                  <a:txBody>
                    <a:bodyPr/>
                    <a:lstStyle/>
                    <a:p>
                      <a:pPr>
                        <a:buNone/>
                      </a:pPr>
                      <a:r>
                        <a:rPr lang="en-US" sz="1700" b="1" dirty="0">
                          <a:solidFill>
                            <a:schemeClr val="accent1"/>
                          </a:solidFill>
                          <a:effectLst/>
                        </a:rPr>
                        <a:t>Full waste </a:t>
                      </a:r>
                      <a:r>
                        <a:rPr lang="en-US" sz="1700" b="1" dirty="0" err="1">
                          <a:solidFill>
                            <a:schemeClr val="accent1"/>
                          </a:solidFill>
                          <a:effectLst/>
                        </a:rPr>
                        <a:t>valorisation</a:t>
                      </a:r>
                      <a:r>
                        <a:rPr lang="en-US" sz="1700" b="1" dirty="0">
                          <a:solidFill>
                            <a:schemeClr val="accent1"/>
                          </a:solidFill>
                          <a:effectLst/>
                        </a:rPr>
                        <a:t>; bio‑based extracts + energy</a:t>
                      </a:r>
                    </a:p>
                  </a:txBody>
                  <a:tcPr marL="22630" marR="22630" marT="11315" marB="11315" anchor="ctr">
                    <a:solidFill>
                      <a:schemeClr val="bg1"/>
                    </a:solidFill>
                  </a:tcPr>
                </a:tc>
                <a:extLst>
                  <a:ext uri="{0D108BD9-81ED-4DB2-BD59-A6C34878D82A}">
                    <a16:rowId xmlns:a16="http://schemas.microsoft.com/office/drawing/2014/main" val="2483257831"/>
                  </a:ext>
                </a:extLst>
              </a:tr>
              <a:tr h="774857">
                <a:tc>
                  <a:txBody>
                    <a:bodyPr/>
                    <a:lstStyle/>
                    <a:p>
                      <a:pPr>
                        <a:buNone/>
                      </a:pPr>
                      <a:r>
                        <a:rPr lang="en-US" sz="1700" b="0" dirty="0">
                          <a:effectLst/>
                        </a:rPr>
                        <a:t>Regional </a:t>
                      </a:r>
                      <a:r>
                        <a:rPr lang="en-US" sz="1700" b="0" dirty="0" err="1">
                          <a:effectLst/>
                        </a:rPr>
                        <a:t>Bioeconomy</a:t>
                      </a:r>
                      <a:r>
                        <a:rPr lang="en-US" sz="1700" b="0" dirty="0">
                          <a:effectLst/>
                        </a:rPr>
                        <a:t> Ecosystems &amp; Industrial Symbiosis</a:t>
                      </a:r>
                    </a:p>
                  </a:txBody>
                  <a:tcPr marL="22630" marR="22630" marT="11315" marB="11315" anchor="ctr">
                    <a:solidFill>
                      <a:schemeClr val="bg1"/>
                    </a:solidFill>
                  </a:tcPr>
                </a:tc>
                <a:tc>
                  <a:txBody>
                    <a:bodyPr/>
                    <a:lstStyle/>
                    <a:p>
                      <a:pPr>
                        <a:buNone/>
                      </a:pPr>
                      <a:r>
                        <a:rPr lang="cs-CZ" sz="1700" b="0" dirty="0">
                          <a:effectLst/>
                        </a:rPr>
                        <a:t>Grand </a:t>
                      </a:r>
                      <a:r>
                        <a:rPr lang="cs-CZ" sz="1700" b="0" dirty="0" err="1">
                          <a:effectLst/>
                        </a:rPr>
                        <a:t>Est</a:t>
                      </a:r>
                      <a:r>
                        <a:rPr lang="cs-CZ" sz="1700" b="0" dirty="0">
                          <a:effectLst/>
                        </a:rPr>
                        <a:t> </a:t>
                      </a:r>
                      <a:r>
                        <a:rPr lang="cs-CZ" sz="1700" b="0" dirty="0" err="1">
                          <a:effectLst/>
                        </a:rPr>
                        <a:t>ecosystem</a:t>
                      </a:r>
                      <a:r>
                        <a:rPr lang="cs-CZ" sz="1700" b="0" dirty="0">
                          <a:effectLst/>
                        </a:rPr>
                        <a:t> (France)</a:t>
                      </a:r>
                    </a:p>
                  </a:txBody>
                  <a:tcPr marL="22630" marR="22630" marT="11315" marB="11315" anchor="ctr">
                    <a:solidFill>
                      <a:schemeClr val="bg1"/>
                    </a:solidFill>
                  </a:tcPr>
                </a:tc>
                <a:tc>
                  <a:txBody>
                    <a:bodyPr/>
                    <a:lstStyle/>
                    <a:p>
                      <a:pPr>
                        <a:buNone/>
                      </a:pPr>
                      <a:r>
                        <a:rPr lang="cs-CZ" sz="1700" dirty="0" err="1">
                          <a:effectLst/>
                        </a:rPr>
                        <a:t>Cereals</a:t>
                      </a:r>
                      <a:r>
                        <a:rPr lang="cs-CZ" sz="1700" dirty="0">
                          <a:effectLst/>
                        </a:rPr>
                        <a:t> / </a:t>
                      </a:r>
                      <a:r>
                        <a:rPr lang="cs-CZ" sz="1700" dirty="0" err="1">
                          <a:effectLst/>
                        </a:rPr>
                        <a:t>wood</a:t>
                      </a:r>
                      <a:endParaRPr lang="cs-CZ" sz="1700" dirty="0">
                        <a:effectLst/>
                      </a:endParaRPr>
                    </a:p>
                  </a:txBody>
                  <a:tcPr marL="22630" marR="22630" marT="11315" marB="11315" anchor="ctr">
                    <a:solidFill>
                      <a:schemeClr val="bg1"/>
                    </a:solidFill>
                  </a:tcPr>
                </a:tc>
                <a:tc>
                  <a:txBody>
                    <a:bodyPr/>
                    <a:lstStyle/>
                    <a:p>
                      <a:pPr>
                        <a:buNone/>
                      </a:pPr>
                      <a:r>
                        <a:rPr lang="cs-CZ" sz="1700">
                          <a:effectLst/>
                        </a:rPr>
                        <a:t>Regional cluster; industrial symbiosis</a:t>
                      </a:r>
                    </a:p>
                  </a:txBody>
                  <a:tcPr marL="22630" marR="22630" marT="11315" marB="11315" anchor="ctr">
                    <a:solidFill>
                      <a:schemeClr val="bg1"/>
                    </a:solidFill>
                  </a:tcPr>
                </a:tc>
                <a:extLst>
                  <a:ext uri="{0D108BD9-81ED-4DB2-BD59-A6C34878D82A}">
                    <a16:rowId xmlns:a16="http://schemas.microsoft.com/office/drawing/2014/main" val="2636977070"/>
                  </a:ext>
                </a:extLst>
              </a:tr>
              <a:tr h="292183">
                <a:tc>
                  <a:txBody>
                    <a:bodyPr/>
                    <a:lstStyle/>
                    <a:p>
                      <a:pPr>
                        <a:buNone/>
                      </a:pPr>
                      <a:r>
                        <a:rPr lang="en-US" sz="1700" b="0" dirty="0">
                          <a:solidFill>
                            <a:schemeClr val="tx1"/>
                          </a:solidFill>
                          <a:effectLst/>
                        </a:rPr>
                        <a:t>Manure‑Based Biogas &amp; Organic </a:t>
                      </a:r>
                      <a:r>
                        <a:rPr lang="en-US" sz="1700" b="0" dirty="0" err="1">
                          <a:solidFill>
                            <a:schemeClr val="tx1"/>
                          </a:solidFill>
                          <a:effectLst/>
                        </a:rPr>
                        <a:t>Fertilisers</a:t>
                      </a:r>
                      <a:endParaRPr lang="en-US" sz="1700" b="0" dirty="0">
                        <a:solidFill>
                          <a:schemeClr val="tx1"/>
                        </a:solidFill>
                        <a:effectLst/>
                      </a:endParaRPr>
                    </a:p>
                  </a:txBody>
                  <a:tcPr marL="22630" marR="22630" marT="11315" marB="11315" anchor="ctr">
                    <a:solidFill>
                      <a:schemeClr val="bg1"/>
                    </a:solidFill>
                  </a:tcPr>
                </a:tc>
                <a:tc>
                  <a:txBody>
                    <a:bodyPr/>
                    <a:lstStyle/>
                    <a:p>
                      <a:pPr>
                        <a:buNone/>
                      </a:pPr>
                      <a:r>
                        <a:rPr lang="cs-CZ" sz="1700" b="1" dirty="0" err="1">
                          <a:solidFill>
                            <a:schemeClr val="accent1"/>
                          </a:solidFill>
                          <a:effectLst/>
                        </a:rPr>
                        <a:t>Biogal</a:t>
                      </a:r>
                      <a:r>
                        <a:rPr lang="cs-CZ" sz="1700" b="1" dirty="0">
                          <a:solidFill>
                            <a:schemeClr val="accent1"/>
                          </a:solidFill>
                          <a:effectLst/>
                        </a:rPr>
                        <a:t> (</a:t>
                      </a:r>
                      <a:r>
                        <a:rPr lang="cs-CZ" sz="1700" b="1" dirty="0" err="1">
                          <a:solidFill>
                            <a:schemeClr val="accent1"/>
                          </a:solidFill>
                          <a:effectLst/>
                        </a:rPr>
                        <a:t>Poland</a:t>
                      </a:r>
                      <a:r>
                        <a:rPr lang="cs-CZ" sz="1700" b="1" dirty="0">
                          <a:solidFill>
                            <a:schemeClr val="accent1"/>
                          </a:solidFill>
                          <a:effectLst/>
                        </a:rPr>
                        <a:t>)</a:t>
                      </a:r>
                    </a:p>
                  </a:txBody>
                  <a:tcPr marL="22630" marR="22630" marT="11315" marB="11315" anchor="ctr">
                    <a:solidFill>
                      <a:schemeClr val="bg1"/>
                    </a:solidFill>
                  </a:tcPr>
                </a:tc>
                <a:tc>
                  <a:txBody>
                    <a:bodyPr/>
                    <a:lstStyle/>
                    <a:p>
                      <a:pPr>
                        <a:buNone/>
                      </a:pPr>
                      <a:r>
                        <a:rPr lang="cs-CZ" sz="1700" b="1" dirty="0" err="1">
                          <a:solidFill>
                            <a:schemeClr val="accent1"/>
                          </a:solidFill>
                          <a:effectLst/>
                        </a:rPr>
                        <a:t>Livestock</a:t>
                      </a:r>
                      <a:endParaRPr lang="cs-CZ" sz="1700" b="1" dirty="0">
                        <a:solidFill>
                          <a:schemeClr val="accent1"/>
                        </a:solidFill>
                        <a:effectLst/>
                      </a:endParaRPr>
                    </a:p>
                  </a:txBody>
                  <a:tcPr marL="22630" marR="22630" marT="11315" marB="11315" anchor="ctr">
                    <a:solidFill>
                      <a:schemeClr val="bg1"/>
                    </a:solidFill>
                  </a:tcPr>
                </a:tc>
                <a:tc>
                  <a:txBody>
                    <a:bodyPr/>
                    <a:lstStyle/>
                    <a:p>
                      <a:pPr>
                        <a:buNone/>
                      </a:pPr>
                      <a:r>
                        <a:rPr lang="cs-CZ" sz="1700" b="1" dirty="0" err="1">
                          <a:solidFill>
                            <a:schemeClr val="accent1"/>
                          </a:solidFill>
                          <a:effectLst/>
                        </a:rPr>
                        <a:t>Biogas</a:t>
                      </a:r>
                      <a:r>
                        <a:rPr lang="cs-CZ" sz="1700" b="1" dirty="0">
                          <a:solidFill>
                            <a:schemeClr val="accent1"/>
                          </a:solidFill>
                          <a:effectLst/>
                        </a:rPr>
                        <a:t>; </a:t>
                      </a:r>
                      <a:r>
                        <a:rPr lang="cs-CZ" sz="1700" b="1" dirty="0" err="1">
                          <a:solidFill>
                            <a:schemeClr val="accent1"/>
                          </a:solidFill>
                          <a:effectLst/>
                        </a:rPr>
                        <a:t>digestate</a:t>
                      </a:r>
                      <a:r>
                        <a:rPr lang="cs-CZ" sz="1700" b="1" dirty="0">
                          <a:solidFill>
                            <a:schemeClr val="accent1"/>
                          </a:solidFill>
                          <a:effectLst/>
                        </a:rPr>
                        <a:t> </a:t>
                      </a:r>
                      <a:r>
                        <a:rPr lang="cs-CZ" sz="1700" b="1" dirty="0" err="1">
                          <a:solidFill>
                            <a:schemeClr val="accent1"/>
                          </a:solidFill>
                          <a:effectLst/>
                        </a:rPr>
                        <a:t>fertiliser</a:t>
                      </a:r>
                      <a:endParaRPr lang="cs-CZ" sz="1700" b="1" dirty="0">
                        <a:solidFill>
                          <a:schemeClr val="accent1"/>
                        </a:solidFill>
                        <a:effectLst/>
                      </a:endParaRPr>
                    </a:p>
                  </a:txBody>
                  <a:tcPr marL="22630" marR="22630" marT="11315" marB="11315" anchor="ctr">
                    <a:solidFill>
                      <a:schemeClr val="bg1"/>
                    </a:solidFill>
                  </a:tcPr>
                </a:tc>
                <a:extLst>
                  <a:ext uri="{0D108BD9-81ED-4DB2-BD59-A6C34878D82A}">
                    <a16:rowId xmlns:a16="http://schemas.microsoft.com/office/drawing/2014/main" val="4058295221"/>
                  </a:ext>
                </a:extLst>
              </a:tr>
              <a:tr h="282206">
                <a:tc rowSpan="3">
                  <a:txBody>
                    <a:bodyPr/>
                    <a:lstStyle/>
                    <a:p>
                      <a:pPr>
                        <a:buNone/>
                      </a:pPr>
                      <a:r>
                        <a:rPr lang="en-US" sz="1700" b="0" dirty="0">
                          <a:effectLst/>
                        </a:rPr>
                        <a:t>Poultry, Dairy &amp; Vegetable Circular Systems</a:t>
                      </a:r>
                    </a:p>
                  </a:txBody>
                  <a:tcPr marL="22630" marR="22630" marT="11315" marB="11315" anchor="ctr">
                    <a:solidFill>
                      <a:schemeClr val="bg1"/>
                    </a:solidFill>
                  </a:tcPr>
                </a:tc>
                <a:tc>
                  <a:txBody>
                    <a:bodyPr/>
                    <a:lstStyle/>
                    <a:p>
                      <a:pPr>
                        <a:buNone/>
                      </a:pPr>
                      <a:r>
                        <a:rPr lang="cs-CZ" sz="1700" b="0">
                          <a:effectLst/>
                        </a:rPr>
                        <a:t>Pindos (Greece)</a:t>
                      </a:r>
                    </a:p>
                  </a:txBody>
                  <a:tcPr marL="22630" marR="22630" marT="11315" marB="11315" anchor="ctr">
                    <a:solidFill>
                      <a:schemeClr val="bg1"/>
                    </a:solidFill>
                  </a:tcPr>
                </a:tc>
                <a:tc>
                  <a:txBody>
                    <a:bodyPr/>
                    <a:lstStyle/>
                    <a:p>
                      <a:pPr>
                        <a:buNone/>
                      </a:pPr>
                      <a:r>
                        <a:rPr lang="cs-CZ" sz="1700">
                          <a:effectLst/>
                        </a:rPr>
                        <a:t>Poultry</a:t>
                      </a:r>
                    </a:p>
                  </a:txBody>
                  <a:tcPr marL="22630" marR="22630" marT="11315" marB="11315" anchor="ctr">
                    <a:solidFill>
                      <a:schemeClr val="bg1"/>
                    </a:solidFill>
                  </a:tcPr>
                </a:tc>
                <a:tc>
                  <a:txBody>
                    <a:bodyPr/>
                    <a:lstStyle/>
                    <a:p>
                      <a:pPr>
                        <a:buNone/>
                      </a:pPr>
                      <a:r>
                        <a:rPr lang="cs-CZ" sz="1700">
                          <a:effectLst/>
                        </a:rPr>
                        <a:t>Energy + compost; nutrient cycling</a:t>
                      </a:r>
                    </a:p>
                  </a:txBody>
                  <a:tcPr marL="22630" marR="22630" marT="11315" marB="11315" anchor="ctr">
                    <a:solidFill>
                      <a:schemeClr val="bg1"/>
                    </a:solidFill>
                  </a:tcPr>
                </a:tc>
                <a:extLst>
                  <a:ext uri="{0D108BD9-81ED-4DB2-BD59-A6C34878D82A}">
                    <a16:rowId xmlns:a16="http://schemas.microsoft.com/office/drawing/2014/main" val="3437539963"/>
                  </a:ext>
                </a:extLst>
              </a:tr>
              <a:tr h="282206">
                <a:tc vMerge="1">
                  <a:txBody>
                    <a:bodyPr/>
                    <a:lstStyle/>
                    <a:p>
                      <a:pPr>
                        <a:buNone/>
                      </a:pPr>
                      <a:endParaRPr lang="en-US" sz="1000" dirty="0">
                        <a:effectLst/>
                      </a:endParaRPr>
                    </a:p>
                  </a:txBody>
                  <a:tcPr marL="22630" marR="22630" marT="11315" marB="11315" anchor="ctr"/>
                </a:tc>
                <a:tc>
                  <a:txBody>
                    <a:bodyPr/>
                    <a:lstStyle/>
                    <a:p>
                      <a:pPr>
                        <a:buNone/>
                      </a:pPr>
                      <a:r>
                        <a:rPr lang="cs-CZ" sz="1700" b="0">
                          <a:effectLst/>
                        </a:rPr>
                        <a:t>Valio (Finland)</a:t>
                      </a:r>
                    </a:p>
                  </a:txBody>
                  <a:tcPr marL="22630" marR="22630" marT="11315" marB="11315" anchor="ctr">
                    <a:solidFill>
                      <a:schemeClr val="bg1"/>
                    </a:solidFill>
                  </a:tcPr>
                </a:tc>
                <a:tc>
                  <a:txBody>
                    <a:bodyPr/>
                    <a:lstStyle/>
                    <a:p>
                      <a:pPr>
                        <a:buNone/>
                      </a:pPr>
                      <a:r>
                        <a:rPr lang="cs-CZ" sz="1700">
                          <a:effectLst/>
                        </a:rPr>
                        <a:t>Dairy</a:t>
                      </a:r>
                    </a:p>
                  </a:txBody>
                  <a:tcPr marL="22630" marR="22630" marT="11315" marB="11315" anchor="ctr">
                    <a:solidFill>
                      <a:schemeClr val="bg1"/>
                    </a:solidFill>
                  </a:tcPr>
                </a:tc>
                <a:tc>
                  <a:txBody>
                    <a:bodyPr/>
                    <a:lstStyle/>
                    <a:p>
                      <a:pPr>
                        <a:buNone/>
                      </a:pPr>
                      <a:r>
                        <a:rPr lang="en-US" sz="1700">
                          <a:effectLst/>
                        </a:rPr>
                        <a:t>Biomethane from manure; cooperative chain</a:t>
                      </a:r>
                    </a:p>
                  </a:txBody>
                  <a:tcPr marL="22630" marR="22630" marT="11315" marB="11315" anchor="ctr">
                    <a:solidFill>
                      <a:schemeClr val="bg1"/>
                    </a:solidFill>
                  </a:tcPr>
                </a:tc>
                <a:extLst>
                  <a:ext uri="{0D108BD9-81ED-4DB2-BD59-A6C34878D82A}">
                    <a16:rowId xmlns:a16="http://schemas.microsoft.com/office/drawing/2014/main" val="60274119"/>
                  </a:ext>
                </a:extLst>
              </a:tr>
              <a:tr h="524322">
                <a:tc vMerge="1">
                  <a:txBody>
                    <a:bodyPr/>
                    <a:lstStyle/>
                    <a:p>
                      <a:pPr>
                        <a:buNone/>
                      </a:pPr>
                      <a:endParaRPr lang="en-US" sz="1000" dirty="0">
                        <a:effectLst/>
                      </a:endParaRPr>
                    </a:p>
                  </a:txBody>
                  <a:tcPr marL="22630" marR="22630" marT="11315" marB="11315" anchor="ctr"/>
                </a:tc>
                <a:tc>
                  <a:txBody>
                    <a:bodyPr/>
                    <a:lstStyle/>
                    <a:p>
                      <a:pPr>
                        <a:buNone/>
                      </a:pPr>
                      <a:r>
                        <a:rPr lang="cs-CZ" sz="1700" b="0">
                          <a:effectLst/>
                        </a:rPr>
                        <a:t>ZP Victor Asenov (Bulgaria)</a:t>
                      </a:r>
                    </a:p>
                  </a:txBody>
                  <a:tcPr marL="22630" marR="22630" marT="11315" marB="11315" anchor="ctr">
                    <a:solidFill>
                      <a:schemeClr val="bg1"/>
                    </a:solidFill>
                  </a:tcPr>
                </a:tc>
                <a:tc>
                  <a:txBody>
                    <a:bodyPr/>
                    <a:lstStyle/>
                    <a:p>
                      <a:pPr>
                        <a:buNone/>
                      </a:pPr>
                      <a:r>
                        <a:rPr lang="cs-CZ" sz="1700">
                          <a:effectLst/>
                        </a:rPr>
                        <a:t>Vegetables</a:t>
                      </a:r>
                    </a:p>
                  </a:txBody>
                  <a:tcPr marL="22630" marR="22630" marT="11315" marB="11315" anchor="ctr">
                    <a:solidFill>
                      <a:schemeClr val="bg1"/>
                    </a:solidFill>
                  </a:tcPr>
                </a:tc>
                <a:tc>
                  <a:txBody>
                    <a:bodyPr/>
                    <a:lstStyle/>
                    <a:p>
                      <a:pPr>
                        <a:buNone/>
                      </a:pPr>
                      <a:r>
                        <a:rPr lang="en-US" sz="1700">
                          <a:effectLst/>
                        </a:rPr>
                        <a:t>Residue pellets/renewables; water recycling; bio‑waste compost</a:t>
                      </a:r>
                    </a:p>
                  </a:txBody>
                  <a:tcPr marL="22630" marR="22630" marT="11315" marB="11315" anchor="ctr">
                    <a:solidFill>
                      <a:schemeClr val="bg1"/>
                    </a:solidFill>
                  </a:tcPr>
                </a:tc>
                <a:extLst>
                  <a:ext uri="{0D108BD9-81ED-4DB2-BD59-A6C34878D82A}">
                    <a16:rowId xmlns:a16="http://schemas.microsoft.com/office/drawing/2014/main" val="1041608446"/>
                  </a:ext>
                </a:extLst>
              </a:tr>
              <a:tr h="524322">
                <a:tc>
                  <a:txBody>
                    <a:bodyPr/>
                    <a:lstStyle/>
                    <a:p>
                      <a:pPr>
                        <a:buNone/>
                      </a:pPr>
                      <a:r>
                        <a:rPr lang="en-US" sz="1700" b="0" dirty="0">
                          <a:effectLst/>
                        </a:rPr>
                        <a:t>Whole‑Crop Fractionation &amp; Bio‑based Materials</a:t>
                      </a:r>
                    </a:p>
                  </a:txBody>
                  <a:tcPr marL="22630" marR="22630" marT="11315" marB="11315" anchor="ctr">
                    <a:solidFill>
                      <a:schemeClr val="bg1"/>
                    </a:solidFill>
                  </a:tcPr>
                </a:tc>
                <a:tc>
                  <a:txBody>
                    <a:bodyPr/>
                    <a:lstStyle/>
                    <a:p>
                      <a:pPr>
                        <a:buNone/>
                      </a:pPr>
                      <a:r>
                        <a:rPr lang="cs-CZ" sz="1700" b="0" dirty="0" err="1">
                          <a:effectLst/>
                        </a:rPr>
                        <a:t>Møllerup</a:t>
                      </a:r>
                      <a:r>
                        <a:rPr lang="cs-CZ" sz="1700" b="0" dirty="0">
                          <a:effectLst/>
                        </a:rPr>
                        <a:t> </a:t>
                      </a:r>
                      <a:r>
                        <a:rPr lang="cs-CZ" sz="1700" b="0" dirty="0" err="1">
                          <a:effectLst/>
                        </a:rPr>
                        <a:t>Brands</a:t>
                      </a:r>
                      <a:r>
                        <a:rPr lang="cs-CZ" sz="1700" b="0" dirty="0">
                          <a:effectLst/>
                        </a:rPr>
                        <a:t> (</a:t>
                      </a:r>
                      <a:r>
                        <a:rPr lang="cs-CZ" sz="1700" b="0" dirty="0" err="1">
                          <a:effectLst/>
                        </a:rPr>
                        <a:t>Denmark</a:t>
                      </a:r>
                      <a:r>
                        <a:rPr lang="cs-CZ" sz="1700" b="0" dirty="0">
                          <a:effectLst/>
                        </a:rPr>
                        <a:t>)</a:t>
                      </a:r>
                    </a:p>
                  </a:txBody>
                  <a:tcPr marL="22630" marR="22630" marT="11315" marB="11315" anchor="ctr">
                    <a:solidFill>
                      <a:schemeClr val="bg1"/>
                    </a:solidFill>
                  </a:tcPr>
                </a:tc>
                <a:tc>
                  <a:txBody>
                    <a:bodyPr/>
                    <a:lstStyle/>
                    <a:p>
                      <a:pPr>
                        <a:buNone/>
                      </a:pPr>
                      <a:r>
                        <a:rPr lang="cs-CZ" sz="1700" dirty="0" err="1">
                          <a:effectLst/>
                        </a:rPr>
                        <a:t>Hemp</a:t>
                      </a:r>
                      <a:endParaRPr lang="cs-CZ" sz="1700" dirty="0">
                        <a:effectLst/>
                      </a:endParaRPr>
                    </a:p>
                  </a:txBody>
                  <a:tcPr marL="22630" marR="22630" marT="11315" marB="11315" anchor="ctr">
                    <a:solidFill>
                      <a:schemeClr val="bg1"/>
                    </a:solidFill>
                  </a:tcPr>
                </a:tc>
                <a:tc>
                  <a:txBody>
                    <a:bodyPr/>
                    <a:lstStyle/>
                    <a:p>
                      <a:pPr>
                        <a:buNone/>
                      </a:pPr>
                      <a:r>
                        <a:rPr lang="en-US" sz="1700" dirty="0">
                          <a:effectLst/>
                        </a:rPr>
                        <a:t>Whole‑crop fractionation; materials + food products</a:t>
                      </a:r>
                    </a:p>
                  </a:txBody>
                  <a:tcPr marL="22630" marR="22630" marT="11315" marB="11315" anchor="ctr">
                    <a:solidFill>
                      <a:schemeClr val="bg1"/>
                    </a:solidFill>
                  </a:tcPr>
                </a:tc>
                <a:extLst>
                  <a:ext uri="{0D108BD9-81ED-4DB2-BD59-A6C34878D82A}">
                    <a16:rowId xmlns:a16="http://schemas.microsoft.com/office/drawing/2014/main" val="1325904530"/>
                  </a:ext>
                </a:extLst>
              </a:tr>
            </a:tbl>
          </a:graphicData>
        </a:graphic>
      </p:graphicFrame>
      <p:sp>
        <p:nvSpPr>
          <p:cNvPr id="5" name="Text Placeholder 4">
            <a:extLst>
              <a:ext uri="{FF2B5EF4-FFF2-40B4-BE49-F238E27FC236}">
                <a16:creationId xmlns:a16="http://schemas.microsoft.com/office/drawing/2014/main" id="{0E8484FC-1DAA-F8E8-ECE7-852EB5995CD6}"/>
              </a:ext>
            </a:extLst>
          </p:cNvPr>
          <p:cNvSpPr>
            <a:spLocks noGrp="1"/>
          </p:cNvSpPr>
          <p:nvPr>
            <p:ph type="body" sz="quarter" idx="19"/>
          </p:nvPr>
        </p:nvSpPr>
        <p:spPr>
          <a:xfrm>
            <a:off x="394391" y="1788905"/>
            <a:ext cx="10135349" cy="445248"/>
          </a:xfrm>
        </p:spPr>
        <p:txBody>
          <a:bodyPr/>
          <a:lstStyle/>
          <a:p>
            <a:r>
              <a:rPr lang="en-GB" sz="2400" dirty="0"/>
              <a:t>Table 1 Subgroups and Engagement Types from COOPID* project</a:t>
            </a:r>
          </a:p>
        </p:txBody>
      </p:sp>
      <p:sp>
        <p:nvSpPr>
          <p:cNvPr id="6" name="Zástupný text 9">
            <a:extLst>
              <a:ext uri="{FF2B5EF4-FFF2-40B4-BE49-F238E27FC236}">
                <a16:creationId xmlns:a16="http://schemas.microsoft.com/office/drawing/2014/main" id="{993A170F-CD1C-E8DC-8CDB-94B4A9129741}"/>
              </a:ext>
            </a:extLst>
          </p:cNvPr>
          <p:cNvSpPr txBox="1">
            <a:spLocks/>
          </p:cNvSpPr>
          <p:nvPr/>
        </p:nvSpPr>
        <p:spPr>
          <a:xfrm>
            <a:off x="394389" y="6325713"/>
            <a:ext cx="11483384" cy="466297"/>
          </a:xfrm>
          <a:prstGeom prst="rect">
            <a:avLst/>
          </a:prstGeom>
          <a:solidFill>
            <a:schemeClr val="bg1"/>
          </a:solidFill>
        </p:spPr>
        <p:txBody>
          <a:bodyPr vert="horz" lIns="0" tIns="0" rIns="0" bIns="0" rtlCol="0">
            <a:noAutofit/>
          </a:bodyPr>
          <a:lstStyle>
            <a:lvl1pPr marL="0" indent="0" algn="l" defTabSz="914400" rtl="0" eaLnBrk="1" latinLnBrk="0" hangingPunct="1">
              <a:lnSpc>
                <a:spcPct val="110000"/>
              </a:lnSpc>
              <a:spcBef>
                <a:spcPts val="0"/>
              </a:spcBef>
              <a:buFont typeface="Myriad Pro" panose="020B0604020202020204" pitchFamily="34" charset="0"/>
              <a:buNone/>
              <a:defRPr sz="2500" b="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a:lstStyle>
          <a:p>
            <a:r>
              <a:rPr lang="fr-BE" sz="1400" dirty="0"/>
              <a:t>Source: </a:t>
            </a:r>
            <a:r>
              <a:rPr lang="fr-BE" sz="1400" dirty="0" err="1"/>
              <a:t>Authors</a:t>
            </a:r>
            <a:r>
              <a:rPr lang="fr-BE" sz="1400" dirty="0"/>
              <a:t>. </a:t>
            </a:r>
          </a:p>
          <a:p>
            <a:r>
              <a:rPr lang="fr-BE" sz="1400" dirty="0"/>
              <a:t>*</a:t>
            </a:r>
            <a:r>
              <a:rPr lang="en-GB" sz="1400" dirty="0" err="1"/>
              <a:t>COOPeration</a:t>
            </a:r>
            <a:r>
              <a:rPr lang="en-GB" sz="1400" dirty="0"/>
              <a:t> of bioeconomy clusters for bio-based knowledge transfer via Innovative Dissemination techniques in the primary production sector</a:t>
            </a:r>
            <a:endParaRPr lang="cs-CZ" sz="1400" dirty="0"/>
          </a:p>
        </p:txBody>
      </p:sp>
    </p:spTree>
    <p:extLst>
      <p:ext uri="{BB962C8B-B14F-4D97-AF65-F5344CB8AC3E}">
        <p14:creationId xmlns:p14="http://schemas.microsoft.com/office/powerpoint/2010/main" val="181946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4AF59-A9FA-4311-62FB-B215BFCFFFB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EB347FF-081A-7913-4673-CABD11139C49}"/>
              </a:ext>
            </a:extLst>
          </p:cNvPr>
          <p:cNvSpPr>
            <a:spLocks noGrp="1"/>
          </p:cNvSpPr>
          <p:nvPr>
            <p:ph type="body" sz="quarter" idx="20"/>
          </p:nvPr>
        </p:nvSpPr>
        <p:spPr/>
        <p:txBody>
          <a:bodyPr/>
          <a:lstStyle/>
          <a:p>
            <a:r>
              <a:rPr lang="en-GB" dirty="0"/>
              <a:t>Successful Business Models</a:t>
            </a:r>
          </a:p>
        </p:txBody>
      </p:sp>
      <p:sp>
        <p:nvSpPr>
          <p:cNvPr id="4" name="Title 3">
            <a:extLst>
              <a:ext uri="{FF2B5EF4-FFF2-40B4-BE49-F238E27FC236}">
                <a16:creationId xmlns:a16="http://schemas.microsoft.com/office/drawing/2014/main" id="{E4631E33-27D8-96D8-A05A-86B2E39667E5}"/>
              </a:ext>
            </a:extLst>
          </p:cNvPr>
          <p:cNvSpPr>
            <a:spLocks noGrp="1"/>
          </p:cNvSpPr>
          <p:nvPr>
            <p:ph type="ctrTitle"/>
          </p:nvPr>
        </p:nvSpPr>
        <p:spPr/>
        <p:txBody>
          <a:bodyPr>
            <a:normAutofit/>
          </a:bodyPr>
          <a:lstStyle/>
          <a:p>
            <a:r>
              <a:rPr lang="en-GB" dirty="0"/>
              <a:t>Common Success Factors</a:t>
            </a:r>
          </a:p>
        </p:txBody>
      </p:sp>
      <p:sp>
        <p:nvSpPr>
          <p:cNvPr id="5" name="Text Placeholder 4">
            <a:extLst>
              <a:ext uri="{FF2B5EF4-FFF2-40B4-BE49-F238E27FC236}">
                <a16:creationId xmlns:a16="http://schemas.microsoft.com/office/drawing/2014/main" id="{C25D4ACC-821C-94DD-CA86-FEE784235940}"/>
              </a:ext>
            </a:extLst>
          </p:cNvPr>
          <p:cNvSpPr>
            <a:spLocks noGrp="1"/>
          </p:cNvSpPr>
          <p:nvPr>
            <p:ph type="body" sz="quarter" idx="21"/>
          </p:nvPr>
        </p:nvSpPr>
        <p:spPr>
          <a:xfrm>
            <a:off x="536434" y="1940874"/>
            <a:ext cx="10951270" cy="3999956"/>
          </a:xfrm>
          <a:prstGeom prst="rect">
            <a:avLst/>
          </a:prstGeom>
        </p:spPr>
        <p:txBody>
          <a:bodyPr/>
          <a:lstStyle/>
          <a:p>
            <a:pPr marL="342900" indent="-342900">
              <a:spcAft>
                <a:spcPts val="600"/>
              </a:spcAft>
              <a:buFont typeface="Arial" panose="020B0604020202020204" pitchFamily="34" charset="0"/>
              <a:buChar char="•"/>
            </a:pPr>
            <a:r>
              <a:rPr lang="en-US" dirty="0"/>
              <a:t>Full use of residues and by‑products</a:t>
            </a:r>
            <a:endParaRPr lang="cs-CZ" dirty="0"/>
          </a:p>
          <a:p>
            <a:pPr>
              <a:spcAft>
                <a:spcPts val="600"/>
              </a:spcAft>
            </a:pPr>
            <a:r>
              <a:rPr lang="en-US" i="1" dirty="0">
                <a:solidFill>
                  <a:schemeClr val="accent1"/>
                </a:solidFill>
              </a:rPr>
              <a:t>Use every stream</a:t>
            </a:r>
            <a:r>
              <a:rPr lang="cs-CZ" i="1" dirty="0">
                <a:solidFill>
                  <a:schemeClr val="accent1"/>
                </a:solidFill>
              </a:rPr>
              <a:t>, </a:t>
            </a:r>
            <a:r>
              <a:rPr lang="en-US" i="1" dirty="0">
                <a:solidFill>
                  <a:schemeClr val="accent1"/>
                </a:solidFill>
              </a:rPr>
              <a:t>nothing is wasted</a:t>
            </a:r>
            <a:endParaRPr lang="cs-CZ" i="1" dirty="0">
              <a:solidFill>
                <a:schemeClr val="accent1"/>
              </a:solidFill>
            </a:endParaRPr>
          </a:p>
          <a:p>
            <a:pPr marL="342900" indent="-342900">
              <a:spcAft>
                <a:spcPts val="600"/>
              </a:spcAft>
              <a:buFont typeface="Arial" panose="020B0604020202020204" pitchFamily="34" charset="0"/>
              <a:buChar char="•"/>
            </a:pPr>
            <a:r>
              <a:rPr lang="en-US" dirty="0"/>
              <a:t>Strong cooperatives/collective structures</a:t>
            </a:r>
            <a:endParaRPr lang="cs-CZ" dirty="0"/>
          </a:p>
          <a:p>
            <a:pPr>
              <a:spcAft>
                <a:spcPts val="600"/>
              </a:spcAft>
            </a:pPr>
            <a:r>
              <a:rPr lang="en-US" i="1" dirty="0">
                <a:solidFill>
                  <a:schemeClr val="accent1"/>
                </a:solidFill>
              </a:rPr>
              <a:t>Work together to reach scale and share costs</a:t>
            </a:r>
            <a:endParaRPr lang="cs-CZ" i="1" dirty="0">
              <a:solidFill>
                <a:schemeClr val="accent1"/>
              </a:solidFill>
            </a:endParaRPr>
          </a:p>
          <a:p>
            <a:pPr marL="342900" indent="-342900">
              <a:spcAft>
                <a:spcPts val="600"/>
              </a:spcAft>
              <a:buFont typeface="Arial" panose="020B0604020202020204" pitchFamily="34" charset="0"/>
              <a:buChar char="•"/>
            </a:pPr>
            <a:r>
              <a:rPr lang="en-US" dirty="0"/>
              <a:t>Regional embeddedness and industrial symbiosis</a:t>
            </a:r>
            <a:endParaRPr lang="cs-CZ" dirty="0"/>
          </a:p>
          <a:p>
            <a:pPr>
              <a:spcAft>
                <a:spcPts val="600"/>
              </a:spcAft>
            </a:pPr>
            <a:r>
              <a:rPr lang="en-US" i="1" dirty="0">
                <a:solidFill>
                  <a:schemeClr val="accent1"/>
                </a:solidFill>
              </a:rPr>
              <a:t>Local links: one actor’s by‑product is another’s input</a:t>
            </a:r>
            <a:endParaRPr lang="cs-CZ" i="1" dirty="0">
              <a:solidFill>
                <a:schemeClr val="accent1"/>
              </a:solidFill>
            </a:endParaRPr>
          </a:p>
          <a:p>
            <a:pPr marL="342900" indent="-342900">
              <a:spcAft>
                <a:spcPts val="600"/>
              </a:spcAft>
              <a:buFont typeface="Arial" panose="020B0604020202020204" pitchFamily="34" charset="0"/>
              <a:buChar char="•"/>
            </a:pPr>
            <a:r>
              <a:rPr lang="en-US" dirty="0"/>
              <a:t>Knowledge transfer through </a:t>
            </a:r>
            <a:r>
              <a:rPr lang="en-GB" dirty="0"/>
              <a:t>Agricultural Knowledge and Innovation Systems (</a:t>
            </a:r>
            <a:r>
              <a:rPr lang="en-US" dirty="0"/>
              <a:t>AKIS)</a:t>
            </a:r>
            <a:endParaRPr lang="cs-CZ" dirty="0"/>
          </a:p>
          <a:p>
            <a:pPr>
              <a:spcAft>
                <a:spcPts val="600"/>
              </a:spcAft>
            </a:pPr>
            <a:r>
              <a:rPr lang="en-US" i="1" dirty="0">
                <a:solidFill>
                  <a:schemeClr val="accent1"/>
                </a:solidFill>
              </a:rPr>
              <a:t>Advice and training help farmers adopt solutions faster</a:t>
            </a:r>
            <a:endParaRPr lang="cs-CZ" i="1" dirty="0">
              <a:solidFill>
                <a:schemeClr val="accent1"/>
              </a:solidFill>
            </a:endParaRPr>
          </a:p>
          <a:p>
            <a:pPr marL="342900" indent="-342900">
              <a:spcAft>
                <a:spcPts val="600"/>
              </a:spcAft>
              <a:buFont typeface="Arial" panose="020B0604020202020204" pitchFamily="34" charset="0"/>
              <a:buChar char="•"/>
            </a:pPr>
            <a:r>
              <a:rPr lang="en-US" dirty="0"/>
              <a:t>Stable policy and market environment</a:t>
            </a:r>
            <a:endParaRPr lang="cs-CZ" dirty="0"/>
          </a:p>
          <a:p>
            <a:pPr>
              <a:spcAft>
                <a:spcPts val="600"/>
              </a:spcAft>
            </a:pPr>
            <a:r>
              <a:rPr lang="en-US" i="1" dirty="0">
                <a:solidFill>
                  <a:schemeClr val="accent1"/>
                </a:solidFill>
              </a:rPr>
              <a:t>Clear rules and stable demand support investment</a:t>
            </a:r>
            <a:endParaRPr lang="en-GB" i="1" dirty="0">
              <a:solidFill>
                <a:schemeClr val="accent1"/>
              </a:solidFill>
            </a:endParaRPr>
          </a:p>
        </p:txBody>
      </p:sp>
      <p:pic>
        <p:nvPicPr>
          <p:cNvPr id="7" name="Obrázek 6">
            <a:extLst>
              <a:ext uri="{FF2B5EF4-FFF2-40B4-BE49-F238E27FC236}">
                <a16:creationId xmlns:a16="http://schemas.microsoft.com/office/drawing/2014/main" id="{BDCDA780-5F4B-7E66-C899-8AECF15D5DA3}"/>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a:xfrm>
            <a:off x="6749591" y="0"/>
            <a:ext cx="5442409" cy="3380074"/>
          </a:xfrm>
          <a:prstGeom prst="rect">
            <a:avLst/>
          </a:prstGeom>
        </p:spPr>
      </p:pic>
      <p:sp>
        <p:nvSpPr>
          <p:cNvPr id="9" name="TextovéPole 8">
            <a:extLst>
              <a:ext uri="{FF2B5EF4-FFF2-40B4-BE49-F238E27FC236}">
                <a16:creationId xmlns:a16="http://schemas.microsoft.com/office/drawing/2014/main" id="{74787398-48C8-4312-33D7-7C24B861F9D6}"/>
              </a:ext>
            </a:extLst>
          </p:cNvPr>
          <p:cNvSpPr txBox="1"/>
          <p:nvPr/>
        </p:nvSpPr>
        <p:spPr>
          <a:xfrm>
            <a:off x="7568505" y="3308650"/>
            <a:ext cx="4403324" cy="338554"/>
          </a:xfrm>
          <a:prstGeom prst="rect">
            <a:avLst/>
          </a:prstGeom>
          <a:noFill/>
        </p:spPr>
        <p:txBody>
          <a:bodyPr wrap="square">
            <a:spAutoFit/>
          </a:bodyPr>
          <a:lstStyle/>
          <a:p>
            <a:r>
              <a:rPr lang="cs-CZ" sz="1600" dirty="0" err="1"/>
              <a:t>Figure</a:t>
            </a:r>
            <a:r>
              <a:rPr lang="cs-CZ" sz="1600" dirty="0"/>
              <a:t> 1 COOPID </a:t>
            </a:r>
            <a:r>
              <a:rPr lang="cs-CZ" sz="1600" dirty="0" err="1"/>
              <a:t>Bioeconomy</a:t>
            </a:r>
            <a:r>
              <a:rPr lang="cs-CZ" sz="1600" dirty="0"/>
              <a:t> </a:t>
            </a:r>
            <a:r>
              <a:rPr lang="cs-CZ" sz="1600" dirty="0" err="1"/>
              <a:t>Clusters</a:t>
            </a:r>
            <a:endParaRPr lang="cs-CZ" sz="1600" dirty="0"/>
          </a:p>
        </p:txBody>
      </p:sp>
    </p:spTree>
    <p:extLst>
      <p:ext uri="{BB962C8B-B14F-4D97-AF65-F5344CB8AC3E}">
        <p14:creationId xmlns:p14="http://schemas.microsoft.com/office/powerpoint/2010/main" val="421741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F3185-9280-96B6-7E4B-0B9EC812A0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BE5B2-3EB4-8DEA-F3A5-126E4FBAF674}"/>
              </a:ext>
            </a:extLst>
          </p:cNvPr>
          <p:cNvSpPr>
            <a:spLocks noGrp="1"/>
          </p:cNvSpPr>
          <p:nvPr>
            <p:ph type="ctrTitle"/>
          </p:nvPr>
        </p:nvSpPr>
        <p:spPr>
          <a:xfrm>
            <a:off x="479425" y="1030544"/>
            <a:ext cx="7732922" cy="3114894"/>
          </a:xfrm>
        </p:spPr>
        <p:txBody>
          <a:bodyPr/>
          <a:lstStyle/>
          <a:p>
            <a:r>
              <a:rPr lang="en-US" dirty="0"/>
              <a:t>Economic Impact Model</a:t>
            </a:r>
            <a:endParaRPr lang="en-GB" u="sng" dirty="0"/>
          </a:p>
        </p:txBody>
      </p:sp>
      <p:sp>
        <p:nvSpPr>
          <p:cNvPr id="4" name="Subtitle 12">
            <a:extLst>
              <a:ext uri="{FF2B5EF4-FFF2-40B4-BE49-F238E27FC236}">
                <a16:creationId xmlns:a16="http://schemas.microsoft.com/office/drawing/2014/main" id="{119E6328-6338-07DB-62FD-26BE4A9A57D4}"/>
              </a:ext>
            </a:extLst>
          </p:cNvPr>
          <p:cNvSpPr>
            <a:spLocks noGrp="1"/>
          </p:cNvSpPr>
          <p:nvPr>
            <p:ph type="subTitle" idx="1"/>
          </p:nvPr>
        </p:nvSpPr>
        <p:spPr/>
        <p:txBody>
          <a:bodyPr/>
          <a:lstStyle/>
          <a:p>
            <a:r>
              <a:rPr lang="en-GB" dirty="0">
                <a:solidFill>
                  <a:srgbClr val="0D4F9D"/>
                </a:solidFill>
              </a:rPr>
              <a:t>0</a:t>
            </a:r>
            <a:r>
              <a:rPr lang="cs-CZ" dirty="0">
                <a:solidFill>
                  <a:srgbClr val="0D4F9D"/>
                </a:solidFill>
              </a:rPr>
              <a:t>3</a:t>
            </a:r>
            <a:endParaRPr lang="en-GB" dirty="0">
              <a:solidFill>
                <a:srgbClr val="0D4F9D"/>
              </a:solidFill>
            </a:endParaRPr>
          </a:p>
        </p:txBody>
      </p:sp>
    </p:spTree>
    <p:extLst>
      <p:ext uri="{BB962C8B-B14F-4D97-AF65-F5344CB8AC3E}">
        <p14:creationId xmlns:p14="http://schemas.microsoft.com/office/powerpoint/2010/main" val="297257911"/>
      </p:ext>
    </p:extLst>
  </p:cSld>
  <p:clrMapOvr>
    <a:masterClrMapping/>
  </p:clrMapOvr>
</p:sld>
</file>

<file path=ppt/theme/theme1.xml><?xml version="1.0" encoding="utf-8"?>
<a:theme xmlns:a="http://schemas.openxmlformats.org/drawingml/2006/main" name="CONTENT LIGHT">
  <a:themeElements>
    <a:clrScheme name="EP colors">
      <a:dk1>
        <a:srgbClr val="000000"/>
      </a:dk1>
      <a:lt1>
        <a:srgbClr val="FFFFFF"/>
      </a:lt1>
      <a:dk2>
        <a:srgbClr val="7A868E"/>
      </a:dk2>
      <a:lt2>
        <a:srgbClr val="C8C8C8"/>
      </a:lt2>
      <a:accent1>
        <a:srgbClr val="0C4DA2"/>
      </a:accent1>
      <a:accent2>
        <a:srgbClr val="FDE021"/>
      </a:accent2>
      <a:accent3>
        <a:srgbClr val="00BCFF"/>
      </a:accent3>
      <a:accent4>
        <a:srgbClr val="28DC78"/>
      </a:accent4>
      <a:accent5>
        <a:srgbClr val="FF9600"/>
      </a:accent5>
      <a:accent6>
        <a:srgbClr val="ED0000"/>
      </a:accent6>
      <a:hlink>
        <a:srgbClr val="0C4DA2"/>
      </a:hlink>
      <a:folHlink>
        <a:srgbClr val="7A868E"/>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accent1"/>
          </a:solidFill>
        </a:ln>
      </a:spPr>
      <a:bodyPr rtlCol="0" anchor="ctr"/>
      <a:lstStyle>
        <a:defPPr algn="ctr">
          <a:defRPr dirty="0" err="1" smtClean="0">
            <a:latin typeface="Myriad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olorName">
      <a:srgbClr val="003CB4"/>
    </a:custClr>
    <a:custClr name="ColorName">
      <a:srgbClr val="0D4FA0"/>
    </a:custClr>
    <a:custClr name="ColorName">
      <a:srgbClr val="1B6BFF"/>
    </a:custClr>
    <a:custClr name="ColorName">
      <a:srgbClr val="65E2FF"/>
    </a:custClr>
    <a:custClr name="ColorName">
      <a:srgbClr val="7F2223"/>
    </a:custClr>
    <a:custClr name="ColorName">
      <a:srgbClr val="EE0000"/>
    </a:custClr>
    <a:custClr name="ColorName">
      <a:srgbClr val="FF9501"/>
    </a:custClr>
    <a:custClr name="ColorName">
      <a:srgbClr val="FCBF00"/>
    </a:custClr>
    <a:custClr name="ColorName">
      <a:srgbClr val="017601"/>
    </a:custClr>
    <a:custClr name="ColorName">
      <a:srgbClr val="00B463"/>
    </a:custClr>
    <a:custClr name="ColorName">
      <a:srgbClr val="3363C3"/>
    </a:custClr>
    <a:custClr name="ColorName">
      <a:srgbClr val="3D72B3"/>
    </a:custClr>
    <a:custClr name="ColorName">
      <a:srgbClr val="4989FF"/>
    </a:custClr>
    <a:custClr name="ColorName">
      <a:srgbClr val="84E8FF"/>
    </a:custClr>
    <a:custClr name="ColorName">
      <a:srgbClr val="994E4F"/>
    </a:custClr>
    <a:custClr name="ColorName">
      <a:srgbClr val="F13333"/>
    </a:custClr>
    <a:custClr name="ColorName">
      <a:srgbClr val="FFAA34"/>
    </a:custClr>
    <a:custClr name="ColorName">
      <a:srgbClr val="FDCC33"/>
    </a:custClr>
    <a:custClr name="ColorName">
      <a:srgbClr val="349134"/>
    </a:custClr>
    <a:custClr name="ColorName">
      <a:srgbClr val="33C382"/>
    </a:custClr>
    <a:custClr name="ColorName">
      <a:srgbClr val="668AD2"/>
    </a:custClr>
    <a:custClr name="ColorName">
      <a:srgbClr val="6E95C6"/>
    </a:custClr>
    <a:custClr name="ColorName">
      <a:srgbClr val="76A6FF"/>
    </a:custClr>
    <a:custClr name="ColorName">
      <a:srgbClr val="A3EEFF"/>
    </a:custClr>
    <a:custClr name="ColorName">
      <a:srgbClr val="B27A7B"/>
    </a:custClr>
    <a:custClr name="ColorName">
      <a:srgbClr val="F56666"/>
    </a:custClr>
    <a:custClr name="ColorName">
      <a:srgbClr val="FFBF67"/>
    </a:custClr>
    <a:custClr name="ColorName">
      <a:srgbClr val="FDD966"/>
    </a:custClr>
    <a:custClr name="ColorName">
      <a:srgbClr val="67AD67"/>
    </a:custClr>
    <a:custClr name="ColorName">
      <a:srgbClr val="66D2A1"/>
    </a:custClr>
    <a:custClr name="ColorName">
      <a:srgbClr val="99B1E1"/>
    </a:custClr>
    <a:custClr name="ColorName">
      <a:srgbClr val="9EB9D9"/>
    </a:custClr>
    <a:custClr name="ColorName">
      <a:srgbClr val="A4C4FF"/>
    </a:custClr>
    <a:custClr name="ColorName">
      <a:srgbClr val="C1F3FF"/>
    </a:custClr>
    <a:custClr name="ColorName">
      <a:srgbClr val="CCA7A7"/>
    </a:custClr>
    <a:custClr name="ColorName">
      <a:srgbClr val="F89999"/>
    </a:custClr>
    <a:custClr name="ColorName">
      <a:srgbClr val="FFD599"/>
    </a:custClr>
    <a:custClr name="ColorName">
      <a:srgbClr val="FEE599"/>
    </a:custClr>
    <a:custClr name="ColorName">
      <a:srgbClr val="99C899"/>
    </a:custClr>
    <a:custClr name="ColorName">
      <a:srgbClr val="99E1C1"/>
    </a:custClr>
    <a:custClr name="ColorName">
      <a:srgbClr val="CCD8F0"/>
    </a:custClr>
    <a:custClr name="ColorName">
      <a:srgbClr val="CFDCEC"/>
    </a:custClr>
    <a:custClr name="ColorName">
      <a:srgbClr val="D1E1FF"/>
    </a:custClr>
    <a:custClr name="ColorName">
      <a:srgbClr val="E0F9FF"/>
    </a:custClr>
    <a:custClr name="ColorName">
      <a:srgbClr val="E5D3D3"/>
    </a:custClr>
    <a:custClr name="ColorName">
      <a:srgbClr val="FCCCCC"/>
    </a:custClr>
    <a:custClr name="ColorName">
      <a:srgbClr val="FFEACC"/>
    </a:custClr>
    <a:custClr name="ColorName">
      <a:srgbClr val="FEF2CC"/>
    </a:custClr>
    <a:custClr name="ColorName">
      <a:srgbClr val="CCE4CC"/>
    </a:custClr>
    <a:custClr name="ColorName">
      <a:srgbClr val="CCF0E0"/>
    </a:custClr>
  </a:custClrLst>
  <a:extLst>
    <a:ext uri="{05A4C25C-085E-4340-85A3-A5531E510DB2}">
      <thm15:themeFamily xmlns:thm15="http://schemas.microsoft.com/office/thememl/2012/main" name="EP_PowerPoint Template_2023.01.31_Final_Confluence-EuropeaEco6-illus-0" id="{F17B246F-9138-4958-A17E-AA3F7B56B208}" vid="{E933E601-7EB4-45BB-BA43-657A8A2AC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a82647-19d4-4b27-93ec-9972c6b8ee3f">
      <UserInfo>
        <DisplayName/>
        <AccountId xsi:nil="true"/>
        <AccountType/>
      </UserInfo>
    </SharedWithUsers>
    <_activity xmlns="aabbb365-189c-492f-bc0b-0cade0fa78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91133F9782D6849AA8A061699588A0D" ma:contentTypeVersion="16" ma:contentTypeDescription="Vytvoří nový dokument" ma:contentTypeScope="" ma:versionID="7dd6a18acac9abdfecc7c9402fee5c04">
  <xsd:schema xmlns:xsd="http://www.w3.org/2001/XMLSchema" xmlns:xs="http://www.w3.org/2001/XMLSchema" xmlns:p="http://schemas.microsoft.com/office/2006/metadata/properties" xmlns:ns3="aabbb365-189c-492f-bc0b-0cade0fa7820" xmlns:ns4="63a82647-19d4-4b27-93ec-9972c6b8ee3f" targetNamespace="http://schemas.microsoft.com/office/2006/metadata/properties" ma:root="true" ma:fieldsID="357833aed3a4658fe13a9dfb46a1e6ab" ns3:_="" ns4:_="">
    <xsd:import namespace="aabbb365-189c-492f-bc0b-0cade0fa7820"/>
    <xsd:import namespace="63a82647-19d4-4b27-93ec-9972c6b8ee3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bbb365-189c-492f-bc0b-0cade0fa78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a82647-19d4-4b27-93ec-9972c6b8ee3f"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SharingHintHash" ma:index="19"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0B41CA-1C66-4084-B645-2079FAE45348}">
  <ds:schemaRefs>
    <ds:schemaRef ds:uri="http://www.w3.org/XML/1998/namespace"/>
    <ds:schemaRef ds:uri="http://purl.org/dc/dcmitype/"/>
    <ds:schemaRef ds:uri="http://purl.org/dc/terms/"/>
    <ds:schemaRef ds:uri="aabbb365-189c-492f-bc0b-0cade0fa7820"/>
    <ds:schemaRef ds:uri="http://schemas.microsoft.com/office/infopath/2007/PartnerControls"/>
    <ds:schemaRef ds:uri="http://schemas.microsoft.com/office/2006/documentManagement/types"/>
    <ds:schemaRef ds:uri="http://schemas.openxmlformats.org/package/2006/metadata/core-properties"/>
    <ds:schemaRef ds:uri="63a82647-19d4-4b27-93ec-9972c6b8ee3f"/>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EDE40694-AF64-438E-AB0D-F552D15F458C}">
  <ds:schemaRefs>
    <ds:schemaRef ds:uri="http://schemas.microsoft.com/sharepoint/v3/contenttype/forms"/>
  </ds:schemaRefs>
</ds:datastoreItem>
</file>

<file path=customXml/itemProps3.xml><?xml version="1.0" encoding="utf-8"?>
<ds:datastoreItem xmlns:ds="http://schemas.openxmlformats.org/officeDocument/2006/customXml" ds:itemID="{245D8146-D51B-4634-A328-15F9B5C12B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bbb365-189c-492f-bc0b-0cade0fa7820"/>
    <ds:schemaRef ds:uri="63a82647-19d4-4b27-93ec-9972c6b8ee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916</TotalTime>
  <Words>1297</Words>
  <Application>Microsoft Office PowerPoint</Application>
  <PresentationFormat>Widescreen</PresentationFormat>
  <Paragraphs>156</Paragraphs>
  <Slides>20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EuropeaEco</vt:lpstr>
      <vt:lpstr>Myriad Pro</vt:lpstr>
      <vt:lpstr>Wingdings</vt:lpstr>
      <vt:lpstr>CONTENT LIGHT</vt:lpstr>
      <vt:lpstr>The Bioeconomy in the Agriculture of the Future:  Its Role in Promoting Farms’ Economic Sustainability</vt:lpstr>
      <vt:lpstr>Purpose of the Study</vt:lpstr>
      <vt:lpstr>Agriculture as a Pillar of the Bioeconomy</vt:lpstr>
      <vt:lpstr>Key Trends in the EU Bioeconomy</vt:lpstr>
      <vt:lpstr>Drivers of Change</vt:lpstr>
      <vt:lpstr>Successful Business Models</vt:lpstr>
      <vt:lpstr>Success Stories</vt:lpstr>
      <vt:lpstr>Common Success Factors</vt:lpstr>
      <vt:lpstr>Economic Impact Model</vt:lpstr>
      <vt:lpstr>Key Empirical Findings</vt:lpstr>
      <vt:lpstr>Key Empirical Findings</vt:lpstr>
      <vt:lpstr>Policy Options</vt:lpstr>
      <vt:lpstr>Policy Option A</vt:lpstr>
      <vt:lpstr>Policy Option B</vt:lpstr>
      <vt:lpstr>Policy Option C</vt:lpstr>
      <vt:lpstr>Policy Option D</vt:lpstr>
      <vt:lpstr>Policy Option E</vt:lpstr>
      <vt:lpstr>Conclusion</vt:lpstr>
      <vt:lpstr>Conclusion</vt:lpstr>
      <vt:lpstr>Thank you for your attention!</vt:lpstr>
    </vt:vector>
  </TitlesOfParts>
  <Manager/>
  <Company>European Parliament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goes here</dc:title>
  <dc:subject/>
  <dc:creator>ADAMS Anthony</dc:creator>
  <cp:keywords>European Parliament</cp:keywords>
  <dc:description/>
  <cp:lastModifiedBy>BERGMAN Jana</cp:lastModifiedBy>
  <cp:revision>63</cp:revision>
  <dcterms:created xsi:type="dcterms:W3CDTF">2024-08-07T12:33:10Z</dcterms:created>
  <dcterms:modified xsi:type="dcterms:W3CDTF">2026-05-27T08:06:05Z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0x010100991133F9782D6849AA8A061699588A0D</vt:lpwstr>
  </property>
  <property fmtid="{D5CDD505-2E9C-101B-9397-08002B2CF9AE}" pid="3" name="Order">
    <vt:lpwstr>38100.0000000000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ies>
</file>