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28"/>
  </p:notesMasterIdLst>
  <p:handoutMasterIdLst>
    <p:handoutMasterId r:id="rId29"/>
  </p:handoutMasterIdLst>
  <p:sldIdLst>
    <p:sldId id="359" r:id="rId5"/>
    <p:sldId id="323" r:id="rId6"/>
    <p:sldId id="714" r:id="rId7"/>
    <p:sldId id="716" r:id="rId8"/>
    <p:sldId id="729" r:id="rId9"/>
    <p:sldId id="735" r:id="rId10"/>
    <p:sldId id="732" r:id="rId11"/>
    <p:sldId id="723" r:id="rId12"/>
    <p:sldId id="734" r:id="rId13"/>
    <p:sldId id="736" r:id="rId14"/>
    <p:sldId id="720" r:id="rId15"/>
    <p:sldId id="722" r:id="rId16"/>
    <p:sldId id="733" r:id="rId17"/>
    <p:sldId id="668" r:id="rId18"/>
    <p:sldId id="724" r:id="rId19"/>
    <p:sldId id="725" r:id="rId20"/>
    <p:sldId id="728" r:id="rId21"/>
    <p:sldId id="721" r:id="rId22"/>
    <p:sldId id="731" r:id="rId23"/>
    <p:sldId id="424" r:id="rId24"/>
    <p:sldId id="431" r:id="rId25"/>
    <p:sldId id="425" r:id="rId26"/>
    <p:sldId id="429" r:id="rId27"/>
  </p:sldIdLst>
  <p:sldSz cx="12192000" cy="6858000"/>
  <p:notesSz cx="6858000" cy="9144000"/>
  <p:embeddedFontLst>
    <p:embeddedFont>
      <p:font typeface="EuropeaEco" pitchFamily="2" charset="0"/>
      <p:regular r:id="rId30"/>
      <p:bold r:id="rId31"/>
      <p:italic r:id="rId32"/>
      <p:boldItalic r:id="rId33"/>
    </p:embeddedFont>
    <p:embeddedFont>
      <p:font typeface="Myriad Pro" panose="020B0503030403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BFF"/>
    <a:srgbClr val="0C4DA2"/>
    <a:srgbClr val="E5E5E4"/>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73409" autoAdjust="0"/>
  </p:normalViewPr>
  <p:slideViewPr>
    <p:cSldViewPr snapToGrid="0" showGuides="1">
      <p:cViewPr varScale="1">
        <p:scale>
          <a:sx n="108" d="100"/>
          <a:sy n="108" d="100"/>
        </p:scale>
        <p:origin x="78" y="108"/>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06/01/2026</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01/06/2026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e-DE"/>
          </a:p>
        </p:txBody>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e-DE"/>
          </a:p>
        </p:txBody>
      </p:sp>
      <p:sp>
        <p:nvSpPr>
          <p:cNvPr id="3" name="Notes Placeholder 2"/>
          <p:cNvSpPr>
            <a:spLocks noGrp="1"/>
          </p:cNvSpPr>
          <p:nvPr>
            <p:ph type="body" idx="1"/>
          </p:nvPr>
        </p:nvSpPr>
        <p:spPr/>
        <p:txBody>
          <a:bodyPr/>
          <a:lstStyle/>
          <a:p>
            <a:pPr marL="0" indent="0">
              <a:buFont typeface="+mj-lt"/>
              <a:buNone/>
            </a:pPr>
            <a:endParaRPr lang="en-GB" b="0" dirty="0"/>
          </a:p>
        </p:txBody>
      </p:sp>
      <p:sp>
        <p:nvSpPr>
          <p:cNvPr id="4" name="Slide Number Placeholder 3"/>
          <p:cNvSpPr>
            <a:spLocks noGrp="1"/>
          </p:cNvSpPr>
          <p:nvPr>
            <p:ph type="sldNum" sz="quarter" idx="10"/>
          </p:nvPr>
        </p:nvSpPr>
        <p:spPr/>
        <p:txBody>
          <a:bodyPr/>
          <a:lstStyle/>
          <a:p>
            <a:fld id="{441536A7-E858-4490-8AF5-6B4E613D338C}" type="slidenum">
              <a:rPr lang="en-GB" smtClean="0"/>
              <a:t>2</a:t>
            </a:fld>
            <a:endParaRPr lang="en-GB" dirty="0"/>
          </a:p>
        </p:txBody>
      </p:sp>
    </p:spTree>
    <p:extLst>
      <p:ext uri="{BB962C8B-B14F-4D97-AF65-F5344CB8AC3E}">
        <p14:creationId xmlns:p14="http://schemas.microsoft.com/office/powerpoint/2010/main" val="41009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e-DE"/>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132644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57A5-3ADF-4A09-6701-5C105A29F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BAEB3-A68A-21F8-5638-B05105C174F3}"/>
              </a:ext>
            </a:extLst>
          </p:cNvPr>
          <p:cNvSpPr>
            <a:spLocks noGrp="1" noRot="1" noChangeAspect="1"/>
          </p:cNvSpPr>
          <p:nvPr>
            <p:ph type="sldImg"/>
          </p:nvPr>
        </p:nvSpPr>
        <p:spPr/>
        <p:txBody>
          <a:bodyPr/>
          <a:lstStyle/>
          <a:p>
            <a:endParaRPr lang="de-DE"/>
          </a:p>
        </p:txBody>
      </p:sp>
      <p:sp>
        <p:nvSpPr>
          <p:cNvPr id="3" name="Notes Placeholder 2">
            <a:extLst>
              <a:ext uri="{FF2B5EF4-FFF2-40B4-BE49-F238E27FC236}">
                <a16:creationId xmlns:a16="http://schemas.microsoft.com/office/drawing/2014/main" id="{40AC36AB-840F-06F2-8079-467496278E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18118E-4F0F-6EEB-6D13-EB8908DBEDE4}"/>
              </a:ext>
            </a:extLst>
          </p:cNvPr>
          <p:cNvSpPr>
            <a:spLocks noGrp="1"/>
          </p:cNvSpPr>
          <p:nvPr>
            <p:ph type="sldNum" sz="quarter" idx="10"/>
          </p:nvPr>
        </p:nvSpPr>
        <p:spPr/>
        <p:txBody>
          <a:bodyPr/>
          <a:lstStyle/>
          <a:p>
            <a:fld id="{441536A7-E858-4490-8AF5-6B4E613D338C}" type="slidenum">
              <a:rPr lang="en-GB" smtClean="0"/>
              <a:t>7</a:t>
            </a:fld>
            <a:endParaRPr lang="en-GB" dirty="0"/>
          </a:p>
        </p:txBody>
      </p:sp>
    </p:spTree>
    <p:extLst>
      <p:ext uri="{BB962C8B-B14F-4D97-AF65-F5344CB8AC3E}">
        <p14:creationId xmlns:p14="http://schemas.microsoft.com/office/powerpoint/2010/main" val="222319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D503E-F8DE-BB7D-E028-7323FA1EE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6F6F0-AE8E-1113-07B2-A984F9EF659E}"/>
              </a:ext>
            </a:extLst>
          </p:cNvPr>
          <p:cNvSpPr>
            <a:spLocks noGrp="1" noRot="1" noChangeAspect="1"/>
          </p:cNvSpPr>
          <p:nvPr>
            <p:ph type="sldImg"/>
          </p:nvPr>
        </p:nvSpPr>
        <p:spPr/>
        <p:txBody>
          <a:bodyPr/>
          <a:lstStyle/>
          <a:p>
            <a:endParaRPr lang="de-DE"/>
          </a:p>
        </p:txBody>
      </p:sp>
      <p:sp>
        <p:nvSpPr>
          <p:cNvPr id="3" name="Notes Placeholder 2">
            <a:extLst>
              <a:ext uri="{FF2B5EF4-FFF2-40B4-BE49-F238E27FC236}">
                <a16:creationId xmlns:a16="http://schemas.microsoft.com/office/drawing/2014/main" id="{803191F1-2E18-1553-FA90-B62B81AEC6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DBA40D-EB02-D6D8-C162-1D8B432A47F0}"/>
              </a:ext>
            </a:extLst>
          </p:cNvPr>
          <p:cNvSpPr>
            <a:spLocks noGrp="1"/>
          </p:cNvSpPr>
          <p:nvPr>
            <p:ph type="sldNum" sz="quarter" idx="10"/>
          </p:nvPr>
        </p:nvSpPr>
        <p:spPr/>
        <p:txBody>
          <a:bodyPr/>
          <a:lstStyle/>
          <a:p>
            <a:fld id="{441536A7-E858-4490-8AF5-6B4E613D338C}" type="slidenum">
              <a:rPr lang="en-GB" smtClean="0"/>
              <a:t>20</a:t>
            </a:fld>
            <a:endParaRPr lang="en-GB" dirty="0"/>
          </a:p>
        </p:txBody>
      </p:sp>
    </p:spTree>
    <p:extLst>
      <p:ext uri="{BB962C8B-B14F-4D97-AF65-F5344CB8AC3E}">
        <p14:creationId xmlns:p14="http://schemas.microsoft.com/office/powerpoint/2010/main" val="98067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A6B9-01AF-E10B-2D36-7F15C3B41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B4F02-A0D6-A193-D974-21A42776D592}"/>
              </a:ext>
            </a:extLst>
          </p:cNvPr>
          <p:cNvSpPr>
            <a:spLocks noGrp="1" noRot="1" noChangeAspect="1"/>
          </p:cNvSpPr>
          <p:nvPr>
            <p:ph type="sldImg"/>
          </p:nvPr>
        </p:nvSpPr>
        <p:spPr/>
        <p:txBody>
          <a:bodyPr/>
          <a:lstStyle/>
          <a:p>
            <a:endParaRPr lang="de-DE"/>
          </a:p>
        </p:txBody>
      </p:sp>
      <p:sp>
        <p:nvSpPr>
          <p:cNvPr id="3" name="Notes Placeholder 2">
            <a:extLst>
              <a:ext uri="{FF2B5EF4-FFF2-40B4-BE49-F238E27FC236}">
                <a16:creationId xmlns:a16="http://schemas.microsoft.com/office/drawing/2014/main" id="{00DDA334-94FA-FEF6-626F-512C9CC983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D6410E-661D-245D-2508-6E5C1538FAB6}"/>
              </a:ext>
            </a:extLst>
          </p:cNvPr>
          <p:cNvSpPr>
            <a:spLocks noGrp="1"/>
          </p:cNvSpPr>
          <p:nvPr>
            <p:ph type="sldNum" sz="quarter" idx="10"/>
          </p:nvPr>
        </p:nvSpPr>
        <p:spPr/>
        <p:txBody>
          <a:bodyPr/>
          <a:lstStyle/>
          <a:p>
            <a:fld id="{441536A7-E858-4490-8AF5-6B4E613D338C}" type="slidenum">
              <a:rPr lang="en-GB" smtClean="0"/>
              <a:t>22</a:t>
            </a:fld>
            <a:endParaRPr lang="en-GB" dirty="0"/>
          </a:p>
        </p:txBody>
      </p:sp>
    </p:spTree>
    <p:extLst>
      <p:ext uri="{BB962C8B-B14F-4D97-AF65-F5344CB8AC3E}">
        <p14:creationId xmlns:p14="http://schemas.microsoft.com/office/powerpoint/2010/main" val="2337050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Datumsplatzhalter 6"/>
          <p:cNvSpPr>
            <a:spLocks noGrp="1"/>
          </p:cNvSpPr>
          <p:nvPr>
            <p:ph type="dt" sz="half" idx="10"/>
          </p:nvPr>
        </p:nvSpPr>
        <p:spPr/>
        <p:txBody>
          <a:bodyPr/>
          <a:lstStyle/>
          <a:p>
            <a:fld id="{36F57045-137E-4FC0-8F6F-FDAA6539DC58}" type="datetime1">
              <a:rPr lang="en-GB" smtClean="0"/>
              <a:t>01/06/2026</a:t>
            </a:fld>
            <a:endParaRPr lang="en-GB" dirty="0"/>
          </a:p>
        </p:txBody>
      </p:sp>
      <p:sp>
        <p:nvSpPr>
          <p:cNvPr id="8" name="Fußzeilenplatzhalter 7"/>
          <p:cNvSpPr>
            <a:spLocks noGrp="1"/>
          </p:cNvSpPr>
          <p:nvPr>
            <p:ph type="ftr" sz="quarter" idx="11"/>
          </p:nvPr>
        </p:nvSpPr>
        <p:spPr/>
        <p:txBody>
          <a:bodyPr/>
          <a:lstStyle/>
          <a:p>
            <a:r>
              <a:rPr lang="en-GB" dirty="0"/>
              <a:t>To edit footer please use "Header &amp; Footer" in ribbon "Insert &gt; Text"</a:t>
            </a:r>
          </a:p>
        </p:txBody>
      </p:sp>
      <p:sp>
        <p:nvSpPr>
          <p:cNvPr id="9" name="Foliennummernplatzhalter 8"/>
          <p:cNvSpPr>
            <a:spLocks noGrp="1"/>
          </p:cNvSpPr>
          <p:nvPr>
            <p:ph type="sldNum" sz="quarter" idx="12"/>
          </p:nvPr>
        </p:nvSpPr>
        <p:spPr/>
        <p:txBody>
          <a:bodyPr/>
          <a:lstStyle/>
          <a:p>
            <a:r>
              <a:rPr lang="en-GB" dirty="0"/>
              <a:t>Page </a:t>
            </a:r>
            <a:fld id="{05A5AE1F-4813-4D0A-B870-8FB3219A4125}" type="slidenum">
              <a:rPr lang="en-GB" smtClean="0"/>
              <a:pPr/>
              <a:t>‹#›</a:t>
            </a:fld>
            <a:endParaRPr lang="en-GB" dirty="0"/>
          </a:p>
        </p:txBody>
      </p:sp>
      <p:sp>
        <p:nvSpPr>
          <p:cNvPr id="4" name="Title 3"/>
          <p:cNvSpPr>
            <a:spLocks noGrp="1"/>
          </p:cNvSpPr>
          <p:nvPr>
            <p:ph type="title"/>
          </p:nvPr>
        </p:nvSpPr>
        <p:spPr/>
        <p:txBody>
          <a:bodyPr/>
          <a:lstStyle/>
          <a:p>
            <a:r>
              <a:rPr lang="de-DE"/>
              <a:t>Titelmasterformat durch Klicken bearbeiten</a:t>
            </a:r>
            <a:endParaRPr lang="en-GB" dirty="0"/>
          </a:p>
        </p:txBody>
      </p:sp>
    </p:spTree>
    <p:extLst>
      <p:ext uri="{BB962C8B-B14F-4D97-AF65-F5344CB8AC3E}">
        <p14:creationId xmlns:p14="http://schemas.microsoft.com/office/powerpoint/2010/main" val="411511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8" r:id="rId21"/>
    <p:sldLayoutId id="2147484219" r:id="rId22"/>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hyperlink" Target="https://www.studentenwohnen.at/en/locations/heimvorteil-ankerbrotfabri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a:xfrm>
            <a:off x="479425" y="2126851"/>
            <a:ext cx="10941949" cy="1655762"/>
          </a:xfrm>
        </p:spPr>
        <p:txBody>
          <a:bodyPr/>
          <a:lstStyle/>
          <a:p>
            <a:r>
              <a:rPr lang="en-GB" dirty="0"/>
              <a:t>Student housing through the lens of social infrastructure</a:t>
            </a:r>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p:txBody>
          <a:bodyPr/>
          <a:lstStyle/>
          <a:p>
            <a:r>
              <a:rPr lang="en-GB" dirty="0"/>
              <a:t>Ensuring social cohesion in urban communities.</a:t>
            </a:r>
          </a:p>
        </p:txBody>
      </p:sp>
      <p:sp>
        <p:nvSpPr>
          <p:cNvPr id="2" name="Subtitle">
            <a:extLst>
              <a:ext uri="{FF2B5EF4-FFF2-40B4-BE49-F238E27FC236}">
                <a16:creationId xmlns:a16="http://schemas.microsoft.com/office/drawing/2014/main" id="{DDBAD3B8-4F21-887B-F8F8-EE1C8E21E274}"/>
              </a:ext>
            </a:extLst>
          </p:cNvPr>
          <p:cNvSpPr txBox="1">
            <a:spLocks/>
          </p:cNvSpPr>
          <p:nvPr/>
        </p:nvSpPr>
        <p:spPr>
          <a:xfrm>
            <a:off x="479425" y="5342200"/>
            <a:ext cx="6462713" cy="5834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Myriad Pro" panose="020B0604020202020204" pitchFamily="34" charset="0"/>
              <a:buNone/>
              <a:defRPr sz="2400" kern="1200" baseline="0">
                <a:solidFill>
                  <a:schemeClr val="accent1"/>
                </a:solidFill>
                <a:latin typeface="+mj-lt"/>
                <a:ea typeface="+mn-ea"/>
                <a:cs typeface="+mn-cs"/>
              </a:defRPr>
            </a:lvl1pPr>
            <a:lvl2pPr marL="457200" indent="0" algn="ctr" defTabSz="914400" rtl="0" eaLnBrk="1" latinLnBrk="0" hangingPunct="1">
              <a:lnSpc>
                <a:spcPct val="100000"/>
              </a:lnSpc>
              <a:spcBef>
                <a:spcPts val="0"/>
              </a:spcBef>
              <a:buClr>
                <a:schemeClr val="accent1"/>
              </a:buClr>
              <a:buFont typeface="EuropeaEco" pitchFamily="2" charset="0"/>
              <a:buNone/>
              <a:defRPr sz="2000" kern="1200" baseline="0">
                <a:solidFill>
                  <a:schemeClr val="tx1"/>
                </a:solidFill>
                <a:latin typeface="+mj-lt"/>
                <a:ea typeface="+mn-ea"/>
                <a:cs typeface="+mn-cs"/>
              </a:defRPr>
            </a:lvl2pPr>
            <a:lvl3pPr marL="914400" indent="0" algn="ctr" defTabSz="914400" rtl="0" eaLnBrk="1" latinLnBrk="0" hangingPunct="1">
              <a:lnSpc>
                <a:spcPct val="100000"/>
              </a:lnSpc>
              <a:spcBef>
                <a:spcPts val="0"/>
              </a:spcBef>
              <a:buClr>
                <a:schemeClr val="accent1"/>
              </a:buClr>
              <a:buFont typeface="EuropeaEco" pitchFamily="2" charset="0"/>
              <a:buNone/>
              <a:defRPr sz="1800" kern="1200" baseline="0">
                <a:solidFill>
                  <a:schemeClr val="tx1"/>
                </a:solidFill>
                <a:latin typeface="+mj-lt"/>
                <a:ea typeface="+mn-ea"/>
                <a:cs typeface="+mn-cs"/>
              </a:defRPr>
            </a:lvl3pPr>
            <a:lvl4pPr marL="1371600" indent="0" algn="ctr" defTabSz="914400" rtl="0" eaLnBrk="1" latinLnBrk="0" hangingPunct="1">
              <a:lnSpc>
                <a:spcPct val="100000"/>
              </a:lnSpc>
              <a:spcBef>
                <a:spcPts val="0"/>
              </a:spcBef>
              <a:buClr>
                <a:schemeClr val="accent1"/>
              </a:buClr>
              <a:buFont typeface="EuropeaEco" pitchFamily="2" charset="0"/>
              <a:buNone/>
              <a:defRPr sz="1600" kern="1200" baseline="0">
                <a:solidFill>
                  <a:schemeClr val="tx1"/>
                </a:solidFill>
                <a:latin typeface="+mj-lt"/>
                <a:ea typeface="+mn-ea"/>
                <a:cs typeface="+mn-cs"/>
              </a:defRPr>
            </a:lvl4pPr>
            <a:lvl5pPr marL="1828800" indent="0" algn="ctr" defTabSz="914400" rtl="0" eaLnBrk="1" latinLnBrk="0" hangingPunct="1">
              <a:lnSpc>
                <a:spcPct val="100000"/>
              </a:lnSpc>
              <a:spcBef>
                <a:spcPts val="0"/>
              </a:spcBef>
              <a:buClr>
                <a:schemeClr val="accent1"/>
              </a:buClr>
              <a:buFont typeface="EuropeaEco" pitchFamily="2" charset="0"/>
              <a:buNone/>
              <a:defRPr sz="1600" kern="1200" baseline="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yriad Pro" panose="020B0604020202020204" pitchFamily="34" charset="0"/>
              <a:buNone/>
              <a:defRPr sz="1600" kern="1200">
                <a:solidFill>
                  <a:schemeClr val="tx1"/>
                </a:solidFill>
                <a:latin typeface="+mn-lt"/>
                <a:ea typeface="+mn-ea"/>
                <a:cs typeface="+mn-cs"/>
              </a:defRPr>
            </a:lvl9pPr>
          </a:lstStyle>
          <a:p>
            <a:r>
              <a:rPr lang="en-GB" sz="1500" dirty="0"/>
              <a:t>Yvonne Franz</a:t>
            </a:r>
          </a:p>
          <a:p>
            <a:r>
              <a:rPr lang="en-GB" sz="1500" dirty="0"/>
              <a:t>University of Vienna, Department of Geography and Regional Research</a:t>
            </a:r>
          </a:p>
        </p:txBody>
      </p:sp>
    </p:spTree>
    <p:extLst>
      <p:ext uri="{BB962C8B-B14F-4D97-AF65-F5344CB8AC3E}">
        <p14:creationId xmlns:p14="http://schemas.microsoft.com/office/powerpoint/2010/main" val="291978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C413E-C33E-46C9-F87E-56F14B5AB9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2CD167-FDD2-9570-7E94-D0B516C893CE}"/>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C5820637-DAF7-ABF1-ABC0-D3078B0E059A}"/>
              </a:ext>
            </a:extLst>
          </p:cNvPr>
          <p:cNvSpPr>
            <a:spLocks noGrp="1"/>
          </p:cNvSpPr>
          <p:nvPr>
            <p:ph type="ctrTitle"/>
          </p:nvPr>
        </p:nvSpPr>
        <p:spPr>
          <a:xfrm>
            <a:off x="394391" y="1125015"/>
            <a:ext cx="5342529" cy="2772870"/>
          </a:xfrm>
        </p:spPr>
        <p:txBody>
          <a:bodyPr>
            <a:noAutofit/>
          </a:bodyPr>
          <a:lstStyle/>
          <a:p>
            <a:r>
              <a:rPr lang="en-GB" sz="4000" dirty="0"/>
              <a:t>Where are the purpose--built student accommodations (PBSA)?</a:t>
            </a:r>
          </a:p>
        </p:txBody>
      </p:sp>
      <p:pic>
        <p:nvPicPr>
          <p:cNvPr id="7" name="Grafik 6">
            <a:extLst>
              <a:ext uri="{FF2B5EF4-FFF2-40B4-BE49-F238E27FC236}">
                <a16:creationId xmlns:a16="http://schemas.microsoft.com/office/drawing/2014/main" id="{3C72B98E-4EBE-ABD1-8D5A-8EE93F3CCB32}"/>
              </a:ext>
            </a:extLst>
          </p:cNvPr>
          <p:cNvPicPr>
            <a:picLocks noChangeAspect="1"/>
          </p:cNvPicPr>
          <p:nvPr/>
        </p:nvPicPr>
        <p:blipFill>
          <a:blip r:embed="rId2"/>
          <a:stretch>
            <a:fillRect/>
          </a:stretch>
        </p:blipFill>
        <p:spPr>
          <a:xfrm>
            <a:off x="5410001" y="0"/>
            <a:ext cx="6387607" cy="5825765"/>
          </a:xfrm>
          <a:prstGeom prst="rect">
            <a:avLst/>
          </a:prstGeom>
        </p:spPr>
      </p:pic>
      <p:sp>
        <p:nvSpPr>
          <p:cNvPr id="4" name="Textfeld 3">
            <a:extLst>
              <a:ext uri="{FF2B5EF4-FFF2-40B4-BE49-F238E27FC236}">
                <a16:creationId xmlns:a16="http://schemas.microsoft.com/office/drawing/2014/main" id="{FDF9F504-805F-C655-3ED4-3968FA81FFCA}"/>
              </a:ext>
            </a:extLst>
          </p:cNvPr>
          <p:cNvSpPr txBox="1"/>
          <p:nvPr/>
        </p:nvSpPr>
        <p:spPr>
          <a:xfrm rot="16200000">
            <a:off x="11087094" y="4710403"/>
            <a:ext cx="1902035" cy="276999"/>
          </a:xfrm>
          <a:prstGeom prst="rect">
            <a:avLst/>
          </a:prstGeom>
          <a:noFill/>
        </p:spPr>
        <p:txBody>
          <a:bodyPr wrap="none" rtlCol="0">
            <a:spAutoFit/>
          </a:bodyPr>
          <a:lstStyle/>
          <a:p>
            <a:r>
              <a:rPr lang="de-DE" sz="1200" dirty="0"/>
              <a:t>Source: Franz &amp; Gruber, 2022.</a:t>
            </a:r>
            <a:endParaRPr lang="de-AT" sz="1200" dirty="0"/>
          </a:p>
        </p:txBody>
      </p:sp>
    </p:spTree>
    <p:extLst>
      <p:ext uri="{BB962C8B-B14F-4D97-AF65-F5344CB8AC3E}">
        <p14:creationId xmlns:p14="http://schemas.microsoft.com/office/powerpoint/2010/main" val="398186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54CA-3E93-9D98-EEB3-1A4F7CB64D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3454A7-36E3-A7C1-1362-B126E2550D03}"/>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B1869AF9-D242-933D-FEC2-257E7D70FEB4}"/>
              </a:ext>
            </a:extLst>
          </p:cNvPr>
          <p:cNvSpPr>
            <a:spLocks noGrp="1"/>
          </p:cNvSpPr>
          <p:nvPr>
            <p:ph type="ctrTitle"/>
          </p:nvPr>
        </p:nvSpPr>
        <p:spPr>
          <a:xfrm>
            <a:off x="394392" y="1125015"/>
            <a:ext cx="5205130" cy="965443"/>
          </a:xfrm>
        </p:spPr>
        <p:txBody>
          <a:bodyPr>
            <a:noAutofit/>
          </a:bodyPr>
          <a:lstStyle/>
          <a:p>
            <a:r>
              <a:rPr lang="en-GB" sz="4000" dirty="0"/>
              <a:t>Students + gentrification = studentification?</a:t>
            </a:r>
          </a:p>
        </p:txBody>
      </p:sp>
      <p:sp>
        <p:nvSpPr>
          <p:cNvPr id="11" name="Textfeld 10">
            <a:extLst>
              <a:ext uri="{FF2B5EF4-FFF2-40B4-BE49-F238E27FC236}">
                <a16:creationId xmlns:a16="http://schemas.microsoft.com/office/drawing/2014/main" id="{D7945AC5-A33D-2618-45C6-826428AC9A47}"/>
              </a:ext>
            </a:extLst>
          </p:cNvPr>
          <p:cNvSpPr txBox="1"/>
          <p:nvPr/>
        </p:nvSpPr>
        <p:spPr>
          <a:xfrm rot="16200000">
            <a:off x="11087094" y="4710403"/>
            <a:ext cx="1902035" cy="276999"/>
          </a:xfrm>
          <a:prstGeom prst="rect">
            <a:avLst/>
          </a:prstGeom>
          <a:noFill/>
        </p:spPr>
        <p:txBody>
          <a:bodyPr wrap="none" rtlCol="0">
            <a:spAutoFit/>
          </a:bodyPr>
          <a:lstStyle/>
          <a:p>
            <a:r>
              <a:rPr lang="de-DE" sz="1200" dirty="0"/>
              <a:t>Source: Franz &amp; Gruber, 2022.</a:t>
            </a:r>
            <a:endParaRPr lang="de-AT" sz="1200" dirty="0"/>
          </a:p>
        </p:txBody>
      </p:sp>
      <p:grpSp>
        <p:nvGrpSpPr>
          <p:cNvPr id="12" name="Gruppieren 11">
            <a:extLst>
              <a:ext uri="{FF2B5EF4-FFF2-40B4-BE49-F238E27FC236}">
                <a16:creationId xmlns:a16="http://schemas.microsoft.com/office/drawing/2014/main" id="{5A509FD9-11D7-4569-AB66-795DE24795AD}"/>
              </a:ext>
            </a:extLst>
          </p:cNvPr>
          <p:cNvGrpSpPr/>
          <p:nvPr/>
        </p:nvGrpSpPr>
        <p:grpSpPr>
          <a:xfrm>
            <a:off x="6538947" y="160937"/>
            <a:ext cx="5424147" cy="5851736"/>
            <a:chOff x="4047484" y="189218"/>
            <a:chExt cx="5760732" cy="5760732"/>
          </a:xfrm>
        </p:grpSpPr>
        <p:pic>
          <p:nvPicPr>
            <p:cNvPr id="9" name="Grafik 8">
              <a:extLst>
                <a:ext uri="{FF2B5EF4-FFF2-40B4-BE49-F238E27FC236}">
                  <a16:creationId xmlns:a16="http://schemas.microsoft.com/office/drawing/2014/main" id="{F8D01EC2-E722-4CDF-8D8A-61D3B3B8E32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47484" y="189218"/>
              <a:ext cx="5760732" cy="5760732"/>
            </a:xfrm>
            <a:prstGeom prst="rect">
              <a:avLst/>
            </a:prstGeom>
          </p:spPr>
        </p:pic>
        <p:sp>
          <p:nvSpPr>
            <p:cNvPr id="10" name="Textfeld 9">
              <a:extLst>
                <a:ext uri="{FF2B5EF4-FFF2-40B4-BE49-F238E27FC236}">
                  <a16:creationId xmlns:a16="http://schemas.microsoft.com/office/drawing/2014/main" id="{0D77E24B-166E-425D-B267-7C9BADD98843}"/>
                </a:ext>
              </a:extLst>
            </p:cNvPr>
            <p:cNvSpPr txBox="1"/>
            <p:nvPr/>
          </p:nvSpPr>
          <p:spPr>
            <a:xfrm>
              <a:off x="4140200" y="341607"/>
              <a:ext cx="5575300" cy="307777"/>
            </a:xfrm>
            <a:prstGeom prst="rect">
              <a:avLst/>
            </a:prstGeom>
            <a:solidFill>
              <a:schemeClr val="bg1"/>
            </a:solidFill>
          </p:spPr>
          <p:txBody>
            <a:bodyPr wrap="square" rtlCol="0">
              <a:spAutoFit/>
            </a:bodyPr>
            <a:lstStyle/>
            <a:p>
              <a:r>
                <a:rPr lang="en-US" sz="1400" b="1" dirty="0"/>
                <a:t>Average costs for a student room (cheapest form of accommodation), 2020</a:t>
              </a:r>
              <a:endParaRPr lang="de-DE" sz="1400" b="1" dirty="0"/>
            </a:p>
          </p:txBody>
        </p:sp>
      </p:grpSp>
    </p:spTree>
    <p:extLst>
      <p:ext uri="{BB962C8B-B14F-4D97-AF65-F5344CB8AC3E}">
        <p14:creationId xmlns:p14="http://schemas.microsoft.com/office/powerpoint/2010/main" val="332958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5F5B-362C-BF19-C774-1C496599D5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E36B3E-14EA-9358-2B10-CED09D3E1FC7}"/>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FA685F1B-AA30-E05F-C3E4-DB8A6AD6D1B5}"/>
              </a:ext>
            </a:extLst>
          </p:cNvPr>
          <p:cNvSpPr>
            <a:spLocks noGrp="1"/>
          </p:cNvSpPr>
          <p:nvPr>
            <p:ph type="ctrTitle"/>
          </p:nvPr>
        </p:nvSpPr>
        <p:spPr>
          <a:xfrm>
            <a:off x="394392" y="1125015"/>
            <a:ext cx="11797608" cy="965443"/>
          </a:xfrm>
        </p:spPr>
        <p:txBody>
          <a:bodyPr>
            <a:noAutofit/>
          </a:bodyPr>
          <a:lstStyle/>
          <a:p>
            <a:r>
              <a:rPr lang="en-GB" sz="4000" dirty="0"/>
              <a:t>The rise of for-profit PBSA</a:t>
            </a:r>
          </a:p>
        </p:txBody>
      </p:sp>
      <p:grpSp>
        <p:nvGrpSpPr>
          <p:cNvPr id="9" name="Gruppieren 8">
            <a:extLst>
              <a:ext uri="{FF2B5EF4-FFF2-40B4-BE49-F238E27FC236}">
                <a16:creationId xmlns:a16="http://schemas.microsoft.com/office/drawing/2014/main" id="{1A74217C-95EC-8EFF-F030-FD0BC121AFB6}"/>
              </a:ext>
            </a:extLst>
          </p:cNvPr>
          <p:cNvGrpSpPr/>
          <p:nvPr/>
        </p:nvGrpSpPr>
        <p:grpSpPr>
          <a:xfrm>
            <a:off x="2400605" y="2090458"/>
            <a:ext cx="7390789" cy="3543359"/>
            <a:chOff x="2400605" y="2090458"/>
            <a:chExt cx="7390789" cy="3543359"/>
          </a:xfrm>
        </p:grpSpPr>
        <p:pic>
          <p:nvPicPr>
            <p:cNvPr id="5" name="Grafik 4">
              <a:extLst>
                <a:ext uri="{FF2B5EF4-FFF2-40B4-BE49-F238E27FC236}">
                  <a16:creationId xmlns:a16="http://schemas.microsoft.com/office/drawing/2014/main" id="{121483A7-9AEE-4CC1-3E51-A33A73D2F6B7}"/>
                </a:ext>
              </a:extLst>
            </p:cNvPr>
            <p:cNvPicPr>
              <a:picLocks noChangeAspect="1"/>
            </p:cNvPicPr>
            <p:nvPr/>
          </p:nvPicPr>
          <p:blipFill>
            <a:blip r:embed="rId2"/>
            <a:stretch>
              <a:fillRect/>
            </a:stretch>
          </p:blipFill>
          <p:spPr>
            <a:xfrm>
              <a:off x="2400605" y="2090458"/>
              <a:ext cx="7390789" cy="3404860"/>
            </a:xfrm>
            <a:prstGeom prst="rect">
              <a:avLst/>
            </a:prstGeom>
          </p:spPr>
        </p:pic>
        <p:sp>
          <p:nvSpPr>
            <p:cNvPr id="6" name="Textfeld 5">
              <a:extLst>
                <a:ext uri="{FF2B5EF4-FFF2-40B4-BE49-F238E27FC236}">
                  <a16:creationId xmlns:a16="http://schemas.microsoft.com/office/drawing/2014/main" id="{DF3C2ED7-B6B6-3018-062F-C14AAF9EF5E4}"/>
                </a:ext>
              </a:extLst>
            </p:cNvPr>
            <p:cNvSpPr txBox="1"/>
            <p:nvPr/>
          </p:nvSpPr>
          <p:spPr>
            <a:xfrm>
              <a:off x="2769514" y="5356818"/>
              <a:ext cx="2119491" cy="276999"/>
            </a:xfrm>
            <a:prstGeom prst="rect">
              <a:avLst/>
            </a:prstGeom>
            <a:noFill/>
          </p:spPr>
          <p:txBody>
            <a:bodyPr wrap="none" rtlCol="0">
              <a:spAutoFit/>
            </a:bodyPr>
            <a:lstStyle/>
            <a:p>
              <a:r>
                <a:rPr lang="de-DE" sz="1200" dirty="0"/>
                <a:t>Franz &amp; Gruber (2022): p. 462.</a:t>
              </a:r>
            </a:p>
          </p:txBody>
        </p:sp>
        <p:sp>
          <p:nvSpPr>
            <p:cNvPr id="7" name="Textfeld 6">
              <a:extLst>
                <a:ext uri="{FF2B5EF4-FFF2-40B4-BE49-F238E27FC236}">
                  <a16:creationId xmlns:a16="http://schemas.microsoft.com/office/drawing/2014/main" id="{914EAA6E-D70B-8FE9-449E-2CCEF9E31C45}"/>
                </a:ext>
              </a:extLst>
            </p:cNvPr>
            <p:cNvSpPr txBox="1"/>
            <p:nvPr/>
          </p:nvSpPr>
          <p:spPr>
            <a:xfrm>
              <a:off x="6008258" y="4715338"/>
              <a:ext cx="730745" cy="338554"/>
            </a:xfrm>
            <a:prstGeom prst="rect">
              <a:avLst/>
            </a:prstGeom>
            <a:solidFill>
              <a:schemeClr val="bg1"/>
            </a:solidFill>
          </p:spPr>
          <p:txBody>
            <a:bodyPr wrap="square" rtlCol="0">
              <a:spAutoFit/>
            </a:bodyPr>
            <a:lstStyle/>
            <a:p>
              <a:r>
                <a:rPr lang="de-DE" sz="800" dirty="0"/>
                <a:t>Non-profit providers</a:t>
              </a:r>
            </a:p>
          </p:txBody>
        </p:sp>
        <p:sp>
          <p:nvSpPr>
            <p:cNvPr id="8" name="Textfeld 7">
              <a:extLst>
                <a:ext uri="{FF2B5EF4-FFF2-40B4-BE49-F238E27FC236}">
                  <a16:creationId xmlns:a16="http://schemas.microsoft.com/office/drawing/2014/main" id="{716DBFD9-A2CC-9E33-C0CA-FE1EC149CFB0}"/>
                </a:ext>
              </a:extLst>
            </p:cNvPr>
            <p:cNvSpPr txBox="1"/>
            <p:nvPr/>
          </p:nvSpPr>
          <p:spPr>
            <a:xfrm>
              <a:off x="6924745" y="4715338"/>
              <a:ext cx="730745" cy="338554"/>
            </a:xfrm>
            <a:prstGeom prst="rect">
              <a:avLst/>
            </a:prstGeom>
            <a:solidFill>
              <a:schemeClr val="bg1"/>
            </a:solidFill>
          </p:spPr>
          <p:txBody>
            <a:bodyPr wrap="square" rtlCol="0">
              <a:spAutoFit/>
            </a:bodyPr>
            <a:lstStyle/>
            <a:p>
              <a:r>
                <a:rPr lang="de-DE" sz="800" dirty="0"/>
                <a:t>For-profit providers</a:t>
              </a:r>
            </a:p>
          </p:txBody>
        </p:sp>
      </p:grpSp>
      <p:sp>
        <p:nvSpPr>
          <p:cNvPr id="10" name="Rechteck: abgerundete Ecken 9">
            <a:extLst>
              <a:ext uri="{FF2B5EF4-FFF2-40B4-BE49-F238E27FC236}">
                <a16:creationId xmlns:a16="http://schemas.microsoft.com/office/drawing/2014/main" id="{B5B6CCD2-9D6B-6426-72FA-668EE7C74C6B}"/>
              </a:ext>
            </a:extLst>
          </p:cNvPr>
          <p:cNvSpPr/>
          <p:nvPr/>
        </p:nvSpPr>
        <p:spPr>
          <a:xfrm>
            <a:off x="4739559" y="2642992"/>
            <a:ext cx="690474" cy="20667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1" name="Rechteck: abgerundete Ecken 10">
            <a:extLst>
              <a:ext uri="{FF2B5EF4-FFF2-40B4-BE49-F238E27FC236}">
                <a16:creationId xmlns:a16="http://schemas.microsoft.com/office/drawing/2014/main" id="{EF6E3173-0E6B-AC09-D775-BC0361407888}"/>
              </a:ext>
            </a:extLst>
          </p:cNvPr>
          <p:cNvSpPr/>
          <p:nvPr/>
        </p:nvSpPr>
        <p:spPr>
          <a:xfrm>
            <a:off x="4739558" y="2952561"/>
            <a:ext cx="821997" cy="20667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2" name="Rechteck: abgerundete Ecken 11">
            <a:extLst>
              <a:ext uri="{FF2B5EF4-FFF2-40B4-BE49-F238E27FC236}">
                <a16:creationId xmlns:a16="http://schemas.microsoft.com/office/drawing/2014/main" id="{20BCF0C4-E547-B913-9ECE-13294FBE7E1C}"/>
              </a:ext>
            </a:extLst>
          </p:cNvPr>
          <p:cNvSpPr/>
          <p:nvPr/>
        </p:nvSpPr>
        <p:spPr>
          <a:xfrm>
            <a:off x="4739557" y="3272691"/>
            <a:ext cx="821997" cy="20667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cxnSp>
        <p:nvCxnSpPr>
          <p:cNvPr id="14" name="Gerade Verbindung mit Pfeil 13">
            <a:extLst>
              <a:ext uri="{FF2B5EF4-FFF2-40B4-BE49-F238E27FC236}">
                <a16:creationId xmlns:a16="http://schemas.microsoft.com/office/drawing/2014/main" id="{41F84BD9-6DA1-5126-1ED5-22E4E0322DAF}"/>
              </a:ext>
            </a:extLst>
          </p:cNvPr>
          <p:cNvCxnSpPr/>
          <p:nvPr/>
        </p:nvCxnSpPr>
        <p:spPr>
          <a:xfrm>
            <a:off x="5229616" y="3588707"/>
            <a:ext cx="0" cy="588723"/>
          </a:xfrm>
          <a:prstGeom prst="straightConnector1">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52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076EC-6EF7-A920-85AC-40C3FEB94C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40293B-05BD-1E35-3491-AFAA68C784BA}"/>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9D0878E7-CDA1-BA5F-8356-90131DF8BCCC}"/>
              </a:ext>
            </a:extLst>
          </p:cNvPr>
          <p:cNvSpPr>
            <a:spLocks noGrp="1"/>
          </p:cNvSpPr>
          <p:nvPr>
            <p:ph type="ctrTitle"/>
          </p:nvPr>
        </p:nvSpPr>
        <p:spPr>
          <a:xfrm>
            <a:off x="394392" y="1125015"/>
            <a:ext cx="11797608" cy="965443"/>
          </a:xfrm>
        </p:spPr>
        <p:txBody>
          <a:bodyPr>
            <a:noAutofit/>
          </a:bodyPr>
          <a:lstStyle/>
          <a:p>
            <a:r>
              <a:rPr lang="en-GB" sz="4000" dirty="0"/>
              <a:t>The rise of for-profit PBSA</a:t>
            </a:r>
          </a:p>
        </p:txBody>
      </p:sp>
      <p:sp>
        <p:nvSpPr>
          <p:cNvPr id="8" name="Textfeld 7">
            <a:extLst>
              <a:ext uri="{FF2B5EF4-FFF2-40B4-BE49-F238E27FC236}">
                <a16:creationId xmlns:a16="http://schemas.microsoft.com/office/drawing/2014/main" id="{7AB1373E-9226-73AF-FD80-749504F09254}"/>
              </a:ext>
            </a:extLst>
          </p:cNvPr>
          <p:cNvSpPr txBox="1"/>
          <p:nvPr/>
        </p:nvSpPr>
        <p:spPr>
          <a:xfrm>
            <a:off x="394391" y="2224336"/>
            <a:ext cx="6914229" cy="4062651"/>
          </a:xfrm>
          <a:prstGeom prst="rect">
            <a:avLst/>
          </a:prstGeom>
          <a:noFill/>
        </p:spPr>
        <p:txBody>
          <a:bodyPr wrap="square">
            <a:spAutoFit/>
          </a:bodyPr>
          <a:lstStyle/>
          <a:p>
            <a:r>
              <a:rPr lang="de-AT" sz="2000" b="1" dirty="0"/>
              <a:t>Momentum </a:t>
            </a:r>
            <a:r>
              <a:rPr lang="de-AT" sz="2000" b="1" dirty="0" err="1"/>
              <a:t>for</a:t>
            </a:r>
            <a:r>
              <a:rPr lang="de-AT" sz="2000" b="1" dirty="0"/>
              <a:t> </a:t>
            </a:r>
            <a:r>
              <a:rPr lang="de-AT" sz="2000" b="1" dirty="0" err="1"/>
              <a:t>for</a:t>
            </a:r>
            <a:r>
              <a:rPr lang="de-AT" sz="2000" b="1" dirty="0"/>
              <a:t>-profit </a:t>
            </a:r>
            <a:r>
              <a:rPr lang="de-AT" sz="2000" b="1" dirty="0" err="1"/>
              <a:t>investors</a:t>
            </a:r>
            <a:r>
              <a:rPr lang="de-AT" sz="2000" b="1" dirty="0"/>
              <a:t> </a:t>
            </a:r>
            <a:r>
              <a:rPr lang="de-AT" sz="2000" b="1" dirty="0" err="1"/>
              <a:t>created</a:t>
            </a:r>
            <a:r>
              <a:rPr lang="de-AT" sz="2000" b="1" dirty="0"/>
              <a:t> </a:t>
            </a:r>
            <a:r>
              <a:rPr lang="de-AT" sz="2000" b="1" dirty="0" err="1"/>
              <a:t>by</a:t>
            </a:r>
            <a:r>
              <a:rPr lang="de-AT" sz="2000" b="1" dirty="0"/>
              <a:t>:</a:t>
            </a:r>
          </a:p>
          <a:p>
            <a:pPr marL="342900" indent="-342900">
              <a:buFont typeface="Arial" panose="020B0604020202020204" pitchFamily="34" charset="0"/>
              <a:buChar char="•"/>
            </a:pPr>
            <a:r>
              <a:rPr lang="de-AT" i="1" dirty="0"/>
              <a:t>Global </a:t>
            </a:r>
            <a:r>
              <a:rPr lang="de-AT" i="1" dirty="0" err="1"/>
              <a:t>level</a:t>
            </a:r>
            <a:r>
              <a:rPr lang="de-AT" i="1" dirty="0"/>
              <a:t>: </a:t>
            </a:r>
            <a:r>
              <a:rPr lang="de-AT" dirty="0" err="1"/>
              <a:t>transformations</a:t>
            </a:r>
            <a:r>
              <a:rPr lang="de-AT" dirty="0"/>
              <a:t> in </a:t>
            </a:r>
            <a:r>
              <a:rPr lang="de-AT" dirty="0" err="1"/>
              <a:t>financial</a:t>
            </a:r>
            <a:r>
              <a:rPr lang="de-AT" dirty="0"/>
              <a:t> and real </a:t>
            </a:r>
            <a:r>
              <a:rPr lang="de-AT" dirty="0" err="1"/>
              <a:t>eststate</a:t>
            </a:r>
            <a:r>
              <a:rPr lang="de-AT" dirty="0"/>
              <a:t> </a:t>
            </a:r>
            <a:r>
              <a:rPr lang="de-AT" dirty="0" err="1"/>
              <a:t>market</a:t>
            </a:r>
            <a:endParaRPr lang="de-AT" dirty="0"/>
          </a:p>
          <a:p>
            <a:pPr marL="342900" indent="-342900">
              <a:buFont typeface="Arial" panose="020B0604020202020204" pitchFamily="34" charset="0"/>
              <a:buChar char="•"/>
            </a:pPr>
            <a:r>
              <a:rPr lang="de-AT" i="1" dirty="0"/>
              <a:t>National </a:t>
            </a:r>
            <a:r>
              <a:rPr lang="de-AT" i="1" dirty="0" err="1"/>
              <a:t>level</a:t>
            </a:r>
            <a:r>
              <a:rPr lang="de-AT" i="1" dirty="0"/>
              <a:t>: </a:t>
            </a:r>
            <a:r>
              <a:rPr lang="de-AT" dirty="0" err="1"/>
              <a:t>Reduction</a:t>
            </a:r>
            <a:r>
              <a:rPr lang="de-AT" dirty="0"/>
              <a:t> </a:t>
            </a:r>
            <a:r>
              <a:rPr lang="de-AT" dirty="0" err="1"/>
              <a:t>of</a:t>
            </a:r>
            <a:r>
              <a:rPr lang="de-AT" dirty="0"/>
              <a:t> </a:t>
            </a:r>
            <a:r>
              <a:rPr lang="de-AT" dirty="0" err="1"/>
              <a:t>funding</a:t>
            </a:r>
            <a:r>
              <a:rPr lang="de-AT" dirty="0"/>
              <a:t> </a:t>
            </a:r>
            <a:r>
              <a:rPr lang="de-AT" dirty="0" err="1"/>
              <a:t>for</a:t>
            </a:r>
            <a:r>
              <a:rPr lang="de-AT" dirty="0"/>
              <a:t> </a:t>
            </a:r>
            <a:r>
              <a:rPr lang="de-AT" dirty="0" err="1"/>
              <a:t>the</a:t>
            </a:r>
            <a:r>
              <a:rPr lang="de-AT" dirty="0"/>
              <a:t> </a:t>
            </a:r>
            <a:r>
              <a:rPr lang="de-AT" dirty="0" err="1"/>
              <a:t>construction</a:t>
            </a:r>
            <a:r>
              <a:rPr lang="de-AT" dirty="0"/>
              <a:t> </a:t>
            </a:r>
            <a:r>
              <a:rPr lang="de-AT" dirty="0" err="1"/>
              <a:t>of</a:t>
            </a:r>
            <a:r>
              <a:rPr lang="de-AT" dirty="0"/>
              <a:t> </a:t>
            </a:r>
            <a:r>
              <a:rPr lang="de-AT" dirty="0" err="1"/>
              <a:t>new</a:t>
            </a:r>
            <a:r>
              <a:rPr lang="de-AT" dirty="0"/>
              <a:t> (non-</a:t>
            </a:r>
            <a:r>
              <a:rPr lang="de-AT" dirty="0" err="1"/>
              <a:t>for</a:t>
            </a:r>
            <a:r>
              <a:rPr lang="de-AT" dirty="0"/>
              <a:t>-profit) PBSA </a:t>
            </a:r>
            <a:r>
              <a:rPr lang="de-AT" dirty="0" err="1"/>
              <a:t>housing</a:t>
            </a:r>
            <a:endParaRPr lang="de-AT" dirty="0"/>
          </a:p>
          <a:p>
            <a:pPr marL="342900" indent="-342900">
              <a:buFont typeface="Arial" panose="020B0604020202020204" pitchFamily="34" charset="0"/>
              <a:buChar char="•"/>
            </a:pPr>
            <a:r>
              <a:rPr lang="de-AT" i="1" dirty="0" err="1"/>
              <a:t>Local</a:t>
            </a:r>
            <a:r>
              <a:rPr lang="de-AT" i="1" dirty="0"/>
              <a:t> </a:t>
            </a:r>
            <a:r>
              <a:rPr lang="de-AT" i="1" dirty="0" err="1"/>
              <a:t>level</a:t>
            </a:r>
            <a:r>
              <a:rPr lang="de-AT" i="1" dirty="0"/>
              <a:t>: </a:t>
            </a:r>
            <a:r>
              <a:rPr lang="de-AT" dirty="0" err="1"/>
              <a:t>planning</a:t>
            </a:r>
            <a:r>
              <a:rPr lang="de-AT" dirty="0"/>
              <a:t> </a:t>
            </a:r>
            <a:r>
              <a:rPr lang="de-AT" dirty="0" err="1"/>
              <a:t>decision</a:t>
            </a:r>
            <a:r>
              <a:rPr lang="de-AT" dirty="0"/>
              <a:t> </a:t>
            </a:r>
            <a:r>
              <a:rPr lang="de-AT" dirty="0" err="1"/>
              <a:t>to</a:t>
            </a:r>
            <a:r>
              <a:rPr lang="de-AT" dirty="0"/>
              <a:t> support PBSA in </a:t>
            </a:r>
            <a:r>
              <a:rPr lang="de-AT" dirty="0" err="1"/>
              <a:t>new</a:t>
            </a:r>
            <a:r>
              <a:rPr lang="de-AT" dirty="0"/>
              <a:t> urban </a:t>
            </a:r>
            <a:r>
              <a:rPr lang="de-AT" dirty="0" err="1"/>
              <a:t>development</a:t>
            </a:r>
            <a:r>
              <a:rPr lang="de-AT" dirty="0"/>
              <a:t> </a:t>
            </a:r>
            <a:r>
              <a:rPr lang="de-AT" dirty="0" err="1"/>
              <a:t>areas</a:t>
            </a:r>
            <a:endParaRPr lang="de-AT" dirty="0"/>
          </a:p>
          <a:p>
            <a:pPr marL="800100" lvl="1" indent="-342900">
              <a:buFont typeface="Arial" panose="020B0604020202020204" pitchFamily="34" charset="0"/>
              <a:buChar char="•"/>
            </a:pPr>
            <a:r>
              <a:rPr lang="de-AT" dirty="0"/>
              <a:t>‘</a:t>
            </a:r>
            <a:r>
              <a:rPr lang="de-AT" dirty="0" err="1"/>
              <a:t>pioneer</a:t>
            </a:r>
            <a:r>
              <a:rPr lang="de-AT" dirty="0"/>
              <a:t> </a:t>
            </a:r>
            <a:r>
              <a:rPr lang="de-AT" dirty="0" err="1"/>
              <a:t>residents’</a:t>
            </a:r>
            <a:r>
              <a:rPr lang="de-AT" dirty="0"/>
              <a:t> in </a:t>
            </a:r>
            <a:r>
              <a:rPr lang="de-AT" dirty="0" err="1"/>
              <a:t>category</a:t>
            </a:r>
            <a:r>
              <a:rPr lang="de-AT" dirty="0"/>
              <a:t> B </a:t>
            </a:r>
            <a:r>
              <a:rPr lang="de-AT" dirty="0" err="1"/>
              <a:t>locations</a:t>
            </a:r>
            <a:endParaRPr lang="de-AT" dirty="0"/>
          </a:p>
          <a:p>
            <a:pPr marL="1257300" lvl="2" indent="-342900">
              <a:buFont typeface="Arial" panose="020B0604020202020204" pitchFamily="34" charset="0"/>
              <a:buChar char="•"/>
            </a:pPr>
            <a:endParaRPr lang="de-AT" dirty="0"/>
          </a:p>
          <a:p>
            <a:pPr marL="342900" indent="-342900">
              <a:buFont typeface="Wingdings" panose="05000000000000000000" pitchFamily="2" charset="2"/>
              <a:buChar char="Ø"/>
            </a:pPr>
            <a:r>
              <a:rPr lang="de-AT" sz="2000" b="1" dirty="0" err="1"/>
              <a:t>market</a:t>
            </a:r>
            <a:r>
              <a:rPr lang="de-AT" sz="2000" b="1" dirty="0"/>
              <a:t> </a:t>
            </a:r>
            <a:r>
              <a:rPr lang="de-AT" sz="2000" b="1" dirty="0" err="1"/>
              <a:t>entry</a:t>
            </a:r>
            <a:r>
              <a:rPr lang="de-AT" sz="2000" b="1" dirty="0"/>
              <a:t> </a:t>
            </a:r>
            <a:r>
              <a:rPr lang="de-AT" sz="2000" dirty="0" err="1"/>
              <a:t>of</a:t>
            </a:r>
            <a:r>
              <a:rPr lang="de-AT" sz="2000" dirty="0"/>
              <a:t> international </a:t>
            </a:r>
            <a:r>
              <a:rPr lang="de-AT" sz="2000" dirty="0" err="1"/>
              <a:t>investors</a:t>
            </a:r>
            <a:r>
              <a:rPr lang="de-AT" sz="2000" dirty="0"/>
              <a:t> and </a:t>
            </a:r>
            <a:r>
              <a:rPr lang="de-AT" sz="2000" dirty="0" err="1"/>
              <a:t>operators</a:t>
            </a:r>
            <a:r>
              <a:rPr lang="de-AT" sz="2000" dirty="0"/>
              <a:t> </a:t>
            </a:r>
            <a:r>
              <a:rPr lang="de-AT" sz="2000" dirty="0" err="1"/>
              <a:t>created</a:t>
            </a:r>
            <a:endParaRPr lang="de-AT" sz="2000" dirty="0"/>
          </a:p>
          <a:p>
            <a:pPr marL="800100" lvl="1" indent="-342900">
              <a:buFont typeface="Arial" panose="020B0604020202020204" pitchFamily="34" charset="0"/>
              <a:buChar char="•"/>
            </a:pPr>
            <a:r>
              <a:rPr lang="de-AT" b="1" dirty="0"/>
              <a:t>Competition</a:t>
            </a:r>
            <a:r>
              <a:rPr lang="de-AT" dirty="0"/>
              <a:t> </a:t>
            </a:r>
            <a:r>
              <a:rPr lang="de-AT" dirty="0" err="1"/>
              <a:t>amongst</a:t>
            </a:r>
            <a:r>
              <a:rPr lang="de-AT" dirty="0"/>
              <a:t> non-</a:t>
            </a:r>
            <a:r>
              <a:rPr lang="de-AT" dirty="0" err="1"/>
              <a:t>for</a:t>
            </a:r>
            <a:r>
              <a:rPr lang="de-AT" dirty="0"/>
              <a:t>-profit and </a:t>
            </a:r>
            <a:r>
              <a:rPr lang="de-AT" dirty="0" err="1"/>
              <a:t>for</a:t>
            </a:r>
            <a:r>
              <a:rPr lang="de-AT" dirty="0"/>
              <a:t>-profit PBSA </a:t>
            </a:r>
            <a:r>
              <a:rPr lang="de-AT" dirty="0" err="1"/>
              <a:t>developers</a:t>
            </a:r>
            <a:r>
              <a:rPr lang="de-AT" dirty="0"/>
              <a:t> in </a:t>
            </a:r>
            <a:r>
              <a:rPr lang="de-AT" dirty="0" err="1"/>
              <a:t>terms</a:t>
            </a:r>
            <a:r>
              <a:rPr lang="de-AT" dirty="0"/>
              <a:t> </a:t>
            </a:r>
            <a:r>
              <a:rPr lang="de-AT" dirty="0" err="1"/>
              <a:t>of</a:t>
            </a:r>
            <a:endParaRPr lang="de-AT" dirty="0"/>
          </a:p>
          <a:p>
            <a:pPr marL="1257300" lvl="2" indent="-342900">
              <a:buFont typeface="Arial" panose="020B0604020202020204" pitchFamily="34" charset="0"/>
              <a:buChar char="•"/>
            </a:pPr>
            <a:r>
              <a:rPr lang="de-AT" dirty="0" err="1"/>
              <a:t>accomodation</a:t>
            </a:r>
            <a:r>
              <a:rPr lang="de-AT" dirty="0"/>
              <a:t> </a:t>
            </a:r>
            <a:r>
              <a:rPr lang="de-AT" dirty="0" err="1"/>
              <a:t>quality</a:t>
            </a:r>
            <a:r>
              <a:rPr lang="de-AT" dirty="0"/>
              <a:t>;</a:t>
            </a:r>
          </a:p>
          <a:p>
            <a:pPr marL="1257300" lvl="2" indent="-342900">
              <a:buFont typeface="Arial" panose="020B0604020202020204" pitchFamily="34" charset="0"/>
              <a:buChar char="•"/>
            </a:pPr>
            <a:r>
              <a:rPr lang="de-AT" dirty="0" err="1"/>
              <a:t>marketing</a:t>
            </a:r>
            <a:r>
              <a:rPr lang="de-AT" dirty="0"/>
              <a:t> &amp; </a:t>
            </a:r>
            <a:r>
              <a:rPr lang="de-AT" dirty="0" err="1"/>
              <a:t>customer</a:t>
            </a:r>
            <a:r>
              <a:rPr lang="de-AT" dirty="0"/>
              <a:t> </a:t>
            </a:r>
            <a:r>
              <a:rPr lang="de-AT" dirty="0" err="1"/>
              <a:t>acquisition</a:t>
            </a:r>
            <a:r>
              <a:rPr lang="de-AT" dirty="0"/>
              <a:t>. </a:t>
            </a:r>
          </a:p>
        </p:txBody>
      </p:sp>
      <p:sp>
        <p:nvSpPr>
          <p:cNvPr id="4" name="Textfeld 3">
            <a:extLst>
              <a:ext uri="{FF2B5EF4-FFF2-40B4-BE49-F238E27FC236}">
                <a16:creationId xmlns:a16="http://schemas.microsoft.com/office/drawing/2014/main" id="{82CDC27C-E0D7-C0FC-43DB-02739D281459}"/>
              </a:ext>
            </a:extLst>
          </p:cNvPr>
          <p:cNvSpPr txBox="1"/>
          <p:nvPr/>
        </p:nvSpPr>
        <p:spPr>
          <a:xfrm>
            <a:off x="7308621" y="4751604"/>
            <a:ext cx="1962397" cy="276999"/>
          </a:xfrm>
          <a:prstGeom prst="rect">
            <a:avLst/>
          </a:prstGeom>
          <a:noFill/>
        </p:spPr>
        <p:txBody>
          <a:bodyPr wrap="none" rtlCol="0">
            <a:spAutoFit/>
          </a:bodyPr>
          <a:lstStyle/>
          <a:p>
            <a:r>
              <a:rPr lang="de-DE" sz="1200" dirty="0"/>
              <a:t>Franz &amp; Gruber (2022): 462.</a:t>
            </a:r>
          </a:p>
        </p:txBody>
      </p:sp>
      <p:grpSp>
        <p:nvGrpSpPr>
          <p:cNvPr id="9" name="Gruppieren 8">
            <a:extLst>
              <a:ext uri="{FF2B5EF4-FFF2-40B4-BE49-F238E27FC236}">
                <a16:creationId xmlns:a16="http://schemas.microsoft.com/office/drawing/2014/main" id="{3787B1B1-53CC-1BC6-6C99-7F0D5F4852C6}"/>
              </a:ext>
            </a:extLst>
          </p:cNvPr>
          <p:cNvGrpSpPr/>
          <p:nvPr/>
        </p:nvGrpSpPr>
        <p:grpSpPr>
          <a:xfrm>
            <a:off x="7088357" y="2509136"/>
            <a:ext cx="5030749" cy="2317614"/>
            <a:chOff x="7088357" y="2509136"/>
            <a:chExt cx="5030749" cy="2317614"/>
          </a:xfrm>
        </p:grpSpPr>
        <p:pic>
          <p:nvPicPr>
            <p:cNvPr id="5" name="Grafik 4">
              <a:extLst>
                <a:ext uri="{FF2B5EF4-FFF2-40B4-BE49-F238E27FC236}">
                  <a16:creationId xmlns:a16="http://schemas.microsoft.com/office/drawing/2014/main" id="{074219B1-D02E-8C2D-0E34-001AB0916160}"/>
                </a:ext>
              </a:extLst>
            </p:cNvPr>
            <p:cNvPicPr>
              <a:picLocks noChangeAspect="1"/>
            </p:cNvPicPr>
            <p:nvPr/>
          </p:nvPicPr>
          <p:blipFill>
            <a:blip r:embed="rId2"/>
            <a:stretch>
              <a:fillRect/>
            </a:stretch>
          </p:blipFill>
          <p:spPr>
            <a:xfrm>
              <a:off x="7088357" y="2509136"/>
              <a:ext cx="5030749" cy="2317614"/>
            </a:xfrm>
            <a:prstGeom prst="rect">
              <a:avLst/>
            </a:prstGeom>
          </p:spPr>
        </p:pic>
        <p:sp>
          <p:nvSpPr>
            <p:cNvPr id="6" name="Textfeld 5">
              <a:extLst>
                <a:ext uri="{FF2B5EF4-FFF2-40B4-BE49-F238E27FC236}">
                  <a16:creationId xmlns:a16="http://schemas.microsoft.com/office/drawing/2014/main" id="{F2319A9B-1707-C5ED-DE2F-28D545C768A7}"/>
                </a:ext>
              </a:extLst>
            </p:cNvPr>
            <p:cNvSpPr txBox="1"/>
            <p:nvPr/>
          </p:nvSpPr>
          <p:spPr>
            <a:xfrm>
              <a:off x="9536315" y="4278549"/>
              <a:ext cx="534612" cy="246221"/>
            </a:xfrm>
            <a:prstGeom prst="rect">
              <a:avLst/>
            </a:prstGeom>
            <a:solidFill>
              <a:schemeClr val="bg1"/>
            </a:solidFill>
          </p:spPr>
          <p:txBody>
            <a:bodyPr wrap="square" rtlCol="0">
              <a:spAutoFit/>
            </a:bodyPr>
            <a:lstStyle/>
            <a:p>
              <a:r>
                <a:rPr lang="de-DE" sz="500" dirty="0"/>
                <a:t>Non-profit providers</a:t>
              </a:r>
            </a:p>
          </p:txBody>
        </p:sp>
        <p:sp>
          <p:nvSpPr>
            <p:cNvPr id="7" name="Textfeld 6">
              <a:extLst>
                <a:ext uri="{FF2B5EF4-FFF2-40B4-BE49-F238E27FC236}">
                  <a16:creationId xmlns:a16="http://schemas.microsoft.com/office/drawing/2014/main" id="{1D5791D3-CB47-61B9-3556-9B0A9CE9139C}"/>
                </a:ext>
              </a:extLst>
            </p:cNvPr>
            <p:cNvSpPr txBox="1"/>
            <p:nvPr/>
          </p:nvSpPr>
          <p:spPr>
            <a:xfrm>
              <a:off x="10170965" y="4278549"/>
              <a:ext cx="672397" cy="246221"/>
            </a:xfrm>
            <a:prstGeom prst="rect">
              <a:avLst/>
            </a:prstGeom>
            <a:solidFill>
              <a:schemeClr val="bg1"/>
            </a:solidFill>
          </p:spPr>
          <p:txBody>
            <a:bodyPr wrap="square" rtlCol="0">
              <a:spAutoFit/>
            </a:bodyPr>
            <a:lstStyle/>
            <a:p>
              <a:r>
                <a:rPr lang="de-DE" sz="500" dirty="0"/>
                <a:t>For-profit providers</a:t>
              </a:r>
            </a:p>
          </p:txBody>
        </p:sp>
      </p:grpSp>
    </p:spTree>
    <p:extLst>
      <p:ext uri="{BB962C8B-B14F-4D97-AF65-F5344CB8AC3E}">
        <p14:creationId xmlns:p14="http://schemas.microsoft.com/office/powerpoint/2010/main" val="37281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B4FF7ED-41B5-4E99-84A2-437BD9D3C64F}"/>
              </a:ext>
            </a:extLst>
          </p:cNvPr>
          <p:cNvSpPr txBox="1"/>
          <p:nvPr/>
        </p:nvSpPr>
        <p:spPr>
          <a:xfrm rot="16200000">
            <a:off x="10469334" y="3403377"/>
            <a:ext cx="3168333" cy="276999"/>
          </a:xfrm>
          <a:prstGeom prst="rect">
            <a:avLst/>
          </a:prstGeom>
          <a:noFill/>
        </p:spPr>
        <p:txBody>
          <a:bodyPr wrap="square" rtlCol="0">
            <a:spAutoFit/>
          </a:bodyPr>
          <a:lstStyle/>
          <a:p>
            <a:r>
              <a:rPr lang="de-AT" sz="1200" dirty="0">
                <a:solidFill>
                  <a:schemeClr val="bg1"/>
                </a:solidFill>
              </a:rPr>
              <a:t>Picture: Franz, 2019</a:t>
            </a:r>
            <a:endParaRPr lang="en-GB" sz="1200" dirty="0" err="1">
              <a:solidFill>
                <a:schemeClr val="bg1"/>
              </a:solidFill>
            </a:endParaRPr>
          </a:p>
        </p:txBody>
      </p:sp>
      <p:sp>
        <p:nvSpPr>
          <p:cNvPr id="20" name="Titel 1">
            <a:extLst>
              <a:ext uri="{FF2B5EF4-FFF2-40B4-BE49-F238E27FC236}">
                <a16:creationId xmlns:a16="http://schemas.microsoft.com/office/drawing/2014/main" id="{0073C494-2B8C-707F-705E-7467965A9216}"/>
              </a:ext>
            </a:extLst>
          </p:cNvPr>
          <p:cNvSpPr>
            <a:spLocks noGrp="1"/>
          </p:cNvSpPr>
          <p:nvPr>
            <p:ph type="title"/>
          </p:nvPr>
        </p:nvSpPr>
        <p:spPr>
          <a:xfrm>
            <a:off x="484539" y="983697"/>
            <a:ext cx="8532813" cy="820064"/>
          </a:xfrm>
        </p:spPr>
        <p:txBody>
          <a:bodyPr/>
          <a:lstStyle/>
          <a:p>
            <a:r>
              <a:rPr lang="de-AT" sz="4000" dirty="0" err="1"/>
              <a:t>Recent</a:t>
            </a:r>
            <a:r>
              <a:rPr lang="de-AT" sz="4000" dirty="0"/>
              <a:t> non-</a:t>
            </a:r>
            <a:r>
              <a:rPr lang="de-AT" sz="4000" dirty="0" err="1"/>
              <a:t>for</a:t>
            </a:r>
            <a:r>
              <a:rPr lang="de-AT" sz="4000" dirty="0"/>
              <a:t>-profit PBSA in Vienna.</a:t>
            </a:r>
            <a:endParaRPr lang="en-GB" sz="4000" dirty="0"/>
          </a:p>
        </p:txBody>
      </p:sp>
      <p:pic>
        <p:nvPicPr>
          <p:cNvPr id="2" name="Grafik 1">
            <a:extLst>
              <a:ext uri="{FF2B5EF4-FFF2-40B4-BE49-F238E27FC236}">
                <a16:creationId xmlns:a16="http://schemas.microsoft.com/office/drawing/2014/main" id="{88EBBA48-1D5E-AF8E-B742-4FDAB59898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1855" y="2152583"/>
            <a:ext cx="2693737" cy="3591650"/>
          </a:xfrm>
          <a:prstGeom prst="rect">
            <a:avLst/>
          </a:prstGeom>
        </p:spPr>
      </p:pic>
      <p:pic>
        <p:nvPicPr>
          <p:cNvPr id="3" name="Grafik 2">
            <a:extLst>
              <a:ext uri="{FF2B5EF4-FFF2-40B4-BE49-F238E27FC236}">
                <a16:creationId xmlns:a16="http://schemas.microsoft.com/office/drawing/2014/main" id="{3B56A7E7-BC2D-C364-8E1D-BDA760E9F0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4539" y="2152583"/>
            <a:ext cx="4800000" cy="3600000"/>
          </a:xfrm>
          <a:prstGeom prst="rect">
            <a:avLst/>
          </a:prstGeom>
        </p:spPr>
      </p:pic>
      <p:sp>
        <p:nvSpPr>
          <p:cNvPr id="4" name="Textfeld 3">
            <a:extLst>
              <a:ext uri="{FF2B5EF4-FFF2-40B4-BE49-F238E27FC236}">
                <a16:creationId xmlns:a16="http://schemas.microsoft.com/office/drawing/2014/main" id="{B874AF7C-0E24-AA63-17E3-555DE77ABDFE}"/>
              </a:ext>
            </a:extLst>
          </p:cNvPr>
          <p:cNvSpPr txBox="1"/>
          <p:nvPr/>
        </p:nvSpPr>
        <p:spPr>
          <a:xfrm>
            <a:off x="473341" y="5842333"/>
            <a:ext cx="7879567" cy="461665"/>
          </a:xfrm>
          <a:prstGeom prst="rect">
            <a:avLst/>
          </a:prstGeom>
          <a:noFill/>
        </p:spPr>
        <p:txBody>
          <a:bodyPr wrap="square" rtlCol="0">
            <a:spAutoFit/>
          </a:bodyPr>
          <a:lstStyle/>
          <a:p>
            <a:r>
              <a:rPr lang="de-AT" sz="1200" dirty="0"/>
              <a:t>Pictures: Franz, 2025.</a:t>
            </a:r>
          </a:p>
          <a:p>
            <a:r>
              <a:rPr lang="de-AT" sz="1200" dirty="0"/>
              <a:t>Screenshot: </a:t>
            </a:r>
            <a:r>
              <a:rPr lang="de-AT" sz="1200" dirty="0">
                <a:hlinkClick r:id="rId4"/>
              </a:rPr>
              <a:t>https://www.studentenwohnen.at/en/locations/heimvorteil-ankerbrotfabrik/</a:t>
            </a:r>
            <a:r>
              <a:rPr lang="de-AT" sz="1200" dirty="0"/>
              <a:t> [last </a:t>
            </a:r>
            <a:r>
              <a:rPr lang="de-AT" sz="1200" dirty="0" err="1"/>
              <a:t>access</a:t>
            </a:r>
            <a:r>
              <a:rPr lang="de-AT" sz="1200" dirty="0"/>
              <a:t>: 23.05.2025]</a:t>
            </a:r>
            <a:endParaRPr lang="en-GB" sz="1200" dirty="0" err="1"/>
          </a:p>
        </p:txBody>
      </p:sp>
      <p:pic>
        <p:nvPicPr>
          <p:cNvPr id="5" name="Grafik 4">
            <a:extLst>
              <a:ext uri="{FF2B5EF4-FFF2-40B4-BE49-F238E27FC236}">
                <a16:creationId xmlns:a16="http://schemas.microsoft.com/office/drawing/2014/main" id="{71AB2EBE-0685-AD91-9BCA-9C27C00BCA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52908" y="2152583"/>
            <a:ext cx="2929944" cy="3611952"/>
          </a:xfrm>
          <a:prstGeom prst="rect">
            <a:avLst/>
          </a:prstGeom>
        </p:spPr>
      </p:pic>
      <p:sp>
        <p:nvSpPr>
          <p:cNvPr id="7" name="Text Placeholder 1">
            <a:extLst>
              <a:ext uri="{FF2B5EF4-FFF2-40B4-BE49-F238E27FC236}">
                <a16:creationId xmlns:a16="http://schemas.microsoft.com/office/drawing/2014/main" id="{A1943458-BB66-E311-BDBA-0E3CB58C16C1}"/>
              </a:ext>
            </a:extLst>
          </p:cNvPr>
          <p:cNvSpPr txBox="1">
            <a:spLocks/>
          </p:cNvSpPr>
          <p:nvPr/>
        </p:nvSpPr>
        <p:spPr>
          <a:xfrm>
            <a:off x="394392" y="403475"/>
            <a:ext cx="9060503" cy="362069"/>
          </a:xfrm>
          <a:prstGeom prst="rect">
            <a:avLst/>
          </a:prstGeom>
        </p:spPr>
        <p:txBody>
          <a:bodyPr/>
          <a:lst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US" sz="1600" b="1" dirty="0">
                <a:solidFill>
                  <a:schemeClr val="accent1"/>
                </a:solidFill>
              </a:rPr>
              <a:t>The Vienna case: Learnings and emerging contestations.</a:t>
            </a:r>
          </a:p>
        </p:txBody>
      </p:sp>
      <p:sp>
        <p:nvSpPr>
          <p:cNvPr id="9" name="Rechteck: abgerundete Ecken 8">
            <a:extLst>
              <a:ext uri="{FF2B5EF4-FFF2-40B4-BE49-F238E27FC236}">
                <a16:creationId xmlns:a16="http://schemas.microsoft.com/office/drawing/2014/main" id="{0FA817E8-DC23-AD30-2053-A8DAEEAC2C17}"/>
              </a:ext>
            </a:extLst>
          </p:cNvPr>
          <p:cNvSpPr/>
          <p:nvPr/>
        </p:nvSpPr>
        <p:spPr>
          <a:xfrm>
            <a:off x="473341" y="5385309"/>
            <a:ext cx="3836698"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err="1">
                <a:solidFill>
                  <a:schemeClr val="bg1"/>
                </a:solidFill>
              </a:rPr>
              <a:t>Shared</a:t>
            </a:r>
            <a:r>
              <a:rPr lang="de-DE" sz="1600" b="1" dirty="0">
                <a:solidFill>
                  <a:schemeClr val="bg1"/>
                </a:solidFill>
              </a:rPr>
              <a:t> </a:t>
            </a:r>
            <a:r>
              <a:rPr lang="de-DE" sz="1600" b="1" dirty="0" err="1">
                <a:solidFill>
                  <a:schemeClr val="bg1"/>
                </a:solidFill>
              </a:rPr>
              <a:t>public</a:t>
            </a:r>
            <a:r>
              <a:rPr lang="de-DE" sz="1600" b="1" dirty="0">
                <a:solidFill>
                  <a:schemeClr val="bg1"/>
                </a:solidFill>
              </a:rPr>
              <a:t> </a:t>
            </a:r>
            <a:r>
              <a:rPr lang="de-DE" sz="1600" b="1" dirty="0" err="1">
                <a:solidFill>
                  <a:schemeClr val="bg1"/>
                </a:solidFill>
              </a:rPr>
              <a:t>spaces</a:t>
            </a:r>
            <a:endParaRPr lang="de-DE" sz="1600" b="1" dirty="0">
              <a:solidFill>
                <a:schemeClr val="bg1"/>
              </a:solidFill>
            </a:endParaRPr>
          </a:p>
        </p:txBody>
      </p:sp>
      <p:sp>
        <p:nvSpPr>
          <p:cNvPr id="10" name="Rechteck: abgerundete Ecken 9">
            <a:extLst>
              <a:ext uri="{FF2B5EF4-FFF2-40B4-BE49-F238E27FC236}">
                <a16:creationId xmlns:a16="http://schemas.microsoft.com/office/drawing/2014/main" id="{ABC81397-0F11-C6F2-D706-B9A4B550AD32}"/>
              </a:ext>
            </a:extLst>
          </p:cNvPr>
          <p:cNvSpPr/>
          <p:nvPr/>
        </p:nvSpPr>
        <p:spPr>
          <a:xfrm>
            <a:off x="5471855" y="5385309"/>
            <a:ext cx="3836698"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err="1">
                <a:solidFill>
                  <a:schemeClr val="bg1"/>
                </a:solidFill>
              </a:rPr>
              <a:t>Recreation</a:t>
            </a:r>
            <a:r>
              <a:rPr lang="de-DE" sz="1600" b="1" dirty="0">
                <a:solidFill>
                  <a:schemeClr val="bg1"/>
                </a:solidFill>
              </a:rPr>
              <a:t> </a:t>
            </a:r>
            <a:r>
              <a:rPr lang="de-DE" sz="1600" b="1" dirty="0" err="1">
                <a:solidFill>
                  <a:schemeClr val="bg1"/>
                </a:solidFill>
              </a:rPr>
              <a:t>areas</a:t>
            </a:r>
            <a:r>
              <a:rPr lang="de-DE" sz="1600" b="1" dirty="0">
                <a:solidFill>
                  <a:schemeClr val="bg1"/>
                </a:solidFill>
              </a:rPr>
              <a:t> open </a:t>
            </a:r>
            <a:r>
              <a:rPr lang="de-DE" sz="1600" b="1" dirty="0" err="1">
                <a:solidFill>
                  <a:schemeClr val="bg1"/>
                </a:solidFill>
              </a:rPr>
              <a:t>to</a:t>
            </a:r>
            <a:r>
              <a:rPr lang="de-DE" sz="1600" b="1" dirty="0">
                <a:solidFill>
                  <a:schemeClr val="bg1"/>
                </a:solidFill>
              </a:rPr>
              <a:t> all</a:t>
            </a:r>
          </a:p>
        </p:txBody>
      </p:sp>
      <p:sp>
        <p:nvSpPr>
          <p:cNvPr id="11" name="Rechteck: abgerundete Ecken 10">
            <a:extLst>
              <a:ext uri="{FF2B5EF4-FFF2-40B4-BE49-F238E27FC236}">
                <a16:creationId xmlns:a16="http://schemas.microsoft.com/office/drawing/2014/main" id="{2EEB9C23-C489-FE97-0168-05ABA64A4535}"/>
              </a:ext>
            </a:extLst>
          </p:cNvPr>
          <p:cNvSpPr/>
          <p:nvPr/>
        </p:nvSpPr>
        <p:spPr>
          <a:xfrm>
            <a:off x="8585050" y="3268726"/>
            <a:ext cx="2885118" cy="147748"/>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2" name="Rechteck: abgerundete Ecken 11">
            <a:extLst>
              <a:ext uri="{FF2B5EF4-FFF2-40B4-BE49-F238E27FC236}">
                <a16:creationId xmlns:a16="http://schemas.microsoft.com/office/drawing/2014/main" id="{A02CAF26-192A-C20D-DA18-40F168020F45}"/>
              </a:ext>
            </a:extLst>
          </p:cNvPr>
          <p:cNvSpPr/>
          <p:nvPr/>
        </p:nvSpPr>
        <p:spPr>
          <a:xfrm>
            <a:off x="8585050" y="3444658"/>
            <a:ext cx="2885118" cy="194153"/>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Tree>
    <p:extLst>
      <p:ext uri="{BB962C8B-B14F-4D97-AF65-F5344CB8AC3E}">
        <p14:creationId xmlns:p14="http://schemas.microsoft.com/office/powerpoint/2010/main" val="294545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2442-091F-14B7-D7E6-CECECEDB4ABF}"/>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B356D3BB-33CB-83E9-4239-A657868D8D84}"/>
              </a:ext>
            </a:extLst>
          </p:cNvPr>
          <p:cNvSpPr txBox="1"/>
          <p:nvPr/>
        </p:nvSpPr>
        <p:spPr>
          <a:xfrm rot="16200000">
            <a:off x="10469334" y="3403377"/>
            <a:ext cx="3168333" cy="276999"/>
          </a:xfrm>
          <a:prstGeom prst="rect">
            <a:avLst/>
          </a:prstGeom>
          <a:noFill/>
        </p:spPr>
        <p:txBody>
          <a:bodyPr wrap="square" rtlCol="0">
            <a:spAutoFit/>
          </a:bodyPr>
          <a:lstStyle/>
          <a:p>
            <a:r>
              <a:rPr lang="de-AT" sz="1200" dirty="0">
                <a:solidFill>
                  <a:schemeClr val="bg1"/>
                </a:solidFill>
              </a:rPr>
              <a:t>Picture: Franz, 2019</a:t>
            </a:r>
            <a:endParaRPr lang="en-GB" sz="1200" dirty="0" err="1">
              <a:solidFill>
                <a:schemeClr val="bg1"/>
              </a:solidFill>
            </a:endParaRPr>
          </a:p>
        </p:txBody>
      </p:sp>
      <p:sp>
        <p:nvSpPr>
          <p:cNvPr id="20" name="Titel 1">
            <a:extLst>
              <a:ext uri="{FF2B5EF4-FFF2-40B4-BE49-F238E27FC236}">
                <a16:creationId xmlns:a16="http://schemas.microsoft.com/office/drawing/2014/main" id="{F3EA267C-E689-D7D3-344E-4FC392F801BA}"/>
              </a:ext>
            </a:extLst>
          </p:cNvPr>
          <p:cNvSpPr>
            <a:spLocks noGrp="1"/>
          </p:cNvSpPr>
          <p:nvPr>
            <p:ph type="title"/>
          </p:nvPr>
        </p:nvSpPr>
        <p:spPr>
          <a:xfrm>
            <a:off x="491620" y="1065437"/>
            <a:ext cx="8512983" cy="2639703"/>
          </a:xfrm>
        </p:spPr>
        <p:txBody>
          <a:bodyPr/>
          <a:lstStyle/>
          <a:p>
            <a:r>
              <a:rPr lang="de-AT" sz="4000" dirty="0" err="1"/>
              <a:t>Recent</a:t>
            </a:r>
            <a:r>
              <a:rPr lang="de-AT" sz="4000" dirty="0"/>
              <a:t> </a:t>
            </a:r>
            <a:r>
              <a:rPr lang="de-AT" sz="4000" dirty="0" err="1"/>
              <a:t>for</a:t>
            </a:r>
            <a:r>
              <a:rPr lang="de-AT" sz="4000" dirty="0"/>
              <a:t>-profit PBSA in Vienna.</a:t>
            </a:r>
            <a:endParaRPr lang="en-GB" sz="4000" dirty="0"/>
          </a:p>
        </p:txBody>
      </p:sp>
      <p:sp>
        <p:nvSpPr>
          <p:cNvPr id="4" name="Textfeld 3">
            <a:extLst>
              <a:ext uri="{FF2B5EF4-FFF2-40B4-BE49-F238E27FC236}">
                <a16:creationId xmlns:a16="http://schemas.microsoft.com/office/drawing/2014/main" id="{7C98FF0C-349B-559A-9238-83311C182094}"/>
              </a:ext>
            </a:extLst>
          </p:cNvPr>
          <p:cNvSpPr txBox="1"/>
          <p:nvPr/>
        </p:nvSpPr>
        <p:spPr>
          <a:xfrm>
            <a:off x="491620" y="5534233"/>
            <a:ext cx="4655277" cy="646331"/>
          </a:xfrm>
          <a:prstGeom prst="rect">
            <a:avLst/>
          </a:prstGeom>
          <a:noFill/>
        </p:spPr>
        <p:txBody>
          <a:bodyPr wrap="square" rtlCol="0">
            <a:spAutoFit/>
          </a:bodyPr>
          <a:lstStyle/>
          <a:p>
            <a:r>
              <a:rPr lang="de-AT" sz="1200" dirty="0"/>
              <a:t>Picture: Franz, 2025.</a:t>
            </a:r>
          </a:p>
          <a:p>
            <a:r>
              <a:rPr lang="de-DE" sz="1200" dirty="0"/>
              <a:t>Source: https://www.district-living.at/live-stay/long-stay/one-bedroom/ [last </a:t>
            </a:r>
            <a:r>
              <a:rPr lang="de-DE" sz="1200" dirty="0" err="1"/>
              <a:t>access</a:t>
            </a:r>
            <a:r>
              <a:rPr lang="de-DE" sz="1200" dirty="0"/>
              <a:t>: 25.05.2026]</a:t>
            </a:r>
            <a:endParaRPr lang="en-GB" sz="1200" dirty="0" err="1"/>
          </a:p>
        </p:txBody>
      </p:sp>
      <p:pic>
        <p:nvPicPr>
          <p:cNvPr id="6" name="Grafik 5">
            <a:extLst>
              <a:ext uri="{FF2B5EF4-FFF2-40B4-BE49-F238E27FC236}">
                <a16:creationId xmlns:a16="http://schemas.microsoft.com/office/drawing/2014/main" id="{966081A9-0B8E-BCF4-9C73-E8D0A34EE9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11744" y="2007565"/>
            <a:ext cx="3253356" cy="1868339"/>
          </a:xfrm>
          <a:prstGeom prst="rect">
            <a:avLst/>
          </a:prstGeom>
        </p:spPr>
      </p:pic>
      <p:pic>
        <p:nvPicPr>
          <p:cNvPr id="1026" name="Picture 2">
            <a:extLst>
              <a:ext uri="{FF2B5EF4-FFF2-40B4-BE49-F238E27FC236}">
                <a16:creationId xmlns:a16="http://schemas.microsoft.com/office/drawing/2014/main" id="{B464A940-F6B7-177D-8ECF-43CB8AD7C7C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2627" y="1959412"/>
            <a:ext cx="4655276" cy="349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BD1776B3-809F-6C26-1EF7-D62AE734D7F8}"/>
              </a:ext>
            </a:extLst>
          </p:cNvPr>
          <p:cNvSpPr txBox="1">
            <a:spLocks/>
          </p:cNvSpPr>
          <p:nvPr/>
        </p:nvSpPr>
        <p:spPr>
          <a:xfrm>
            <a:off x="394392" y="403475"/>
            <a:ext cx="9060503" cy="362069"/>
          </a:xfrm>
          <a:prstGeom prst="rect">
            <a:avLst/>
          </a:prstGeom>
        </p:spPr>
        <p:txBody>
          <a:bodyPr/>
          <a:lst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US" sz="1600" b="1" dirty="0">
                <a:solidFill>
                  <a:schemeClr val="accent1"/>
                </a:solidFill>
              </a:rPr>
              <a:t>The Vienna case: Learnings and emerging contestations.</a:t>
            </a:r>
          </a:p>
        </p:txBody>
      </p:sp>
      <p:sp>
        <p:nvSpPr>
          <p:cNvPr id="3" name="Rechteck: abgerundete Ecken 2">
            <a:extLst>
              <a:ext uri="{FF2B5EF4-FFF2-40B4-BE49-F238E27FC236}">
                <a16:creationId xmlns:a16="http://schemas.microsoft.com/office/drawing/2014/main" id="{FB7138B5-0991-61A3-0E96-E1A354E6823B}"/>
              </a:ext>
            </a:extLst>
          </p:cNvPr>
          <p:cNvSpPr/>
          <p:nvPr/>
        </p:nvSpPr>
        <p:spPr>
          <a:xfrm>
            <a:off x="502627" y="5091945"/>
            <a:ext cx="3836698"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err="1">
                <a:solidFill>
                  <a:schemeClr val="bg1"/>
                </a:solidFill>
              </a:rPr>
              <a:t>Privatized</a:t>
            </a:r>
            <a:r>
              <a:rPr lang="de-DE" sz="1600" b="1" dirty="0">
                <a:solidFill>
                  <a:schemeClr val="bg1"/>
                </a:solidFill>
              </a:rPr>
              <a:t> </a:t>
            </a:r>
            <a:r>
              <a:rPr lang="de-DE" sz="1600" b="1" dirty="0" err="1">
                <a:solidFill>
                  <a:schemeClr val="bg1"/>
                </a:solidFill>
              </a:rPr>
              <a:t>student</a:t>
            </a:r>
            <a:r>
              <a:rPr lang="de-DE" sz="1600" b="1" dirty="0">
                <a:solidFill>
                  <a:schemeClr val="bg1"/>
                </a:solidFill>
              </a:rPr>
              <a:t> </a:t>
            </a:r>
            <a:r>
              <a:rPr lang="de-DE" sz="1600" b="1" dirty="0" err="1">
                <a:solidFill>
                  <a:schemeClr val="bg1"/>
                </a:solidFill>
              </a:rPr>
              <a:t>life</a:t>
            </a:r>
            <a:r>
              <a:rPr lang="de-DE" sz="1600" b="1" dirty="0">
                <a:solidFill>
                  <a:schemeClr val="bg1"/>
                </a:solidFill>
              </a:rPr>
              <a:t>.</a:t>
            </a:r>
          </a:p>
        </p:txBody>
      </p:sp>
      <p:pic>
        <p:nvPicPr>
          <p:cNvPr id="7" name="Grafik 6">
            <a:extLst>
              <a:ext uri="{FF2B5EF4-FFF2-40B4-BE49-F238E27FC236}">
                <a16:creationId xmlns:a16="http://schemas.microsoft.com/office/drawing/2014/main" id="{A19F601A-FFE7-C7EA-F02C-85AE86CEDF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11744" y="4005033"/>
            <a:ext cx="3253356" cy="2478747"/>
          </a:xfrm>
          <a:prstGeom prst="rect">
            <a:avLst/>
          </a:prstGeom>
        </p:spPr>
      </p:pic>
      <p:sp>
        <p:nvSpPr>
          <p:cNvPr id="9" name="Rechteck: abgerundete Ecken 8">
            <a:extLst>
              <a:ext uri="{FF2B5EF4-FFF2-40B4-BE49-F238E27FC236}">
                <a16:creationId xmlns:a16="http://schemas.microsoft.com/office/drawing/2014/main" id="{AD72DDF0-1440-6FEE-9C68-091FCD818423}"/>
              </a:ext>
            </a:extLst>
          </p:cNvPr>
          <p:cNvSpPr/>
          <p:nvPr/>
        </p:nvSpPr>
        <p:spPr>
          <a:xfrm>
            <a:off x="8622746" y="3516980"/>
            <a:ext cx="1306560"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accent6"/>
                </a:solidFill>
              </a:rPr>
              <a:t>2025</a:t>
            </a:r>
          </a:p>
        </p:txBody>
      </p:sp>
      <p:sp>
        <p:nvSpPr>
          <p:cNvPr id="10" name="Rechteck: abgerundete Ecken 9">
            <a:extLst>
              <a:ext uri="{FF2B5EF4-FFF2-40B4-BE49-F238E27FC236}">
                <a16:creationId xmlns:a16="http://schemas.microsoft.com/office/drawing/2014/main" id="{EDCFE7D8-0F79-0B37-5293-B292FFF44592}"/>
              </a:ext>
            </a:extLst>
          </p:cNvPr>
          <p:cNvSpPr/>
          <p:nvPr/>
        </p:nvSpPr>
        <p:spPr>
          <a:xfrm>
            <a:off x="8565100" y="6095601"/>
            <a:ext cx="1306560"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accent6"/>
                </a:solidFill>
              </a:rPr>
              <a:t>2026</a:t>
            </a:r>
          </a:p>
        </p:txBody>
      </p:sp>
      <p:sp>
        <p:nvSpPr>
          <p:cNvPr id="11" name="Rechteck: abgerundete Ecken 10">
            <a:extLst>
              <a:ext uri="{FF2B5EF4-FFF2-40B4-BE49-F238E27FC236}">
                <a16:creationId xmlns:a16="http://schemas.microsoft.com/office/drawing/2014/main" id="{77259FF8-1152-201F-C88D-0261DD5BF28B}"/>
              </a:ext>
            </a:extLst>
          </p:cNvPr>
          <p:cNvSpPr/>
          <p:nvPr/>
        </p:nvSpPr>
        <p:spPr>
          <a:xfrm>
            <a:off x="5215549" y="3576181"/>
            <a:ext cx="652895" cy="12895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2" name="Rechteck: abgerundete Ecken 11">
            <a:extLst>
              <a:ext uri="{FF2B5EF4-FFF2-40B4-BE49-F238E27FC236}">
                <a16:creationId xmlns:a16="http://schemas.microsoft.com/office/drawing/2014/main" id="{2427EADC-9E47-E6A0-159C-DE7F5AA6DE3D}"/>
              </a:ext>
            </a:extLst>
          </p:cNvPr>
          <p:cNvSpPr/>
          <p:nvPr/>
        </p:nvSpPr>
        <p:spPr>
          <a:xfrm>
            <a:off x="5215548" y="4771411"/>
            <a:ext cx="3076682" cy="12895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
        <p:nvSpPr>
          <p:cNvPr id="13" name="Rechteck: abgerundete Ecken 12">
            <a:extLst>
              <a:ext uri="{FF2B5EF4-FFF2-40B4-BE49-F238E27FC236}">
                <a16:creationId xmlns:a16="http://schemas.microsoft.com/office/drawing/2014/main" id="{CE26125D-097F-3344-F483-C4B30AD81B0B}"/>
              </a:ext>
            </a:extLst>
          </p:cNvPr>
          <p:cNvSpPr/>
          <p:nvPr/>
        </p:nvSpPr>
        <p:spPr>
          <a:xfrm>
            <a:off x="5215548" y="6215884"/>
            <a:ext cx="3076682" cy="128959"/>
          </a:xfrm>
          <a:prstGeom prst="round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latin typeface="Myriad Pro" panose="020B0503030403020204" pitchFamily="34" charset="0"/>
            </a:endParaRPr>
          </a:p>
        </p:txBody>
      </p:sp>
    </p:spTree>
    <p:extLst>
      <p:ext uri="{BB962C8B-B14F-4D97-AF65-F5344CB8AC3E}">
        <p14:creationId xmlns:p14="http://schemas.microsoft.com/office/powerpoint/2010/main" val="420606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3060A-50E6-40F0-C633-AD88CC5214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638B93-525F-E460-CF78-1F00AB300C99}"/>
              </a:ext>
            </a:extLst>
          </p:cNvPr>
          <p:cNvSpPr>
            <a:spLocks noGrp="1"/>
          </p:cNvSpPr>
          <p:nvPr>
            <p:ph type="ctrTitle"/>
          </p:nvPr>
        </p:nvSpPr>
        <p:spPr>
          <a:xfrm>
            <a:off x="394392" y="1125015"/>
            <a:ext cx="11797608" cy="965443"/>
          </a:xfrm>
        </p:spPr>
        <p:txBody>
          <a:bodyPr>
            <a:noAutofit/>
          </a:bodyPr>
          <a:lstStyle/>
          <a:p>
            <a:r>
              <a:rPr lang="en-GB" sz="4000" dirty="0"/>
              <a:t>About “sense of community” amongst</a:t>
            </a:r>
            <a:br>
              <a:rPr lang="en-GB" sz="4000" dirty="0"/>
            </a:br>
            <a:r>
              <a:rPr lang="en-GB" sz="4000" dirty="0"/>
              <a:t>for-profit and non-for-profit PBSA developers</a:t>
            </a:r>
          </a:p>
        </p:txBody>
      </p:sp>
      <p:sp>
        <p:nvSpPr>
          <p:cNvPr id="8" name="Textfeld 7">
            <a:extLst>
              <a:ext uri="{FF2B5EF4-FFF2-40B4-BE49-F238E27FC236}">
                <a16:creationId xmlns:a16="http://schemas.microsoft.com/office/drawing/2014/main" id="{A076F215-CE13-895E-9C37-DF5BFA8FF704}"/>
              </a:ext>
            </a:extLst>
          </p:cNvPr>
          <p:cNvSpPr txBox="1"/>
          <p:nvPr/>
        </p:nvSpPr>
        <p:spPr>
          <a:xfrm>
            <a:off x="784781" y="2579570"/>
            <a:ext cx="10497820" cy="3600986"/>
          </a:xfrm>
          <a:prstGeom prst="rect">
            <a:avLst/>
          </a:prstGeom>
          <a:noFill/>
        </p:spPr>
        <p:txBody>
          <a:bodyPr wrap="square">
            <a:spAutoFit/>
          </a:bodyPr>
          <a:lstStyle/>
          <a:p>
            <a:r>
              <a:rPr lang="en-US" sz="2000" b="1" dirty="0"/>
              <a:t>Non-for-profit PBSA developers/operators:</a:t>
            </a:r>
          </a:p>
          <a:p>
            <a:pPr marL="342900" indent="-342900">
              <a:buFont typeface="Arial" panose="020B0604020202020204" pitchFamily="34" charset="0"/>
              <a:buChar char="•"/>
            </a:pPr>
            <a:r>
              <a:rPr lang="en-US" sz="2000" dirty="0"/>
              <a:t>consider themselves as ‘caretakers’ for new residents in the city;</a:t>
            </a:r>
          </a:p>
          <a:p>
            <a:pPr marL="342900" indent="-342900">
              <a:buFont typeface="Arial" panose="020B0604020202020204" pitchFamily="34" charset="0"/>
              <a:buChar char="•"/>
            </a:pPr>
            <a:r>
              <a:rPr lang="en-US" sz="2000" dirty="0"/>
              <a:t>differences depending on the (long-term) self-image of the operating institution.</a:t>
            </a:r>
            <a:endParaRPr lang="de-AT" sz="2000" dirty="0"/>
          </a:p>
          <a:p>
            <a:endParaRPr lang="en-US" sz="2000" dirty="0"/>
          </a:p>
          <a:p>
            <a:r>
              <a:rPr lang="en-US" sz="2000" b="1" dirty="0"/>
              <a:t>For-Profit PBSA developers/operators:</a:t>
            </a:r>
          </a:p>
          <a:p>
            <a:pPr marL="342900" indent="-342900">
              <a:buFont typeface="Arial" panose="020B0604020202020204" pitchFamily="34" charset="0"/>
              <a:buChar char="•"/>
            </a:pPr>
            <a:r>
              <a:rPr lang="en-US" dirty="0"/>
              <a:t>Less emphasis on the social aspect of housing</a:t>
            </a:r>
          </a:p>
          <a:p>
            <a:pPr marL="342900" indent="-342900">
              <a:buFont typeface="Arial" panose="020B0604020202020204" pitchFamily="34" charset="0"/>
              <a:buChar char="•"/>
            </a:pPr>
            <a:r>
              <a:rPr lang="en-US" dirty="0"/>
              <a:t>No communal spaces</a:t>
            </a:r>
          </a:p>
          <a:p>
            <a:pPr marL="800100" lvl="1" indent="-342900">
              <a:buFont typeface="Arial" panose="020B0604020202020204" pitchFamily="34" charset="0"/>
              <a:buChar char="•"/>
            </a:pPr>
            <a:r>
              <a:rPr lang="en-US" dirty="0"/>
              <a:t>cost efficiency due to lower maintenance costs; no social program management.</a:t>
            </a:r>
          </a:p>
          <a:p>
            <a:pPr marL="342900" indent="-342900">
              <a:buFont typeface="Arial" panose="020B0604020202020204" pitchFamily="34" charset="0"/>
              <a:buChar char="•"/>
            </a:pPr>
            <a:r>
              <a:rPr lang="en-US" dirty="0"/>
              <a:t>Global (PBSA) network: financial product based on student numbers and international curricula.</a:t>
            </a:r>
          </a:p>
          <a:p>
            <a:pPr marL="342900" indent="-342900">
              <a:buFont typeface="Arial" panose="020B0604020202020204" pitchFamily="34" charset="0"/>
              <a:buChar char="•"/>
            </a:pPr>
            <a:r>
              <a:rPr lang="en-US" dirty="0"/>
              <a:t>Focus on international students</a:t>
            </a:r>
          </a:p>
          <a:p>
            <a:pPr marL="800100" lvl="1" indent="-342900">
              <a:buFont typeface="Arial" panose="020B0604020202020204" pitchFamily="34" charset="0"/>
              <a:buChar char="•"/>
            </a:pPr>
            <a:r>
              <a:rPr lang="en-US" dirty="0"/>
              <a:t>short length of stay</a:t>
            </a:r>
          </a:p>
          <a:p>
            <a:endParaRPr lang="en-US" sz="2000" dirty="0"/>
          </a:p>
        </p:txBody>
      </p:sp>
      <p:sp>
        <p:nvSpPr>
          <p:cNvPr id="6" name="Text Placeholder 1">
            <a:extLst>
              <a:ext uri="{FF2B5EF4-FFF2-40B4-BE49-F238E27FC236}">
                <a16:creationId xmlns:a16="http://schemas.microsoft.com/office/drawing/2014/main" id="{7CDBAC95-C1BA-75AC-D3EB-F4C68EC79D85}"/>
              </a:ext>
            </a:extLst>
          </p:cNvPr>
          <p:cNvSpPr txBox="1">
            <a:spLocks/>
          </p:cNvSpPr>
          <p:nvPr/>
        </p:nvSpPr>
        <p:spPr>
          <a:xfrm>
            <a:off x="394392" y="403475"/>
            <a:ext cx="9060503" cy="362069"/>
          </a:xfrm>
          <a:prstGeom prst="rect">
            <a:avLst/>
          </a:prstGeom>
        </p:spPr>
        <p:txBody>
          <a:bodyPr/>
          <a:lst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en-US" sz="1600" b="1" dirty="0">
                <a:solidFill>
                  <a:schemeClr val="accent1"/>
                </a:solidFill>
              </a:rPr>
              <a:t>The Vienna case: Learnings and emerging contestations.</a:t>
            </a:r>
          </a:p>
        </p:txBody>
      </p:sp>
      <p:sp>
        <p:nvSpPr>
          <p:cNvPr id="2" name="Textfeld 1">
            <a:extLst>
              <a:ext uri="{FF2B5EF4-FFF2-40B4-BE49-F238E27FC236}">
                <a16:creationId xmlns:a16="http://schemas.microsoft.com/office/drawing/2014/main" id="{5A39E61D-5814-2252-3F0B-C7B605055DD8}"/>
              </a:ext>
            </a:extLst>
          </p:cNvPr>
          <p:cNvSpPr txBox="1"/>
          <p:nvPr/>
        </p:nvSpPr>
        <p:spPr>
          <a:xfrm>
            <a:off x="784781" y="5903557"/>
            <a:ext cx="3456395" cy="276999"/>
          </a:xfrm>
          <a:prstGeom prst="rect">
            <a:avLst/>
          </a:prstGeom>
          <a:noFill/>
        </p:spPr>
        <p:txBody>
          <a:bodyPr wrap="none" rtlCol="0">
            <a:spAutoFit/>
          </a:bodyPr>
          <a:lstStyle/>
          <a:p>
            <a:r>
              <a:rPr lang="de-DE" sz="1200" dirty="0"/>
              <a:t>See: Franz &amp; Gruber (2022); Gruber &amp; Franz (2023).</a:t>
            </a:r>
          </a:p>
        </p:txBody>
      </p:sp>
    </p:spTree>
    <p:extLst>
      <p:ext uri="{BB962C8B-B14F-4D97-AF65-F5344CB8AC3E}">
        <p14:creationId xmlns:p14="http://schemas.microsoft.com/office/powerpoint/2010/main" val="128219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AE7D3-6112-6785-619E-33B6365B69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6CF649-8642-1DE5-66D1-7413008400FE}"/>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E11C763D-35BB-0728-F4A6-3638868AF1EB}"/>
              </a:ext>
            </a:extLst>
          </p:cNvPr>
          <p:cNvSpPr>
            <a:spLocks noGrp="1"/>
          </p:cNvSpPr>
          <p:nvPr>
            <p:ph type="ctrTitle"/>
          </p:nvPr>
        </p:nvSpPr>
        <p:spPr>
          <a:xfrm>
            <a:off x="394392" y="1125015"/>
            <a:ext cx="11797608" cy="965443"/>
          </a:xfrm>
        </p:spPr>
        <p:txBody>
          <a:bodyPr>
            <a:noAutofit/>
          </a:bodyPr>
          <a:lstStyle/>
          <a:p>
            <a:r>
              <a:rPr lang="en-GB" sz="4000" dirty="0"/>
              <a:t>Effects of changes on the supply side of PBSA</a:t>
            </a:r>
          </a:p>
        </p:txBody>
      </p:sp>
      <p:sp>
        <p:nvSpPr>
          <p:cNvPr id="8" name="Textfeld 7">
            <a:extLst>
              <a:ext uri="{FF2B5EF4-FFF2-40B4-BE49-F238E27FC236}">
                <a16:creationId xmlns:a16="http://schemas.microsoft.com/office/drawing/2014/main" id="{8586CD28-494F-CE83-29E5-D15DD5EA4D72}"/>
              </a:ext>
            </a:extLst>
          </p:cNvPr>
          <p:cNvSpPr txBox="1"/>
          <p:nvPr/>
        </p:nvSpPr>
        <p:spPr>
          <a:xfrm>
            <a:off x="778203" y="2162777"/>
            <a:ext cx="10629016" cy="3570208"/>
          </a:xfrm>
          <a:prstGeom prst="rect">
            <a:avLst/>
          </a:prstGeom>
          <a:noFill/>
        </p:spPr>
        <p:txBody>
          <a:bodyPr wrap="square">
            <a:spAutoFit/>
          </a:bodyPr>
          <a:lstStyle/>
          <a:p>
            <a:r>
              <a:rPr lang="en-US" sz="2000" b="1" dirty="0"/>
              <a:t>PBSAs are evolving</a:t>
            </a:r>
          </a:p>
          <a:p>
            <a:pPr marL="342900" indent="-342900">
              <a:buFont typeface="Arial" panose="020B0604020202020204" pitchFamily="34" charset="0"/>
              <a:buChar char="•"/>
            </a:pPr>
            <a:r>
              <a:rPr lang="en-US" dirty="0"/>
              <a:t>from a basic necessity</a:t>
            </a:r>
          </a:p>
          <a:p>
            <a:pPr marL="342900" indent="-342900">
              <a:buFont typeface="Arial" panose="020B0604020202020204" pitchFamily="34" charset="0"/>
              <a:buChar char="•"/>
            </a:pPr>
            <a:r>
              <a:rPr lang="en-US" dirty="0"/>
              <a:t>into a segment of the </a:t>
            </a:r>
            <a:r>
              <a:rPr lang="en-US" dirty="0" err="1"/>
              <a:t>financialised</a:t>
            </a:r>
            <a:r>
              <a:rPr lang="en-US" dirty="0"/>
              <a:t> housing market.</a:t>
            </a:r>
          </a:p>
          <a:p>
            <a:pPr marL="800100" lvl="1" indent="-342900">
              <a:buFont typeface="Arial" panose="020B0604020202020204" pitchFamily="34" charset="0"/>
              <a:buChar char="•"/>
            </a:pPr>
            <a:r>
              <a:rPr lang="en-US" dirty="0"/>
              <a:t>Students as ‘reliable’ and predictable </a:t>
            </a:r>
            <a:r>
              <a:rPr lang="en-US" b="1" dirty="0"/>
              <a:t>temporary customers </a:t>
            </a:r>
            <a:r>
              <a:rPr lang="en-US" dirty="0"/>
              <a:t>in the private housing market submarkets (including, e.g., micro-flats, co-housing).</a:t>
            </a:r>
          </a:p>
          <a:p>
            <a:pPr marL="800100" lvl="1" indent="-342900">
              <a:buFont typeface="Arial" panose="020B0604020202020204" pitchFamily="34" charset="0"/>
              <a:buChar char="•"/>
            </a:pPr>
            <a:endParaRPr lang="en-US" sz="2000" dirty="0"/>
          </a:p>
          <a:p>
            <a:r>
              <a:rPr lang="en-US" sz="2000" b="1" dirty="0"/>
              <a:t>This financialization process impacts</a:t>
            </a:r>
          </a:p>
          <a:p>
            <a:pPr marL="342900" indent="-342900">
              <a:buFont typeface="Arial" panose="020B0604020202020204" pitchFamily="34" charset="0"/>
              <a:buChar char="•"/>
            </a:pPr>
            <a:r>
              <a:rPr lang="en-US" dirty="0"/>
              <a:t>overall housing affordability and availability of sub-segments in the local housing market,</a:t>
            </a:r>
          </a:p>
          <a:p>
            <a:pPr marL="342900" indent="-342900">
              <a:buFont typeface="Arial" panose="020B0604020202020204" pitchFamily="34" charset="0"/>
              <a:buChar char="•"/>
            </a:pPr>
            <a:r>
              <a:rPr lang="en-US" dirty="0"/>
              <a:t>supply diversification, and</a:t>
            </a:r>
          </a:p>
          <a:p>
            <a:pPr marL="342900" indent="-342900">
              <a:buFont typeface="Arial" panose="020B0604020202020204" pitchFamily="34" charset="0"/>
              <a:buChar char="•"/>
            </a:pPr>
            <a:r>
              <a:rPr lang="en-US" dirty="0"/>
              <a:t>living quality in socially cohesive </a:t>
            </a:r>
            <a:r>
              <a:rPr lang="en-US" dirty="0" err="1"/>
              <a:t>neighbourhoods</a:t>
            </a:r>
            <a:r>
              <a:rPr lang="en-US" dirty="0"/>
              <a:t>.</a:t>
            </a:r>
          </a:p>
          <a:p>
            <a:pPr marL="342900" indent="-342900">
              <a:buFont typeface="Arial" panose="020B0604020202020204" pitchFamily="34" charset="0"/>
              <a:buChar char="•"/>
            </a:pPr>
            <a:endParaRPr lang="en-US" sz="2000" dirty="0"/>
          </a:p>
          <a:p>
            <a:pPr marL="342900" indent="-342900">
              <a:buFont typeface="Wingdings" panose="05000000000000000000" pitchFamily="2" charset="2"/>
              <a:buChar char="Ø"/>
            </a:pPr>
            <a:r>
              <a:rPr lang="en-US" sz="2000" dirty="0"/>
              <a:t>concept of ‘social infrastructure’ contributing to social cohesion is under pressure.</a:t>
            </a:r>
            <a:endParaRPr lang="de-AT" sz="2000" dirty="0"/>
          </a:p>
        </p:txBody>
      </p:sp>
      <p:sp>
        <p:nvSpPr>
          <p:cNvPr id="6" name="Textfeld 5">
            <a:extLst>
              <a:ext uri="{FF2B5EF4-FFF2-40B4-BE49-F238E27FC236}">
                <a16:creationId xmlns:a16="http://schemas.microsoft.com/office/drawing/2014/main" id="{D550CEF5-6C7C-F3BF-0907-0B9639F96FF7}"/>
              </a:ext>
            </a:extLst>
          </p:cNvPr>
          <p:cNvSpPr txBox="1"/>
          <p:nvPr/>
        </p:nvSpPr>
        <p:spPr>
          <a:xfrm>
            <a:off x="778203" y="5877924"/>
            <a:ext cx="3456395" cy="276999"/>
          </a:xfrm>
          <a:prstGeom prst="rect">
            <a:avLst/>
          </a:prstGeom>
          <a:noFill/>
        </p:spPr>
        <p:txBody>
          <a:bodyPr wrap="none" rtlCol="0">
            <a:spAutoFit/>
          </a:bodyPr>
          <a:lstStyle/>
          <a:p>
            <a:r>
              <a:rPr lang="de-DE" sz="1200" dirty="0"/>
              <a:t>See: Franz &amp; Gruber (2022); Gruber &amp; Franz (2023).</a:t>
            </a:r>
          </a:p>
        </p:txBody>
      </p:sp>
    </p:spTree>
    <p:extLst>
      <p:ext uri="{BB962C8B-B14F-4D97-AF65-F5344CB8AC3E}">
        <p14:creationId xmlns:p14="http://schemas.microsoft.com/office/powerpoint/2010/main" val="11032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CEBE-4CF4-810C-1B21-600ABE96EB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35389F-6332-04C0-D9EC-66D0AAAE17E8}"/>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27AE9F81-F13C-F277-64C3-0758B8B70935}"/>
              </a:ext>
            </a:extLst>
          </p:cNvPr>
          <p:cNvSpPr>
            <a:spLocks noGrp="1"/>
          </p:cNvSpPr>
          <p:nvPr>
            <p:ph type="ctrTitle"/>
          </p:nvPr>
        </p:nvSpPr>
        <p:spPr>
          <a:xfrm>
            <a:off x="394392" y="1125015"/>
            <a:ext cx="11797608" cy="965443"/>
          </a:xfrm>
        </p:spPr>
        <p:txBody>
          <a:bodyPr>
            <a:noAutofit/>
          </a:bodyPr>
          <a:lstStyle/>
          <a:p>
            <a:r>
              <a:rPr lang="en-GB" sz="4000" dirty="0"/>
              <a:t>Contestations already prevalent</a:t>
            </a:r>
          </a:p>
        </p:txBody>
      </p:sp>
      <p:sp>
        <p:nvSpPr>
          <p:cNvPr id="4" name="Text Placeholder 3">
            <a:extLst>
              <a:ext uri="{FF2B5EF4-FFF2-40B4-BE49-F238E27FC236}">
                <a16:creationId xmlns:a16="http://schemas.microsoft.com/office/drawing/2014/main" id="{35DF1255-02F9-F120-8FD1-66F45A077ED3}"/>
              </a:ext>
            </a:extLst>
          </p:cNvPr>
          <p:cNvSpPr>
            <a:spLocks noGrp="1"/>
          </p:cNvSpPr>
          <p:nvPr>
            <p:ph type="body" sz="quarter" idx="21"/>
          </p:nvPr>
        </p:nvSpPr>
        <p:spPr>
          <a:xfrm>
            <a:off x="394392" y="2090458"/>
            <a:ext cx="7200996" cy="3543294"/>
          </a:xfrm>
        </p:spPr>
        <p:txBody>
          <a:bodyPr/>
          <a:lstStyle/>
          <a:p>
            <a:pPr algn="just"/>
            <a:r>
              <a:rPr lang="en-US" dirty="0"/>
              <a:t>Similar to other Central (Eastern) European university cities, Vienna is facing increasing housing shortage</a:t>
            </a:r>
          </a:p>
          <a:p>
            <a:pPr marL="342900" indent="-342900" algn="just">
              <a:buFont typeface="Arial" panose="020B0604020202020204" pitchFamily="34" charset="0"/>
              <a:buChar char="•"/>
            </a:pPr>
            <a:r>
              <a:rPr lang="en-US" dirty="0"/>
              <a:t>particularly for vulnerable social groups</a:t>
            </a:r>
          </a:p>
          <a:p>
            <a:pPr marL="342900" indent="-342900" algn="just">
              <a:buFont typeface="Arial" panose="020B0604020202020204" pitchFamily="34" charset="0"/>
              <a:buChar char="•"/>
            </a:pPr>
            <a:r>
              <a:rPr lang="en-US" dirty="0"/>
              <a:t>including young people and single-headed households due to</a:t>
            </a:r>
          </a:p>
          <a:p>
            <a:pPr marL="522288" lvl="1" indent="-342900" algn="just">
              <a:buFont typeface="Arial" panose="020B0604020202020204" pitchFamily="34" charset="0"/>
              <a:buChar char="•"/>
            </a:pPr>
            <a:r>
              <a:rPr lang="en-US" dirty="0"/>
              <a:t>rising land prices (in Vienna: + 244% between 2010-2023) and construction costs, hindering non-for-profit-housing developers in social housing construction </a:t>
            </a:r>
            <a:r>
              <a:rPr lang="en-US" sz="1200" dirty="0"/>
              <a:t>(Ritt &amp; </a:t>
            </a:r>
            <a:r>
              <a:rPr lang="en-US" sz="1200" dirty="0" err="1"/>
              <a:t>Verlic</a:t>
            </a:r>
            <a:r>
              <a:rPr lang="en-US" sz="1200" dirty="0"/>
              <a:t>, 2026: 15 pp.) </a:t>
            </a:r>
          </a:p>
          <a:p>
            <a:pPr marL="522288" lvl="1" indent="-342900" algn="just">
              <a:buFont typeface="Arial" panose="020B0604020202020204" pitchFamily="34" charset="0"/>
              <a:buChar char="•"/>
            </a:pPr>
            <a:r>
              <a:rPr lang="en-US" dirty="0"/>
              <a:t>real estate-driven accumulation regime transforming housing into an asset class </a:t>
            </a:r>
            <a:r>
              <a:rPr lang="en-US" sz="1200" dirty="0"/>
              <a:t>(Aigner, 2020)</a:t>
            </a:r>
          </a:p>
        </p:txBody>
      </p:sp>
      <p:sp>
        <p:nvSpPr>
          <p:cNvPr id="7" name="Textfeld 6">
            <a:extLst>
              <a:ext uri="{FF2B5EF4-FFF2-40B4-BE49-F238E27FC236}">
                <a16:creationId xmlns:a16="http://schemas.microsoft.com/office/drawing/2014/main" id="{A98D48BF-29F0-EA15-848B-A5A58323826F}"/>
              </a:ext>
            </a:extLst>
          </p:cNvPr>
          <p:cNvSpPr txBox="1"/>
          <p:nvPr/>
        </p:nvSpPr>
        <p:spPr>
          <a:xfrm rot="16200000">
            <a:off x="11032329" y="4474081"/>
            <a:ext cx="2042343" cy="276999"/>
          </a:xfrm>
          <a:prstGeom prst="rect">
            <a:avLst/>
          </a:prstGeom>
          <a:noFill/>
        </p:spPr>
        <p:txBody>
          <a:bodyPr wrap="square" rtlCol="0">
            <a:spAutoFit/>
          </a:bodyPr>
          <a:lstStyle/>
          <a:p>
            <a:r>
              <a:rPr lang="de-DE" sz="1200" dirty="0">
                <a:solidFill>
                  <a:schemeClr val="bg1"/>
                </a:solidFill>
              </a:rPr>
              <a:t>Picture: Yvonne Franz, 2018</a:t>
            </a:r>
            <a:endParaRPr lang="de-AT" sz="1200" dirty="0">
              <a:solidFill>
                <a:schemeClr val="bg1"/>
              </a:solidFill>
            </a:endParaRPr>
          </a:p>
        </p:txBody>
      </p:sp>
      <p:sp>
        <p:nvSpPr>
          <p:cNvPr id="8" name="Rechteck: abgerundete Ecken 7">
            <a:extLst>
              <a:ext uri="{FF2B5EF4-FFF2-40B4-BE49-F238E27FC236}">
                <a16:creationId xmlns:a16="http://schemas.microsoft.com/office/drawing/2014/main" id="{762FD170-F8A2-3077-19CB-7D90FAB9258B}"/>
              </a:ext>
            </a:extLst>
          </p:cNvPr>
          <p:cNvSpPr/>
          <p:nvPr/>
        </p:nvSpPr>
        <p:spPr>
          <a:xfrm>
            <a:off x="7898625" y="2377651"/>
            <a:ext cx="3836698"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bg1"/>
                </a:solidFill>
              </a:rPr>
              <a:t>PBSA in Vienna.</a:t>
            </a:r>
          </a:p>
        </p:txBody>
      </p:sp>
      <p:sp>
        <p:nvSpPr>
          <p:cNvPr id="9" name="Textfeld 8">
            <a:extLst>
              <a:ext uri="{FF2B5EF4-FFF2-40B4-BE49-F238E27FC236}">
                <a16:creationId xmlns:a16="http://schemas.microsoft.com/office/drawing/2014/main" id="{7D425BEA-C8DC-4305-F21C-9406D3E71ECF}"/>
              </a:ext>
            </a:extLst>
          </p:cNvPr>
          <p:cNvSpPr txBox="1"/>
          <p:nvPr/>
        </p:nvSpPr>
        <p:spPr>
          <a:xfrm rot="16200000">
            <a:off x="11150166" y="1660158"/>
            <a:ext cx="1875835" cy="276999"/>
          </a:xfrm>
          <a:prstGeom prst="rect">
            <a:avLst/>
          </a:prstGeom>
          <a:noFill/>
        </p:spPr>
        <p:txBody>
          <a:bodyPr wrap="none" rtlCol="0">
            <a:spAutoFit/>
          </a:bodyPr>
          <a:lstStyle/>
          <a:p>
            <a:r>
              <a:rPr lang="de-DE" sz="1200" dirty="0">
                <a:solidFill>
                  <a:schemeClr val="bg1"/>
                </a:solidFill>
              </a:rPr>
              <a:t>Picture: Yvonne Franz, 2025</a:t>
            </a:r>
            <a:endParaRPr lang="de-AT" sz="1200" dirty="0">
              <a:solidFill>
                <a:schemeClr val="bg1"/>
              </a:solidFill>
            </a:endParaRPr>
          </a:p>
        </p:txBody>
      </p:sp>
      <p:grpSp>
        <p:nvGrpSpPr>
          <p:cNvPr id="22" name="Gruppieren 21">
            <a:extLst>
              <a:ext uri="{FF2B5EF4-FFF2-40B4-BE49-F238E27FC236}">
                <a16:creationId xmlns:a16="http://schemas.microsoft.com/office/drawing/2014/main" id="{3443799C-D55B-E679-0184-B6F74CF557C5}"/>
              </a:ext>
            </a:extLst>
          </p:cNvPr>
          <p:cNvGrpSpPr/>
          <p:nvPr/>
        </p:nvGrpSpPr>
        <p:grpSpPr>
          <a:xfrm>
            <a:off x="10082122" y="2834167"/>
            <a:ext cx="2413296" cy="2809532"/>
            <a:chOff x="7854926" y="2858483"/>
            <a:chExt cx="2413296" cy="2809532"/>
          </a:xfrm>
        </p:grpSpPr>
        <p:pic>
          <p:nvPicPr>
            <p:cNvPr id="23" name="Grafik 22">
              <a:extLst>
                <a:ext uri="{FF2B5EF4-FFF2-40B4-BE49-F238E27FC236}">
                  <a16:creationId xmlns:a16="http://schemas.microsoft.com/office/drawing/2014/main" id="{18DED412-965C-62F4-73E0-496EAFC296A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01535" y="2858483"/>
              <a:ext cx="2107149" cy="2809532"/>
            </a:xfrm>
            <a:prstGeom prst="rect">
              <a:avLst/>
            </a:prstGeom>
          </p:spPr>
        </p:pic>
        <p:sp>
          <p:nvSpPr>
            <p:cNvPr id="16" name="Rechteck: abgerundete Ecken 15">
              <a:extLst>
                <a:ext uri="{FF2B5EF4-FFF2-40B4-BE49-F238E27FC236}">
                  <a16:creationId xmlns:a16="http://schemas.microsoft.com/office/drawing/2014/main" id="{382ED8DE-0D53-F762-37CC-53CEE238B9AB}"/>
                </a:ext>
              </a:extLst>
            </p:cNvPr>
            <p:cNvSpPr/>
            <p:nvPr/>
          </p:nvSpPr>
          <p:spPr>
            <a:xfrm>
              <a:off x="7854926" y="5205917"/>
              <a:ext cx="2413296"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bg1"/>
                  </a:solidFill>
                </a:rPr>
                <a:t>Off </a:t>
              </a:r>
              <a:r>
                <a:rPr lang="de-DE" sz="1600" b="1" dirty="0" err="1">
                  <a:solidFill>
                    <a:schemeClr val="bg1"/>
                  </a:solidFill>
                </a:rPr>
                <a:t>campus</a:t>
              </a:r>
              <a:r>
                <a:rPr lang="de-DE" sz="1600" b="1" dirty="0">
                  <a:solidFill>
                    <a:schemeClr val="bg1"/>
                  </a:solidFill>
                </a:rPr>
                <a:t> PBSA</a:t>
              </a:r>
              <a:br>
                <a:rPr lang="de-DE" sz="1600" b="1" dirty="0">
                  <a:solidFill>
                    <a:schemeClr val="bg1"/>
                  </a:solidFill>
                </a:rPr>
              </a:br>
              <a:r>
                <a:rPr lang="de-DE" sz="1600" b="1" dirty="0">
                  <a:solidFill>
                    <a:schemeClr val="bg1"/>
                  </a:solidFill>
                </a:rPr>
                <a:t>in Ljubljana.</a:t>
              </a:r>
            </a:p>
          </p:txBody>
        </p:sp>
      </p:grpSp>
      <p:sp>
        <p:nvSpPr>
          <p:cNvPr id="17" name="Textfeld 16">
            <a:extLst>
              <a:ext uri="{FF2B5EF4-FFF2-40B4-BE49-F238E27FC236}">
                <a16:creationId xmlns:a16="http://schemas.microsoft.com/office/drawing/2014/main" id="{3A64A4A6-426C-91F5-A73B-13D321608E8C}"/>
              </a:ext>
            </a:extLst>
          </p:cNvPr>
          <p:cNvSpPr txBox="1"/>
          <p:nvPr/>
        </p:nvSpPr>
        <p:spPr>
          <a:xfrm>
            <a:off x="7854926" y="5678067"/>
            <a:ext cx="2241319" cy="276999"/>
          </a:xfrm>
          <a:prstGeom prst="rect">
            <a:avLst/>
          </a:prstGeom>
          <a:noFill/>
        </p:spPr>
        <p:txBody>
          <a:bodyPr wrap="none" rtlCol="0">
            <a:spAutoFit/>
          </a:bodyPr>
          <a:lstStyle/>
          <a:p>
            <a:r>
              <a:rPr lang="de-DE" sz="1200" dirty="0"/>
              <a:t>All Pictures: Franz, 2024 &amp; 2025.</a:t>
            </a:r>
            <a:endParaRPr lang="de-AT" sz="1200" dirty="0"/>
          </a:p>
        </p:txBody>
      </p:sp>
      <p:grpSp>
        <p:nvGrpSpPr>
          <p:cNvPr id="24" name="Gruppieren 23">
            <a:extLst>
              <a:ext uri="{FF2B5EF4-FFF2-40B4-BE49-F238E27FC236}">
                <a16:creationId xmlns:a16="http://schemas.microsoft.com/office/drawing/2014/main" id="{8E83D919-175F-3815-7DCC-B640C158748B}"/>
              </a:ext>
            </a:extLst>
          </p:cNvPr>
          <p:cNvGrpSpPr/>
          <p:nvPr/>
        </p:nvGrpSpPr>
        <p:grpSpPr>
          <a:xfrm>
            <a:off x="7854926" y="2828456"/>
            <a:ext cx="2413296" cy="2820954"/>
            <a:chOff x="10030522" y="2858483"/>
            <a:chExt cx="2413296" cy="2820954"/>
          </a:xfrm>
        </p:grpSpPr>
        <p:pic>
          <p:nvPicPr>
            <p:cNvPr id="25" name="Grafik 24">
              <a:extLst>
                <a:ext uri="{FF2B5EF4-FFF2-40B4-BE49-F238E27FC236}">
                  <a16:creationId xmlns:a16="http://schemas.microsoft.com/office/drawing/2014/main" id="{35B48A1C-B5D5-6F88-AC5F-D314A78EC14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04656" y="2858483"/>
              <a:ext cx="2115716" cy="2820954"/>
            </a:xfrm>
            <a:prstGeom prst="rect">
              <a:avLst/>
            </a:prstGeom>
          </p:spPr>
        </p:pic>
        <p:sp>
          <p:nvSpPr>
            <p:cNvPr id="20" name="Rechteck: abgerundete Ecken 19">
              <a:extLst>
                <a:ext uri="{FF2B5EF4-FFF2-40B4-BE49-F238E27FC236}">
                  <a16:creationId xmlns:a16="http://schemas.microsoft.com/office/drawing/2014/main" id="{FA905B67-6765-7268-8524-FEE8AC0543D4}"/>
                </a:ext>
              </a:extLst>
            </p:cNvPr>
            <p:cNvSpPr/>
            <p:nvPr/>
          </p:nvSpPr>
          <p:spPr>
            <a:xfrm>
              <a:off x="10030522" y="5263215"/>
              <a:ext cx="2413296"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bg1"/>
                  </a:solidFill>
                </a:rPr>
                <a:t>On </a:t>
              </a:r>
              <a:r>
                <a:rPr lang="de-DE" sz="1600" b="1" dirty="0" err="1">
                  <a:solidFill>
                    <a:schemeClr val="bg1"/>
                  </a:solidFill>
                </a:rPr>
                <a:t>campus</a:t>
              </a:r>
              <a:r>
                <a:rPr lang="de-DE" sz="1600" b="1" dirty="0">
                  <a:solidFill>
                    <a:schemeClr val="bg1"/>
                  </a:solidFill>
                </a:rPr>
                <a:t> PBSA</a:t>
              </a:r>
              <a:br>
                <a:rPr lang="de-DE" sz="1600" b="1" dirty="0">
                  <a:solidFill>
                    <a:schemeClr val="bg1"/>
                  </a:solidFill>
                </a:rPr>
              </a:br>
              <a:r>
                <a:rPr lang="de-DE" sz="1600" b="1" dirty="0">
                  <a:solidFill>
                    <a:schemeClr val="bg1"/>
                  </a:solidFill>
                </a:rPr>
                <a:t>in Paris.</a:t>
              </a:r>
            </a:p>
          </p:txBody>
        </p:sp>
      </p:grpSp>
      <p:pic>
        <p:nvPicPr>
          <p:cNvPr id="28" name="Grafik 27">
            <a:extLst>
              <a:ext uri="{FF2B5EF4-FFF2-40B4-BE49-F238E27FC236}">
                <a16:creationId xmlns:a16="http://schemas.microsoft.com/office/drawing/2014/main" id="{17BBEE22-6CE9-91BA-D59F-FC1CCB9EC27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23864" y="263198"/>
            <a:ext cx="3321600" cy="2491200"/>
          </a:xfrm>
          <a:prstGeom prst="rect">
            <a:avLst/>
          </a:prstGeom>
        </p:spPr>
      </p:pic>
      <p:pic>
        <p:nvPicPr>
          <p:cNvPr id="30" name="Grafik 29">
            <a:extLst>
              <a:ext uri="{FF2B5EF4-FFF2-40B4-BE49-F238E27FC236}">
                <a16:creationId xmlns:a16="http://schemas.microsoft.com/office/drawing/2014/main" id="{B7F8ABFC-B91D-0EF5-EEF7-73D6DDFC972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8731" y="256993"/>
            <a:ext cx="1868400" cy="2491200"/>
          </a:xfrm>
          <a:prstGeom prst="rect">
            <a:avLst/>
          </a:prstGeom>
        </p:spPr>
      </p:pic>
      <p:sp>
        <p:nvSpPr>
          <p:cNvPr id="13" name="Rechteck: abgerundete Ecken 12">
            <a:extLst>
              <a:ext uri="{FF2B5EF4-FFF2-40B4-BE49-F238E27FC236}">
                <a16:creationId xmlns:a16="http://schemas.microsoft.com/office/drawing/2014/main" id="{71079938-1AE4-2AC0-52ED-ACF0458B7ED7}"/>
              </a:ext>
            </a:extLst>
          </p:cNvPr>
          <p:cNvSpPr/>
          <p:nvPr/>
        </p:nvSpPr>
        <p:spPr>
          <a:xfrm>
            <a:off x="7854926" y="2395474"/>
            <a:ext cx="2785933" cy="3589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solidFill>
                  <a:schemeClr val="bg1"/>
                </a:solidFill>
              </a:rPr>
              <a:t>On </a:t>
            </a:r>
            <a:r>
              <a:rPr lang="de-DE" sz="1600" b="1" dirty="0" err="1">
                <a:solidFill>
                  <a:schemeClr val="bg1"/>
                </a:solidFill>
              </a:rPr>
              <a:t>campus</a:t>
            </a:r>
            <a:r>
              <a:rPr lang="de-DE" sz="1600" b="1" dirty="0">
                <a:solidFill>
                  <a:schemeClr val="bg1"/>
                </a:solidFill>
              </a:rPr>
              <a:t> PBSA in Varna.</a:t>
            </a:r>
          </a:p>
        </p:txBody>
      </p:sp>
    </p:spTree>
    <p:extLst>
      <p:ext uri="{BB962C8B-B14F-4D97-AF65-F5344CB8AC3E}">
        <p14:creationId xmlns:p14="http://schemas.microsoft.com/office/powerpoint/2010/main" val="308824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43534-7962-4835-611E-B986301B4D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BB393B-3FD6-98BD-1012-D1164CE131B3}"/>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89104AF7-BD02-1B3F-4FFC-CF385582C727}"/>
              </a:ext>
            </a:extLst>
          </p:cNvPr>
          <p:cNvSpPr>
            <a:spLocks noGrp="1"/>
          </p:cNvSpPr>
          <p:nvPr>
            <p:ph type="ctrTitle"/>
          </p:nvPr>
        </p:nvSpPr>
        <p:spPr>
          <a:xfrm>
            <a:off x="394392" y="1125015"/>
            <a:ext cx="11797608" cy="965443"/>
          </a:xfrm>
        </p:spPr>
        <p:txBody>
          <a:bodyPr>
            <a:noAutofit/>
          </a:bodyPr>
          <a:lstStyle/>
          <a:p>
            <a:r>
              <a:rPr lang="en-GB" sz="4000" dirty="0"/>
              <a:t>Action for affordable student housing</a:t>
            </a:r>
          </a:p>
        </p:txBody>
      </p:sp>
      <p:sp>
        <p:nvSpPr>
          <p:cNvPr id="10" name="Textplatzhalter 9">
            <a:extLst>
              <a:ext uri="{FF2B5EF4-FFF2-40B4-BE49-F238E27FC236}">
                <a16:creationId xmlns:a16="http://schemas.microsoft.com/office/drawing/2014/main" id="{F0D74910-5F88-07C7-47D1-5B6A8B2D3114}"/>
              </a:ext>
            </a:extLst>
          </p:cNvPr>
          <p:cNvSpPr>
            <a:spLocks noGrp="1"/>
          </p:cNvSpPr>
          <p:nvPr>
            <p:ph type="body" sz="quarter" idx="21"/>
          </p:nvPr>
        </p:nvSpPr>
        <p:spPr>
          <a:xfrm>
            <a:off x="394392" y="2428783"/>
            <a:ext cx="10570471" cy="3543294"/>
          </a:xfrm>
        </p:spPr>
        <p:txBody>
          <a:bodyPr/>
          <a:lstStyle/>
          <a:p>
            <a:r>
              <a:rPr lang="en-US" i="1" dirty="0">
                <a:solidFill>
                  <a:schemeClr val="accent1"/>
                </a:solidFill>
              </a:rPr>
              <a:t>Not only Vienna, known as the “city of social housing”, but other cities with an affordable housing stock are at risk of losing their attractiveness as vibrant cities for young people through policy‐induced commodification </a:t>
            </a:r>
            <a:r>
              <a:rPr lang="de-AT" i="1" dirty="0" err="1">
                <a:solidFill>
                  <a:schemeClr val="accent1"/>
                </a:solidFill>
              </a:rPr>
              <a:t>of</a:t>
            </a:r>
            <a:r>
              <a:rPr lang="de-AT" i="1" dirty="0">
                <a:solidFill>
                  <a:schemeClr val="accent1"/>
                </a:solidFill>
              </a:rPr>
              <a:t> </a:t>
            </a:r>
            <a:r>
              <a:rPr lang="de-AT" i="1" dirty="0" err="1">
                <a:solidFill>
                  <a:schemeClr val="accent1"/>
                </a:solidFill>
              </a:rPr>
              <a:t>housing</a:t>
            </a:r>
            <a:r>
              <a:rPr lang="de-AT" i="1" dirty="0">
                <a:solidFill>
                  <a:schemeClr val="accent1"/>
                </a:solidFill>
              </a:rPr>
              <a:t> </a:t>
            </a:r>
            <a:r>
              <a:rPr lang="de-AT" i="1" dirty="0" err="1">
                <a:solidFill>
                  <a:schemeClr val="accent1"/>
                </a:solidFill>
              </a:rPr>
              <a:t>for</a:t>
            </a:r>
            <a:r>
              <a:rPr lang="de-AT" i="1" dirty="0">
                <a:solidFill>
                  <a:schemeClr val="accent1"/>
                </a:solidFill>
              </a:rPr>
              <a:t> </a:t>
            </a:r>
            <a:r>
              <a:rPr lang="de-AT" i="1" dirty="0" err="1">
                <a:solidFill>
                  <a:schemeClr val="accent1"/>
                </a:solidFill>
              </a:rPr>
              <a:t>entry</a:t>
            </a:r>
            <a:r>
              <a:rPr lang="de-AT" i="1" dirty="0">
                <a:solidFill>
                  <a:schemeClr val="accent1"/>
                </a:solidFill>
              </a:rPr>
              <a:t>-level </a:t>
            </a:r>
            <a:r>
              <a:rPr lang="de-AT" i="1" dirty="0" err="1">
                <a:solidFill>
                  <a:schemeClr val="accent1"/>
                </a:solidFill>
              </a:rPr>
              <a:t>professionals</a:t>
            </a:r>
            <a:r>
              <a:rPr lang="de-AT" i="1" dirty="0">
                <a:solidFill>
                  <a:schemeClr val="accent1"/>
                </a:solidFill>
              </a:rPr>
              <a:t>.</a:t>
            </a:r>
          </a:p>
          <a:p>
            <a:endParaRPr lang="de-AT" i="1" dirty="0">
              <a:solidFill>
                <a:schemeClr val="accent1"/>
              </a:solidFill>
            </a:endParaRPr>
          </a:p>
          <a:p>
            <a:r>
              <a:rPr lang="de-AT" sz="1400" dirty="0"/>
              <a:t>(</a:t>
            </a:r>
            <a:r>
              <a:rPr lang="de-AT" sz="1400" dirty="0" err="1"/>
              <a:t>Aopted</a:t>
            </a:r>
            <a:r>
              <a:rPr lang="de-AT" sz="1400" dirty="0"/>
              <a:t> </a:t>
            </a:r>
            <a:r>
              <a:rPr lang="de-AT" sz="1400" dirty="0" err="1"/>
              <a:t>by</a:t>
            </a:r>
            <a:r>
              <a:rPr lang="de-AT" sz="1400" dirty="0"/>
              <a:t> </a:t>
            </a:r>
            <a:r>
              <a:rPr lang="de-AT" sz="1400" dirty="0" err="1"/>
              <a:t>the</a:t>
            </a:r>
            <a:r>
              <a:rPr lang="de-AT" sz="1400" dirty="0"/>
              <a:t> </a:t>
            </a:r>
            <a:r>
              <a:rPr lang="de-AT" sz="1400" dirty="0" err="1"/>
              <a:t>author</a:t>
            </a:r>
            <a:r>
              <a:rPr lang="de-AT" sz="1400" dirty="0"/>
              <a:t>. </a:t>
            </a:r>
            <a:r>
              <a:rPr lang="de-AT" sz="1400" dirty="0" err="1"/>
              <a:t>Based</a:t>
            </a:r>
            <a:r>
              <a:rPr lang="de-AT" sz="1400" dirty="0"/>
              <a:t> on </a:t>
            </a:r>
            <a:r>
              <a:rPr lang="de-AT" sz="1400" dirty="0" err="1"/>
              <a:t>quote</a:t>
            </a:r>
            <a:r>
              <a:rPr lang="de-AT" sz="1400" dirty="0"/>
              <a:t> in Franz &amp; Gruber, 2022: 10).</a:t>
            </a:r>
          </a:p>
          <a:p>
            <a:endParaRPr lang="de-AT" dirty="0"/>
          </a:p>
        </p:txBody>
      </p:sp>
    </p:spTree>
    <p:extLst>
      <p:ext uri="{BB962C8B-B14F-4D97-AF65-F5344CB8AC3E}">
        <p14:creationId xmlns:p14="http://schemas.microsoft.com/office/powerpoint/2010/main" val="236597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C8C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C6C21-1885-DC44-9D74-EF8E40618F99}"/>
              </a:ext>
            </a:extLst>
          </p:cNvPr>
          <p:cNvSpPr>
            <a:spLocks noGrp="1"/>
          </p:cNvSpPr>
          <p:nvPr>
            <p:ph type="body" sz="quarter" idx="10"/>
          </p:nvPr>
        </p:nvSpPr>
        <p:spPr/>
        <p:txBody>
          <a:bodyPr/>
          <a:lstStyle/>
          <a:p>
            <a:r>
              <a:rPr lang="en-US" dirty="0"/>
              <a:t>Agenda</a:t>
            </a:r>
          </a:p>
        </p:txBody>
      </p:sp>
      <p:sp>
        <p:nvSpPr>
          <p:cNvPr id="18" name="Text Placeholder 17">
            <a:extLst>
              <a:ext uri="{FF2B5EF4-FFF2-40B4-BE49-F238E27FC236}">
                <a16:creationId xmlns:a16="http://schemas.microsoft.com/office/drawing/2014/main" id="{4D7D3206-C817-731B-04CF-D8A42BCCF765}"/>
              </a:ext>
            </a:extLst>
          </p:cNvPr>
          <p:cNvSpPr>
            <a:spLocks noGrp="1"/>
          </p:cNvSpPr>
          <p:nvPr>
            <p:ph type="body" sz="quarter" idx="11"/>
          </p:nvPr>
        </p:nvSpPr>
        <p:spPr>
          <a:xfrm>
            <a:off x="479424" y="1892300"/>
            <a:ext cx="10422356" cy="3597158"/>
          </a:xfrm>
        </p:spPr>
        <p:txBody>
          <a:bodyPr/>
          <a:lstStyle/>
          <a:p>
            <a:pPr marL="342900" indent="-342900">
              <a:buAutoNum type="arabicPeriod"/>
            </a:pPr>
            <a:r>
              <a:rPr lang="en-GB" dirty="0">
                <a:solidFill>
                  <a:schemeClr val="accent1"/>
                </a:solidFill>
              </a:rPr>
              <a:t>More than a roof: Student housing and </a:t>
            </a:r>
            <a:br>
              <a:rPr lang="en-GB" dirty="0">
                <a:solidFill>
                  <a:schemeClr val="accent1"/>
                </a:solidFill>
              </a:rPr>
            </a:br>
            <a:r>
              <a:rPr lang="en-GB" dirty="0">
                <a:solidFill>
                  <a:schemeClr val="accent1"/>
                </a:solidFill>
              </a:rPr>
              <a:t>social infrastructure.</a:t>
            </a:r>
          </a:p>
          <a:p>
            <a:pPr marL="342900" indent="-342900">
              <a:buAutoNum type="arabicPeriod"/>
            </a:pPr>
            <a:r>
              <a:rPr lang="en-GB" dirty="0"/>
              <a:t>The Vienna case: Learnings and </a:t>
            </a:r>
            <a:br>
              <a:rPr lang="en-GB" dirty="0"/>
            </a:br>
            <a:r>
              <a:rPr lang="en-GB" dirty="0"/>
              <a:t>emerging contestations.</a:t>
            </a:r>
          </a:p>
          <a:p>
            <a:pPr marL="342900" indent="-342900">
              <a:buAutoNum type="arabicPeriod"/>
            </a:pPr>
            <a:r>
              <a:rPr lang="en-GB" dirty="0">
                <a:solidFill>
                  <a:schemeClr val="accent1"/>
                </a:solidFill>
              </a:rPr>
              <a:t>Critical reflections &amp; recommendations.</a:t>
            </a:r>
          </a:p>
        </p:txBody>
      </p:sp>
    </p:spTree>
    <p:extLst>
      <p:ext uri="{BB962C8B-B14F-4D97-AF65-F5344CB8AC3E}">
        <p14:creationId xmlns:p14="http://schemas.microsoft.com/office/powerpoint/2010/main" val="229917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667A-8901-4DB7-5BAF-63283B4AE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A2461-56D6-C869-E44E-129C2BCD5FCA}"/>
              </a:ext>
            </a:extLst>
          </p:cNvPr>
          <p:cNvSpPr>
            <a:spLocks noGrp="1"/>
          </p:cNvSpPr>
          <p:nvPr>
            <p:ph type="ctrTitle"/>
          </p:nvPr>
        </p:nvSpPr>
        <p:spPr>
          <a:xfrm>
            <a:off x="479425" y="1030544"/>
            <a:ext cx="6163422" cy="3114894"/>
          </a:xfrm>
        </p:spPr>
        <p:txBody>
          <a:bodyPr/>
          <a:lstStyle/>
          <a:p>
            <a:r>
              <a:rPr lang="en-US" dirty="0"/>
              <a:t>Critical reflections &amp; recommendations</a:t>
            </a:r>
            <a:endParaRPr lang="en-GB" dirty="0">
              <a:solidFill>
                <a:schemeClr val="accent1"/>
              </a:solidFill>
            </a:endParaRPr>
          </a:p>
        </p:txBody>
      </p:sp>
      <p:sp>
        <p:nvSpPr>
          <p:cNvPr id="4" name="Subtitle 12">
            <a:extLst>
              <a:ext uri="{FF2B5EF4-FFF2-40B4-BE49-F238E27FC236}">
                <a16:creationId xmlns:a16="http://schemas.microsoft.com/office/drawing/2014/main" id="{2817FC4D-29CC-A401-794B-FE04649E3FD7}"/>
              </a:ext>
            </a:extLst>
          </p:cNvPr>
          <p:cNvSpPr>
            <a:spLocks noGrp="1"/>
          </p:cNvSpPr>
          <p:nvPr>
            <p:ph type="subTitle" idx="1"/>
          </p:nvPr>
        </p:nvSpPr>
        <p:spPr/>
        <p:txBody>
          <a:bodyPr/>
          <a:lstStyle/>
          <a:p>
            <a:r>
              <a:rPr lang="en-GB" dirty="0">
                <a:solidFill>
                  <a:srgbClr val="0D4F9D"/>
                </a:solidFill>
              </a:rPr>
              <a:t>03</a:t>
            </a:r>
          </a:p>
        </p:txBody>
      </p:sp>
    </p:spTree>
    <p:extLst>
      <p:ext uri="{BB962C8B-B14F-4D97-AF65-F5344CB8AC3E}">
        <p14:creationId xmlns:p14="http://schemas.microsoft.com/office/powerpoint/2010/main" val="1110532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729FD-58D3-1FFB-484D-F173FEAA61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224AEB-ECFB-9FD3-3B3C-8DFAD8D62921}"/>
              </a:ext>
            </a:extLst>
          </p:cNvPr>
          <p:cNvSpPr>
            <a:spLocks noGrp="1"/>
          </p:cNvSpPr>
          <p:nvPr>
            <p:ph type="body" sz="quarter" idx="20"/>
          </p:nvPr>
        </p:nvSpPr>
        <p:spPr>
          <a:xfrm>
            <a:off x="394392" y="403475"/>
            <a:ext cx="9060503" cy="362069"/>
          </a:xfrm>
        </p:spPr>
        <p:txBody>
          <a:bodyPr/>
          <a:lstStyle/>
          <a:p>
            <a:r>
              <a:rPr lang="fr-BE" dirty="0"/>
              <a:t>Critical </a:t>
            </a:r>
            <a:r>
              <a:rPr lang="fr-BE" dirty="0" err="1"/>
              <a:t>reflections</a:t>
            </a:r>
            <a:r>
              <a:rPr lang="fr-BE" dirty="0"/>
              <a:t> &amp; </a:t>
            </a:r>
            <a:r>
              <a:rPr lang="fr-BE" dirty="0" err="1"/>
              <a:t>recommendations</a:t>
            </a:r>
            <a:endParaRPr lang="en-GB" dirty="0"/>
          </a:p>
        </p:txBody>
      </p:sp>
      <p:sp>
        <p:nvSpPr>
          <p:cNvPr id="3" name="Title 2">
            <a:extLst>
              <a:ext uri="{FF2B5EF4-FFF2-40B4-BE49-F238E27FC236}">
                <a16:creationId xmlns:a16="http://schemas.microsoft.com/office/drawing/2014/main" id="{6473FC55-6A56-5DD1-14A7-8CFED48B6D37}"/>
              </a:ext>
            </a:extLst>
          </p:cNvPr>
          <p:cNvSpPr>
            <a:spLocks noGrp="1"/>
          </p:cNvSpPr>
          <p:nvPr>
            <p:ph type="ctrTitle"/>
          </p:nvPr>
        </p:nvSpPr>
        <p:spPr>
          <a:xfrm>
            <a:off x="394392" y="947462"/>
            <a:ext cx="11797608" cy="965443"/>
          </a:xfrm>
        </p:spPr>
        <p:txBody>
          <a:bodyPr>
            <a:noAutofit/>
          </a:bodyPr>
          <a:lstStyle/>
          <a:p>
            <a:r>
              <a:rPr lang="en-GB" sz="4000" dirty="0"/>
              <a:t>European Affordable Housing Plan</a:t>
            </a:r>
          </a:p>
        </p:txBody>
      </p:sp>
      <p:sp>
        <p:nvSpPr>
          <p:cNvPr id="4" name="Text Placeholder 3">
            <a:extLst>
              <a:ext uri="{FF2B5EF4-FFF2-40B4-BE49-F238E27FC236}">
                <a16:creationId xmlns:a16="http://schemas.microsoft.com/office/drawing/2014/main" id="{5D047548-E57B-17A7-1FD5-99CC6B89E104}"/>
              </a:ext>
            </a:extLst>
          </p:cNvPr>
          <p:cNvSpPr>
            <a:spLocks noGrp="1"/>
          </p:cNvSpPr>
          <p:nvPr>
            <p:ph type="body" sz="quarter" idx="21"/>
          </p:nvPr>
        </p:nvSpPr>
        <p:spPr>
          <a:xfrm>
            <a:off x="394392" y="1753107"/>
            <a:ext cx="11615356" cy="4701418"/>
          </a:xfrm>
        </p:spPr>
        <p:txBody>
          <a:bodyPr/>
          <a:lstStyle/>
          <a:p>
            <a:pPr marL="342900" indent="-342900">
              <a:buFont typeface="Arial" panose="020B0604020202020204" pitchFamily="34" charset="0"/>
              <a:buChar char="•"/>
            </a:pPr>
            <a:r>
              <a:rPr lang="en-US" i="1" dirty="0">
                <a:solidFill>
                  <a:srgbClr val="00002E"/>
                </a:solidFill>
                <a:latin typeface="+mn-lt"/>
              </a:rPr>
              <a:t>“Developing and reinforcing scalable, innovative financing models building on successful examples” </a:t>
            </a:r>
            <a:r>
              <a:rPr lang="en-US" sz="1400" i="1" dirty="0">
                <a:solidFill>
                  <a:srgbClr val="00002E"/>
                </a:solidFill>
                <a:latin typeface="+mn-lt"/>
              </a:rPr>
              <a:t>(p. 8)</a:t>
            </a:r>
          </a:p>
          <a:p>
            <a:pPr marL="522288" lvl="1" indent="-342900">
              <a:buFont typeface="Arial" panose="020B0604020202020204" pitchFamily="34" charset="0"/>
              <a:buChar char="•"/>
            </a:pPr>
            <a:r>
              <a:rPr lang="en-US" dirty="0">
                <a:solidFill>
                  <a:srgbClr val="00002E"/>
                </a:solidFill>
              </a:rPr>
              <a:t>Draw on empirical evidence from international researchers and studies.</a:t>
            </a:r>
          </a:p>
          <a:p>
            <a:pPr marL="522288" lvl="1" indent="-342900">
              <a:buFont typeface="Arial" panose="020B0604020202020204" pitchFamily="34" charset="0"/>
              <a:buChar char="•"/>
            </a:pPr>
            <a:r>
              <a:rPr lang="en-US" dirty="0">
                <a:solidFill>
                  <a:srgbClr val="00002E"/>
                </a:solidFill>
              </a:rPr>
              <a:t>Appreciate the diversity of national and regional housing and planning contexts </a:t>
            </a:r>
            <a:r>
              <a:rPr lang="en-US" i="1" dirty="0">
                <a:solidFill>
                  <a:srgbClr val="00002E"/>
                </a:solidFill>
              </a:rPr>
              <a:t>(no one-fits-all solution)</a:t>
            </a:r>
            <a:r>
              <a:rPr lang="en-US" dirty="0">
                <a:solidFill>
                  <a:srgbClr val="00002E"/>
                </a:solidFill>
              </a:rPr>
              <a:t>.</a:t>
            </a:r>
          </a:p>
          <a:p>
            <a:pPr marL="522288" lvl="1" indent="-342900">
              <a:buFont typeface="Arial" panose="020B0604020202020204" pitchFamily="34" charset="0"/>
              <a:buChar char="•"/>
            </a:pPr>
            <a:r>
              <a:rPr lang="en-US" dirty="0">
                <a:solidFill>
                  <a:srgbClr val="00002E"/>
                </a:solidFill>
              </a:rPr>
              <a:t>Scale up the achievements of non-for-profit housing measures and </a:t>
            </a:r>
            <a:r>
              <a:rPr lang="en-US" dirty="0" err="1">
                <a:solidFill>
                  <a:srgbClr val="00002E"/>
                </a:solidFill>
              </a:rPr>
              <a:t>decommodified</a:t>
            </a:r>
            <a:r>
              <a:rPr lang="en-US" dirty="0">
                <a:solidFill>
                  <a:srgbClr val="00002E"/>
                </a:solidFill>
              </a:rPr>
              <a:t> housing options to ensure positive community effects.</a:t>
            </a:r>
          </a:p>
          <a:p>
            <a:pPr marL="522288" lvl="1" indent="-342900">
              <a:buFont typeface="Arial" panose="020B0604020202020204" pitchFamily="34" charset="0"/>
              <a:buChar char="•"/>
            </a:pPr>
            <a:endParaRPr lang="en-US" dirty="0">
              <a:solidFill>
                <a:srgbClr val="00002E"/>
              </a:solidFill>
            </a:endParaRPr>
          </a:p>
          <a:p>
            <a:pPr marL="342900" indent="-342900">
              <a:buFont typeface="Arial" panose="020B0604020202020204" pitchFamily="34" charset="0"/>
              <a:buChar char="•"/>
            </a:pPr>
            <a:r>
              <a:rPr lang="en-US" dirty="0">
                <a:solidFill>
                  <a:srgbClr val="00002E"/>
                </a:solidFill>
                <a:latin typeface="+mn-lt"/>
              </a:rPr>
              <a:t>“</a:t>
            </a:r>
            <a:r>
              <a:rPr lang="en-US" i="1" dirty="0">
                <a:solidFill>
                  <a:srgbClr val="00002E"/>
                </a:solidFill>
                <a:latin typeface="+mn-lt"/>
              </a:rPr>
              <a:t>Identify and disseminate innovative accommodation models for students and young people</a:t>
            </a:r>
            <a:r>
              <a:rPr lang="en-US" dirty="0">
                <a:solidFill>
                  <a:srgbClr val="00002E"/>
                </a:solidFill>
                <a:latin typeface="+mn-lt"/>
              </a:rPr>
              <a:t>” </a:t>
            </a:r>
            <a:r>
              <a:rPr lang="en-US" sz="1400" dirty="0">
                <a:solidFill>
                  <a:srgbClr val="00002E"/>
                </a:solidFill>
                <a:latin typeface="+mn-lt"/>
              </a:rPr>
              <a:t>(p. 17)</a:t>
            </a:r>
          </a:p>
          <a:p>
            <a:pPr marL="522288" lvl="1" indent="-342900">
              <a:buFont typeface="Arial" panose="020B0604020202020204" pitchFamily="34" charset="0"/>
              <a:buChar char="•"/>
            </a:pPr>
            <a:r>
              <a:rPr lang="en-US" dirty="0">
                <a:solidFill>
                  <a:srgbClr val="00002E"/>
                </a:solidFill>
                <a:latin typeface="+mn-lt"/>
              </a:rPr>
              <a:t>Define “students and young people” more precisely</a:t>
            </a:r>
          </a:p>
          <a:p>
            <a:pPr marL="522288" lvl="1" indent="-342900">
              <a:buFont typeface="Arial" panose="020B0604020202020204" pitchFamily="34" charset="0"/>
              <a:buChar char="•"/>
            </a:pPr>
            <a:r>
              <a:rPr lang="en-US" dirty="0">
                <a:solidFill>
                  <a:srgbClr val="00002E"/>
                </a:solidFill>
                <a:latin typeface="+mn-lt"/>
              </a:rPr>
              <a:t>Create robust data for evidence-based policies.</a:t>
            </a:r>
          </a:p>
          <a:p>
            <a:pPr marL="522288" lvl="1" indent="-342900">
              <a:buFont typeface="Arial" panose="020B0604020202020204" pitchFamily="34" charset="0"/>
              <a:buChar char="•"/>
            </a:pPr>
            <a:r>
              <a:rPr lang="en-US" dirty="0">
                <a:solidFill>
                  <a:srgbClr val="00002E"/>
                </a:solidFill>
                <a:latin typeface="+mn-lt"/>
              </a:rPr>
              <a:t>Take into account young people’s attitudes toward education and careers.</a:t>
            </a:r>
          </a:p>
          <a:p>
            <a:pPr marL="522288" lvl="1" indent="-342900">
              <a:buFont typeface="Arial" panose="020B0604020202020204" pitchFamily="34" charset="0"/>
              <a:buChar char="•"/>
            </a:pPr>
            <a:endParaRPr lang="en-US" dirty="0">
              <a:solidFill>
                <a:srgbClr val="00002E"/>
              </a:solidFill>
              <a:latin typeface="+mn-lt"/>
            </a:endParaRPr>
          </a:p>
          <a:p>
            <a:pPr marL="342900" indent="-342900">
              <a:buFont typeface="Arial" panose="020B0604020202020204" pitchFamily="34" charset="0"/>
              <a:buChar char="•"/>
            </a:pPr>
            <a:r>
              <a:rPr lang="en-US" i="1" dirty="0">
                <a:solidFill>
                  <a:srgbClr val="00002E"/>
                </a:solidFill>
                <a:latin typeface="+mn-lt"/>
              </a:rPr>
              <a:t>“[…] Erasmus+ can provide housing support to students to facilitate and increase access to mobility, volunteering and learning.” </a:t>
            </a:r>
            <a:r>
              <a:rPr lang="en-US" sz="1400" dirty="0">
                <a:solidFill>
                  <a:srgbClr val="00002E"/>
                </a:solidFill>
                <a:latin typeface="+mn-lt"/>
              </a:rPr>
              <a:t>(p.9)</a:t>
            </a:r>
          </a:p>
          <a:p>
            <a:pPr marL="522288" lvl="1" indent="-342900">
              <a:buFont typeface="Arial" panose="020B0604020202020204" pitchFamily="34" charset="0"/>
              <a:buChar char="•"/>
            </a:pPr>
            <a:r>
              <a:rPr lang="en-US" dirty="0">
                <a:solidFill>
                  <a:srgbClr val="00002E"/>
                </a:solidFill>
                <a:latin typeface="+mn-lt"/>
              </a:rPr>
              <a:t>Need for inflation update: Rising housing costs are not represented in Erasmus+ student grants;</a:t>
            </a:r>
          </a:p>
          <a:p>
            <a:pPr marL="522288" lvl="1" indent="-342900">
              <a:buFont typeface="Arial" panose="020B0604020202020204" pitchFamily="34" charset="0"/>
              <a:buChar char="•"/>
            </a:pPr>
            <a:r>
              <a:rPr lang="en-US" dirty="0">
                <a:solidFill>
                  <a:srgbClr val="00002E"/>
                </a:solidFill>
                <a:latin typeface="+mn-lt"/>
              </a:rPr>
              <a:t>Non-EU Erasmus+ students face higher risk for housing market discrimination due to</a:t>
            </a:r>
          </a:p>
          <a:p>
            <a:pPr marL="700088" lvl="2" indent="-342900">
              <a:buFont typeface="Arial" panose="020B0604020202020204" pitchFamily="34" charset="0"/>
              <a:buChar char="•"/>
            </a:pPr>
            <a:r>
              <a:rPr lang="en-US" dirty="0">
                <a:solidFill>
                  <a:srgbClr val="00002E"/>
                </a:solidFill>
                <a:latin typeface="+mn-lt"/>
              </a:rPr>
              <a:t>lack of family support networks; lack of knowledge on housing market mechanism.</a:t>
            </a:r>
            <a:endParaRPr lang="en-US" dirty="0">
              <a:solidFill>
                <a:srgbClr val="00002E"/>
              </a:solidFill>
            </a:endParaRPr>
          </a:p>
        </p:txBody>
      </p:sp>
    </p:spTree>
    <p:extLst>
      <p:ext uri="{BB962C8B-B14F-4D97-AF65-F5344CB8AC3E}">
        <p14:creationId xmlns:p14="http://schemas.microsoft.com/office/powerpoint/2010/main" val="9937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6F7A-0BA6-F0B5-7CD5-5BA4DF38A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A70C5-7943-98CC-3294-C5242C8F72B2}"/>
              </a:ext>
            </a:extLst>
          </p:cNvPr>
          <p:cNvSpPr>
            <a:spLocks noGrp="1"/>
          </p:cNvSpPr>
          <p:nvPr>
            <p:ph type="ctrTitle"/>
          </p:nvPr>
        </p:nvSpPr>
        <p:spPr>
          <a:xfrm>
            <a:off x="0" y="0"/>
            <a:ext cx="12191999" cy="4975412"/>
          </a:xfrm>
        </p:spPr>
        <p:txBody>
          <a:bodyPr/>
          <a:lstStyle/>
          <a:p>
            <a:pPr algn="ctr"/>
            <a:r>
              <a:rPr lang="en-US" dirty="0"/>
              <a:t>Thank you</a:t>
            </a:r>
            <a:br>
              <a:rPr lang="en-US" dirty="0"/>
            </a:br>
            <a:br>
              <a:rPr lang="en-US" dirty="0"/>
            </a:br>
            <a:r>
              <a:rPr lang="en-US" sz="2000" b="0" dirty="0"/>
              <a:t>Yvonne.franz@univie.ac.at</a:t>
            </a:r>
            <a:endParaRPr lang="en-GB" sz="2000" b="0" dirty="0">
              <a:solidFill>
                <a:schemeClr val="accent1"/>
              </a:solidFill>
            </a:endParaRPr>
          </a:p>
        </p:txBody>
      </p:sp>
    </p:spTree>
    <p:extLst>
      <p:ext uri="{BB962C8B-B14F-4D97-AF65-F5344CB8AC3E}">
        <p14:creationId xmlns:p14="http://schemas.microsoft.com/office/powerpoint/2010/main" val="11122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A050-1AF1-17B5-CA4A-4662408862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C686DF-2159-B1E2-FD68-775311BFBA76}"/>
              </a:ext>
            </a:extLst>
          </p:cNvPr>
          <p:cNvSpPr>
            <a:spLocks noGrp="1"/>
          </p:cNvSpPr>
          <p:nvPr>
            <p:ph type="body" sz="quarter" idx="20"/>
          </p:nvPr>
        </p:nvSpPr>
        <p:spPr>
          <a:xfrm>
            <a:off x="394392" y="403475"/>
            <a:ext cx="9060503" cy="362069"/>
          </a:xfrm>
        </p:spPr>
        <p:txBody>
          <a:bodyPr/>
          <a:lstStyle/>
          <a:p>
            <a:r>
              <a:rPr lang="fr-BE" dirty="0"/>
              <a:t>List of </a:t>
            </a:r>
            <a:r>
              <a:rPr lang="fr-BE" dirty="0" err="1"/>
              <a:t>references</a:t>
            </a:r>
            <a:endParaRPr lang="en-GB" dirty="0"/>
          </a:p>
          <a:p>
            <a:endParaRPr lang="en-GB" dirty="0"/>
          </a:p>
        </p:txBody>
      </p:sp>
      <p:sp>
        <p:nvSpPr>
          <p:cNvPr id="4" name="Text Placeholder 3">
            <a:extLst>
              <a:ext uri="{FF2B5EF4-FFF2-40B4-BE49-F238E27FC236}">
                <a16:creationId xmlns:a16="http://schemas.microsoft.com/office/drawing/2014/main" id="{214A4FD7-ED4E-DE60-93B9-854EE5BF2D83}"/>
              </a:ext>
            </a:extLst>
          </p:cNvPr>
          <p:cNvSpPr>
            <a:spLocks noGrp="1"/>
          </p:cNvSpPr>
          <p:nvPr>
            <p:ph type="body" sz="quarter" idx="21"/>
          </p:nvPr>
        </p:nvSpPr>
        <p:spPr>
          <a:xfrm>
            <a:off x="394392" y="765543"/>
            <a:ext cx="11403215" cy="5688981"/>
          </a:xfrm>
        </p:spPr>
        <p:txBody>
          <a:bodyPr/>
          <a:lstStyle/>
          <a:p>
            <a:r>
              <a:rPr lang="en-US" sz="1200" b="1" dirty="0"/>
              <a:t>Aigner</a:t>
            </a:r>
            <a:r>
              <a:rPr lang="en-US" sz="1200" dirty="0"/>
              <a:t>, A. (2020) What's wrong with investment apartments? On the construction of a ‘financialized’ rental investment product in Vienna, Housing Studies, DOI: </a:t>
            </a:r>
            <a:r>
              <a:rPr lang="en-US" sz="1200" u="sng" dirty="0"/>
              <a:t>10.1080/02673037.2020.1806992.</a:t>
            </a:r>
            <a:endParaRPr lang="en-GB" sz="1200" dirty="0"/>
          </a:p>
          <a:p>
            <a:r>
              <a:rPr lang="de-DE" sz="1200" b="1" dirty="0"/>
              <a:t>BOKU University Development Plan 2030 </a:t>
            </a:r>
            <a:r>
              <a:rPr lang="de-DE" sz="1200" dirty="0"/>
              <a:t>(2024). </a:t>
            </a:r>
            <a:r>
              <a:rPr lang="de-DE" sz="800" dirty="0"/>
              <a:t>https://boku.ac.at/universitaetsleitung/rektorat/informationen-des-rektorats/entwicklungsplan. </a:t>
            </a:r>
            <a:r>
              <a:rPr lang="en-US" sz="800" dirty="0"/>
              <a:t>[last access: 01.06.2026].</a:t>
            </a:r>
            <a:r>
              <a:rPr lang="de-DE" sz="800" dirty="0"/>
              <a:t> </a:t>
            </a:r>
          </a:p>
          <a:p>
            <a:r>
              <a:rPr lang="de-DE" sz="1200" b="1" dirty="0"/>
              <a:t>Bundesministerium für Frauen, Wissenschaft und Forschung (2025). </a:t>
            </a:r>
            <a:r>
              <a:rPr lang="de-DE" sz="1200" dirty="0"/>
              <a:t>Statistisches Taschenbuch. Hochschulen und Forschung 2025. https://www.bmfwf.gv.at/wissenschaft/hochschulsystem/hochschulstatistik-unidata.html [last </a:t>
            </a:r>
            <a:r>
              <a:rPr lang="de-DE" sz="1200" dirty="0" err="1"/>
              <a:t>access</a:t>
            </a:r>
            <a:r>
              <a:rPr lang="de-DE" sz="1200" dirty="0"/>
              <a:t>: 29.05.2026].</a:t>
            </a:r>
            <a:endParaRPr lang="en-US" sz="1200" dirty="0"/>
          </a:p>
          <a:p>
            <a:r>
              <a:rPr lang="en-US" sz="1200" b="1" dirty="0"/>
              <a:t>Dibiasi</a:t>
            </a:r>
            <a:r>
              <a:rPr lang="en-US" sz="1200" dirty="0"/>
              <a:t>, Anna; Ikas, Tabea; Haag, Nora; Dau, Johanna; </a:t>
            </a:r>
            <a:r>
              <a:rPr lang="en-US" sz="1200" dirty="0" err="1"/>
              <a:t>Gajdošová</a:t>
            </a:r>
            <a:r>
              <a:rPr lang="en-US" sz="1200" dirty="0"/>
              <a:t>, Katarína; Thaler, Bianca; Unger, Martin &amp; </a:t>
            </a:r>
            <a:r>
              <a:rPr lang="en-US" sz="1200" dirty="0" err="1"/>
              <a:t>Zaussinger</a:t>
            </a:r>
            <a:r>
              <a:rPr lang="en-US" sz="1200" dirty="0"/>
              <a:t>, Sarah (2026): </a:t>
            </a:r>
            <a:r>
              <a:rPr lang="en-US" sz="1200" dirty="0" err="1"/>
              <a:t>Studierenden-Sozialerhebung</a:t>
            </a:r>
            <a:r>
              <a:rPr lang="en-US" sz="1200" dirty="0"/>
              <a:t> 2025 auf </a:t>
            </a:r>
            <a:r>
              <a:rPr lang="en-US" sz="1200" dirty="0" err="1"/>
              <a:t>einen</a:t>
            </a:r>
            <a:r>
              <a:rPr lang="en-US" sz="1200" dirty="0"/>
              <a:t> Blick. IHS, Wien.</a:t>
            </a:r>
          </a:p>
          <a:p>
            <a:r>
              <a:rPr lang="en-GB" sz="1200" b="1" dirty="0"/>
              <a:t>European Commission </a:t>
            </a:r>
            <a:r>
              <a:rPr lang="en-GB" sz="1200" dirty="0"/>
              <a:t>(2025): The European Affordable Housing Plan. COM(2025) 1025 final.</a:t>
            </a:r>
          </a:p>
          <a:p>
            <a:r>
              <a:rPr lang="en-GB" sz="1200" b="1" dirty="0"/>
              <a:t>Franz</a:t>
            </a:r>
            <a:r>
              <a:rPr lang="en-GB" sz="1200" dirty="0"/>
              <a:t>, Y., Gruber, E. (2022). The Changing Role of Student Housing as Social Infrastructure. In: Urban Planning. 7(4), pp. 457–469. https://doi.org/10.17645/up.v7i4.5661.</a:t>
            </a:r>
          </a:p>
          <a:p>
            <a:r>
              <a:rPr lang="de-AT" sz="1200" b="1" dirty="0"/>
              <a:t>Franz,</a:t>
            </a:r>
            <a:r>
              <a:rPr lang="de-AT" sz="1200" dirty="0"/>
              <a:t> Y. (2015): </a:t>
            </a:r>
            <a:r>
              <a:rPr lang="de-AT" sz="1200" dirty="0" err="1"/>
              <a:t>Gentrification</a:t>
            </a:r>
            <a:r>
              <a:rPr lang="de-AT" sz="1200" dirty="0"/>
              <a:t> in </a:t>
            </a:r>
            <a:r>
              <a:rPr lang="de-AT" sz="1200" dirty="0" err="1"/>
              <a:t>Neighbourhood</a:t>
            </a:r>
            <a:r>
              <a:rPr lang="de-AT" sz="1200" dirty="0"/>
              <a:t> Development. Case Studies </a:t>
            </a:r>
            <a:r>
              <a:rPr lang="de-AT" sz="1200" dirty="0" err="1"/>
              <a:t>from</a:t>
            </a:r>
            <a:r>
              <a:rPr lang="de-AT" sz="1200" dirty="0"/>
              <a:t> New York City, Berlin and Vienna. Vienna University Press. Göttingen.</a:t>
            </a:r>
          </a:p>
          <a:p>
            <a:r>
              <a:rPr lang="de-AT" sz="1200" b="1" dirty="0"/>
              <a:t>Gruber</a:t>
            </a:r>
            <a:r>
              <a:rPr lang="de-AT" sz="1200" dirty="0"/>
              <a:t>, E. &amp; Franz, Y. (2024). </a:t>
            </a:r>
            <a:r>
              <a:rPr lang="de-DE" sz="1200" dirty="0"/>
              <a:t>Studierendenwohnen als Asset Class: Veränderungsprozesse am österreichischen Studierendenwohnungsmarkt am Beispiel Wien und Innsbruck. In: Robert Musil, Christian Smigiel, Christian Zeller (ed.) Stadt, Land, Wohnen. Regionale Wohnungsmärkte zwischen Book und Krise. ISR Forschungsbericht 60. Wien: Verlag der Österreichischen Akademie der Wissenschaften. 147-157.</a:t>
            </a:r>
            <a:endParaRPr lang="de-AT" sz="1200" b="1" dirty="0"/>
          </a:p>
          <a:p>
            <a:r>
              <a:rPr lang="de-AT" sz="1200" b="1" dirty="0"/>
              <a:t>Gruber</a:t>
            </a:r>
            <a:r>
              <a:rPr lang="de-AT" sz="1200" dirty="0"/>
              <a:t>, E. &amp; Franz, Y. (2019). </a:t>
            </a:r>
            <a:r>
              <a:rPr lang="en-GB" sz="1200" dirty="0"/>
              <a:t>What Can the Housing Market Teach Us? University Fieldtrips Identify Current Transitions in Vienna’s Urban Development and Housing Market Policies. Annals of the Austrian Geographical Society, Vol. 161, pp. 379–394. Open Access: https://austriaca.at/0xc1aa5576_0x003b6146.pdf. </a:t>
            </a:r>
          </a:p>
          <a:p>
            <a:r>
              <a:rPr lang="en-GB" sz="1200" b="1" dirty="0">
                <a:latin typeface="+mn-lt"/>
              </a:rPr>
              <a:t>Hauschildt</a:t>
            </a:r>
            <a:r>
              <a:rPr lang="en-GB" sz="1200" dirty="0">
                <a:latin typeface="+mn-lt"/>
              </a:rPr>
              <a:t>, K</a:t>
            </a:r>
            <a:r>
              <a:rPr lang="en-GB" sz="1200" dirty="0"/>
              <a:t>ristina</a:t>
            </a:r>
            <a:r>
              <a:rPr lang="en-GB" sz="1200" dirty="0">
                <a:latin typeface="+mn-lt"/>
              </a:rPr>
              <a:t> (Ed.), Christoph </a:t>
            </a:r>
            <a:r>
              <a:rPr lang="en-GB" sz="1200" dirty="0" err="1">
                <a:latin typeface="+mn-lt"/>
              </a:rPr>
              <a:t>Gwosć</a:t>
            </a:r>
            <a:r>
              <a:rPr lang="en-GB" sz="1200" dirty="0">
                <a:latin typeface="+mn-lt"/>
              </a:rPr>
              <a:t>, Hendrik Schirmer, Sylvia Mandl, Cordelia Menz (2024): </a:t>
            </a:r>
            <a:r>
              <a:rPr lang="en-US" sz="1200" dirty="0">
                <a:latin typeface="+mn-lt"/>
              </a:rPr>
              <a:t>Social and Economic Conditions of Student Life in Europe. EUROSTUDENT 8 Synopsis of Indicators 2021–2024. </a:t>
            </a:r>
            <a:r>
              <a:rPr lang="en-US" sz="1200" dirty="0" err="1">
                <a:latin typeface="+mn-lt"/>
              </a:rPr>
              <a:t>wbv</a:t>
            </a:r>
            <a:r>
              <a:rPr lang="en-US" sz="1200" dirty="0">
                <a:latin typeface="+mn-lt"/>
              </a:rPr>
              <a:t> Media. DOI: 10.3278/6001920ew.</a:t>
            </a:r>
          </a:p>
          <a:p>
            <a:r>
              <a:rPr lang="en-US" sz="1200" b="1" dirty="0"/>
              <a:t>Latham</a:t>
            </a:r>
            <a:r>
              <a:rPr lang="en-US" sz="1200" dirty="0"/>
              <a:t>, A., &amp; Layton, J. (2022). Social infrastructure: Why it matters and how urban geographers might study it. Urban Geography, 43(5), 659–668. https://doi.org/10.1080/02723638.2021.2003609.</a:t>
            </a:r>
          </a:p>
          <a:p>
            <a:r>
              <a:rPr lang="en-US" sz="1200" b="1" dirty="0"/>
              <a:t>Layton</a:t>
            </a:r>
            <a:r>
              <a:rPr lang="en-US" sz="1200" dirty="0"/>
              <a:t>, J., &amp; Latham, A. (2022). Social infrastructure and public life—Notes on Finsbury Park, London. Urban Geography, 43(5), 755–776. https://doi.org/10.1080/02723638.2021.1934631.</a:t>
            </a:r>
            <a:endParaRPr lang="de-DE" sz="1200" dirty="0"/>
          </a:p>
          <a:p>
            <a:r>
              <a:rPr lang="de-DE" sz="1200" b="1" dirty="0"/>
              <a:t>Musil</a:t>
            </a:r>
            <a:r>
              <a:rPr lang="de-DE" sz="1200" dirty="0"/>
              <a:t> R. &amp; Eder J. (2013), Wien und seine Hochschulen: Regionale Wertschöpfungseffekte der Wiener Hochschulen. In: ISR Research Report, 40. Wien, ISR.</a:t>
            </a:r>
            <a:endParaRPr lang="en-US" sz="1200" b="1" dirty="0">
              <a:latin typeface="+mn-lt"/>
            </a:endParaRPr>
          </a:p>
          <a:p>
            <a:r>
              <a:rPr lang="en-US" sz="1200" b="1" dirty="0">
                <a:latin typeface="+mn-lt"/>
              </a:rPr>
              <a:t>Ritt</a:t>
            </a:r>
            <a:r>
              <a:rPr lang="en-US" sz="1200" dirty="0">
                <a:latin typeface="+mn-lt"/>
              </a:rPr>
              <a:t>, Thomas; Mara </a:t>
            </a:r>
            <a:r>
              <a:rPr lang="en-US" sz="1200" dirty="0" err="1">
                <a:latin typeface="+mn-lt"/>
              </a:rPr>
              <a:t>Verlic</a:t>
            </a:r>
            <a:r>
              <a:rPr lang="en-US" sz="1200" dirty="0">
                <a:latin typeface="+mn-lt"/>
              </a:rPr>
              <a:t> (2026): Der Wiener </a:t>
            </a:r>
            <a:r>
              <a:rPr lang="en-US" sz="1200" dirty="0" err="1">
                <a:latin typeface="+mn-lt"/>
              </a:rPr>
              <a:t>Wohnungsmarkt</a:t>
            </a:r>
            <a:r>
              <a:rPr lang="en-US" sz="1200" dirty="0">
                <a:latin typeface="+mn-lt"/>
              </a:rPr>
              <a:t> </a:t>
            </a:r>
            <a:r>
              <a:rPr lang="en-US" sz="1200" dirty="0" err="1">
                <a:latin typeface="+mn-lt"/>
              </a:rPr>
              <a:t>im</a:t>
            </a:r>
            <a:r>
              <a:rPr lang="en-US" sz="1200" dirty="0">
                <a:latin typeface="+mn-lt"/>
              </a:rPr>
              <a:t> </a:t>
            </a:r>
            <a:r>
              <a:rPr lang="en-US" sz="1200" dirty="0" err="1">
                <a:latin typeface="+mn-lt"/>
              </a:rPr>
              <a:t>europäischen</a:t>
            </a:r>
            <a:r>
              <a:rPr lang="en-US" sz="1200" dirty="0">
                <a:latin typeface="+mn-lt"/>
              </a:rPr>
              <a:t> </a:t>
            </a:r>
            <a:r>
              <a:rPr lang="en-US" sz="1200" dirty="0" err="1">
                <a:latin typeface="+mn-lt"/>
              </a:rPr>
              <a:t>Vergleich</a:t>
            </a:r>
            <a:r>
              <a:rPr lang="en-US" sz="1200" dirty="0">
                <a:latin typeface="+mn-lt"/>
              </a:rPr>
              <a:t>. </a:t>
            </a:r>
            <a:r>
              <a:rPr lang="en-US" sz="1200" dirty="0" err="1">
                <a:latin typeface="+mn-lt"/>
              </a:rPr>
              <a:t>Struktur</a:t>
            </a:r>
            <a:r>
              <a:rPr lang="en-US" sz="1200" dirty="0">
                <a:latin typeface="+mn-lt"/>
              </a:rPr>
              <a:t>, </a:t>
            </a:r>
            <a:r>
              <a:rPr lang="en-US" sz="1200" dirty="0" err="1">
                <a:latin typeface="+mn-lt"/>
              </a:rPr>
              <a:t>Wirkung</a:t>
            </a:r>
            <a:r>
              <a:rPr lang="en-US" sz="1200" dirty="0">
                <a:latin typeface="+mn-lt"/>
              </a:rPr>
              <a:t> und </a:t>
            </a:r>
            <a:r>
              <a:rPr lang="en-US" sz="1200" dirty="0" err="1">
                <a:latin typeface="+mn-lt"/>
              </a:rPr>
              <a:t>aktuelle</a:t>
            </a:r>
            <a:r>
              <a:rPr lang="en-US" sz="1200" dirty="0">
                <a:latin typeface="+mn-lt"/>
              </a:rPr>
              <a:t> </a:t>
            </a:r>
            <a:r>
              <a:rPr lang="en-US" sz="1200" dirty="0" err="1">
                <a:latin typeface="+mn-lt"/>
              </a:rPr>
              <a:t>Herausforderungen</a:t>
            </a:r>
            <a:r>
              <a:rPr lang="en-US" sz="1200" dirty="0">
                <a:latin typeface="+mn-lt"/>
              </a:rPr>
              <a:t>. In: </a:t>
            </a:r>
            <a:r>
              <a:rPr lang="en-US" sz="1200" dirty="0" err="1">
                <a:latin typeface="+mn-lt"/>
              </a:rPr>
              <a:t>Verlic</a:t>
            </a:r>
            <a:r>
              <a:rPr lang="en-US" sz="1200" dirty="0">
                <a:latin typeface="+mn-lt"/>
              </a:rPr>
              <a:t> (Ed.). </a:t>
            </a:r>
            <a:r>
              <a:rPr lang="en-US" sz="1200" dirty="0" err="1">
                <a:latin typeface="+mn-lt"/>
              </a:rPr>
              <a:t>Wohnungsmärkte</a:t>
            </a:r>
            <a:r>
              <a:rPr lang="en-US" sz="1200" dirty="0">
                <a:latin typeface="+mn-lt"/>
              </a:rPr>
              <a:t> in Europa </a:t>
            </a:r>
            <a:r>
              <a:rPr lang="en-US" sz="1200" dirty="0" err="1">
                <a:latin typeface="+mn-lt"/>
              </a:rPr>
              <a:t>unter</a:t>
            </a:r>
            <a:r>
              <a:rPr lang="en-US" sz="1200" dirty="0">
                <a:latin typeface="+mn-lt"/>
              </a:rPr>
              <a:t> Druck. </a:t>
            </a:r>
            <a:r>
              <a:rPr lang="en-US" sz="1200" dirty="0" err="1">
                <a:latin typeface="+mn-lt"/>
              </a:rPr>
              <a:t>Stadtpunkte</a:t>
            </a:r>
            <a:r>
              <a:rPr lang="en-US" sz="1200" dirty="0">
                <a:latin typeface="+mn-lt"/>
              </a:rPr>
              <a:t> 46.13-18. </a:t>
            </a:r>
            <a:r>
              <a:rPr lang="en-US" sz="700" dirty="0">
                <a:latin typeface="+mn-lt"/>
              </a:rPr>
              <a:t>https://emedien.arbeiterkammer.at/resolver?urn=urn:nbn:at:at-akw:g-7338894. </a:t>
            </a:r>
            <a:r>
              <a:rPr lang="en-US" sz="700" dirty="0"/>
              <a:t>[last access: 29.05.2026].</a:t>
            </a:r>
            <a:endParaRPr lang="en-US" sz="700" dirty="0">
              <a:latin typeface="+mn-lt"/>
            </a:endParaRPr>
          </a:p>
          <a:p>
            <a:r>
              <a:rPr lang="en-US" sz="1200" b="1" dirty="0" err="1">
                <a:latin typeface="+mn-lt"/>
              </a:rPr>
              <a:t>Technische</a:t>
            </a:r>
            <a:r>
              <a:rPr lang="en-US" sz="1200" b="1" dirty="0">
                <a:latin typeface="+mn-lt"/>
              </a:rPr>
              <a:t> Universität Wien (2025). </a:t>
            </a:r>
            <a:r>
              <a:rPr lang="en-US" sz="1200" dirty="0" err="1">
                <a:latin typeface="+mn-lt"/>
              </a:rPr>
              <a:t>Entwicklungsplan</a:t>
            </a:r>
            <a:r>
              <a:rPr lang="en-US" sz="1200" dirty="0">
                <a:latin typeface="+mn-lt"/>
              </a:rPr>
              <a:t> 2030 der </a:t>
            </a:r>
            <a:r>
              <a:rPr lang="en-US" sz="1200" dirty="0" err="1">
                <a:latin typeface="+mn-lt"/>
              </a:rPr>
              <a:t>Technischen</a:t>
            </a:r>
            <a:r>
              <a:rPr lang="en-US" sz="1200" dirty="0">
                <a:latin typeface="+mn-lt"/>
              </a:rPr>
              <a:t> Universität Wien. </a:t>
            </a:r>
            <a:r>
              <a:rPr lang="en-US" sz="700" dirty="0">
                <a:latin typeface="+mn-lt"/>
              </a:rPr>
              <a:t>https://www.tuwien.at/fileadmin/Assets/tu-wien/Ueber_die_TU_Wien/Berichte_und_Dokumente/Entwicklungsplan/TUW_Entwicklungsplan_2030.pdf </a:t>
            </a:r>
            <a:r>
              <a:rPr lang="en-US" sz="700" dirty="0"/>
              <a:t>[last access: 01.06.2026].</a:t>
            </a:r>
          </a:p>
          <a:p>
            <a:r>
              <a:rPr lang="en-US" sz="1200" b="1" dirty="0">
                <a:latin typeface="+mn-lt"/>
              </a:rPr>
              <a:t>Universität Wien (2023). </a:t>
            </a:r>
            <a:r>
              <a:rPr lang="en-US" sz="1200" dirty="0" err="1">
                <a:latin typeface="+mn-lt"/>
              </a:rPr>
              <a:t>Entwicklungsplan</a:t>
            </a:r>
            <a:r>
              <a:rPr lang="en-US" sz="1200" dirty="0">
                <a:latin typeface="+mn-lt"/>
              </a:rPr>
              <a:t> Universität Wien 2031</a:t>
            </a:r>
            <a:r>
              <a:rPr lang="en-US" sz="700" dirty="0">
                <a:latin typeface="+mn-lt"/>
              </a:rPr>
              <a:t>. https://rektorat.univie.ac.at/strategie/entwicklungsplan/ </a:t>
            </a:r>
            <a:r>
              <a:rPr lang="en-US" sz="700" dirty="0"/>
              <a:t>[last access: 01.06.2026].</a:t>
            </a:r>
            <a:endParaRPr lang="en-US" sz="700" dirty="0">
              <a:latin typeface="+mn-lt"/>
            </a:endParaRPr>
          </a:p>
          <a:p>
            <a:r>
              <a:rPr lang="en-US" sz="1200" b="1" dirty="0">
                <a:latin typeface="+mn-lt"/>
              </a:rPr>
              <a:t>WKO (Austrian Economic Chambers) </a:t>
            </a:r>
            <a:r>
              <a:rPr lang="en-US" sz="1200" dirty="0">
                <a:latin typeface="+mn-lt"/>
              </a:rPr>
              <a:t>(2025). </a:t>
            </a:r>
            <a:r>
              <a:rPr lang="en-US" sz="1200" dirty="0" err="1">
                <a:latin typeface="+mn-lt"/>
              </a:rPr>
              <a:t>Lehrlinge</a:t>
            </a:r>
            <a:r>
              <a:rPr lang="en-US" sz="1200" dirty="0">
                <a:latin typeface="+mn-lt"/>
              </a:rPr>
              <a:t> </a:t>
            </a:r>
            <a:r>
              <a:rPr lang="en-US" sz="1200" dirty="0" err="1">
                <a:latin typeface="+mn-lt"/>
              </a:rPr>
              <a:t>nach</a:t>
            </a:r>
            <a:r>
              <a:rPr lang="en-US" sz="1200" dirty="0">
                <a:latin typeface="+mn-lt"/>
              </a:rPr>
              <a:t> </a:t>
            </a:r>
            <a:r>
              <a:rPr lang="en-US" sz="1200" dirty="0" err="1">
                <a:latin typeface="+mn-lt"/>
              </a:rPr>
              <a:t>Sparten</a:t>
            </a:r>
            <a:r>
              <a:rPr lang="en-US" sz="1200" dirty="0">
                <a:latin typeface="+mn-lt"/>
              </a:rPr>
              <a:t>: 2002-2025 </a:t>
            </a:r>
            <a:r>
              <a:rPr lang="en-US" sz="1200" dirty="0" err="1">
                <a:latin typeface="+mn-lt"/>
              </a:rPr>
              <a:t>mit</a:t>
            </a:r>
            <a:r>
              <a:rPr lang="en-US" sz="1200" dirty="0">
                <a:latin typeface="+mn-lt"/>
              </a:rPr>
              <a:t> </a:t>
            </a:r>
            <a:r>
              <a:rPr lang="en-US" sz="1200" dirty="0" err="1">
                <a:latin typeface="+mn-lt"/>
              </a:rPr>
              <a:t>Bundeslandauswahl</a:t>
            </a:r>
            <a:r>
              <a:rPr lang="en-US" sz="1200" dirty="0">
                <a:latin typeface="+mn-lt"/>
              </a:rPr>
              <a:t>. </a:t>
            </a:r>
            <a:r>
              <a:rPr lang="en-US" sz="700" dirty="0">
                <a:latin typeface="+mn-lt"/>
              </a:rPr>
              <a:t>https://www.wko.at/zahlen-daten-fakten/daten-lehrlingsstatistik [last access: 01.06.2026]</a:t>
            </a:r>
            <a:endParaRPr lang="en-GB" sz="700" dirty="0">
              <a:latin typeface="+mn-lt"/>
            </a:endParaRPr>
          </a:p>
        </p:txBody>
      </p:sp>
    </p:spTree>
    <p:extLst>
      <p:ext uri="{BB962C8B-B14F-4D97-AF65-F5344CB8AC3E}">
        <p14:creationId xmlns:p14="http://schemas.microsoft.com/office/powerpoint/2010/main" val="254849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5B6-2806-0DCE-C1EB-2C8E4296F469}"/>
              </a:ext>
            </a:extLst>
          </p:cNvPr>
          <p:cNvSpPr>
            <a:spLocks noGrp="1"/>
          </p:cNvSpPr>
          <p:nvPr>
            <p:ph type="ctrTitle"/>
          </p:nvPr>
        </p:nvSpPr>
        <p:spPr>
          <a:xfrm>
            <a:off x="479425" y="1030544"/>
            <a:ext cx="7723281" cy="3114894"/>
          </a:xfrm>
        </p:spPr>
        <p:txBody>
          <a:bodyPr/>
          <a:lstStyle/>
          <a:p>
            <a:r>
              <a:rPr lang="en-US" dirty="0">
                <a:solidFill>
                  <a:schemeClr val="accent1"/>
                </a:solidFill>
              </a:rPr>
              <a:t>More than a roof: Student housing as social infrastructure.</a:t>
            </a:r>
          </a:p>
        </p:txBody>
      </p:sp>
      <p:sp>
        <p:nvSpPr>
          <p:cNvPr id="4" name="Subtitle 12">
            <a:extLst>
              <a:ext uri="{FF2B5EF4-FFF2-40B4-BE49-F238E27FC236}">
                <a16:creationId xmlns:a16="http://schemas.microsoft.com/office/drawing/2014/main" id="{FC4F54AC-2145-C6D0-F000-E950D1BF2554}"/>
              </a:ext>
            </a:extLst>
          </p:cNvPr>
          <p:cNvSpPr>
            <a:spLocks noGrp="1"/>
          </p:cNvSpPr>
          <p:nvPr>
            <p:ph type="subTitle" idx="1"/>
          </p:nvPr>
        </p:nvSpPr>
        <p:spPr/>
        <p:txBody>
          <a:bodyPr/>
          <a:lstStyle/>
          <a:p>
            <a:r>
              <a:rPr lang="en-GB" dirty="0">
                <a:solidFill>
                  <a:srgbClr val="0D4F9D"/>
                </a:solidFill>
              </a:rPr>
              <a:t>01</a:t>
            </a:r>
          </a:p>
        </p:txBody>
      </p:sp>
    </p:spTree>
    <p:extLst>
      <p:ext uri="{BB962C8B-B14F-4D97-AF65-F5344CB8AC3E}">
        <p14:creationId xmlns:p14="http://schemas.microsoft.com/office/powerpoint/2010/main" val="285018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BFB9-30CF-A251-E5A4-DEA2C052F0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E4DA4C-7F9A-84D6-4CDE-2944156E73CA}"/>
              </a:ext>
            </a:extLst>
          </p:cNvPr>
          <p:cNvSpPr>
            <a:spLocks noGrp="1"/>
          </p:cNvSpPr>
          <p:nvPr>
            <p:ph type="body" sz="quarter" idx="20"/>
          </p:nvPr>
        </p:nvSpPr>
        <p:spPr>
          <a:xfrm>
            <a:off x="394392" y="403475"/>
            <a:ext cx="9060503" cy="362069"/>
          </a:xfrm>
        </p:spPr>
        <p:txBody>
          <a:bodyPr/>
          <a:lstStyle/>
          <a:p>
            <a:r>
              <a:rPr lang="en-US" dirty="0"/>
              <a:t>Student housing as social infrastructure.</a:t>
            </a:r>
          </a:p>
        </p:txBody>
      </p:sp>
      <p:sp>
        <p:nvSpPr>
          <p:cNvPr id="3" name="Title 2">
            <a:extLst>
              <a:ext uri="{FF2B5EF4-FFF2-40B4-BE49-F238E27FC236}">
                <a16:creationId xmlns:a16="http://schemas.microsoft.com/office/drawing/2014/main" id="{6B9C87B4-7AB7-CA3D-A974-9502D10AEB94}"/>
              </a:ext>
            </a:extLst>
          </p:cNvPr>
          <p:cNvSpPr>
            <a:spLocks noGrp="1"/>
          </p:cNvSpPr>
          <p:nvPr>
            <p:ph type="ctrTitle"/>
          </p:nvPr>
        </p:nvSpPr>
        <p:spPr>
          <a:xfrm>
            <a:off x="394392" y="1000529"/>
            <a:ext cx="11797608" cy="965443"/>
          </a:xfrm>
        </p:spPr>
        <p:txBody>
          <a:bodyPr>
            <a:noAutofit/>
          </a:bodyPr>
          <a:lstStyle/>
          <a:p>
            <a:r>
              <a:rPr lang="en-GB" sz="4000" dirty="0"/>
              <a:t>Purpose-Built-Student-</a:t>
            </a:r>
            <a:r>
              <a:rPr lang="en-GB" sz="4000" dirty="0" err="1"/>
              <a:t>Accomdation</a:t>
            </a:r>
            <a:r>
              <a:rPr lang="en-GB" sz="4000" dirty="0"/>
              <a:t> (PBSA) after “with </a:t>
            </a:r>
            <a:r>
              <a:rPr lang="en-GB" sz="4000" i="1" dirty="0"/>
              <a:t>parents</a:t>
            </a:r>
            <a:r>
              <a:rPr lang="en-GB" sz="4000" dirty="0"/>
              <a:t>” and “with </a:t>
            </a:r>
            <a:r>
              <a:rPr lang="en-GB" sz="4000" i="1" dirty="0"/>
              <a:t>partner</a:t>
            </a:r>
            <a:r>
              <a:rPr lang="en-GB" sz="4000" dirty="0"/>
              <a:t>”</a:t>
            </a:r>
          </a:p>
        </p:txBody>
      </p:sp>
      <p:pic>
        <p:nvPicPr>
          <p:cNvPr id="8" name="Grafik 7">
            <a:extLst>
              <a:ext uri="{FF2B5EF4-FFF2-40B4-BE49-F238E27FC236}">
                <a16:creationId xmlns:a16="http://schemas.microsoft.com/office/drawing/2014/main" id="{29A5DD99-5F12-BED6-8026-86A1B04F1C20}"/>
              </a:ext>
            </a:extLst>
          </p:cNvPr>
          <p:cNvPicPr>
            <a:picLocks noChangeAspect="1"/>
          </p:cNvPicPr>
          <p:nvPr/>
        </p:nvPicPr>
        <p:blipFill>
          <a:blip r:embed="rId2"/>
          <a:stretch>
            <a:fillRect/>
          </a:stretch>
        </p:blipFill>
        <p:spPr>
          <a:xfrm>
            <a:off x="5256213" y="2314870"/>
            <a:ext cx="5892738" cy="3657207"/>
          </a:xfrm>
          <a:prstGeom prst="rect">
            <a:avLst/>
          </a:prstGeom>
        </p:spPr>
      </p:pic>
      <p:sp>
        <p:nvSpPr>
          <p:cNvPr id="10" name="Textplatzhalter 9">
            <a:extLst>
              <a:ext uri="{FF2B5EF4-FFF2-40B4-BE49-F238E27FC236}">
                <a16:creationId xmlns:a16="http://schemas.microsoft.com/office/drawing/2014/main" id="{0C6C3ECC-9701-AAE9-9FAF-7A967414131B}"/>
              </a:ext>
            </a:extLst>
          </p:cNvPr>
          <p:cNvSpPr>
            <a:spLocks noGrp="1"/>
          </p:cNvSpPr>
          <p:nvPr>
            <p:ph type="body" sz="quarter" idx="21"/>
          </p:nvPr>
        </p:nvSpPr>
        <p:spPr>
          <a:xfrm>
            <a:off x="394392" y="2428783"/>
            <a:ext cx="4861821" cy="3543294"/>
          </a:xfrm>
        </p:spPr>
        <p:txBody>
          <a:bodyPr/>
          <a:lstStyle/>
          <a:p>
            <a:pPr marL="342900" indent="-342900">
              <a:buFont typeface="Arial" panose="020B0604020202020204" pitchFamily="34" charset="0"/>
              <a:buChar char="•"/>
            </a:pPr>
            <a:r>
              <a:rPr lang="de-AT" dirty="0"/>
              <a:t>High </a:t>
            </a:r>
            <a:r>
              <a:rPr lang="de-AT" dirty="0" err="1"/>
              <a:t>diversity</a:t>
            </a:r>
            <a:r>
              <a:rPr lang="de-AT" dirty="0"/>
              <a:t> </a:t>
            </a:r>
            <a:r>
              <a:rPr lang="de-AT" dirty="0" err="1"/>
              <a:t>of</a:t>
            </a:r>
            <a:r>
              <a:rPr lang="de-AT" dirty="0"/>
              <a:t> </a:t>
            </a:r>
            <a:r>
              <a:rPr lang="de-AT" dirty="0" err="1"/>
              <a:t>students</a:t>
            </a:r>
            <a:r>
              <a:rPr lang="de-AT" dirty="0"/>
              <a:t>‘ </a:t>
            </a:r>
            <a:r>
              <a:rPr lang="de-AT" dirty="0" err="1"/>
              <a:t>housing</a:t>
            </a:r>
            <a:r>
              <a:rPr lang="de-AT" dirty="0"/>
              <a:t> </a:t>
            </a:r>
            <a:r>
              <a:rPr lang="de-AT" dirty="0" err="1"/>
              <a:t>situation</a:t>
            </a:r>
            <a:r>
              <a:rPr lang="de-AT" dirty="0"/>
              <a:t> </a:t>
            </a:r>
            <a:r>
              <a:rPr lang="de-AT" dirty="0" err="1"/>
              <a:t>amongst</a:t>
            </a:r>
            <a:r>
              <a:rPr lang="de-AT" dirty="0"/>
              <a:t> EU countries.</a:t>
            </a:r>
          </a:p>
          <a:p>
            <a:pPr marL="342900" indent="-342900">
              <a:buFont typeface="Arial" panose="020B0604020202020204" pitchFamily="34" charset="0"/>
              <a:buChar char="•"/>
            </a:pPr>
            <a:endParaRPr lang="de-AT" dirty="0"/>
          </a:p>
          <a:p>
            <a:pPr marL="342900" indent="-342900">
              <a:buFont typeface="Arial" panose="020B0604020202020204" pitchFamily="34" charset="0"/>
              <a:buChar char="•"/>
            </a:pPr>
            <a:r>
              <a:rPr lang="de-AT" dirty="0"/>
              <a:t>Most </a:t>
            </a:r>
            <a:r>
              <a:rPr lang="de-AT" dirty="0" err="1"/>
              <a:t>common</a:t>
            </a:r>
            <a:r>
              <a:rPr lang="de-AT" dirty="0"/>
              <a:t> </a:t>
            </a:r>
            <a:r>
              <a:rPr lang="de-AT" dirty="0" err="1"/>
              <a:t>category</a:t>
            </a:r>
            <a:r>
              <a:rPr lang="de-AT" dirty="0"/>
              <a:t>: „</a:t>
            </a:r>
            <a:r>
              <a:rPr lang="de-AT" dirty="0" err="1"/>
              <a:t>with</a:t>
            </a:r>
            <a:r>
              <a:rPr lang="de-AT" dirty="0"/>
              <a:t> </a:t>
            </a:r>
            <a:r>
              <a:rPr lang="de-AT" dirty="0" err="1"/>
              <a:t>parents</a:t>
            </a:r>
            <a:r>
              <a:rPr lang="de-AT" dirty="0"/>
              <a:t>“ </a:t>
            </a:r>
          </a:p>
          <a:p>
            <a:pPr marL="522288" lvl="1" indent="-342900">
              <a:buFont typeface="Arial" panose="020B0604020202020204" pitchFamily="34" charset="0"/>
              <a:buChar char="•"/>
            </a:pPr>
            <a:r>
              <a:rPr lang="de-AT" dirty="0" err="1"/>
              <a:t>Important</a:t>
            </a:r>
            <a:r>
              <a:rPr lang="de-AT" dirty="0"/>
              <a:t> </a:t>
            </a:r>
            <a:r>
              <a:rPr lang="de-AT" dirty="0" err="1"/>
              <a:t>role</a:t>
            </a:r>
            <a:r>
              <a:rPr lang="de-AT" dirty="0"/>
              <a:t> </a:t>
            </a:r>
            <a:r>
              <a:rPr lang="de-AT" dirty="0" err="1"/>
              <a:t>of</a:t>
            </a:r>
            <a:r>
              <a:rPr lang="de-AT" dirty="0"/>
              <a:t> </a:t>
            </a:r>
            <a:r>
              <a:rPr lang="de-AT" dirty="0" err="1"/>
              <a:t>family</a:t>
            </a:r>
            <a:r>
              <a:rPr lang="de-AT" dirty="0"/>
              <a:t> </a:t>
            </a:r>
            <a:r>
              <a:rPr lang="de-AT" dirty="0" err="1"/>
              <a:t>networks</a:t>
            </a:r>
            <a:endParaRPr lang="de-AT" dirty="0"/>
          </a:p>
          <a:p>
            <a:pPr marL="700088" lvl="2" indent="-342900">
              <a:buFont typeface="Arial" panose="020B0604020202020204" pitchFamily="34" charset="0"/>
              <a:buChar char="•"/>
            </a:pPr>
            <a:r>
              <a:rPr lang="de-AT" dirty="0"/>
              <a:t>due </a:t>
            </a:r>
            <a:r>
              <a:rPr lang="de-AT" dirty="0" err="1"/>
              <a:t>to</a:t>
            </a:r>
            <a:r>
              <a:rPr lang="de-AT" dirty="0"/>
              <a:t> lack </a:t>
            </a:r>
            <a:r>
              <a:rPr lang="de-AT" dirty="0" err="1"/>
              <a:t>of</a:t>
            </a:r>
            <a:r>
              <a:rPr lang="de-AT" dirty="0"/>
              <a:t> </a:t>
            </a:r>
            <a:r>
              <a:rPr lang="de-AT" dirty="0" err="1"/>
              <a:t>opportunities</a:t>
            </a:r>
            <a:r>
              <a:rPr lang="de-AT" dirty="0"/>
              <a:t>.</a:t>
            </a:r>
          </a:p>
          <a:p>
            <a:pPr marL="522288" lvl="1" indent="-342900">
              <a:buFont typeface="Arial" panose="020B0604020202020204" pitchFamily="34" charset="0"/>
              <a:buChar char="•"/>
            </a:pPr>
            <a:endParaRPr lang="de-AT" dirty="0"/>
          </a:p>
          <a:p>
            <a:pPr marL="342900" indent="-342900">
              <a:buFont typeface="Arial" panose="020B0604020202020204" pitchFamily="34" charset="0"/>
              <a:buChar char="•"/>
            </a:pPr>
            <a:r>
              <a:rPr lang="de-AT" dirty="0"/>
              <a:t>„</a:t>
            </a:r>
            <a:r>
              <a:rPr lang="de-AT" dirty="0" err="1"/>
              <a:t>with</a:t>
            </a:r>
            <a:r>
              <a:rPr lang="de-AT" dirty="0"/>
              <a:t> </a:t>
            </a:r>
            <a:r>
              <a:rPr lang="de-AT" dirty="0" err="1"/>
              <a:t>partner</a:t>
            </a:r>
            <a:r>
              <a:rPr lang="de-AT" dirty="0"/>
              <a:t>/</a:t>
            </a:r>
            <a:r>
              <a:rPr lang="de-AT" dirty="0" err="1"/>
              <a:t>children</a:t>
            </a:r>
            <a:r>
              <a:rPr lang="de-AT" dirty="0"/>
              <a:t>“ </a:t>
            </a:r>
            <a:r>
              <a:rPr lang="de-AT" dirty="0" err="1"/>
              <a:t>implies</a:t>
            </a:r>
            <a:endParaRPr lang="de-AT" dirty="0"/>
          </a:p>
          <a:p>
            <a:pPr marL="522288" lvl="1" indent="-342900">
              <a:buFont typeface="Arial" panose="020B0604020202020204" pitchFamily="34" charset="0"/>
              <a:buChar char="•"/>
            </a:pPr>
            <a:r>
              <a:rPr lang="de-AT" dirty="0" err="1"/>
              <a:t>significant</a:t>
            </a:r>
            <a:r>
              <a:rPr lang="de-AT" dirty="0"/>
              <a:t> </a:t>
            </a:r>
            <a:r>
              <a:rPr lang="de-AT" dirty="0" err="1"/>
              <a:t>dependency</a:t>
            </a:r>
            <a:r>
              <a:rPr lang="de-AT" dirty="0"/>
              <a:t> </a:t>
            </a:r>
            <a:r>
              <a:rPr lang="de-AT" dirty="0" err="1"/>
              <a:t>of</a:t>
            </a:r>
            <a:r>
              <a:rPr lang="de-AT" dirty="0"/>
              <a:t> </a:t>
            </a:r>
            <a:r>
              <a:rPr lang="de-AT" dirty="0" err="1"/>
              <a:t>young</a:t>
            </a:r>
            <a:r>
              <a:rPr lang="de-AT" dirty="0"/>
              <a:t> </a:t>
            </a:r>
            <a:r>
              <a:rPr lang="de-AT" dirty="0" err="1"/>
              <a:t>households</a:t>
            </a:r>
            <a:r>
              <a:rPr lang="de-AT" dirty="0"/>
              <a:t> on </a:t>
            </a:r>
            <a:r>
              <a:rPr lang="de-AT" u="sng" dirty="0"/>
              <a:t>non</a:t>
            </a:r>
            <a:r>
              <a:rPr lang="de-AT" dirty="0"/>
              <a:t>-PBSA </a:t>
            </a:r>
            <a:r>
              <a:rPr lang="de-AT" dirty="0" err="1"/>
              <a:t>housing</a:t>
            </a:r>
            <a:r>
              <a:rPr lang="de-AT" dirty="0"/>
              <a:t> </a:t>
            </a:r>
            <a:r>
              <a:rPr lang="de-AT" dirty="0" err="1"/>
              <a:t>segments</a:t>
            </a:r>
            <a:endParaRPr lang="de-AT" dirty="0"/>
          </a:p>
        </p:txBody>
      </p:sp>
      <p:sp>
        <p:nvSpPr>
          <p:cNvPr id="4" name="Textfeld 3">
            <a:extLst>
              <a:ext uri="{FF2B5EF4-FFF2-40B4-BE49-F238E27FC236}">
                <a16:creationId xmlns:a16="http://schemas.microsoft.com/office/drawing/2014/main" id="{0FF40132-F3A5-826C-D1F7-46EACB2525DE}"/>
              </a:ext>
            </a:extLst>
          </p:cNvPr>
          <p:cNvSpPr txBox="1"/>
          <p:nvPr/>
        </p:nvSpPr>
        <p:spPr>
          <a:xfrm>
            <a:off x="5348254" y="5972077"/>
            <a:ext cx="1712328" cy="276999"/>
          </a:xfrm>
          <a:prstGeom prst="rect">
            <a:avLst/>
          </a:prstGeom>
          <a:noFill/>
        </p:spPr>
        <p:txBody>
          <a:bodyPr wrap="none" rtlCol="0">
            <a:spAutoFit/>
          </a:bodyPr>
          <a:lstStyle/>
          <a:p>
            <a:r>
              <a:rPr lang="en-GB" sz="1200" dirty="0"/>
              <a:t>Hauschildt et al. (2024)</a:t>
            </a:r>
            <a:endParaRPr lang="de-DE" sz="1200" dirty="0"/>
          </a:p>
        </p:txBody>
      </p:sp>
    </p:spTree>
    <p:extLst>
      <p:ext uri="{BB962C8B-B14F-4D97-AF65-F5344CB8AC3E}">
        <p14:creationId xmlns:p14="http://schemas.microsoft.com/office/powerpoint/2010/main" val="126489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311F3-295E-0FC5-7BAE-D13E57F0C9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6BA34B-71DB-DD1B-3F50-AFFCAC417AA8}"/>
              </a:ext>
            </a:extLst>
          </p:cNvPr>
          <p:cNvSpPr>
            <a:spLocks noGrp="1"/>
          </p:cNvSpPr>
          <p:nvPr>
            <p:ph type="body" sz="quarter" idx="20"/>
          </p:nvPr>
        </p:nvSpPr>
        <p:spPr>
          <a:xfrm>
            <a:off x="394392" y="403475"/>
            <a:ext cx="9060503" cy="362069"/>
          </a:xfrm>
        </p:spPr>
        <p:txBody>
          <a:bodyPr/>
          <a:lstStyle/>
          <a:p>
            <a:r>
              <a:rPr lang="en-US" dirty="0"/>
              <a:t>Student housing as social infrastructure.</a:t>
            </a:r>
          </a:p>
        </p:txBody>
      </p:sp>
      <p:sp>
        <p:nvSpPr>
          <p:cNvPr id="3" name="Title 2">
            <a:extLst>
              <a:ext uri="{FF2B5EF4-FFF2-40B4-BE49-F238E27FC236}">
                <a16:creationId xmlns:a16="http://schemas.microsoft.com/office/drawing/2014/main" id="{3DB9C3EF-71A3-0BB2-1190-A37BDD538509}"/>
              </a:ext>
            </a:extLst>
          </p:cNvPr>
          <p:cNvSpPr>
            <a:spLocks noGrp="1"/>
          </p:cNvSpPr>
          <p:nvPr>
            <p:ph type="ctrTitle"/>
          </p:nvPr>
        </p:nvSpPr>
        <p:spPr>
          <a:xfrm>
            <a:off x="394392" y="1125015"/>
            <a:ext cx="11797608" cy="965443"/>
          </a:xfrm>
        </p:spPr>
        <p:txBody>
          <a:bodyPr>
            <a:noAutofit/>
          </a:bodyPr>
          <a:lstStyle/>
          <a:p>
            <a:r>
              <a:rPr lang="en-US" sz="4000" dirty="0"/>
              <a:t>Understanding student housing beyond its residential function (1/2)</a:t>
            </a:r>
          </a:p>
        </p:txBody>
      </p:sp>
      <p:sp>
        <p:nvSpPr>
          <p:cNvPr id="4" name="Text Placeholder 3">
            <a:extLst>
              <a:ext uri="{FF2B5EF4-FFF2-40B4-BE49-F238E27FC236}">
                <a16:creationId xmlns:a16="http://schemas.microsoft.com/office/drawing/2014/main" id="{B46744C8-A135-E28C-69F3-EF0640A46BFA}"/>
              </a:ext>
            </a:extLst>
          </p:cNvPr>
          <p:cNvSpPr>
            <a:spLocks noGrp="1"/>
          </p:cNvSpPr>
          <p:nvPr>
            <p:ph type="body" sz="quarter" idx="21"/>
          </p:nvPr>
        </p:nvSpPr>
        <p:spPr>
          <a:xfrm>
            <a:off x="394391" y="2466490"/>
            <a:ext cx="10446886" cy="3543294"/>
          </a:xfrm>
        </p:spPr>
        <p:txBody>
          <a:bodyPr/>
          <a:lstStyle/>
          <a:p>
            <a:r>
              <a:rPr lang="de-AT" sz="2400" dirty="0"/>
              <a:t>Access </a:t>
            </a:r>
            <a:r>
              <a:rPr lang="de-AT" sz="2400" dirty="0" err="1"/>
              <a:t>to</a:t>
            </a:r>
            <a:r>
              <a:rPr lang="de-AT" sz="2400" dirty="0"/>
              <a:t> </a:t>
            </a:r>
            <a:r>
              <a:rPr lang="de-AT" sz="2400" b="1" dirty="0" err="1"/>
              <a:t>adequate</a:t>
            </a:r>
            <a:r>
              <a:rPr lang="de-AT" sz="2400" b="1" dirty="0"/>
              <a:t> and </a:t>
            </a:r>
            <a:r>
              <a:rPr lang="de-AT" sz="2400" b="1" dirty="0" err="1"/>
              <a:t>affordable</a:t>
            </a:r>
            <a:r>
              <a:rPr lang="de-AT" sz="2400" b="1" dirty="0"/>
              <a:t> </a:t>
            </a:r>
            <a:r>
              <a:rPr lang="de-AT" sz="2400" b="1" dirty="0" err="1"/>
              <a:t>housing</a:t>
            </a:r>
            <a:r>
              <a:rPr lang="de-AT" sz="2400" dirty="0"/>
              <a:t> </a:t>
            </a:r>
            <a:r>
              <a:rPr lang="de-AT" sz="2400" dirty="0" err="1"/>
              <a:t>is</a:t>
            </a:r>
            <a:r>
              <a:rPr lang="de-AT" sz="2400" dirty="0"/>
              <a:t> </a:t>
            </a:r>
            <a:r>
              <a:rPr lang="de-AT" sz="2400" dirty="0" err="1"/>
              <a:t>key</a:t>
            </a:r>
            <a:r>
              <a:rPr lang="de-AT" sz="2400" dirty="0"/>
              <a:t> </a:t>
            </a:r>
            <a:r>
              <a:rPr lang="de-AT" sz="2400" dirty="0" err="1"/>
              <a:t>for</a:t>
            </a:r>
            <a:r>
              <a:rPr lang="de-AT" sz="2400" dirty="0"/>
              <a:t> </a:t>
            </a:r>
            <a:r>
              <a:rPr lang="de-AT" sz="2400" b="1" dirty="0" err="1"/>
              <a:t>cohesive</a:t>
            </a:r>
            <a:r>
              <a:rPr lang="de-AT" sz="2400" b="1" dirty="0"/>
              <a:t> </a:t>
            </a:r>
            <a:r>
              <a:rPr lang="de-AT" sz="2400" b="1" dirty="0" err="1"/>
              <a:t>societies</a:t>
            </a:r>
            <a:r>
              <a:rPr lang="de-AT" sz="2400" b="1" dirty="0"/>
              <a:t>.</a:t>
            </a:r>
          </a:p>
          <a:p>
            <a:endParaRPr lang="de-AT" sz="2400" b="1" dirty="0"/>
          </a:p>
          <a:p>
            <a:pPr marL="342900" indent="-342900">
              <a:buFont typeface="Arial" panose="020B0604020202020204" pitchFamily="34" charset="0"/>
              <a:buChar char="•"/>
            </a:pPr>
            <a:r>
              <a:rPr lang="de-AT" sz="2400" b="1" dirty="0" err="1"/>
              <a:t>Social</a:t>
            </a:r>
            <a:r>
              <a:rPr lang="de-AT" sz="2400" b="1" dirty="0"/>
              <a:t> </a:t>
            </a:r>
            <a:r>
              <a:rPr lang="de-AT" sz="2400" b="1" dirty="0" err="1"/>
              <a:t>cohesion</a:t>
            </a:r>
            <a:r>
              <a:rPr lang="de-AT" sz="2400" b="1" dirty="0"/>
              <a:t> </a:t>
            </a:r>
            <a:r>
              <a:rPr lang="de-AT" sz="2400" dirty="0" err="1"/>
              <a:t>is</a:t>
            </a:r>
            <a:r>
              <a:rPr lang="de-AT" sz="2400" dirty="0"/>
              <a:t> </a:t>
            </a:r>
            <a:r>
              <a:rPr lang="de-AT" sz="2400" dirty="0" err="1"/>
              <a:t>supported</a:t>
            </a:r>
            <a:r>
              <a:rPr lang="de-AT" sz="2400" dirty="0"/>
              <a:t> </a:t>
            </a:r>
            <a:r>
              <a:rPr lang="de-AT" sz="2400" dirty="0" err="1"/>
              <a:t>by</a:t>
            </a:r>
            <a:r>
              <a:rPr lang="de-AT" sz="2400" dirty="0"/>
              <a:t> </a:t>
            </a:r>
            <a:r>
              <a:rPr lang="de-AT" sz="2400" dirty="0" err="1"/>
              <a:t>access</a:t>
            </a:r>
            <a:r>
              <a:rPr lang="de-AT" sz="2400" dirty="0"/>
              <a:t> </a:t>
            </a:r>
            <a:r>
              <a:rPr lang="de-AT" sz="2400" dirty="0" err="1"/>
              <a:t>to</a:t>
            </a:r>
            <a:r>
              <a:rPr lang="de-AT" sz="2400" dirty="0"/>
              <a:t> </a:t>
            </a:r>
            <a:r>
              <a:rPr lang="de-AT" sz="2400" dirty="0" err="1"/>
              <a:t>housing</a:t>
            </a:r>
            <a:r>
              <a:rPr lang="de-AT" sz="2400" dirty="0"/>
              <a:t> and social </a:t>
            </a:r>
            <a:r>
              <a:rPr lang="de-AT" sz="2400" dirty="0" err="1"/>
              <a:t>infrastructure</a:t>
            </a:r>
            <a:endParaRPr lang="de-AT" sz="2400" dirty="0"/>
          </a:p>
          <a:p>
            <a:pPr marL="522288" lvl="1" indent="-342900">
              <a:buFont typeface="Arial" panose="020B0604020202020204" pitchFamily="34" charset="0"/>
              <a:buChar char="•"/>
            </a:pPr>
            <a:r>
              <a:rPr lang="de-AT" i="1" dirty="0"/>
              <a:t>e.g. </a:t>
            </a:r>
            <a:r>
              <a:rPr lang="de-AT" i="1" dirty="0" err="1"/>
              <a:t>education</a:t>
            </a:r>
            <a:r>
              <a:rPr lang="de-AT" i="1" dirty="0"/>
              <a:t> and care </a:t>
            </a:r>
            <a:r>
              <a:rPr lang="de-AT" i="1" dirty="0" err="1"/>
              <a:t>facilities</a:t>
            </a:r>
            <a:r>
              <a:rPr lang="de-AT" i="1" dirty="0"/>
              <a:t>, </a:t>
            </a:r>
            <a:r>
              <a:rPr lang="de-AT" i="1" dirty="0" err="1"/>
              <a:t>medical</a:t>
            </a:r>
            <a:r>
              <a:rPr lang="de-AT" i="1" dirty="0"/>
              <a:t> </a:t>
            </a:r>
            <a:r>
              <a:rPr lang="de-AT" i="1" dirty="0" err="1"/>
              <a:t>services</a:t>
            </a:r>
            <a:endParaRPr lang="de-AT" i="1" dirty="0"/>
          </a:p>
          <a:p>
            <a:pPr marL="342900" indent="-342900">
              <a:buFont typeface="Arial" panose="020B0604020202020204" pitchFamily="34" charset="0"/>
              <a:buChar char="•"/>
            </a:pPr>
            <a:r>
              <a:rPr lang="de-AT" sz="2200" dirty="0"/>
              <a:t>As </a:t>
            </a:r>
            <a:r>
              <a:rPr lang="de-AT" sz="2200" dirty="0" err="1"/>
              <a:t>well</a:t>
            </a:r>
            <a:r>
              <a:rPr lang="de-AT" sz="2200" dirty="0"/>
              <a:t> </a:t>
            </a:r>
            <a:r>
              <a:rPr lang="de-AT" sz="2200" dirty="0" err="1"/>
              <a:t>as</a:t>
            </a:r>
            <a:endParaRPr lang="de-AT" sz="2200" dirty="0"/>
          </a:p>
          <a:p>
            <a:pPr marL="522288" lvl="1" indent="-342900">
              <a:buFont typeface="Arial" panose="020B0604020202020204" pitchFamily="34" charset="0"/>
              <a:buChar char="•"/>
            </a:pPr>
            <a:r>
              <a:rPr lang="de-AT" sz="2000" dirty="0" err="1"/>
              <a:t>local</a:t>
            </a:r>
            <a:r>
              <a:rPr lang="de-AT" sz="2000" dirty="0"/>
              <a:t> </a:t>
            </a:r>
            <a:r>
              <a:rPr lang="de-AT" sz="2000" dirty="0" err="1"/>
              <a:t>everyday</a:t>
            </a:r>
            <a:r>
              <a:rPr lang="de-AT" sz="2000" dirty="0"/>
              <a:t> </a:t>
            </a:r>
            <a:r>
              <a:rPr lang="de-AT" sz="2000" dirty="0" err="1"/>
              <a:t>economy</a:t>
            </a:r>
            <a:endParaRPr lang="de-AT" sz="2000" i="1" dirty="0"/>
          </a:p>
          <a:p>
            <a:pPr marL="522288" lvl="1" indent="-342900">
              <a:buFont typeface="Arial" panose="020B0604020202020204" pitchFamily="34" charset="0"/>
              <a:buChar char="•"/>
            </a:pPr>
            <a:r>
              <a:rPr lang="de-AT" sz="2000" dirty="0"/>
              <a:t>open and </a:t>
            </a:r>
            <a:r>
              <a:rPr lang="de-AT" sz="2000" dirty="0" err="1"/>
              <a:t>public</a:t>
            </a:r>
            <a:r>
              <a:rPr lang="de-AT" sz="2000" dirty="0"/>
              <a:t> </a:t>
            </a:r>
            <a:r>
              <a:rPr lang="de-AT" sz="2000" dirty="0" err="1"/>
              <a:t>space</a:t>
            </a:r>
            <a:endParaRPr lang="de-AT" sz="2000" i="1" dirty="0"/>
          </a:p>
          <a:p>
            <a:pPr marL="522288" lvl="1" indent="-342900">
              <a:buFont typeface="Arial" panose="020B0604020202020204" pitchFamily="34" charset="0"/>
              <a:buChar char="•"/>
            </a:pPr>
            <a:r>
              <a:rPr lang="de-AT" sz="2000" dirty="0" err="1"/>
              <a:t>cultural</a:t>
            </a:r>
            <a:r>
              <a:rPr lang="de-AT" sz="2000" dirty="0"/>
              <a:t> </a:t>
            </a:r>
            <a:r>
              <a:rPr lang="de-AT" sz="2000" dirty="0" err="1"/>
              <a:t>facilities</a:t>
            </a:r>
            <a:r>
              <a:rPr lang="de-AT" sz="2000" dirty="0"/>
              <a:t>, </a:t>
            </a:r>
            <a:r>
              <a:rPr lang="de-AT" sz="2000" i="1" dirty="0"/>
              <a:t>e.g. </a:t>
            </a:r>
            <a:r>
              <a:rPr lang="de-AT" sz="2000" i="1" dirty="0" err="1"/>
              <a:t>theaters</a:t>
            </a:r>
            <a:r>
              <a:rPr lang="de-AT" sz="2000" i="1" dirty="0"/>
              <a:t>, </a:t>
            </a:r>
            <a:r>
              <a:rPr lang="de-AT" sz="2000" i="1" dirty="0" err="1"/>
              <a:t>markets</a:t>
            </a:r>
            <a:r>
              <a:rPr lang="de-AT" sz="2000" i="1" dirty="0"/>
              <a:t>, </a:t>
            </a:r>
            <a:r>
              <a:rPr lang="de-AT" sz="2000" i="1" dirty="0" err="1"/>
              <a:t>cinemas</a:t>
            </a:r>
            <a:endParaRPr lang="de-AT" sz="2000" i="1" dirty="0"/>
          </a:p>
          <a:p>
            <a:pPr marL="522288" lvl="1" indent="-342900">
              <a:buFont typeface="Arial" panose="020B0604020202020204" pitchFamily="34" charset="0"/>
              <a:buChar char="•"/>
            </a:pPr>
            <a:r>
              <a:rPr lang="de-AT" sz="2000" dirty="0"/>
              <a:t>(rapid) </a:t>
            </a:r>
            <a:r>
              <a:rPr lang="de-AT" sz="2000" dirty="0" err="1"/>
              <a:t>public</a:t>
            </a:r>
            <a:r>
              <a:rPr lang="de-AT" sz="2000" dirty="0"/>
              <a:t> </a:t>
            </a:r>
            <a:r>
              <a:rPr lang="de-AT" sz="2000" dirty="0" err="1"/>
              <a:t>transport</a:t>
            </a:r>
            <a:r>
              <a:rPr lang="de-AT" sz="2000" dirty="0"/>
              <a:t> etc.</a:t>
            </a:r>
            <a:endParaRPr lang="en-US" dirty="0"/>
          </a:p>
        </p:txBody>
      </p:sp>
      <p:sp>
        <p:nvSpPr>
          <p:cNvPr id="5" name="Geschweifte Klammer rechts 4">
            <a:extLst>
              <a:ext uri="{FF2B5EF4-FFF2-40B4-BE49-F238E27FC236}">
                <a16:creationId xmlns:a16="http://schemas.microsoft.com/office/drawing/2014/main" id="{2C2337BB-A07F-B1C4-B576-F2CF1BEAA817}"/>
              </a:ext>
            </a:extLst>
          </p:cNvPr>
          <p:cNvSpPr/>
          <p:nvPr/>
        </p:nvSpPr>
        <p:spPr>
          <a:xfrm>
            <a:off x="6280670" y="3737881"/>
            <a:ext cx="368392" cy="1748519"/>
          </a:xfrm>
          <a:prstGeom prst="rightBrace">
            <a:avLst/>
          </a:prstGeom>
          <a:ln>
            <a:solidFill>
              <a:srgbClr val="1D6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extfeld 5">
            <a:extLst>
              <a:ext uri="{FF2B5EF4-FFF2-40B4-BE49-F238E27FC236}">
                <a16:creationId xmlns:a16="http://schemas.microsoft.com/office/drawing/2014/main" id="{76332586-3D6B-9104-0584-F5A46D45108D}"/>
              </a:ext>
            </a:extLst>
          </p:cNvPr>
          <p:cNvSpPr txBox="1"/>
          <p:nvPr/>
        </p:nvSpPr>
        <p:spPr>
          <a:xfrm>
            <a:off x="6649062" y="4288974"/>
            <a:ext cx="1962397" cy="646331"/>
          </a:xfrm>
          <a:prstGeom prst="rect">
            <a:avLst/>
          </a:prstGeom>
          <a:noFill/>
        </p:spPr>
        <p:txBody>
          <a:bodyPr wrap="none" rtlCol="0">
            <a:spAutoFit/>
          </a:bodyPr>
          <a:lstStyle/>
          <a:p>
            <a:r>
              <a:rPr lang="de-DE" b="1" dirty="0"/>
              <a:t>Key </a:t>
            </a:r>
            <a:r>
              <a:rPr lang="de-DE" b="1" dirty="0" err="1"/>
              <a:t>determinants</a:t>
            </a:r>
            <a:endParaRPr lang="de-DE" b="1" dirty="0"/>
          </a:p>
          <a:p>
            <a:r>
              <a:rPr lang="de-DE" b="1" dirty="0" err="1"/>
              <a:t>for</a:t>
            </a:r>
            <a:r>
              <a:rPr lang="de-DE" b="1" dirty="0"/>
              <a:t> </a:t>
            </a:r>
            <a:r>
              <a:rPr lang="de-DE" b="1" dirty="0" err="1"/>
              <a:t>vibrant</a:t>
            </a:r>
            <a:r>
              <a:rPr lang="de-DE" b="1" dirty="0"/>
              <a:t> </a:t>
            </a:r>
            <a:r>
              <a:rPr lang="de-DE" b="1" dirty="0" err="1"/>
              <a:t>cities</a:t>
            </a:r>
            <a:endParaRPr lang="de-DE" b="1" dirty="0"/>
          </a:p>
        </p:txBody>
      </p:sp>
      <p:sp>
        <p:nvSpPr>
          <p:cNvPr id="10" name="Textfeld 9">
            <a:extLst>
              <a:ext uri="{FF2B5EF4-FFF2-40B4-BE49-F238E27FC236}">
                <a16:creationId xmlns:a16="http://schemas.microsoft.com/office/drawing/2014/main" id="{EEAACB4C-D922-EC9B-F772-C1E8E9DAFB3C}"/>
              </a:ext>
            </a:extLst>
          </p:cNvPr>
          <p:cNvSpPr txBox="1"/>
          <p:nvPr/>
        </p:nvSpPr>
        <p:spPr>
          <a:xfrm>
            <a:off x="394391" y="5732785"/>
            <a:ext cx="5033750" cy="276999"/>
          </a:xfrm>
          <a:prstGeom prst="rect">
            <a:avLst/>
          </a:prstGeom>
          <a:noFill/>
        </p:spPr>
        <p:txBody>
          <a:bodyPr wrap="none" rtlCol="0">
            <a:spAutoFit/>
          </a:bodyPr>
          <a:lstStyle/>
          <a:p>
            <a:r>
              <a:rPr lang="en-GB" sz="1200" dirty="0"/>
              <a:t>See Franz &amp; Gruber, 2022; Latham &amp; Layton, 2023; Layton &amp; </a:t>
            </a:r>
            <a:r>
              <a:rPr lang="en-GB" sz="1200" dirty="0" err="1"/>
              <a:t>Lathman</a:t>
            </a:r>
            <a:r>
              <a:rPr lang="en-GB" sz="1200" dirty="0"/>
              <a:t>, 2023.</a:t>
            </a:r>
            <a:endParaRPr lang="de-DE" sz="1200" dirty="0"/>
          </a:p>
        </p:txBody>
      </p:sp>
    </p:spTree>
    <p:extLst>
      <p:ext uri="{BB962C8B-B14F-4D97-AF65-F5344CB8AC3E}">
        <p14:creationId xmlns:p14="http://schemas.microsoft.com/office/powerpoint/2010/main" val="31535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931EA-8E49-62FE-0E3D-0AAA5C02C7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0053C9-750D-408E-4060-9DC03E5B2DDA}"/>
              </a:ext>
            </a:extLst>
          </p:cNvPr>
          <p:cNvSpPr>
            <a:spLocks noGrp="1"/>
          </p:cNvSpPr>
          <p:nvPr>
            <p:ph type="body" sz="quarter" idx="20"/>
          </p:nvPr>
        </p:nvSpPr>
        <p:spPr>
          <a:xfrm>
            <a:off x="394392" y="403475"/>
            <a:ext cx="9060503" cy="362069"/>
          </a:xfrm>
        </p:spPr>
        <p:txBody>
          <a:bodyPr/>
          <a:lstStyle/>
          <a:p>
            <a:r>
              <a:rPr lang="en-US" dirty="0"/>
              <a:t>Student housing as social infrastructure.</a:t>
            </a:r>
          </a:p>
        </p:txBody>
      </p:sp>
      <p:sp>
        <p:nvSpPr>
          <p:cNvPr id="3" name="Title 2">
            <a:extLst>
              <a:ext uri="{FF2B5EF4-FFF2-40B4-BE49-F238E27FC236}">
                <a16:creationId xmlns:a16="http://schemas.microsoft.com/office/drawing/2014/main" id="{4712D243-6C94-1591-94B9-F3692D9B98CE}"/>
              </a:ext>
            </a:extLst>
          </p:cNvPr>
          <p:cNvSpPr>
            <a:spLocks noGrp="1"/>
          </p:cNvSpPr>
          <p:nvPr>
            <p:ph type="ctrTitle"/>
          </p:nvPr>
        </p:nvSpPr>
        <p:spPr>
          <a:xfrm>
            <a:off x="394392" y="1125015"/>
            <a:ext cx="11797608" cy="965443"/>
          </a:xfrm>
        </p:spPr>
        <p:txBody>
          <a:bodyPr>
            <a:noAutofit/>
          </a:bodyPr>
          <a:lstStyle/>
          <a:p>
            <a:r>
              <a:rPr lang="en-US" sz="4000" dirty="0"/>
              <a:t>Understanding student housing beyond its residential function (2/2)</a:t>
            </a:r>
          </a:p>
        </p:txBody>
      </p:sp>
      <p:sp>
        <p:nvSpPr>
          <p:cNvPr id="4" name="Text Placeholder 3">
            <a:extLst>
              <a:ext uri="{FF2B5EF4-FFF2-40B4-BE49-F238E27FC236}">
                <a16:creationId xmlns:a16="http://schemas.microsoft.com/office/drawing/2014/main" id="{DABC0D1C-F44F-FD76-815F-0A2A9D9CA480}"/>
              </a:ext>
            </a:extLst>
          </p:cNvPr>
          <p:cNvSpPr>
            <a:spLocks noGrp="1"/>
          </p:cNvSpPr>
          <p:nvPr>
            <p:ph type="body" sz="quarter" idx="21"/>
          </p:nvPr>
        </p:nvSpPr>
        <p:spPr>
          <a:xfrm>
            <a:off x="394390" y="2466490"/>
            <a:ext cx="11261077" cy="3543294"/>
          </a:xfrm>
        </p:spPr>
        <p:txBody>
          <a:bodyPr/>
          <a:lstStyle/>
          <a:p>
            <a:r>
              <a:rPr lang="en-GB" noProof="0" dirty="0"/>
              <a:t>To fully grasp the role of PBSA, a critical assessment is needed:</a:t>
            </a:r>
          </a:p>
          <a:p>
            <a:r>
              <a:rPr lang="en-GB" sz="1200" dirty="0"/>
              <a:t>(see </a:t>
            </a:r>
            <a:r>
              <a:rPr lang="en-GB" sz="1200" dirty="0" err="1"/>
              <a:t>See</a:t>
            </a:r>
            <a:r>
              <a:rPr lang="en-GB" sz="1200" dirty="0"/>
              <a:t> Franz &amp; Gruber, 2022; Gruber &amp; Franz, 2024)</a:t>
            </a:r>
            <a:r>
              <a:rPr lang="en-GB" sz="1200" noProof="0" dirty="0"/>
              <a:t> </a:t>
            </a:r>
          </a:p>
          <a:p>
            <a:endParaRPr lang="en-GB" sz="1200" noProof="0" dirty="0"/>
          </a:p>
          <a:p>
            <a:pPr marL="457200" indent="-457200">
              <a:buFont typeface="+mj-lt"/>
              <a:buAutoNum type="arabicPeriod"/>
            </a:pPr>
            <a:r>
              <a:rPr lang="en-GB" b="1" noProof="0" dirty="0"/>
              <a:t>inclusiveness of the overall local housing market</a:t>
            </a:r>
          </a:p>
          <a:p>
            <a:pPr marL="522288" lvl="1" indent="-342900">
              <a:buFont typeface="Arial" panose="020B0604020202020204" pitchFamily="34" charset="0"/>
              <a:buChar char="•"/>
            </a:pPr>
            <a:r>
              <a:rPr lang="en-GB" noProof="0" dirty="0"/>
              <a:t>Particularly for young households including vocational training, temporary entry-level professionals, students</a:t>
            </a:r>
          </a:p>
          <a:p>
            <a:pPr marL="522288" lvl="1" indent="-342900">
              <a:buFont typeface="Arial" panose="020B0604020202020204" pitchFamily="34" charset="0"/>
              <a:buChar char="•"/>
            </a:pPr>
            <a:endParaRPr lang="en-GB" noProof="0" dirty="0"/>
          </a:p>
          <a:p>
            <a:pPr marL="457200" indent="-457200">
              <a:buFont typeface="+mj-lt"/>
              <a:buAutoNum type="arabicPeriod"/>
            </a:pPr>
            <a:r>
              <a:rPr lang="en-GB" b="1" noProof="0" dirty="0"/>
              <a:t>socio-spatial disparities:</a:t>
            </a:r>
            <a:endParaRPr lang="en-GB" noProof="0" dirty="0"/>
          </a:p>
          <a:p>
            <a:pPr marL="522288" lvl="1" indent="-342900">
              <a:buFont typeface="Arial" panose="020B0604020202020204" pitchFamily="34" charset="0"/>
              <a:buChar char="•"/>
            </a:pPr>
            <a:r>
              <a:rPr lang="en-GB" noProof="0" dirty="0"/>
              <a:t>Availability, particularly housing market entry mechanism </a:t>
            </a:r>
          </a:p>
          <a:p>
            <a:pPr marL="522288" lvl="1" indent="-342900">
              <a:buFont typeface="Arial" panose="020B0604020202020204" pitchFamily="34" charset="0"/>
              <a:buChar char="•"/>
            </a:pPr>
            <a:r>
              <a:rPr lang="en-GB" noProof="0" dirty="0"/>
              <a:t>Accessibility / proximity</a:t>
            </a:r>
          </a:p>
          <a:p>
            <a:pPr marL="522288" lvl="1" indent="-342900">
              <a:buFont typeface="Arial" panose="020B0604020202020204" pitchFamily="34" charset="0"/>
              <a:buChar char="•"/>
            </a:pPr>
            <a:r>
              <a:rPr lang="en-GB" noProof="0" dirty="0"/>
              <a:t>Quality of everyday life.</a:t>
            </a:r>
          </a:p>
          <a:p>
            <a:pPr algn="just"/>
            <a:endParaRPr lang="en-US" dirty="0"/>
          </a:p>
        </p:txBody>
      </p:sp>
      <p:sp>
        <p:nvSpPr>
          <p:cNvPr id="8" name="Textfeld 7">
            <a:extLst>
              <a:ext uri="{FF2B5EF4-FFF2-40B4-BE49-F238E27FC236}">
                <a16:creationId xmlns:a16="http://schemas.microsoft.com/office/drawing/2014/main" id="{492F5302-BDE1-24DA-4D3B-E687C81D3B1C}"/>
              </a:ext>
            </a:extLst>
          </p:cNvPr>
          <p:cNvSpPr txBox="1"/>
          <p:nvPr/>
        </p:nvSpPr>
        <p:spPr>
          <a:xfrm>
            <a:off x="394390" y="5455786"/>
            <a:ext cx="11142080" cy="553998"/>
          </a:xfrm>
          <a:prstGeom prst="rect">
            <a:avLst/>
          </a:prstGeom>
          <a:noFill/>
        </p:spPr>
        <p:txBody>
          <a:bodyPr wrap="square">
            <a:spAutoFit/>
          </a:bodyPr>
          <a:lstStyle/>
          <a:p>
            <a:r>
              <a:rPr lang="en-US" i="1" dirty="0"/>
              <a:t>“A home is not just four walls and a roof. It is safety, warmth, a place for family and friends. It is </a:t>
            </a:r>
            <a:r>
              <a:rPr lang="en-US" b="1" i="1" dirty="0"/>
              <a:t>belonging</a:t>
            </a:r>
            <a:r>
              <a:rPr lang="en-US" i="1" dirty="0"/>
              <a:t>. […].”</a:t>
            </a:r>
            <a:br>
              <a:rPr lang="en-US" dirty="0"/>
            </a:br>
            <a:r>
              <a:rPr lang="en-US" sz="1200" dirty="0"/>
              <a:t>President von der Leyen, 2025 State of the Union address.</a:t>
            </a:r>
            <a:endParaRPr lang="en-GB" sz="1200" dirty="0"/>
          </a:p>
        </p:txBody>
      </p:sp>
    </p:spTree>
    <p:extLst>
      <p:ext uri="{BB962C8B-B14F-4D97-AF65-F5344CB8AC3E}">
        <p14:creationId xmlns:p14="http://schemas.microsoft.com/office/powerpoint/2010/main" val="264246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869C-FEA1-EB9F-CA1C-BBCEB4A24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B847C-10F2-8C29-700F-D6B3BB892D63}"/>
              </a:ext>
            </a:extLst>
          </p:cNvPr>
          <p:cNvSpPr>
            <a:spLocks noGrp="1"/>
          </p:cNvSpPr>
          <p:nvPr>
            <p:ph type="ctrTitle"/>
          </p:nvPr>
        </p:nvSpPr>
        <p:spPr>
          <a:xfrm>
            <a:off x="479425" y="1030544"/>
            <a:ext cx="7723281" cy="3114894"/>
          </a:xfrm>
        </p:spPr>
        <p:txBody>
          <a:bodyPr/>
          <a:lstStyle/>
          <a:p>
            <a:r>
              <a:rPr lang="en-GB" dirty="0"/>
              <a:t>The Vienna case: Learnings and emerging contestations.</a:t>
            </a:r>
          </a:p>
        </p:txBody>
      </p:sp>
      <p:sp>
        <p:nvSpPr>
          <p:cNvPr id="4" name="Subtitle 12">
            <a:extLst>
              <a:ext uri="{FF2B5EF4-FFF2-40B4-BE49-F238E27FC236}">
                <a16:creationId xmlns:a16="http://schemas.microsoft.com/office/drawing/2014/main" id="{8272F831-CEBD-8292-AB7D-DCEE94F27B42}"/>
              </a:ext>
            </a:extLst>
          </p:cNvPr>
          <p:cNvSpPr>
            <a:spLocks noGrp="1"/>
          </p:cNvSpPr>
          <p:nvPr>
            <p:ph type="subTitle" idx="1"/>
          </p:nvPr>
        </p:nvSpPr>
        <p:spPr/>
        <p:txBody>
          <a:bodyPr/>
          <a:lstStyle/>
          <a:p>
            <a:r>
              <a:rPr lang="en-GB" dirty="0">
                <a:solidFill>
                  <a:srgbClr val="0D4F9D"/>
                </a:solidFill>
              </a:rPr>
              <a:t>02</a:t>
            </a:r>
          </a:p>
        </p:txBody>
      </p:sp>
    </p:spTree>
    <p:extLst>
      <p:ext uri="{BB962C8B-B14F-4D97-AF65-F5344CB8AC3E}">
        <p14:creationId xmlns:p14="http://schemas.microsoft.com/office/powerpoint/2010/main" val="103368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E32C-989A-E437-1A79-6820024213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01A835-AB40-982A-BF3D-BB2798EE9CE9}"/>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BCD12225-39BD-C92B-EDFC-B785C705FBB9}"/>
              </a:ext>
            </a:extLst>
          </p:cNvPr>
          <p:cNvSpPr>
            <a:spLocks noGrp="1"/>
          </p:cNvSpPr>
          <p:nvPr>
            <p:ph type="ctrTitle"/>
          </p:nvPr>
        </p:nvSpPr>
        <p:spPr>
          <a:xfrm>
            <a:off x="394392" y="1125015"/>
            <a:ext cx="5205130" cy="965443"/>
          </a:xfrm>
        </p:spPr>
        <p:txBody>
          <a:bodyPr>
            <a:noAutofit/>
          </a:bodyPr>
          <a:lstStyle/>
          <a:p>
            <a:r>
              <a:rPr lang="en-GB" sz="4000" dirty="0"/>
              <a:t>Students + gentrification = studentification?</a:t>
            </a:r>
          </a:p>
        </p:txBody>
      </p:sp>
      <p:sp>
        <p:nvSpPr>
          <p:cNvPr id="6" name="Textfeld 5">
            <a:extLst>
              <a:ext uri="{FF2B5EF4-FFF2-40B4-BE49-F238E27FC236}">
                <a16:creationId xmlns:a16="http://schemas.microsoft.com/office/drawing/2014/main" id="{0DBB71B8-1109-A6F2-9C67-D9C9A406319B}"/>
              </a:ext>
            </a:extLst>
          </p:cNvPr>
          <p:cNvSpPr txBox="1"/>
          <p:nvPr/>
        </p:nvSpPr>
        <p:spPr>
          <a:xfrm>
            <a:off x="306981" y="3052074"/>
            <a:ext cx="5429940" cy="1923604"/>
          </a:xfrm>
          <a:prstGeom prst="rect">
            <a:avLst/>
          </a:prstGeom>
          <a:noFill/>
        </p:spPr>
        <p:txBody>
          <a:bodyPr wrap="square">
            <a:spAutoFit/>
          </a:bodyPr>
          <a:lstStyle/>
          <a:p>
            <a:pPr algn="just"/>
            <a:r>
              <a:rPr lang="en-US" dirty="0"/>
              <a:t>Vienna is known as one of the most livable cities.</a:t>
            </a:r>
            <a:br>
              <a:rPr lang="en-US" dirty="0"/>
            </a:br>
            <a:r>
              <a:rPr lang="en-US" sz="1100" dirty="0"/>
              <a:t>(e.g. studies by Mercer, 2024; Economist, 2025; Time Out Magazine, 2025)</a:t>
            </a:r>
            <a:r>
              <a:rPr lang="en-US" dirty="0"/>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Vienna is the major university city in Austria</a:t>
            </a:r>
          </a:p>
          <a:p>
            <a:pPr marL="800100" lvl="1" indent="-342900" algn="just">
              <a:buFont typeface="Arial" panose="020B0604020202020204" pitchFamily="34" charset="0"/>
              <a:buChar char="•"/>
            </a:pPr>
            <a:r>
              <a:rPr lang="en-US" dirty="0"/>
              <a:t>nine universities and more HEI</a:t>
            </a:r>
          </a:p>
          <a:p>
            <a:pPr marL="342900" indent="-342900" algn="just">
              <a:buFont typeface="Arial" panose="020B0604020202020204" pitchFamily="34" charset="0"/>
              <a:buChar char="•"/>
            </a:pPr>
            <a:r>
              <a:rPr lang="en-US" dirty="0"/>
              <a:t>HEI sector as important driver for urban economy </a:t>
            </a:r>
            <a:r>
              <a:rPr lang="en-US" sz="1100" dirty="0"/>
              <a:t>(Musil &amp; Eder, 2013)</a:t>
            </a:r>
          </a:p>
        </p:txBody>
      </p:sp>
      <p:pic>
        <p:nvPicPr>
          <p:cNvPr id="10" name="Grafik 9">
            <a:extLst>
              <a:ext uri="{FF2B5EF4-FFF2-40B4-BE49-F238E27FC236}">
                <a16:creationId xmlns:a16="http://schemas.microsoft.com/office/drawing/2014/main" id="{4C3510E3-2472-C225-33AD-1C32AB6948F9}"/>
              </a:ext>
            </a:extLst>
          </p:cNvPr>
          <p:cNvPicPr>
            <a:picLocks noChangeAspect="1"/>
          </p:cNvPicPr>
          <p:nvPr/>
        </p:nvPicPr>
        <p:blipFill>
          <a:blip r:embed="rId2"/>
          <a:stretch>
            <a:fillRect/>
          </a:stretch>
        </p:blipFill>
        <p:spPr>
          <a:xfrm>
            <a:off x="7610122" y="1077239"/>
            <a:ext cx="1744419" cy="2511468"/>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9D4CC287-390A-8F06-B3BE-8117CFFB11BE}"/>
              </a:ext>
            </a:extLst>
          </p:cNvPr>
          <p:cNvPicPr>
            <a:picLocks noChangeAspect="1"/>
          </p:cNvPicPr>
          <p:nvPr/>
        </p:nvPicPr>
        <p:blipFill>
          <a:blip r:embed="rId3"/>
          <a:stretch>
            <a:fillRect/>
          </a:stretch>
        </p:blipFill>
        <p:spPr>
          <a:xfrm>
            <a:off x="8985928" y="97392"/>
            <a:ext cx="2055764" cy="2845323"/>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8988594F-6BD6-0EB6-896C-A4362F29F7FE}"/>
              </a:ext>
            </a:extLst>
          </p:cNvPr>
          <p:cNvPicPr>
            <a:picLocks noChangeAspect="1"/>
          </p:cNvPicPr>
          <p:nvPr/>
        </p:nvPicPr>
        <p:blipFill>
          <a:blip r:embed="rId4"/>
          <a:stretch>
            <a:fillRect/>
          </a:stretch>
        </p:blipFill>
        <p:spPr>
          <a:xfrm>
            <a:off x="10013810" y="1953159"/>
            <a:ext cx="1834326" cy="2398734"/>
          </a:xfrm>
          <a:prstGeom prst="rect">
            <a:avLst/>
          </a:prstGeom>
          <a:ln>
            <a:noFill/>
          </a:ln>
          <a:effectLst>
            <a:outerShdw blurRad="292100" dist="139700" dir="2700000" algn="tl" rotWithShape="0">
              <a:srgbClr val="333333">
                <a:alpha val="65000"/>
              </a:srgbClr>
            </a:outerShdw>
          </a:effectLst>
        </p:spPr>
      </p:pic>
      <p:sp>
        <p:nvSpPr>
          <p:cNvPr id="15" name="Textfeld 14">
            <a:extLst>
              <a:ext uri="{FF2B5EF4-FFF2-40B4-BE49-F238E27FC236}">
                <a16:creationId xmlns:a16="http://schemas.microsoft.com/office/drawing/2014/main" id="{98EBE130-F075-6D0D-73C3-6559AEAC17F4}"/>
              </a:ext>
            </a:extLst>
          </p:cNvPr>
          <p:cNvSpPr txBox="1"/>
          <p:nvPr/>
        </p:nvSpPr>
        <p:spPr>
          <a:xfrm>
            <a:off x="6175332" y="5999243"/>
            <a:ext cx="2654894" cy="276999"/>
          </a:xfrm>
          <a:prstGeom prst="rect">
            <a:avLst/>
          </a:prstGeom>
          <a:noFill/>
        </p:spPr>
        <p:txBody>
          <a:bodyPr wrap="none" rtlCol="0">
            <a:spAutoFit/>
          </a:bodyPr>
          <a:lstStyle/>
          <a:p>
            <a:r>
              <a:rPr lang="de-DE" sz="1200" dirty="0"/>
              <a:t>Source: WKO, 2025. Own </a:t>
            </a:r>
            <a:r>
              <a:rPr lang="de-DE" sz="1200" dirty="0" err="1"/>
              <a:t>translations</a:t>
            </a:r>
            <a:r>
              <a:rPr lang="de-DE" sz="1200" dirty="0"/>
              <a:t>.</a:t>
            </a:r>
            <a:endParaRPr lang="de-AT" sz="1200" dirty="0"/>
          </a:p>
        </p:txBody>
      </p:sp>
      <p:grpSp>
        <p:nvGrpSpPr>
          <p:cNvPr id="39" name="Gruppieren 38">
            <a:extLst>
              <a:ext uri="{FF2B5EF4-FFF2-40B4-BE49-F238E27FC236}">
                <a16:creationId xmlns:a16="http://schemas.microsoft.com/office/drawing/2014/main" id="{6D908497-3CF8-803C-344B-38B705FC3D29}"/>
              </a:ext>
            </a:extLst>
          </p:cNvPr>
          <p:cNvGrpSpPr/>
          <p:nvPr/>
        </p:nvGrpSpPr>
        <p:grpSpPr>
          <a:xfrm>
            <a:off x="6175332" y="3429000"/>
            <a:ext cx="4326993" cy="2519116"/>
            <a:chOff x="6175332" y="3429000"/>
            <a:chExt cx="4326993" cy="2519116"/>
          </a:xfrm>
        </p:grpSpPr>
        <p:grpSp>
          <p:nvGrpSpPr>
            <p:cNvPr id="37" name="Gruppieren 36">
              <a:extLst>
                <a:ext uri="{FF2B5EF4-FFF2-40B4-BE49-F238E27FC236}">
                  <a16:creationId xmlns:a16="http://schemas.microsoft.com/office/drawing/2014/main" id="{6C26714A-1C55-B88D-0962-CA66AD5B6BC3}"/>
                </a:ext>
              </a:extLst>
            </p:cNvPr>
            <p:cNvGrpSpPr/>
            <p:nvPr/>
          </p:nvGrpSpPr>
          <p:grpSpPr>
            <a:xfrm>
              <a:off x="6175332" y="3429000"/>
              <a:ext cx="4326993" cy="2519116"/>
              <a:chOff x="6175332" y="3429000"/>
              <a:chExt cx="4326993" cy="2519116"/>
            </a:xfrm>
          </p:grpSpPr>
          <p:pic>
            <p:nvPicPr>
              <p:cNvPr id="14" name="Grafik 13">
                <a:extLst>
                  <a:ext uri="{FF2B5EF4-FFF2-40B4-BE49-F238E27FC236}">
                    <a16:creationId xmlns:a16="http://schemas.microsoft.com/office/drawing/2014/main" id="{E62CCA24-4A94-32F2-CA18-48ACFF62F061}"/>
                  </a:ext>
                </a:extLst>
              </p:cNvPr>
              <p:cNvPicPr>
                <a:picLocks noChangeAspect="1"/>
              </p:cNvPicPr>
              <p:nvPr/>
            </p:nvPicPr>
            <p:blipFill>
              <a:blip r:embed="rId5"/>
              <a:stretch>
                <a:fillRect/>
              </a:stretch>
            </p:blipFill>
            <p:spPr>
              <a:xfrm>
                <a:off x="6309390" y="3429000"/>
                <a:ext cx="4192935" cy="2511468"/>
              </a:xfrm>
              <a:prstGeom prst="rect">
                <a:avLst/>
              </a:prstGeom>
              <a:ln>
                <a:noFill/>
              </a:ln>
              <a:effectLst>
                <a:outerShdw blurRad="292100" dist="139700" dir="2700000" algn="tl" rotWithShape="0">
                  <a:srgbClr val="333333">
                    <a:alpha val="65000"/>
                  </a:srgbClr>
                </a:outerShdw>
              </a:effectLst>
            </p:spPr>
          </p:pic>
          <p:sp>
            <p:nvSpPr>
              <p:cNvPr id="16" name="Textfeld 15">
                <a:extLst>
                  <a:ext uri="{FF2B5EF4-FFF2-40B4-BE49-F238E27FC236}">
                    <a16:creationId xmlns:a16="http://schemas.microsoft.com/office/drawing/2014/main" id="{29018780-5E3E-9B23-9ED6-3899678CEE7C}"/>
                  </a:ext>
                </a:extLst>
              </p:cNvPr>
              <p:cNvSpPr txBox="1"/>
              <p:nvPr/>
            </p:nvSpPr>
            <p:spPr>
              <a:xfrm>
                <a:off x="6175332" y="3429000"/>
                <a:ext cx="1114816" cy="200055"/>
              </a:xfrm>
              <a:prstGeom prst="rect">
                <a:avLst/>
              </a:prstGeom>
              <a:solidFill>
                <a:srgbClr val="A4C4FF"/>
              </a:solidFill>
            </p:spPr>
            <p:txBody>
              <a:bodyPr wrap="square" rtlCol="0">
                <a:spAutoFit/>
              </a:bodyPr>
              <a:lstStyle/>
              <a:p>
                <a:r>
                  <a:rPr lang="de-DE" sz="700" b="1" dirty="0"/>
                  <a:t>Apprentice </a:t>
                </a:r>
                <a:r>
                  <a:rPr lang="de-DE" sz="700" b="1" dirty="0" err="1"/>
                  <a:t>statistics</a:t>
                </a:r>
                <a:endParaRPr lang="de-DE" sz="700" b="1" dirty="0"/>
              </a:p>
            </p:txBody>
          </p:sp>
          <p:sp>
            <p:nvSpPr>
              <p:cNvPr id="17" name="Textfeld 16">
                <a:extLst>
                  <a:ext uri="{FF2B5EF4-FFF2-40B4-BE49-F238E27FC236}">
                    <a16:creationId xmlns:a16="http://schemas.microsoft.com/office/drawing/2014/main" id="{88C18E1B-BB29-E779-F2D2-E598CD6A45E6}"/>
                  </a:ext>
                </a:extLst>
              </p:cNvPr>
              <p:cNvSpPr txBox="1"/>
              <p:nvPr/>
            </p:nvSpPr>
            <p:spPr>
              <a:xfrm>
                <a:off x="6175332" y="3644351"/>
                <a:ext cx="1434790" cy="200055"/>
              </a:xfrm>
              <a:prstGeom prst="rect">
                <a:avLst/>
              </a:prstGeom>
              <a:solidFill>
                <a:srgbClr val="A4C4FF"/>
              </a:solidFill>
            </p:spPr>
            <p:txBody>
              <a:bodyPr wrap="square" rtlCol="0">
                <a:spAutoFit/>
              </a:bodyPr>
              <a:lstStyle/>
              <a:p>
                <a:r>
                  <a:rPr lang="de-DE" sz="700" b="1" dirty="0" err="1"/>
                  <a:t>Apprentices</a:t>
                </a:r>
                <a:r>
                  <a:rPr lang="de-DE" sz="700" b="1" dirty="0"/>
                  <a:t> </a:t>
                </a:r>
                <a:r>
                  <a:rPr lang="de-DE" sz="700" b="1" dirty="0" err="1"/>
                  <a:t>by</a:t>
                </a:r>
                <a:r>
                  <a:rPr lang="de-DE" sz="700" b="1" dirty="0"/>
                  <a:t> </a:t>
                </a:r>
                <a:r>
                  <a:rPr lang="de-DE" sz="700" b="1" dirty="0" err="1"/>
                  <a:t>sector</a:t>
                </a:r>
                <a:endParaRPr lang="de-DE" sz="700" b="1" dirty="0"/>
              </a:p>
            </p:txBody>
          </p:sp>
          <p:sp>
            <p:nvSpPr>
              <p:cNvPr id="18" name="Textfeld 17">
                <a:extLst>
                  <a:ext uri="{FF2B5EF4-FFF2-40B4-BE49-F238E27FC236}">
                    <a16:creationId xmlns:a16="http://schemas.microsoft.com/office/drawing/2014/main" id="{2D897F2A-76E6-C317-C224-5603DCA5AD93}"/>
                  </a:ext>
                </a:extLst>
              </p:cNvPr>
              <p:cNvSpPr txBox="1"/>
              <p:nvPr/>
            </p:nvSpPr>
            <p:spPr>
              <a:xfrm>
                <a:off x="6175332" y="3926727"/>
                <a:ext cx="626302" cy="200055"/>
              </a:xfrm>
              <a:prstGeom prst="rect">
                <a:avLst/>
              </a:prstGeom>
              <a:solidFill>
                <a:srgbClr val="A4C4FF"/>
              </a:solidFill>
            </p:spPr>
            <p:txBody>
              <a:bodyPr wrap="square" rtlCol="0">
                <a:spAutoFit/>
              </a:bodyPr>
              <a:lstStyle/>
              <a:p>
                <a:r>
                  <a:rPr lang="de-DE" sz="700" b="1" dirty="0" err="1"/>
                  <a:t>Sector</a:t>
                </a:r>
                <a:endParaRPr lang="de-DE" sz="700" b="1" dirty="0"/>
              </a:p>
            </p:txBody>
          </p:sp>
          <p:sp>
            <p:nvSpPr>
              <p:cNvPr id="19" name="Textfeld 18">
                <a:extLst>
                  <a:ext uri="{FF2B5EF4-FFF2-40B4-BE49-F238E27FC236}">
                    <a16:creationId xmlns:a16="http://schemas.microsoft.com/office/drawing/2014/main" id="{F192222A-979E-FDCA-4BA2-E8330E2AE98A}"/>
                  </a:ext>
                </a:extLst>
              </p:cNvPr>
              <p:cNvSpPr txBox="1"/>
              <p:nvPr/>
            </p:nvSpPr>
            <p:spPr>
              <a:xfrm>
                <a:off x="8236208" y="3887332"/>
                <a:ext cx="820109" cy="200055"/>
              </a:xfrm>
              <a:prstGeom prst="rect">
                <a:avLst/>
              </a:prstGeom>
              <a:solidFill>
                <a:srgbClr val="A4C4FF"/>
              </a:solidFill>
            </p:spPr>
            <p:txBody>
              <a:bodyPr wrap="square" rtlCol="0">
                <a:spAutoFit/>
              </a:bodyPr>
              <a:lstStyle/>
              <a:p>
                <a:pPr algn="ctr"/>
                <a:r>
                  <a:rPr lang="de-DE" sz="700" b="1" dirty="0" err="1"/>
                  <a:t>Apprentices</a:t>
                </a:r>
                <a:endParaRPr lang="de-DE" sz="700" b="1" dirty="0"/>
              </a:p>
            </p:txBody>
          </p:sp>
          <p:sp>
            <p:nvSpPr>
              <p:cNvPr id="20" name="Textfeld 19">
                <a:extLst>
                  <a:ext uri="{FF2B5EF4-FFF2-40B4-BE49-F238E27FC236}">
                    <a16:creationId xmlns:a16="http://schemas.microsoft.com/office/drawing/2014/main" id="{59AFB568-BB3C-32B6-CC7C-B64FEAD4EA09}"/>
                  </a:ext>
                </a:extLst>
              </p:cNvPr>
              <p:cNvSpPr txBox="1"/>
              <p:nvPr/>
            </p:nvSpPr>
            <p:spPr>
              <a:xfrm>
                <a:off x="9218731" y="3885924"/>
                <a:ext cx="1196661" cy="200055"/>
              </a:xfrm>
              <a:prstGeom prst="rect">
                <a:avLst/>
              </a:prstGeom>
              <a:solidFill>
                <a:srgbClr val="A4C4FF"/>
              </a:solidFill>
            </p:spPr>
            <p:txBody>
              <a:bodyPr wrap="square" rtlCol="0">
                <a:spAutoFit/>
              </a:bodyPr>
              <a:lstStyle/>
              <a:p>
                <a:pPr algn="ctr"/>
                <a:r>
                  <a:rPr lang="de-DE" sz="700" b="1" dirty="0"/>
                  <a:t>Change </a:t>
                </a:r>
                <a:r>
                  <a:rPr lang="de-DE" sz="700" b="1" dirty="0" err="1"/>
                  <a:t>previous</a:t>
                </a:r>
                <a:r>
                  <a:rPr lang="de-DE" sz="700" b="1" dirty="0"/>
                  <a:t> </a:t>
                </a:r>
                <a:r>
                  <a:rPr lang="de-DE" sz="700" b="1" dirty="0" err="1"/>
                  <a:t>year</a:t>
                </a:r>
                <a:endParaRPr lang="de-DE" sz="700" b="1" dirty="0"/>
              </a:p>
            </p:txBody>
          </p:sp>
          <p:sp>
            <p:nvSpPr>
              <p:cNvPr id="26" name="Textfeld 25">
                <a:extLst>
                  <a:ext uri="{FF2B5EF4-FFF2-40B4-BE49-F238E27FC236}">
                    <a16:creationId xmlns:a16="http://schemas.microsoft.com/office/drawing/2014/main" id="{A74D0C36-46F2-FE14-52FD-C93DA174F73C}"/>
                  </a:ext>
                </a:extLst>
              </p:cNvPr>
              <p:cNvSpPr txBox="1"/>
              <p:nvPr/>
            </p:nvSpPr>
            <p:spPr>
              <a:xfrm>
                <a:off x="6175332" y="4161493"/>
                <a:ext cx="1903956" cy="200055"/>
              </a:xfrm>
              <a:prstGeom prst="rect">
                <a:avLst/>
              </a:prstGeom>
              <a:solidFill>
                <a:srgbClr val="A4C4FF"/>
              </a:solidFill>
            </p:spPr>
            <p:txBody>
              <a:bodyPr wrap="square" rtlCol="0">
                <a:spAutoFit/>
              </a:bodyPr>
              <a:lstStyle/>
              <a:p>
                <a:r>
                  <a:rPr lang="de-DE" sz="700" b="1" dirty="0"/>
                  <a:t>Business and </a:t>
                </a:r>
                <a:r>
                  <a:rPr lang="de-DE" sz="700" b="1" dirty="0" err="1"/>
                  <a:t>crafts</a:t>
                </a:r>
                <a:endParaRPr lang="de-DE" sz="700" b="1" dirty="0"/>
              </a:p>
            </p:txBody>
          </p:sp>
          <p:sp>
            <p:nvSpPr>
              <p:cNvPr id="27" name="Textfeld 26">
                <a:extLst>
                  <a:ext uri="{FF2B5EF4-FFF2-40B4-BE49-F238E27FC236}">
                    <a16:creationId xmlns:a16="http://schemas.microsoft.com/office/drawing/2014/main" id="{861BA4AF-93AF-1E6E-6753-73133D11BB75}"/>
                  </a:ext>
                </a:extLst>
              </p:cNvPr>
              <p:cNvSpPr txBox="1"/>
              <p:nvPr/>
            </p:nvSpPr>
            <p:spPr>
              <a:xfrm>
                <a:off x="6175332" y="4343841"/>
                <a:ext cx="1903956" cy="200055"/>
              </a:xfrm>
              <a:prstGeom prst="rect">
                <a:avLst/>
              </a:prstGeom>
              <a:solidFill>
                <a:srgbClr val="A4C4FF"/>
              </a:solidFill>
            </p:spPr>
            <p:txBody>
              <a:bodyPr wrap="square" rtlCol="0">
                <a:spAutoFit/>
              </a:bodyPr>
              <a:lstStyle/>
              <a:p>
                <a:r>
                  <a:rPr lang="de-DE" sz="700" b="1" dirty="0"/>
                  <a:t>Industry</a:t>
                </a:r>
              </a:p>
            </p:txBody>
          </p:sp>
          <p:sp>
            <p:nvSpPr>
              <p:cNvPr id="28" name="Textfeld 27">
                <a:extLst>
                  <a:ext uri="{FF2B5EF4-FFF2-40B4-BE49-F238E27FC236}">
                    <a16:creationId xmlns:a16="http://schemas.microsoft.com/office/drawing/2014/main" id="{4823F37A-3AA7-67B1-2712-8C720AE23DA5}"/>
                  </a:ext>
                </a:extLst>
              </p:cNvPr>
              <p:cNvSpPr txBox="1"/>
              <p:nvPr/>
            </p:nvSpPr>
            <p:spPr>
              <a:xfrm>
                <a:off x="6175332" y="4499513"/>
                <a:ext cx="1903956" cy="200055"/>
              </a:xfrm>
              <a:prstGeom prst="rect">
                <a:avLst/>
              </a:prstGeom>
              <a:solidFill>
                <a:srgbClr val="A4C4FF"/>
              </a:solidFill>
            </p:spPr>
            <p:txBody>
              <a:bodyPr wrap="square" rtlCol="0">
                <a:spAutoFit/>
              </a:bodyPr>
              <a:lstStyle/>
              <a:p>
                <a:r>
                  <a:rPr lang="de-DE" sz="700" b="1" dirty="0"/>
                  <a:t>Trade</a:t>
                </a:r>
              </a:p>
            </p:txBody>
          </p:sp>
          <p:sp>
            <p:nvSpPr>
              <p:cNvPr id="29" name="Textfeld 28">
                <a:extLst>
                  <a:ext uri="{FF2B5EF4-FFF2-40B4-BE49-F238E27FC236}">
                    <a16:creationId xmlns:a16="http://schemas.microsoft.com/office/drawing/2014/main" id="{62511F3A-66DC-D0C4-2FC7-2C3906EB7B98}"/>
                  </a:ext>
                </a:extLst>
              </p:cNvPr>
              <p:cNvSpPr txBox="1"/>
              <p:nvPr/>
            </p:nvSpPr>
            <p:spPr>
              <a:xfrm>
                <a:off x="6175332" y="4656349"/>
                <a:ext cx="1903956" cy="200055"/>
              </a:xfrm>
              <a:prstGeom prst="rect">
                <a:avLst/>
              </a:prstGeom>
              <a:solidFill>
                <a:srgbClr val="A4C4FF"/>
              </a:solidFill>
            </p:spPr>
            <p:txBody>
              <a:bodyPr wrap="square" rtlCol="0">
                <a:spAutoFit/>
              </a:bodyPr>
              <a:lstStyle/>
              <a:p>
                <a:r>
                  <a:rPr lang="de-DE" sz="700" b="1" dirty="0"/>
                  <a:t>Finance and </a:t>
                </a:r>
                <a:r>
                  <a:rPr lang="de-DE" sz="700" b="1" dirty="0" err="1"/>
                  <a:t>insurance</a:t>
                </a:r>
                <a:endParaRPr lang="de-DE" sz="700" b="1" dirty="0"/>
              </a:p>
            </p:txBody>
          </p:sp>
          <p:sp>
            <p:nvSpPr>
              <p:cNvPr id="30" name="Textfeld 29">
                <a:extLst>
                  <a:ext uri="{FF2B5EF4-FFF2-40B4-BE49-F238E27FC236}">
                    <a16:creationId xmlns:a16="http://schemas.microsoft.com/office/drawing/2014/main" id="{60940EC5-7F5A-800B-7C85-A48AD23A0C85}"/>
                  </a:ext>
                </a:extLst>
              </p:cNvPr>
              <p:cNvSpPr txBox="1"/>
              <p:nvPr/>
            </p:nvSpPr>
            <p:spPr>
              <a:xfrm>
                <a:off x="6175332" y="5527932"/>
                <a:ext cx="1903956" cy="200055"/>
              </a:xfrm>
              <a:prstGeom prst="rect">
                <a:avLst/>
              </a:prstGeom>
              <a:solidFill>
                <a:srgbClr val="A4C4FF"/>
              </a:solidFill>
            </p:spPr>
            <p:txBody>
              <a:bodyPr wrap="square" rtlCol="0">
                <a:spAutoFit/>
              </a:bodyPr>
              <a:lstStyle/>
              <a:p>
                <a:r>
                  <a:rPr lang="de-DE" sz="700" b="1" dirty="0"/>
                  <a:t>Inter-company </a:t>
                </a:r>
                <a:r>
                  <a:rPr lang="de-DE" sz="700" b="1" dirty="0" err="1"/>
                  <a:t>training</a:t>
                </a:r>
                <a:endParaRPr lang="de-DE" sz="700" b="1" dirty="0"/>
              </a:p>
            </p:txBody>
          </p:sp>
          <p:sp>
            <p:nvSpPr>
              <p:cNvPr id="36" name="Textfeld 35">
                <a:extLst>
                  <a:ext uri="{FF2B5EF4-FFF2-40B4-BE49-F238E27FC236}">
                    <a16:creationId xmlns:a16="http://schemas.microsoft.com/office/drawing/2014/main" id="{CB250BE4-306A-1962-9907-AB30493F7C78}"/>
                  </a:ext>
                </a:extLst>
              </p:cNvPr>
              <p:cNvSpPr txBox="1"/>
              <p:nvPr/>
            </p:nvSpPr>
            <p:spPr>
              <a:xfrm>
                <a:off x="6175332" y="5748061"/>
                <a:ext cx="866911" cy="200055"/>
              </a:xfrm>
              <a:prstGeom prst="rect">
                <a:avLst/>
              </a:prstGeom>
              <a:solidFill>
                <a:srgbClr val="A4C4FF"/>
              </a:solidFill>
            </p:spPr>
            <p:txBody>
              <a:bodyPr wrap="square" rtlCol="0">
                <a:spAutoFit/>
              </a:bodyPr>
              <a:lstStyle/>
              <a:p>
                <a:r>
                  <a:rPr lang="de-DE" sz="700" b="1" dirty="0"/>
                  <a:t>TOTAL</a:t>
                </a:r>
              </a:p>
            </p:txBody>
          </p:sp>
        </p:grpSp>
        <p:sp>
          <p:nvSpPr>
            <p:cNvPr id="38" name="Textfeld 37">
              <a:extLst>
                <a:ext uri="{FF2B5EF4-FFF2-40B4-BE49-F238E27FC236}">
                  <a16:creationId xmlns:a16="http://schemas.microsoft.com/office/drawing/2014/main" id="{D8C7FB19-9FC9-CF62-9093-5D7C55AA4B06}"/>
                </a:ext>
              </a:extLst>
            </p:cNvPr>
            <p:cNvSpPr txBox="1"/>
            <p:nvPr/>
          </p:nvSpPr>
          <p:spPr>
            <a:xfrm>
              <a:off x="9817061" y="3629055"/>
              <a:ext cx="598331" cy="200055"/>
            </a:xfrm>
            <a:prstGeom prst="rect">
              <a:avLst/>
            </a:prstGeom>
            <a:solidFill>
              <a:srgbClr val="A4C4FF"/>
            </a:solidFill>
          </p:spPr>
          <p:txBody>
            <a:bodyPr wrap="square" rtlCol="0">
              <a:spAutoFit/>
            </a:bodyPr>
            <a:lstStyle/>
            <a:p>
              <a:pPr algn="r"/>
              <a:r>
                <a:rPr lang="de-DE" sz="700" b="1" dirty="0"/>
                <a:t>Vienna</a:t>
              </a:r>
            </a:p>
          </p:txBody>
        </p:sp>
      </p:grpSp>
    </p:spTree>
    <p:extLst>
      <p:ext uri="{BB962C8B-B14F-4D97-AF65-F5344CB8AC3E}">
        <p14:creationId xmlns:p14="http://schemas.microsoft.com/office/powerpoint/2010/main" val="106343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C328-6E7E-43BB-62F6-769FAB2740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59DBEE-CB78-32C5-2970-ADE0E0F8760F}"/>
              </a:ext>
            </a:extLst>
          </p:cNvPr>
          <p:cNvSpPr>
            <a:spLocks noGrp="1"/>
          </p:cNvSpPr>
          <p:nvPr>
            <p:ph type="body" sz="quarter" idx="20"/>
          </p:nvPr>
        </p:nvSpPr>
        <p:spPr>
          <a:xfrm>
            <a:off x="394392" y="403475"/>
            <a:ext cx="9060503" cy="362069"/>
          </a:xfrm>
        </p:spPr>
        <p:txBody>
          <a:bodyPr/>
          <a:lstStyle/>
          <a:p>
            <a:r>
              <a:rPr lang="en-US" dirty="0"/>
              <a:t>The Vienna case: Learnings and emerging contestations.</a:t>
            </a:r>
          </a:p>
        </p:txBody>
      </p:sp>
      <p:sp>
        <p:nvSpPr>
          <p:cNvPr id="3" name="Title 2">
            <a:extLst>
              <a:ext uri="{FF2B5EF4-FFF2-40B4-BE49-F238E27FC236}">
                <a16:creationId xmlns:a16="http://schemas.microsoft.com/office/drawing/2014/main" id="{A4AECB3A-845A-7784-BC09-57173D51E347}"/>
              </a:ext>
            </a:extLst>
          </p:cNvPr>
          <p:cNvSpPr>
            <a:spLocks noGrp="1"/>
          </p:cNvSpPr>
          <p:nvPr>
            <p:ph type="ctrTitle"/>
          </p:nvPr>
        </p:nvSpPr>
        <p:spPr>
          <a:xfrm>
            <a:off x="394392" y="1039336"/>
            <a:ext cx="11797608" cy="965443"/>
          </a:xfrm>
        </p:spPr>
        <p:txBody>
          <a:bodyPr>
            <a:noAutofit/>
          </a:bodyPr>
          <a:lstStyle/>
          <a:p>
            <a:r>
              <a:rPr lang="en-GB" sz="4000" dirty="0"/>
              <a:t>Driving force: Increasing student numbers</a:t>
            </a:r>
          </a:p>
        </p:txBody>
      </p:sp>
      <p:sp>
        <p:nvSpPr>
          <p:cNvPr id="19" name="Textfeld 18">
            <a:extLst>
              <a:ext uri="{FF2B5EF4-FFF2-40B4-BE49-F238E27FC236}">
                <a16:creationId xmlns:a16="http://schemas.microsoft.com/office/drawing/2014/main" id="{08B62EEF-FA66-AF5D-4DEB-13EE768B758E}"/>
              </a:ext>
            </a:extLst>
          </p:cNvPr>
          <p:cNvSpPr txBox="1"/>
          <p:nvPr/>
        </p:nvSpPr>
        <p:spPr>
          <a:xfrm>
            <a:off x="332237" y="4056618"/>
            <a:ext cx="5435999" cy="507831"/>
          </a:xfrm>
          <a:prstGeom prst="rect">
            <a:avLst/>
          </a:prstGeom>
          <a:noFill/>
        </p:spPr>
        <p:txBody>
          <a:bodyPr wrap="square" rtlCol="0">
            <a:spAutoFit/>
          </a:bodyPr>
          <a:lstStyle/>
          <a:p>
            <a:r>
              <a:rPr lang="de-DE" sz="900" dirty="0"/>
              <a:t>Source:</a:t>
            </a:r>
          </a:p>
          <a:p>
            <a:r>
              <a:rPr lang="de-DE" sz="900" dirty="0"/>
              <a:t>Bundesministerium für Frauen, Wissenschaft und Forschung (2025): </a:t>
            </a:r>
            <a:r>
              <a:rPr lang="en-GB" sz="900" dirty="0" err="1"/>
              <a:t>Statistisches</a:t>
            </a:r>
            <a:r>
              <a:rPr lang="en-GB" sz="900" dirty="0"/>
              <a:t> </a:t>
            </a:r>
            <a:r>
              <a:rPr lang="en-GB" sz="900" dirty="0" err="1"/>
              <a:t>Taschenbuch</a:t>
            </a:r>
            <a:r>
              <a:rPr lang="en-GB" sz="900" dirty="0"/>
              <a:t> 2025. p. 30.</a:t>
            </a:r>
          </a:p>
          <a:p>
            <a:r>
              <a:rPr lang="en-GB" sz="900" dirty="0"/>
              <a:t>Author’s translations.</a:t>
            </a:r>
            <a:endParaRPr lang="de-DE" sz="900" dirty="0"/>
          </a:p>
        </p:txBody>
      </p:sp>
      <p:grpSp>
        <p:nvGrpSpPr>
          <p:cNvPr id="38" name="Gruppieren 37">
            <a:extLst>
              <a:ext uri="{FF2B5EF4-FFF2-40B4-BE49-F238E27FC236}">
                <a16:creationId xmlns:a16="http://schemas.microsoft.com/office/drawing/2014/main" id="{B66A3A69-49BB-BC54-F11A-C34284EA23FF}"/>
              </a:ext>
            </a:extLst>
          </p:cNvPr>
          <p:cNvGrpSpPr/>
          <p:nvPr/>
        </p:nvGrpSpPr>
        <p:grpSpPr>
          <a:xfrm>
            <a:off x="332237" y="1757378"/>
            <a:ext cx="5369939" cy="2299240"/>
            <a:chOff x="332237" y="1757378"/>
            <a:chExt cx="5369939" cy="2299240"/>
          </a:xfrm>
        </p:grpSpPr>
        <p:pic>
          <p:nvPicPr>
            <p:cNvPr id="18" name="Grafik 17">
              <a:extLst>
                <a:ext uri="{FF2B5EF4-FFF2-40B4-BE49-F238E27FC236}">
                  <a16:creationId xmlns:a16="http://schemas.microsoft.com/office/drawing/2014/main" id="{3ADBE1A1-B476-CB1D-ED64-AA435D65F37A}"/>
                </a:ext>
              </a:extLst>
            </p:cNvPr>
            <p:cNvPicPr>
              <a:picLocks noChangeAspect="1"/>
            </p:cNvPicPr>
            <p:nvPr/>
          </p:nvPicPr>
          <p:blipFill>
            <a:blip r:embed="rId2"/>
            <a:stretch>
              <a:fillRect/>
            </a:stretch>
          </p:blipFill>
          <p:spPr>
            <a:xfrm>
              <a:off x="332237" y="1811397"/>
              <a:ext cx="5369939" cy="2245221"/>
            </a:xfrm>
            <a:prstGeom prst="rect">
              <a:avLst/>
            </a:prstGeom>
          </p:spPr>
        </p:pic>
        <p:sp>
          <p:nvSpPr>
            <p:cNvPr id="20" name="Textfeld 19">
              <a:extLst>
                <a:ext uri="{FF2B5EF4-FFF2-40B4-BE49-F238E27FC236}">
                  <a16:creationId xmlns:a16="http://schemas.microsoft.com/office/drawing/2014/main" id="{C1082CAB-9900-A01F-EF9C-1F7BBFDCF6EE}"/>
                </a:ext>
              </a:extLst>
            </p:cNvPr>
            <p:cNvSpPr txBox="1"/>
            <p:nvPr/>
          </p:nvSpPr>
          <p:spPr>
            <a:xfrm>
              <a:off x="841428" y="1757378"/>
              <a:ext cx="4745180" cy="215444"/>
            </a:xfrm>
            <a:prstGeom prst="rect">
              <a:avLst/>
            </a:prstGeom>
            <a:solidFill>
              <a:srgbClr val="A4C4FF"/>
            </a:solidFill>
          </p:spPr>
          <p:txBody>
            <a:bodyPr wrap="square" rtlCol="0">
              <a:spAutoFit/>
            </a:bodyPr>
            <a:lstStyle/>
            <a:p>
              <a:r>
                <a:rPr lang="de-DE" sz="800" b="1" dirty="0" err="1"/>
                <a:t>Students</a:t>
              </a:r>
              <a:r>
                <a:rPr lang="de-DE" sz="800" b="1" dirty="0"/>
                <a:t> </a:t>
              </a:r>
              <a:r>
                <a:rPr lang="de-DE" sz="800" b="1" dirty="0" err="1"/>
                <a:t>by</a:t>
              </a:r>
              <a:r>
                <a:rPr lang="de-DE" sz="800" b="1" dirty="0"/>
                <a:t> </a:t>
              </a:r>
              <a:r>
                <a:rPr lang="de-DE" sz="800" b="1" dirty="0" err="1"/>
                <a:t>tertiary</a:t>
              </a:r>
              <a:r>
                <a:rPr lang="de-DE" sz="800" b="1" dirty="0"/>
                <a:t> </a:t>
              </a:r>
              <a:r>
                <a:rPr lang="de-DE" sz="800" b="1" dirty="0" err="1"/>
                <a:t>education</a:t>
              </a:r>
              <a:r>
                <a:rPr lang="de-DE" sz="800" b="1" dirty="0"/>
                <a:t> </a:t>
              </a:r>
              <a:r>
                <a:rPr lang="de-DE" sz="800" b="1" dirty="0" err="1"/>
                <a:t>institution</a:t>
              </a:r>
              <a:r>
                <a:rPr lang="de-DE" sz="800" b="1" dirty="0"/>
                <a:t>, </a:t>
              </a:r>
              <a:r>
                <a:rPr lang="de-DE" sz="800" b="1" dirty="0" err="1"/>
                <a:t>winter</a:t>
              </a:r>
              <a:r>
                <a:rPr lang="de-DE" sz="800" b="1" dirty="0"/>
                <a:t> </a:t>
              </a:r>
              <a:r>
                <a:rPr lang="de-DE" sz="800" b="1" dirty="0" err="1"/>
                <a:t>term</a:t>
              </a:r>
              <a:r>
                <a:rPr lang="de-DE" sz="800" b="1" dirty="0"/>
                <a:t> 2018, 2023 and 2024</a:t>
              </a:r>
            </a:p>
          </p:txBody>
        </p:sp>
        <p:grpSp>
          <p:nvGrpSpPr>
            <p:cNvPr id="29" name="Gruppieren 28">
              <a:extLst>
                <a:ext uri="{FF2B5EF4-FFF2-40B4-BE49-F238E27FC236}">
                  <a16:creationId xmlns:a16="http://schemas.microsoft.com/office/drawing/2014/main" id="{B159C611-1E1C-D335-8CA2-776DAA1CCF3A}"/>
                </a:ext>
              </a:extLst>
            </p:cNvPr>
            <p:cNvGrpSpPr/>
            <p:nvPr/>
          </p:nvGrpSpPr>
          <p:grpSpPr>
            <a:xfrm>
              <a:off x="1794967" y="2545616"/>
              <a:ext cx="811064" cy="911080"/>
              <a:chOff x="1657181" y="2545616"/>
              <a:chExt cx="811064" cy="911080"/>
            </a:xfrm>
          </p:grpSpPr>
          <p:sp>
            <p:nvSpPr>
              <p:cNvPr id="22" name="Textfeld 21">
                <a:extLst>
                  <a:ext uri="{FF2B5EF4-FFF2-40B4-BE49-F238E27FC236}">
                    <a16:creationId xmlns:a16="http://schemas.microsoft.com/office/drawing/2014/main" id="{EEA08B01-597C-DACB-4B0A-64B0B66B3A57}"/>
                  </a:ext>
                </a:extLst>
              </p:cNvPr>
              <p:cNvSpPr txBox="1"/>
              <p:nvPr/>
            </p:nvSpPr>
            <p:spPr>
              <a:xfrm>
                <a:off x="1661358" y="2545616"/>
                <a:ext cx="804796" cy="200055"/>
              </a:xfrm>
              <a:prstGeom prst="rect">
                <a:avLst/>
              </a:prstGeom>
              <a:solidFill>
                <a:srgbClr val="A4C4FF"/>
              </a:solidFill>
            </p:spPr>
            <p:txBody>
              <a:bodyPr wrap="square" rtlCol="0">
                <a:spAutoFit/>
              </a:bodyPr>
              <a:lstStyle/>
              <a:p>
                <a:r>
                  <a:rPr lang="de-DE" sz="700" b="1" dirty="0"/>
                  <a:t>Total</a:t>
                </a:r>
              </a:p>
            </p:txBody>
          </p:sp>
          <p:sp>
            <p:nvSpPr>
              <p:cNvPr id="24" name="Textfeld 23">
                <a:extLst>
                  <a:ext uri="{FF2B5EF4-FFF2-40B4-BE49-F238E27FC236}">
                    <a16:creationId xmlns:a16="http://schemas.microsoft.com/office/drawing/2014/main" id="{484460D4-4E84-7904-4039-0BAE60171C62}"/>
                  </a:ext>
                </a:extLst>
              </p:cNvPr>
              <p:cNvSpPr txBox="1"/>
              <p:nvPr/>
            </p:nvSpPr>
            <p:spPr>
              <a:xfrm>
                <a:off x="1659270" y="2687350"/>
                <a:ext cx="806885" cy="200055"/>
              </a:xfrm>
              <a:prstGeom prst="rect">
                <a:avLst/>
              </a:prstGeom>
              <a:solidFill>
                <a:srgbClr val="A4C4FF"/>
              </a:solidFill>
            </p:spPr>
            <p:txBody>
              <a:bodyPr wrap="square" rtlCol="0">
                <a:spAutoFit/>
              </a:bodyPr>
              <a:lstStyle/>
              <a:p>
                <a:r>
                  <a:rPr lang="de-DE" sz="700" b="1" dirty="0"/>
                  <a:t>Universities</a:t>
                </a:r>
              </a:p>
            </p:txBody>
          </p:sp>
          <p:sp>
            <p:nvSpPr>
              <p:cNvPr id="25" name="Textfeld 24">
                <a:extLst>
                  <a:ext uri="{FF2B5EF4-FFF2-40B4-BE49-F238E27FC236}">
                    <a16:creationId xmlns:a16="http://schemas.microsoft.com/office/drawing/2014/main" id="{5AA783F7-DFAF-6246-09D5-E717F2171190}"/>
                  </a:ext>
                </a:extLst>
              </p:cNvPr>
              <p:cNvSpPr txBox="1"/>
              <p:nvPr/>
            </p:nvSpPr>
            <p:spPr>
              <a:xfrm>
                <a:off x="1657183" y="2821677"/>
                <a:ext cx="808974" cy="200055"/>
              </a:xfrm>
              <a:prstGeom prst="rect">
                <a:avLst/>
              </a:prstGeom>
              <a:solidFill>
                <a:srgbClr val="A4C4FF"/>
              </a:solidFill>
            </p:spPr>
            <p:txBody>
              <a:bodyPr wrap="square" rtlCol="0">
                <a:spAutoFit/>
              </a:bodyPr>
              <a:lstStyle/>
              <a:p>
                <a:r>
                  <a:rPr lang="de-DE" sz="700" b="1" dirty="0"/>
                  <a:t>Private Univ.</a:t>
                </a:r>
              </a:p>
            </p:txBody>
          </p:sp>
          <p:sp>
            <p:nvSpPr>
              <p:cNvPr id="26" name="Textfeld 25">
                <a:extLst>
                  <a:ext uri="{FF2B5EF4-FFF2-40B4-BE49-F238E27FC236}">
                    <a16:creationId xmlns:a16="http://schemas.microsoft.com/office/drawing/2014/main" id="{8268F633-C1A5-3807-2703-15990D1AA7AB}"/>
                  </a:ext>
                </a:extLst>
              </p:cNvPr>
              <p:cNvSpPr txBox="1"/>
              <p:nvPr/>
            </p:nvSpPr>
            <p:spPr>
              <a:xfrm>
                <a:off x="1659271" y="2974077"/>
                <a:ext cx="808974" cy="200055"/>
              </a:xfrm>
              <a:prstGeom prst="rect">
                <a:avLst/>
              </a:prstGeom>
              <a:solidFill>
                <a:srgbClr val="A4C4FF"/>
              </a:solidFill>
            </p:spPr>
            <p:txBody>
              <a:bodyPr wrap="square" rtlCol="0">
                <a:spAutoFit/>
              </a:bodyPr>
              <a:lstStyle/>
              <a:p>
                <a:r>
                  <a:rPr lang="de-DE" sz="700" b="1" dirty="0"/>
                  <a:t>Univ. Applied</a:t>
                </a:r>
              </a:p>
            </p:txBody>
          </p:sp>
          <p:sp>
            <p:nvSpPr>
              <p:cNvPr id="27" name="Textfeld 26">
                <a:extLst>
                  <a:ext uri="{FF2B5EF4-FFF2-40B4-BE49-F238E27FC236}">
                    <a16:creationId xmlns:a16="http://schemas.microsoft.com/office/drawing/2014/main" id="{B3AC1175-0FC0-DBC9-42F3-9F0AB5B87BF0}"/>
                  </a:ext>
                </a:extLst>
              </p:cNvPr>
              <p:cNvSpPr txBox="1"/>
              <p:nvPr/>
            </p:nvSpPr>
            <p:spPr>
              <a:xfrm>
                <a:off x="1657181" y="3108404"/>
                <a:ext cx="808973" cy="200055"/>
              </a:xfrm>
              <a:prstGeom prst="rect">
                <a:avLst/>
              </a:prstGeom>
              <a:solidFill>
                <a:srgbClr val="A4C4FF"/>
              </a:solidFill>
            </p:spPr>
            <p:txBody>
              <a:bodyPr wrap="square" rtlCol="0">
                <a:spAutoFit/>
              </a:bodyPr>
              <a:lstStyle/>
              <a:p>
                <a:r>
                  <a:rPr lang="de-DE" sz="700" b="1" dirty="0"/>
                  <a:t>Univ. Colleges</a:t>
                </a:r>
              </a:p>
            </p:txBody>
          </p:sp>
          <p:sp>
            <p:nvSpPr>
              <p:cNvPr id="28" name="Textfeld 27">
                <a:extLst>
                  <a:ext uri="{FF2B5EF4-FFF2-40B4-BE49-F238E27FC236}">
                    <a16:creationId xmlns:a16="http://schemas.microsoft.com/office/drawing/2014/main" id="{170F3117-3CBE-B83E-FEB5-244A08FE0DB6}"/>
                  </a:ext>
                </a:extLst>
              </p:cNvPr>
              <p:cNvSpPr txBox="1"/>
              <p:nvPr/>
            </p:nvSpPr>
            <p:spPr>
              <a:xfrm>
                <a:off x="1657181" y="3256641"/>
                <a:ext cx="808973" cy="200055"/>
              </a:xfrm>
              <a:prstGeom prst="rect">
                <a:avLst/>
              </a:prstGeom>
              <a:solidFill>
                <a:srgbClr val="A4C4FF"/>
              </a:solidFill>
            </p:spPr>
            <p:txBody>
              <a:bodyPr wrap="square" rtlCol="0">
                <a:spAutoFit/>
              </a:bodyPr>
              <a:lstStyle/>
              <a:p>
                <a:r>
                  <a:rPr lang="de-DE" sz="700" b="1" dirty="0"/>
                  <a:t>Colleges</a:t>
                </a:r>
              </a:p>
            </p:txBody>
          </p:sp>
        </p:grpSp>
      </p:grpSp>
      <p:grpSp>
        <p:nvGrpSpPr>
          <p:cNvPr id="37" name="Gruppieren 36">
            <a:extLst>
              <a:ext uri="{FF2B5EF4-FFF2-40B4-BE49-F238E27FC236}">
                <a16:creationId xmlns:a16="http://schemas.microsoft.com/office/drawing/2014/main" id="{87D90111-B4F9-ED97-BDD6-F4A56E2628FE}"/>
              </a:ext>
            </a:extLst>
          </p:cNvPr>
          <p:cNvGrpSpPr/>
          <p:nvPr/>
        </p:nvGrpSpPr>
        <p:grpSpPr>
          <a:xfrm>
            <a:off x="5579870" y="1618262"/>
            <a:ext cx="5728049" cy="5015211"/>
            <a:chOff x="5182121" y="1588101"/>
            <a:chExt cx="5728049" cy="5015211"/>
          </a:xfrm>
        </p:grpSpPr>
        <p:grpSp>
          <p:nvGrpSpPr>
            <p:cNvPr id="15" name="Gruppieren 14">
              <a:extLst>
                <a:ext uri="{FF2B5EF4-FFF2-40B4-BE49-F238E27FC236}">
                  <a16:creationId xmlns:a16="http://schemas.microsoft.com/office/drawing/2014/main" id="{31DB3FE7-E06E-252D-5E8E-29B6BA3F1737}"/>
                </a:ext>
              </a:extLst>
            </p:cNvPr>
            <p:cNvGrpSpPr/>
            <p:nvPr/>
          </p:nvGrpSpPr>
          <p:grpSpPr>
            <a:xfrm>
              <a:off x="5819654" y="1703754"/>
              <a:ext cx="5090516" cy="4899558"/>
              <a:chOff x="5819654" y="1703754"/>
              <a:chExt cx="5090516" cy="4899558"/>
            </a:xfrm>
          </p:grpSpPr>
          <p:pic>
            <p:nvPicPr>
              <p:cNvPr id="13" name="Grafik 12">
                <a:extLst>
                  <a:ext uri="{FF2B5EF4-FFF2-40B4-BE49-F238E27FC236}">
                    <a16:creationId xmlns:a16="http://schemas.microsoft.com/office/drawing/2014/main" id="{3C26E16B-DA71-8390-67AE-80BA2099DC0A}"/>
                  </a:ext>
                </a:extLst>
              </p:cNvPr>
              <p:cNvPicPr>
                <a:picLocks noChangeAspect="1"/>
              </p:cNvPicPr>
              <p:nvPr/>
            </p:nvPicPr>
            <p:blipFill>
              <a:blip r:embed="rId3"/>
              <a:stretch>
                <a:fillRect/>
              </a:stretch>
            </p:blipFill>
            <p:spPr>
              <a:xfrm>
                <a:off x="5819654" y="1703754"/>
                <a:ext cx="5090516" cy="4319026"/>
              </a:xfrm>
              <a:prstGeom prst="rect">
                <a:avLst/>
              </a:prstGeom>
            </p:spPr>
          </p:pic>
          <p:sp>
            <p:nvSpPr>
              <p:cNvPr id="14" name="Textfeld 13">
                <a:extLst>
                  <a:ext uri="{FF2B5EF4-FFF2-40B4-BE49-F238E27FC236}">
                    <a16:creationId xmlns:a16="http://schemas.microsoft.com/office/drawing/2014/main" id="{58FAFCF6-0368-3BA0-C2E4-34D03B1472B5}"/>
                  </a:ext>
                </a:extLst>
              </p:cNvPr>
              <p:cNvSpPr txBox="1"/>
              <p:nvPr/>
            </p:nvSpPr>
            <p:spPr>
              <a:xfrm>
                <a:off x="5949503" y="5956981"/>
                <a:ext cx="3449983" cy="646331"/>
              </a:xfrm>
              <a:prstGeom prst="rect">
                <a:avLst/>
              </a:prstGeom>
              <a:noFill/>
            </p:spPr>
            <p:txBody>
              <a:bodyPr wrap="none" rtlCol="0">
                <a:spAutoFit/>
              </a:bodyPr>
              <a:lstStyle/>
              <a:p>
                <a:r>
                  <a:rPr lang="de-DE" sz="900" dirty="0"/>
                  <a:t>Source:</a:t>
                </a:r>
                <a:br>
                  <a:rPr lang="de-DE" sz="900" dirty="0"/>
                </a:br>
                <a:r>
                  <a:rPr lang="de-DE" sz="900" dirty="0"/>
                  <a:t>Bundesministerium für Frauen, Wissenschaft und Forschung (2025):</a:t>
                </a:r>
                <a:br>
                  <a:rPr lang="de-DE" sz="900" dirty="0"/>
                </a:br>
                <a:r>
                  <a:rPr lang="en-GB" sz="900" dirty="0" err="1"/>
                  <a:t>Statistisches</a:t>
                </a:r>
                <a:r>
                  <a:rPr lang="en-GB" sz="900" dirty="0"/>
                  <a:t> </a:t>
                </a:r>
                <a:r>
                  <a:rPr lang="en-GB" sz="900" dirty="0" err="1"/>
                  <a:t>Taschenbuch</a:t>
                </a:r>
                <a:r>
                  <a:rPr lang="en-GB" sz="900" dirty="0"/>
                  <a:t> 2025. p. 31.</a:t>
                </a:r>
              </a:p>
              <a:p>
                <a:r>
                  <a:rPr lang="en-GB" sz="900" dirty="0"/>
                  <a:t>Author’s translations.</a:t>
                </a:r>
                <a:endParaRPr lang="de-DE" sz="900" dirty="0"/>
              </a:p>
            </p:txBody>
          </p:sp>
        </p:grpSp>
        <p:sp>
          <p:nvSpPr>
            <p:cNvPr id="21" name="Textfeld 20">
              <a:extLst>
                <a:ext uri="{FF2B5EF4-FFF2-40B4-BE49-F238E27FC236}">
                  <a16:creationId xmlns:a16="http://schemas.microsoft.com/office/drawing/2014/main" id="{BC7C31C2-319E-7291-F8D1-B9A11A428B77}"/>
                </a:ext>
              </a:extLst>
            </p:cNvPr>
            <p:cNvSpPr txBox="1"/>
            <p:nvPr/>
          </p:nvSpPr>
          <p:spPr>
            <a:xfrm>
              <a:off x="6506943" y="1588101"/>
              <a:ext cx="4271704" cy="338554"/>
            </a:xfrm>
            <a:prstGeom prst="rect">
              <a:avLst/>
            </a:prstGeom>
            <a:solidFill>
              <a:srgbClr val="A4C4FF"/>
            </a:solidFill>
          </p:spPr>
          <p:txBody>
            <a:bodyPr wrap="square" rtlCol="0">
              <a:spAutoFit/>
            </a:bodyPr>
            <a:lstStyle/>
            <a:p>
              <a:r>
                <a:rPr lang="de-DE" sz="800" b="1" dirty="0"/>
                <a:t>Number </a:t>
              </a:r>
              <a:r>
                <a:rPr lang="de-DE" sz="800" b="1" dirty="0" err="1"/>
                <a:t>of</a:t>
              </a:r>
              <a:r>
                <a:rPr lang="de-DE" sz="800" b="1" dirty="0"/>
                <a:t> </a:t>
              </a:r>
              <a:r>
                <a:rPr lang="de-DE" sz="800" b="1" dirty="0" err="1"/>
                <a:t>regular</a:t>
              </a:r>
              <a:r>
                <a:rPr lang="de-DE" sz="800" b="1" dirty="0"/>
                <a:t> </a:t>
              </a:r>
              <a:r>
                <a:rPr lang="de-DE" sz="800" b="1" dirty="0" err="1"/>
                <a:t>students</a:t>
              </a:r>
              <a:r>
                <a:rPr lang="de-DE" sz="800" b="1" dirty="0"/>
                <a:t> at </a:t>
              </a:r>
              <a:r>
                <a:rPr lang="de-DE" sz="800" b="1" dirty="0" err="1"/>
                <a:t>universities</a:t>
              </a:r>
              <a:r>
                <a:rPr lang="de-DE" sz="800" b="1" dirty="0"/>
                <a:t> and </a:t>
              </a:r>
              <a:r>
                <a:rPr lang="de-DE" sz="800" b="1" dirty="0" err="1"/>
                <a:t>universities</a:t>
              </a:r>
              <a:r>
                <a:rPr lang="de-DE" sz="800" b="1" dirty="0"/>
                <a:t> </a:t>
              </a:r>
              <a:r>
                <a:rPr lang="de-DE" sz="800" b="1" dirty="0" err="1"/>
                <a:t>of</a:t>
              </a:r>
              <a:r>
                <a:rPr lang="de-DE" sz="800" b="1" dirty="0"/>
                <a:t> </a:t>
              </a:r>
              <a:r>
                <a:rPr lang="de-DE" sz="800" b="1" dirty="0" err="1"/>
                <a:t>applied</a:t>
              </a:r>
              <a:r>
                <a:rPr lang="de-DE" sz="800" b="1" dirty="0"/>
                <a:t> </a:t>
              </a:r>
              <a:r>
                <a:rPr lang="de-DE" sz="800" b="1" dirty="0" err="1"/>
                <a:t>sciences</a:t>
              </a:r>
              <a:r>
                <a:rPr lang="de-DE" sz="800" b="1" dirty="0"/>
                <a:t>, </a:t>
              </a:r>
              <a:r>
                <a:rPr lang="de-DE" sz="800" b="1" dirty="0" err="1"/>
                <a:t>winter</a:t>
              </a:r>
              <a:r>
                <a:rPr lang="de-DE" sz="800" b="1" dirty="0"/>
                <a:t> </a:t>
              </a:r>
              <a:r>
                <a:rPr lang="de-DE" sz="800" b="1" dirty="0" err="1"/>
                <a:t>term</a:t>
              </a:r>
              <a:r>
                <a:rPr lang="de-DE" sz="800" b="1" dirty="0"/>
                <a:t> 2016-2024</a:t>
              </a:r>
            </a:p>
          </p:txBody>
        </p:sp>
        <p:sp>
          <p:nvSpPr>
            <p:cNvPr id="30" name="Textfeld 29">
              <a:extLst>
                <a:ext uri="{FF2B5EF4-FFF2-40B4-BE49-F238E27FC236}">
                  <a16:creationId xmlns:a16="http://schemas.microsoft.com/office/drawing/2014/main" id="{4F7184B5-094D-AEDB-C289-1AE4F4E68D75}"/>
                </a:ext>
              </a:extLst>
            </p:cNvPr>
            <p:cNvSpPr txBox="1"/>
            <p:nvPr/>
          </p:nvSpPr>
          <p:spPr>
            <a:xfrm>
              <a:off x="6611126" y="2157533"/>
              <a:ext cx="866911" cy="200055"/>
            </a:xfrm>
            <a:prstGeom prst="rect">
              <a:avLst/>
            </a:prstGeom>
            <a:solidFill>
              <a:srgbClr val="A4C4FF"/>
            </a:solidFill>
          </p:spPr>
          <p:txBody>
            <a:bodyPr wrap="square" rtlCol="0">
              <a:spAutoFit/>
            </a:bodyPr>
            <a:lstStyle/>
            <a:p>
              <a:pPr algn="ctr"/>
              <a:r>
                <a:rPr lang="de-DE" sz="700" b="1" dirty="0"/>
                <a:t>Total</a:t>
              </a:r>
            </a:p>
          </p:txBody>
        </p:sp>
        <p:sp>
          <p:nvSpPr>
            <p:cNvPr id="31" name="Textfeld 30">
              <a:extLst>
                <a:ext uri="{FF2B5EF4-FFF2-40B4-BE49-F238E27FC236}">
                  <a16:creationId xmlns:a16="http://schemas.microsoft.com/office/drawing/2014/main" id="{78F9FD6C-8A1A-64DA-E17B-2E5F65995074}"/>
                </a:ext>
              </a:extLst>
            </p:cNvPr>
            <p:cNvSpPr txBox="1"/>
            <p:nvPr/>
          </p:nvSpPr>
          <p:spPr>
            <a:xfrm>
              <a:off x="7498001" y="2157532"/>
              <a:ext cx="769397" cy="200055"/>
            </a:xfrm>
            <a:prstGeom prst="rect">
              <a:avLst/>
            </a:prstGeom>
            <a:solidFill>
              <a:srgbClr val="A4C4FF"/>
            </a:solidFill>
          </p:spPr>
          <p:txBody>
            <a:bodyPr wrap="square" rtlCol="0">
              <a:spAutoFit/>
            </a:bodyPr>
            <a:lstStyle/>
            <a:p>
              <a:pPr algn="ctr"/>
              <a:r>
                <a:rPr lang="de-DE" sz="700" b="1" dirty="0"/>
                <a:t>Female</a:t>
              </a:r>
            </a:p>
          </p:txBody>
        </p:sp>
        <p:sp>
          <p:nvSpPr>
            <p:cNvPr id="32" name="Textfeld 31">
              <a:extLst>
                <a:ext uri="{FF2B5EF4-FFF2-40B4-BE49-F238E27FC236}">
                  <a16:creationId xmlns:a16="http://schemas.microsoft.com/office/drawing/2014/main" id="{A8210797-A881-4725-CD19-4D5398BA9F64}"/>
                </a:ext>
              </a:extLst>
            </p:cNvPr>
            <p:cNvSpPr txBox="1"/>
            <p:nvPr/>
          </p:nvSpPr>
          <p:spPr>
            <a:xfrm>
              <a:off x="8384876" y="2157532"/>
              <a:ext cx="677705" cy="200055"/>
            </a:xfrm>
            <a:prstGeom prst="rect">
              <a:avLst/>
            </a:prstGeom>
            <a:solidFill>
              <a:srgbClr val="A4C4FF"/>
            </a:solidFill>
          </p:spPr>
          <p:txBody>
            <a:bodyPr wrap="square" rtlCol="0">
              <a:spAutoFit/>
            </a:bodyPr>
            <a:lstStyle/>
            <a:p>
              <a:pPr algn="ctr"/>
              <a:r>
                <a:rPr lang="de-DE" sz="700" b="1" dirty="0"/>
                <a:t>Male</a:t>
              </a:r>
            </a:p>
          </p:txBody>
        </p:sp>
        <p:sp>
          <p:nvSpPr>
            <p:cNvPr id="33" name="Textfeld 32">
              <a:extLst>
                <a:ext uri="{FF2B5EF4-FFF2-40B4-BE49-F238E27FC236}">
                  <a16:creationId xmlns:a16="http://schemas.microsoft.com/office/drawing/2014/main" id="{D4E925BA-5733-29CD-56F9-F36EC1E00715}"/>
                </a:ext>
              </a:extLst>
            </p:cNvPr>
            <p:cNvSpPr txBox="1"/>
            <p:nvPr/>
          </p:nvSpPr>
          <p:spPr>
            <a:xfrm>
              <a:off x="9156384" y="2147700"/>
              <a:ext cx="677705" cy="200055"/>
            </a:xfrm>
            <a:prstGeom prst="rect">
              <a:avLst/>
            </a:prstGeom>
            <a:solidFill>
              <a:srgbClr val="A4C4FF"/>
            </a:solidFill>
          </p:spPr>
          <p:txBody>
            <a:bodyPr wrap="square" rtlCol="0">
              <a:spAutoFit/>
            </a:bodyPr>
            <a:lstStyle/>
            <a:p>
              <a:pPr algn="ctr"/>
              <a:r>
                <a:rPr lang="de-DE" sz="700" b="1" dirty="0" err="1"/>
                <a:t>Domestic</a:t>
              </a:r>
              <a:endParaRPr lang="de-DE" sz="700" b="1" dirty="0"/>
            </a:p>
          </p:txBody>
        </p:sp>
        <p:sp>
          <p:nvSpPr>
            <p:cNvPr id="34" name="Textfeld 33">
              <a:extLst>
                <a:ext uri="{FF2B5EF4-FFF2-40B4-BE49-F238E27FC236}">
                  <a16:creationId xmlns:a16="http://schemas.microsoft.com/office/drawing/2014/main" id="{7337AC62-EDD6-D82B-25EB-5A4BDAE4DF40}"/>
                </a:ext>
              </a:extLst>
            </p:cNvPr>
            <p:cNvSpPr txBox="1"/>
            <p:nvPr/>
          </p:nvSpPr>
          <p:spPr>
            <a:xfrm>
              <a:off x="9951567" y="2155985"/>
              <a:ext cx="827080" cy="200055"/>
            </a:xfrm>
            <a:prstGeom prst="rect">
              <a:avLst/>
            </a:prstGeom>
            <a:solidFill>
              <a:srgbClr val="A4C4FF"/>
            </a:solidFill>
          </p:spPr>
          <p:txBody>
            <a:bodyPr wrap="square" rtlCol="0">
              <a:spAutoFit/>
            </a:bodyPr>
            <a:lstStyle/>
            <a:p>
              <a:pPr algn="ctr"/>
              <a:r>
                <a:rPr lang="de-DE" sz="700" b="1" dirty="0"/>
                <a:t>Non-</a:t>
              </a:r>
              <a:r>
                <a:rPr lang="de-DE" sz="700" b="1" dirty="0" err="1"/>
                <a:t>Domestic</a:t>
              </a:r>
              <a:endParaRPr lang="de-DE" sz="700" b="1" dirty="0"/>
            </a:p>
          </p:txBody>
        </p:sp>
        <p:sp>
          <p:nvSpPr>
            <p:cNvPr id="35" name="Textfeld 34">
              <a:extLst>
                <a:ext uri="{FF2B5EF4-FFF2-40B4-BE49-F238E27FC236}">
                  <a16:creationId xmlns:a16="http://schemas.microsoft.com/office/drawing/2014/main" id="{3158507E-D8F3-7D85-E0BA-B6D9BE378984}"/>
                </a:ext>
              </a:extLst>
            </p:cNvPr>
            <p:cNvSpPr txBox="1"/>
            <p:nvPr/>
          </p:nvSpPr>
          <p:spPr>
            <a:xfrm>
              <a:off x="5182121" y="4667515"/>
              <a:ext cx="808974" cy="200055"/>
            </a:xfrm>
            <a:prstGeom prst="rect">
              <a:avLst/>
            </a:prstGeom>
            <a:solidFill>
              <a:srgbClr val="A4C4FF"/>
            </a:solidFill>
          </p:spPr>
          <p:txBody>
            <a:bodyPr wrap="square" rtlCol="0">
              <a:spAutoFit/>
            </a:bodyPr>
            <a:lstStyle/>
            <a:p>
              <a:r>
                <a:rPr lang="de-DE" sz="700" b="1" dirty="0"/>
                <a:t>Univ. Applied</a:t>
              </a:r>
            </a:p>
          </p:txBody>
        </p:sp>
        <p:sp>
          <p:nvSpPr>
            <p:cNvPr id="36" name="Textfeld 35">
              <a:extLst>
                <a:ext uri="{FF2B5EF4-FFF2-40B4-BE49-F238E27FC236}">
                  <a16:creationId xmlns:a16="http://schemas.microsoft.com/office/drawing/2014/main" id="{16B78377-18D7-FDDA-1509-F1991E04E9B1}"/>
                </a:ext>
              </a:extLst>
            </p:cNvPr>
            <p:cNvSpPr txBox="1"/>
            <p:nvPr/>
          </p:nvSpPr>
          <p:spPr>
            <a:xfrm>
              <a:off x="5197230" y="3597049"/>
              <a:ext cx="806885" cy="200055"/>
            </a:xfrm>
            <a:prstGeom prst="rect">
              <a:avLst/>
            </a:prstGeom>
            <a:solidFill>
              <a:srgbClr val="A4C4FF"/>
            </a:solidFill>
          </p:spPr>
          <p:txBody>
            <a:bodyPr wrap="square" rtlCol="0">
              <a:spAutoFit/>
            </a:bodyPr>
            <a:lstStyle/>
            <a:p>
              <a:r>
                <a:rPr lang="de-DE" sz="700" b="1" dirty="0"/>
                <a:t>Universities</a:t>
              </a:r>
            </a:p>
          </p:txBody>
        </p:sp>
      </p:grpSp>
    </p:spTree>
    <p:extLst>
      <p:ext uri="{BB962C8B-B14F-4D97-AF65-F5344CB8AC3E}">
        <p14:creationId xmlns:p14="http://schemas.microsoft.com/office/powerpoint/2010/main" val="315558049"/>
      </p:ext>
    </p:extLst>
  </p:cSld>
  <p:clrMapOvr>
    <a:masterClrMapping/>
  </p:clrMapOvr>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B41CA-1C66-4084-B645-2079FAE45348}">
  <ds:schemaRefs>
    <ds:schemaRef ds:uri="http://schemas.microsoft.com/office/2006/documentManagement/types"/>
    <ds:schemaRef ds:uri="8d2effba-1067-40a2-92e0-bdc070673379"/>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c2f7bf97-4d20-46c8-b7d3-fd569187a7a9"/>
    <ds:schemaRef ds:uri="http://www.w3.org/XML/1998/namespace"/>
  </ds:schemaRefs>
</ds:datastoreItem>
</file>

<file path=customXml/itemProps2.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3.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TotalTime>
  <Words>2450</Words>
  <Application>Microsoft Office PowerPoint</Application>
  <PresentationFormat>Widescreen</PresentationFormat>
  <Paragraphs>228</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Myriad Pro</vt:lpstr>
      <vt:lpstr>EuropeaEco</vt:lpstr>
      <vt:lpstr>Wingdings</vt:lpstr>
      <vt:lpstr>CONTENT LIGHT</vt:lpstr>
      <vt:lpstr>Student housing through the lens of social infrastructure</vt:lpstr>
      <vt:lpstr>PowerPoint Presentation</vt:lpstr>
      <vt:lpstr>More than a roof: Student housing as social infrastructure.</vt:lpstr>
      <vt:lpstr>Purpose-Built-Student-Accomdation (PBSA) after “with parents” and “with partner”</vt:lpstr>
      <vt:lpstr>Understanding student housing beyond its residential function (1/2)</vt:lpstr>
      <vt:lpstr>Understanding student housing beyond its residential function (2/2)</vt:lpstr>
      <vt:lpstr>The Vienna case: Learnings and emerging contestations.</vt:lpstr>
      <vt:lpstr>Students + gentrification = studentification?</vt:lpstr>
      <vt:lpstr>Driving force: Increasing student numbers</vt:lpstr>
      <vt:lpstr>Where are the purpose--built student accommodations (PBSA)?</vt:lpstr>
      <vt:lpstr>Students + gentrification = studentification?</vt:lpstr>
      <vt:lpstr>The rise of for-profit PBSA</vt:lpstr>
      <vt:lpstr>The rise of for-profit PBSA</vt:lpstr>
      <vt:lpstr>Recent non-for-profit PBSA in Vienna.</vt:lpstr>
      <vt:lpstr>Recent for-profit PBSA in Vienna.</vt:lpstr>
      <vt:lpstr>About “sense of community” amongst for-profit and non-for-profit PBSA developers</vt:lpstr>
      <vt:lpstr>Effects of changes on the supply side of PBSA</vt:lpstr>
      <vt:lpstr>Contestations already prevalent</vt:lpstr>
      <vt:lpstr>Action for affordable student housing</vt:lpstr>
      <vt:lpstr>Critical reflections &amp; recommendations</vt:lpstr>
      <vt:lpstr>European Affordable Housing Plan</vt:lpstr>
      <vt:lpstr>Thank you  Yvonne.franz@univie.ac.at</vt:lpstr>
      <vt:lpstr>PowerPoint Presentation</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SASSE Sophie</cp:lastModifiedBy>
  <cp:revision>73</cp:revision>
  <dcterms:created xsi:type="dcterms:W3CDTF">2024-08-07T12:33:10Z</dcterms:created>
  <dcterms:modified xsi:type="dcterms:W3CDTF">2026-06-01T11:40:08Z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