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21"/>
  </p:notesMasterIdLst>
  <p:handoutMasterIdLst>
    <p:handoutMasterId r:id="rId22"/>
  </p:handoutMasterIdLst>
  <p:sldIdLst>
    <p:sldId id="359" r:id="rId5"/>
    <p:sldId id="323" r:id="rId6"/>
    <p:sldId id="315" r:id="rId7"/>
    <p:sldId id="414" r:id="rId8"/>
    <p:sldId id="432" r:id="rId9"/>
    <p:sldId id="437" r:id="rId10"/>
    <p:sldId id="433" r:id="rId11"/>
    <p:sldId id="423" r:id="rId12"/>
    <p:sldId id="430" r:id="rId13"/>
    <p:sldId id="434" r:id="rId14"/>
    <p:sldId id="435" r:id="rId15"/>
    <p:sldId id="424" r:id="rId16"/>
    <p:sldId id="431" r:id="rId17"/>
    <p:sldId id="436" r:id="rId18"/>
    <p:sldId id="425" r:id="rId19"/>
    <p:sldId id="429" r:id="rId20"/>
  </p:sldIdLst>
  <p:sldSz cx="12192000" cy="6858000"/>
  <p:notesSz cx="6858000" cy="9144000"/>
  <p:embeddedFontLst>
    <p:embeddedFont>
      <p:font typeface="EuropeaEco" pitchFamily="2" charset="0"/>
      <p:regular r:id="rId23"/>
      <p:bold r:id="rId24"/>
      <p:italic r:id="rId25"/>
      <p:boldItalic r:id="rId26"/>
    </p:embeddedFont>
    <p:embeddedFont>
      <p:font typeface="Myriad Pro" panose="020B050303040302020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9" autoAdjust="0"/>
    <p:restoredTop sz="73409" autoAdjust="0"/>
  </p:normalViewPr>
  <p:slideViewPr>
    <p:cSldViewPr snapToGrid="0" showGuides="1">
      <p:cViewPr varScale="1">
        <p:scale>
          <a:sx n="108" d="100"/>
          <a:sy n="108" d="100"/>
        </p:scale>
        <p:origin x="78" y="108"/>
      </p:cViewPr>
      <p:guideLst>
        <p:guide pos="3840"/>
        <p:guide orient="horz" pos="2160"/>
      </p:guideLst>
    </p:cSldViewPr>
  </p:slideViewPr>
  <p:outlineViewPr>
    <p:cViewPr>
      <p:scale>
        <a:sx n="33" d="100"/>
        <a:sy n="33" d="100"/>
      </p:scale>
      <p:origin x="0" y="-2348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06/01/2026</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01/06/2026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b="0" dirty="0"/>
          </a:p>
        </p:txBody>
      </p:sp>
      <p:sp>
        <p:nvSpPr>
          <p:cNvPr id="4" name="Slide Number Placeholder 3"/>
          <p:cNvSpPr>
            <a:spLocks noGrp="1"/>
          </p:cNvSpPr>
          <p:nvPr>
            <p:ph type="sldNum" sz="quarter" idx="10"/>
          </p:nvPr>
        </p:nvSpPr>
        <p:spPr/>
        <p:txBody>
          <a:bodyPr/>
          <a:lstStyle/>
          <a:p>
            <a:fld id="{441536A7-E858-4490-8AF5-6B4E613D338C}" type="slidenum">
              <a:rPr lang="en-GB" smtClean="0"/>
              <a:t>2</a:t>
            </a:fld>
            <a:endParaRPr lang="en-GB" dirty="0"/>
          </a:p>
        </p:txBody>
      </p:sp>
    </p:spTree>
    <p:extLst>
      <p:ext uri="{BB962C8B-B14F-4D97-AF65-F5344CB8AC3E}">
        <p14:creationId xmlns:p14="http://schemas.microsoft.com/office/powerpoint/2010/main" val="41009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132644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B3DF-4E2D-3BD8-086A-48EF61F3A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3B8DA-A661-8874-B839-0C59808D5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A9115-D64F-F19E-605B-89AD78D2D6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B493B1-A893-8F9B-71CC-B5B76F1EDB35}"/>
              </a:ext>
            </a:extLst>
          </p:cNvPr>
          <p:cNvSpPr>
            <a:spLocks noGrp="1"/>
          </p:cNvSpPr>
          <p:nvPr>
            <p:ph type="sldNum" sz="quarter" idx="10"/>
          </p:nvPr>
        </p:nvSpPr>
        <p:spPr/>
        <p:txBody>
          <a:bodyPr/>
          <a:lstStyle/>
          <a:p>
            <a:fld id="{441536A7-E858-4490-8AF5-6B4E613D338C}" type="slidenum">
              <a:rPr lang="en-GB" smtClean="0"/>
              <a:t>8</a:t>
            </a:fld>
            <a:endParaRPr lang="en-GB" dirty="0"/>
          </a:p>
        </p:txBody>
      </p:sp>
    </p:spTree>
    <p:extLst>
      <p:ext uri="{BB962C8B-B14F-4D97-AF65-F5344CB8AC3E}">
        <p14:creationId xmlns:p14="http://schemas.microsoft.com/office/powerpoint/2010/main" val="262701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D503E-F8DE-BB7D-E028-7323FA1EE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6F6F0-AE8E-1113-07B2-A984F9EF6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191F1-2E18-1553-FA90-B62B81AEC6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DBA40D-EB02-D6D8-C162-1D8B432A47F0}"/>
              </a:ext>
            </a:extLst>
          </p:cNvPr>
          <p:cNvSpPr>
            <a:spLocks noGrp="1"/>
          </p:cNvSpPr>
          <p:nvPr>
            <p:ph type="sldNum" sz="quarter" idx="10"/>
          </p:nvPr>
        </p:nvSpPr>
        <p:spPr/>
        <p:txBody>
          <a:bodyPr/>
          <a:lstStyle/>
          <a:p>
            <a:fld id="{441536A7-E858-4490-8AF5-6B4E613D338C}" type="slidenum">
              <a:rPr lang="en-GB" smtClean="0"/>
              <a:t>12</a:t>
            </a:fld>
            <a:endParaRPr lang="en-GB" dirty="0"/>
          </a:p>
        </p:txBody>
      </p:sp>
    </p:spTree>
    <p:extLst>
      <p:ext uri="{BB962C8B-B14F-4D97-AF65-F5344CB8AC3E}">
        <p14:creationId xmlns:p14="http://schemas.microsoft.com/office/powerpoint/2010/main" val="98067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A6B9-01AF-E10B-2D36-7F15C3B41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B4F02-A0D6-A193-D974-21A42776D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DA334-94FA-FEF6-626F-512C9CC983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6D6410E-661D-245D-2508-6E5C1538FAB6}"/>
              </a:ext>
            </a:extLst>
          </p:cNvPr>
          <p:cNvSpPr>
            <a:spLocks noGrp="1"/>
          </p:cNvSpPr>
          <p:nvPr>
            <p:ph type="sldNum" sz="quarter" idx="10"/>
          </p:nvPr>
        </p:nvSpPr>
        <p:spPr/>
        <p:txBody>
          <a:bodyPr/>
          <a:lstStyle/>
          <a:p>
            <a:fld id="{441536A7-E858-4490-8AF5-6B4E613D338C}" type="slidenum">
              <a:rPr lang="en-GB" smtClean="0"/>
              <a:t>15</a:t>
            </a:fld>
            <a:endParaRPr lang="en-GB" dirty="0"/>
          </a:p>
        </p:txBody>
      </p:sp>
    </p:spTree>
    <p:extLst>
      <p:ext uri="{BB962C8B-B14F-4D97-AF65-F5344CB8AC3E}">
        <p14:creationId xmlns:p14="http://schemas.microsoft.com/office/powerpoint/2010/main" val="2337050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ute+Title+Body+Side image">
    <p:spTree>
      <p:nvGrpSpPr>
        <p:cNvPr id="1" name=""/>
        <p:cNvGrpSpPr/>
        <p:nvPr/>
      </p:nvGrpSpPr>
      <p:grpSpPr>
        <a:xfrm>
          <a:off x="0" y="0"/>
          <a:ext cx="0" cy="0"/>
          <a:chOff x="0" y="0"/>
          <a:chExt cx="0" cy="0"/>
        </a:xfrm>
      </p:grpSpPr>
      <p:sp>
        <p:nvSpPr>
          <p:cNvPr id="8"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sp>
        <p:nvSpPr>
          <p:cNvPr id="10"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pic>
        <p:nvPicPr>
          <p:cNvPr id="11" name="Picture 10">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17" name="Title 1"/>
          <p:cNvSpPr>
            <a:spLocks noGrp="1"/>
          </p:cNvSpPr>
          <p:nvPr>
            <p:ph type="ctrTitle" hasCustomPrompt="1"/>
          </p:nvPr>
        </p:nvSpPr>
        <p:spPr>
          <a:xfrm>
            <a:off x="394392" y="1125015"/>
            <a:ext cx="5981009" cy="1375075"/>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across one </a:t>
            </a:r>
            <a:br>
              <a:rPr lang="en-US" dirty="0"/>
            </a:br>
            <a:r>
              <a:rPr lang="en-US" dirty="0"/>
              <a:t>to two lines</a:t>
            </a:r>
            <a:endParaRPr lang="en-GB" dirty="0"/>
          </a:p>
        </p:txBody>
      </p:sp>
      <p:sp>
        <p:nvSpPr>
          <p:cNvPr id="9"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801450"/>
            <a:ext cx="5981008"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136610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8" r:id="rId21"/>
    <p:sldLayoutId id="2147484220" r:id="rId22"/>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1080/13676261.2016.1184241" TargetMode="External"/><Relationship Id="rId13" Type="http://schemas.openxmlformats.org/officeDocument/2006/relationships/hyperlink" Target="https://doi.org/10.1080/13676261.2023.2271860" TargetMode="External"/><Relationship Id="rId18" Type="http://schemas.openxmlformats.org/officeDocument/2006/relationships/hyperlink" Target="http://hdl.handle.net/2268/251615" TargetMode="External"/><Relationship Id="rId3" Type="http://schemas.openxmlformats.org/officeDocument/2006/relationships/hyperlink" Target="https://doi.org/10.1111/tesg.12550" TargetMode="External"/><Relationship Id="rId21" Type="http://schemas.openxmlformats.org/officeDocument/2006/relationships/hyperlink" Target="https://doi.org/10.1080/00343404.2026.2626500" TargetMode="External"/><Relationship Id="rId7" Type="http://schemas.openxmlformats.org/officeDocument/2006/relationships/hyperlink" Target="https://doi.org/10.1177/00420980221121569" TargetMode="External"/><Relationship Id="rId12" Type="http://schemas.openxmlformats.org/officeDocument/2006/relationships/hyperlink" Target="https://doi.org/10.1177/09697764241294179" TargetMode="External"/><Relationship Id="rId17" Type="http://schemas.openxmlformats.org/officeDocument/2006/relationships/hyperlink" Target="https://doi.org/10.1016/j.cities.2022.103572" TargetMode="External"/><Relationship Id="rId25" Type="http://schemas.openxmlformats.org/officeDocument/2006/relationships/hyperlink" Target="https://doi.org/10.1177/00420980251342404" TargetMode="External"/><Relationship Id="rId2" Type="http://schemas.openxmlformats.org/officeDocument/2006/relationships/hyperlink" Target="https://doi.org/10.1080/14036096.2026.2671022" TargetMode="External"/><Relationship Id="rId16" Type="http://schemas.openxmlformats.org/officeDocument/2006/relationships/hyperlink" Target="https://doi.org/10.1111/area.12054" TargetMode="External"/><Relationship Id="rId20" Type="http://schemas.openxmlformats.org/officeDocument/2006/relationships/hyperlink" Target="https://doi.org/10.1177/09697764251361738" TargetMode="External"/><Relationship Id="rId1" Type="http://schemas.openxmlformats.org/officeDocument/2006/relationships/slideLayout" Target="../slideLayouts/slideLayout21.xml"/><Relationship Id="rId6" Type="http://schemas.openxmlformats.org/officeDocument/2006/relationships/hyperlink" Target="https://doi.org/10.1080/02673037.2020.1720618" TargetMode="External"/><Relationship Id="rId11" Type="http://schemas.openxmlformats.org/officeDocument/2006/relationships/hyperlink" Target="https://doi.org/10.1177/0969776420934850" TargetMode="External"/><Relationship Id="rId24" Type="http://schemas.openxmlformats.org/officeDocument/2006/relationships/hyperlink" Target="https://doi.org/10.1080/02673037.2021.1961692" TargetMode="External"/><Relationship Id="rId5" Type="http://schemas.openxmlformats.org/officeDocument/2006/relationships/hyperlink" Target="https://doi.org/10.3280/SUR2024-134-S001" TargetMode="External"/><Relationship Id="rId15" Type="http://schemas.openxmlformats.org/officeDocument/2006/relationships/hyperlink" Target="https://doi.org/10.1080/02673037.2024.2334816" TargetMode="External"/><Relationship Id="rId23" Type="http://schemas.openxmlformats.org/officeDocument/2006/relationships/hyperlink" Target="https://doi.org/10.1080/02673037.2022.2032613" TargetMode="External"/><Relationship Id="rId10" Type="http://schemas.openxmlformats.org/officeDocument/2006/relationships/hyperlink" Target="https://doi.org/10.1177/0042098015603292" TargetMode="External"/><Relationship Id="rId19" Type="http://schemas.openxmlformats.org/officeDocument/2006/relationships/hyperlink" Target="https://doi.org/10.1007/s10901-020-09778-w" TargetMode="External"/><Relationship Id="rId4" Type="http://schemas.openxmlformats.org/officeDocument/2006/relationships/hyperlink" Target="https://doi.org/10.1080/14036096.2025.2498468" TargetMode="External"/><Relationship Id="rId9" Type="http://schemas.openxmlformats.org/officeDocument/2006/relationships/hyperlink" Target="https://doi.org/10.1080/1360080032000122598" TargetMode="External"/><Relationship Id="rId14" Type="http://schemas.openxmlformats.org/officeDocument/2006/relationships/hyperlink" Target="https://doi.org/10.1111/tesg.12549" TargetMode="External"/><Relationship Id="rId22" Type="http://schemas.openxmlformats.org/officeDocument/2006/relationships/hyperlink" Target="https://doi.org/10.1007/s10901-016-9522-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a:xfrm>
            <a:off x="479425" y="2200021"/>
            <a:ext cx="10795300" cy="1655762"/>
          </a:xfrm>
        </p:spPr>
        <p:txBody>
          <a:bodyPr/>
          <a:lstStyle/>
          <a:p>
            <a:r>
              <a:rPr lang="en-GB" dirty="0"/>
              <a:t>Housing for students and young people in training in the EU</a:t>
            </a:r>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a:xfrm>
            <a:off x="479425" y="4096242"/>
            <a:ext cx="7956363" cy="1515801"/>
          </a:xfrm>
        </p:spPr>
        <p:txBody>
          <a:bodyPr/>
          <a:lstStyle/>
          <a:p>
            <a:r>
              <a:rPr lang="en-GB" dirty="0"/>
              <a:t>Trends, impacts and recommendations</a:t>
            </a:r>
          </a:p>
          <a:p>
            <a:endParaRPr lang="en-GB" dirty="0"/>
          </a:p>
          <a:p>
            <a:r>
              <a:rPr lang="en-GB" sz="1600" dirty="0"/>
              <a:t>Constance Uyttebrouck</a:t>
            </a:r>
          </a:p>
          <a:p>
            <a:r>
              <a:rPr lang="en-GB" sz="1600" dirty="0"/>
              <a:t>Luxembourg Institute of Socio-Economic Research (LISER)</a:t>
            </a:r>
          </a:p>
        </p:txBody>
      </p:sp>
    </p:spTree>
    <p:extLst>
      <p:ext uri="{BB962C8B-B14F-4D97-AF65-F5344CB8AC3E}">
        <p14:creationId xmlns:p14="http://schemas.microsoft.com/office/powerpoint/2010/main" val="291978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2008-E57B-131D-6F23-846EA03D58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DFA90D-8BED-8878-70EB-6CEE174E217E}"/>
              </a:ext>
            </a:extLst>
          </p:cNvPr>
          <p:cNvSpPr>
            <a:spLocks noGrp="1"/>
          </p:cNvSpPr>
          <p:nvPr>
            <p:ph type="body" sz="quarter" idx="20"/>
          </p:nvPr>
        </p:nvSpPr>
        <p:spPr>
          <a:xfrm>
            <a:off x="394392" y="403475"/>
            <a:ext cx="9060503" cy="362069"/>
          </a:xfrm>
        </p:spPr>
        <p:txBody>
          <a:bodyPr/>
          <a:lstStyle/>
          <a:p>
            <a:r>
              <a:rPr lang="fr-BE" dirty="0"/>
              <a:t>Impact of </a:t>
            </a:r>
            <a:r>
              <a:rPr lang="fr-BE" dirty="0" err="1"/>
              <a:t>current</a:t>
            </a:r>
            <a:r>
              <a:rPr lang="fr-BE" dirty="0"/>
              <a:t> trends</a:t>
            </a:r>
            <a:endParaRPr lang="en-GB" dirty="0"/>
          </a:p>
          <a:p>
            <a:endParaRPr lang="en-GB" dirty="0"/>
          </a:p>
        </p:txBody>
      </p:sp>
      <p:sp>
        <p:nvSpPr>
          <p:cNvPr id="3" name="Title 2">
            <a:extLst>
              <a:ext uri="{FF2B5EF4-FFF2-40B4-BE49-F238E27FC236}">
                <a16:creationId xmlns:a16="http://schemas.microsoft.com/office/drawing/2014/main" id="{83C3458A-817B-B534-8264-81C274967651}"/>
              </a:ext>
            </a:extLst>
          </p:cNvPr>
          <p:cNvSpPr>
            <a:spLocks noGrp="1"/>
          </p:cNvSpPr>
          <p:nvPr>
            <p:ph type="ctrTitle"/>
          </p:nvPr>
        </p:nvSpPr>
        <p:spPr>
          <a:xfrm>
            <a:off x="394392" y="1125015"/>
            <a:ext cx="11797608" cy="965443"/>
          </a:xfrm>
        </p:spPr>
        <p:txBody>
          <a:bodyPr>
            <a:noAutofit/>
          </a:bodyPr>
          <a:lstStyle/>
          <a:p>
            <a:r>
              <a:rPr lang="fr-BE" sz="4000" dirty="0"/>
              <a:t>Housing provision </a:t>
            </a:r>
            <a:r>
              <a:rPr lang="en-GB" sz="4000" dirty="0"/>
              <a:t>perspective</a:t>
            </a:r>
          </a:p>
        </p:txBody>
      </p:sp>
      <p:sp>
        <p:nvSpPr>
          <p:cNvPr id="4" name="Text Placeholder 3">
            <a:extLst>
              <a:ext uri="{FF2B5EF4-FFF2-40B4-BE49-F238E27FC236}">
                <a16:creationId xmlns:a16="http://schemas.microsoft.com/office/drawing/2014/main" id="{0B8AB5F6-1C2E-7EC3-F700-8AD0B528AA99}"/>
              </a:ext>
            </a:extLst>
          </p:cNvPr>
          <p:cNvSpPr>
            <a:spLocks noGrp="1"/>
          </p:cNvSpPr>
          <p:nvPr>
            <p:ph type="body" sz="quarter" idx="21"/>
          </p:nvPr>
        </p:nvSpPr>
        <p:spPr>
          <a:xfrm>
            <a:off x="394392" y="2090458"/>
            <a:ext cx="11403215" cy="3543294"/>
          </a:xfrm>
        </p:spPr>
        <p:txBody>
          <a:bodyPr/>
          <a:lstStyle/>
          <a:p>
            <a:pPr marL="342900" indent="-342900">
              <a:buFont typeface="Arial" panose="020B0604020202020204" pitchFamily="34" charset="0"/>
              <a:buChar char="•"/>
            </a:pPr>
            <a:r>
              <a:rPr lang="en-GB" dirty="0"/>
              <a:t>PBSA and related niche asset classes offer higher profitability for investors but contribute to worsening the </a:t>
            </a:r>
            <a:r>
              <a:rPr lang="en-GB" b="1" dirty="0" err="1"/>
              <a:t>financialisation</a:t>
            </a:r>
            <a:r>
              <a:rPr lang="en-GB" dirty="0"/>
              <a:t> of housing and related </a:t>
            </a:r>
            <a:r>
              <a:rPr lang="en-GB" b="1" dirty="0"/>
              <a:t>housing affordability crisis </a:t>
            </a:r>
            <a:r>
              <a:rPr lang="en-GB" sz="1200" dirty="0"/>
              <a:t>(</a:t>
            </a:r>
            <a:r>
              <a:rPr lang="en-GB" sz="1200" dirty="0" err="1"/>
              <a:t>Oxenaar</a:t>
            </a:r>
            <a:r>
              <a:rPr lang="en-GB" sz="1200" dirty="0"/>
              <a:t> et al., 2024)</a:t>
            </a:r>
          </a:p>
          <a:p>
            <a:endParaRPr lang="en-GB" dirty="0">
              <a:highlight>
                <a:srgbClr val="FFFF00"/>
              </a:highlight>
            </a:endParaRPr>
          </a:p>
          <a:p>
            <a:pPr marL="342900" indent="-342900">
              <a:buFont typeface="Arial" panose="020B0604020202020204" pitchFamily="34" charset="0"/>
              <a:buChar char="•"/>
            </a:pPr>
            <a:r>
              <a:rPr lang="en-GB" dirty="0"/>
              <a:t>Increase in </a:t>
            </a:r>
            <a:r>
              <a:rPr lang="en-GB" b="1" dirty="0"/>
              <a:t>international</a:t>
            </a:r>
            <a:r>
              <a:rPr lang="en-GB" dirty="0"/>
              <a:t> student numbers, </a:t>
            </a:r>
            <a:r>
              <a:rPr lang="en-GB" b="1" dirty="0"/>
              <a:t>public-private</a:t>
            </a:r>
            <a:r>
              <a:rPr lang="en-GB" dirty="0"/>
              <a:t> partnerships and </a:t>
            </a:r>
            <a:r>
              <a:rPr lang="en-GB" b="1" dirty="0"/>
              <a:t>flexible</a:t>
            </a:r>
            <a:r>
              <a:rPr lang="en-GB" dirty="0"/>
              <a:t> planning frameworks have paved the way for financialised PBSA companies </a:t>
            </a:r>
            <a:r>
              <a:rPr lang="en-GB" sz="1200" dirty="0"/>
              <a:t>(Aalbers, 2026)</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To better </a:t>
            </a:r>
            <a:r>
              <a:rPr lang="en-GB" b="1" dirty="0"/>
              <a:t>steer</a:t>
            </a:r>
            <a:r>
              <a:rPr lang="en-GB" dirty="0"/>
              <a:t> such developments, </a:t>
            </a:r>
            <a:r>
              <a:rPr lang="en-GB" b="1" dirty="0"/>
              <a:t>local governments </a:t>
            </a:r>
            <a:r>
              <a:rPr lang="en-GB" dirty="0"/>
              <a:t>need reinforced </a:t>
            </a:r>
            <a:r>
              <a:rPr lang="en-GB" b="1" dirty="0"/>
              <a:t>regulations</a:t>
            </a:r>
            <a:r>
              <a:rPr lang="en-GB" dirty="0"/>
              <a:t>, effective </a:t>
            </a:r>
            <a:r>
              <a:rPr lang="en-GB" b="1" dirty="0"/>
              <a:t>enforcement</a:t>
            </a:r>
            <a:r>
              <a:rPr lang="en-GB" dirty="0"/>
              <a:t> means and specific actors and instruments supporting them in this endeavour </a:t>
            </a:r>
            <a:r>
              <a:rPr lang="en-GB" sz="1200" dirty="0"/>
              <a:t>(Uyttebrouck, 2025)</a:t>
            </a:r>
          </a:p>
          <a:p>
            <a:endParaRPr lang="en-GB" sz="1200" dirty="0"/>
          </a:p>
        </p:txBody>
      </p:sp>
    </p:spTree>
    <p:extLst>
      <p:ext uri="{BB962C8B-B14F-4D97-AF65-F5344CB8AC3E}">
        <p14:creationId xmlns:p14="http://schemas.microsoft.com/office/powerpoint/2010/main" val="350857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DCE5-B2E7-88AA-BB18-D81ECC77B4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C434F2-EB50-B954-9E9E-378D0E70BA05}"/>
              </a:ext>
            </a:extLst>
          </p:cNvPr>
          <p:cNvSpPr>
            <a:spLocks noGrp="1"/>
          </p:cNvSpPr>
          <p:nvPr>
            <p:ph type="body" sz="quarter" idx="20"/>
          </p:nvPr>
        </p:nvSpPr>
        <p:spPr>
          <a:xfrm>
            <a:off x="394392" y="403475"/>
            <a:ext cx="9060503" cy="362069"/>
          </a:xfrm>
        </p:spPr>
        <p:txBody>
          <a:bodyPr/>
          <a:lstStyle/>
          <a:p>
            <a:r>
              <a:rPr lang="fr-BE" dirty="0"/>
              <a:t>Impact of </a:t>
            </a:r>
            <a:r>
              <a:rPr lang="fr-BE" dirty="0" err="1"/>
              <a:t>current</a:t>
            </a:r>
            <a:r>
              <a:rPr lang="fr-BE" dirty="0"/>
              <a:t> trends</a:t>
            </a:r>
            <a:endParaRPr lang="en-GB" dirty="0"/>
          </a:p>
          <a:p>
            <a:endParaRPr lang="en-GB" dirty="0"/>
          </a:p>
        </p:txBody>
      </p:sp>
      <p:sp>
        <p:nvSpPr>
          <p:cNvPr id="3" name="Title 2">
            <a:extLst>
              <a:ext uri="{FF2B5EF4-FFF2-40B4-BE49-F238E27FC236}">
                <a16:creationId xmlns:a16="http://schemas.microsoft.com/office/drawing/2014/main" id="{EA00EB54-394A-FBCC-EF1B-827AD1A1BDF5}"/>
              </a:ext>
            </a:extLst>
          </p:cNvPr>
          <p:cNvSpPr>
            <a:spLocks noGrp="1"/>
          </p:cNvSpPr>
          <p:nvPr>
            <p:ph type="ctrTitle"/>
          </p:nvPr>
        </p:nvSpPr>
        <p:spPr>
          <a:xfrm>
            <a:off x="394392" y="1125015"/>
            <a:ext cx="11797608" cy="965443"/>
          </a:xfrm>
        </p:spPr>
        <p:txBody>
          <a:bodyPr>
            <a:noAutofit/>
          </a:bodyPr>
          <a:lstStyle/>
          <a:p>
            <a:r>
              <a:rPr lang="fr-BE" sz="4000" dirty="0"/>
              <a:t>Urban </a:t>
            </a:r>
            <a:r>
              <a:rPr lang="en-GB" sz="4000" dirty="0"/>
              <a:t>perspective</a:t>
            </a:r>
          </a:p>
        </p:txBody>
      </p:sp>
      <p:sp>
        <p:nvSpPr>
          <p:cNvPr id="4" name="Text Placeholder 3">
            <a:extLst>
              <a:ext uri="{FF2B5EF4-FFF2-40B4-BE49-F238E27FC236}">
                <a16:creationId xmlns:a16="http://schemas.microsoft.com/office/drawing/2014/main" id="{11B9BB7A-6E3D-DAA4-7691-66E9CCDFE05B}"/>
              </a:ext>
            </a:extLst>
          </p:cNvPr>
          <p:cNvSpPr>
            <a:spLocks noGrp="1"/>
          </p:cNvSpPr>
          <p:nvPr>
            <p:ph type="body" sz="quarter" idx="21"/>
          </p:nvPr>
        </p:nvSpPr>
        <p:spPr>
          <a:xfrm>
            <a:off x="394392" y="2090458"/>
            <a:ext cx="11403215" cy="3543294"/>
          </a:xfrm>
        </p:spPr>
        <p:txBody>
          <a:bodyPr/>
          <a:lstStyle/>
          <a:p>
            <a:pPr marL="342900" indent="-342900">
              <a:buFont typeface="Arial" panose="020B0604020202020204" pitchFamily="34" charset="0"/>
              <a:buChar char="•"/>
            </a:pPr>
            <a:r>
              <a:rPr lang="en-US" dirty="0"/>
              <a:t>Attracting students is especially key to the </a:t>
            </a:r>
            <a:r>
              <a:rPr lang="en-US" b="1" dirty="0"/>
              <a:t>regeneration</a:t>
            </a:r>
            <a:r>
              <a:rPr lang="en-US" dirty="0"/>
              <a:t> and economic development of post-industrial cities </a:t>
            </a:r>
            <a:r>
              <a:rPr lang="en-US" sz="1200" dirty="0"/>
              <a:t>(Heslop et al., 2023) </a:t>
            </a:r>
            <a:r>
              <a:rPr lang="en-US" dirty="0"/>
              <a:t>… as well as a process enhancing youth-driven forms of </a:t>
            </a:r>
            <a:r>
              <a:rPr lang="en-US" b="1" dirty="0"/>
              <a:t>gentrification</a:t>
            </a:r>
            <a:r>
              <a:rPr lang="en-US" dirty="0"/>
              <a:t> </a:t>
            </a:r>
            <a:r>
              <a:rPr lang="en-US" sz="1200" dirty="0"/>
              <a:t>(e.g. Moos, 2016)</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dirty="0"/>
              <a:t>The related </a:t>
            </a:r>
            <a:r>
              <a:rPr lang="en-US" b="1" dirty="0"/>
              <a:t>socio-spatial exclusion </a:t>
            </a:r>
            <a:r>
              <a:rPr lang="en-US" dirty="0"/>
              <a:t>patterns are also the result of urban transformations that support the </a:t>
            </a:r>
            <a:r>
              <a:rPr lang="en-US" b="1" dirty="0"/>
              <a:t>knowledge economy </a:t>
            </a:r>
            <a:r>
              <a:rPr lang="en-US" dirty="0"/>
              <a:t>and act as ‘university-related fixes’ for capitalist </a:t>
            </a:r>
            <a:r>
              <a:rPr lang="en-US" dirty="0" err="1"/>
              <a:t>urbanisation</a:t>
            </a:r>
            <a:r>
              <a:rPr lang="en-US" dirty="0"/>
              <a:t> </a:t>
            </a:r>
            <a:r>
              <a:rPr lang="en-US" sz="1200" dirty="0"/>
              <a:t>(</a:t>
            </a:r>
            <a:r>
              <a:rPr lang="en-US" sz="1200" dirty="0" err="1"/>
              <a:t>Cenere</a:t>
            </a:r>
            <a:r>
              <a:rPr lang="en-US" sz="1200" dirty="0"/>
              <a:t> et al., 2023)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Local authorities seem to consider students as </a:t>
            </a:r>
            <a:r>
              <a:rPr lang="en-US" b="1" dirty="0"/>
              <a:t>less demanding </a:t>
            </a:r>
            <a:r>
              <a:rPr lang="en-US" dirty="0"/>
              <a:t>newcomers and an easy target group in urban </a:t>
            </a:r>
            <a:r>
              <a:rPr lang="en-US" b="1" dirty="0"/>
              <a:t>regeneration areas </a:t>
            </a:r>
            <a:r>
              <a:rPr lang="en-US" sz="1200" dirty="0"/>
              <a:t>(which may come at the expense of a mix with other uses and target groups; Uyttebrouck, 2025)</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dirty="0"/>
              <a:t>Student room rentals in existing apartment buildings can also lead to ‘</a:t>
            </a:r>
            <a:r>
              <a:rPr lang="en-US" dirty="0" err="1"/>
              <a:t>financialisation</a:t>
            </a:r>
            <a:r>
              <a:rPr lang="en-US" dirty="0"/>
              <a:t>-led densification’ and further </a:t>
            </a:r>
            <a:r>
              <a:rPr lang="en-US" b="1" dirty="0"/>
              <a:t>inner-city change </a:t>
            </a:r>
            <a:r>
              <a:rPr lang="en-US" sz="1200" dirty="0"/>
              <a:t>(Zasina &amp; </a:t>
            </a:r>
            <a:r>
              <a:rPr lang="en-GB" sz="1200" i="0" dirty="0" err="1">
                <a:solidFill>
                  <a:srgbClr val="333333"/>
                </a:solidFill>
                <a:effectLst/>
                <a:latin typeface="Open Sans" panose="020B0606030504020204" pitchFamily="34" charset="0"/>
              </a:rPr>
              <a:t>Żelazowski</a:t>
            </a:r>
            <a:r>
              <a:rPr lang="en-GB" sz="1200" i="0" dirty="0">
                <a:solidFill>
                  <a:srgbClr val="333333"/>
                </a:solidFill>
                <a:effectLst/>
                <a:latin typeface="Open Sans" panose="020B0606030504020204" pitchFamily="34" charset="0"/>
              </a:rPr>
              <a:t>, 2025)</a:t>
            </a:r>
            <a:endParaRPr lang="en-US" sz="1200" dirty="0"/>
          </a:p>
        </p:txBody>
      </p:sp>
    </p:spTree>
    <p:extLst>
      <p:ext uri="{BB962C8B-B14F-4D97-AF65-F5344CB8AC3E}">
        <p14:creationId xmlns:p14="http://schemas.microsoft.com/office/powerpoint/2010/main" val="41599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667A-8901-4DB7-5BAF-63283B4AE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A2461-56D6-C869-E44E-129C2BCD5FCA}"/>
              </a:ext>
            </a:extLst>
          </p:cNvPr>
          <p:cNvSpPr>
            <a:spLocks noGrp="1"/>
          </p:cNvSpPr>
          <p:nvPr>
            <p:ph type="ctrTitle"/>
          </p:nvPr>
        </p:nvSpPr>
        <p:spPr>
          <a:xfrm>
            <a:off x="479425" y="1030544"/>
            <a:ext cx="6163422" cy="3114894"/>
          </a:xfrm>
        </p:spPr>
        <p:txBody>
          <a:bodyPr/>
          <a:lstStyle/>
          <a:p>
            <a:r>
              <a:rPr lang="en-US" dirty="0"/>
              <a:t>Critical analysis &amp; recommendations</a:t>
            </a:r>
            <a:endParaRPr lang="en-GB" dirty="0">
              <a:solidFill>
                <a:schemeClr val="accent1"/>
              </a:solidFill>
            </a:endParaRPr>
          </a:p>
        </p:txBody>
      </p:sp>
      <p:sp>
        <p:nvSpPr>
          <p:cNvPr id="4" name="Subtitle 12">
            <a:extLst>
              <a:ext uri="{FF2B5EF4-FFF2-40B4-BE49-F238E27FC236}">
                <a16:creationId xmlns:a16="http://schemas.microsoft.com/office/drawing/2014/main" id="{2817FC4D-29CC-A401-794B-FE04649E3FD7}"/>
              </a:ext>
            </a:extLst>
          </p:cNvPr>
          <p:cNvSpPr>
            <a:spLocks noGrp="1"/>
          </p:cNvSpPr>
          <p:nvPr>
            <p:ph type="subTitle" idx="1"/>
          </p:nvPr>
        </p:nvSpPr>
        <p:spPr/>
        <p:txBody>
          <a:bodyPr/>
          <a:lstStyle/>
          <a:p>
            <a:r>
              <a:rPr lang="en-GB" dirty="0">
                <a:solidFill>
                  <a:srgbClr val="0D4F9D"/>
                </a:solidFill>
              </a:rPr>
              <a:t>03</a:t>
            </a:r>
          </a:p>
        </p:txBody>
      </p:sp>
    </p:spTree>
    <p:extLst>
      <p:ext uri="{BB962C8B-B14F-4D97-AF65-F5344CB8AC3E}">
        <p14:creationId xmlns:p14="http://schemas.microsoft.com/office/powerpoint/2010/main" val="111053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729FD-58D3-1FFB-484D-F173FEAA61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224AEB-ECFB-9FD3-3B3C-8DFAD8D62921}"/>
              </a:ext>
            </a:extLst>
          </p:cNvPr>
          <p:cNvSpPr>
            <a:spLocks noGrp="1"/>
          </p:cNvSpPr>
          <p:nvPr>
            <p:ph type="body" sz="quarter" idx="20"/>
          </p:nvPr>
        </p:nvSpPr>
        <p:spPr>
          <a:xfrm>
            <a:off x="394392" y="403475"/>
            <a:ext cx="9060503" cy="362069"/>
          </a:xfrm>
        </p:spPr>
        <p:txBody>
          <a:bodyPr/>
          <a:lstStyle/>
          <a:p>
            <a:r>
              <a:rPr lang="fr-BE" dirty="0"/>
              <a:t>Critical </a:t>
            </a:r>
            <a:r>
              <a:rPr lang="fr-BE" dirty="0" err="1"/>
              <a:t>analysis</a:t>
            </a:r>
            <a:r>
              <a:rPr lang="fr-BE" dirty="0"/>
              <a:t> &amp; </a:t>
            </a:r>
            <a:r>
              <a:rPr lang="fr-BE" dirty="0" err="1"/>
              <a:t>recommendations</a:t>
            </a:r>
            <a:endParaRPr lang="en-GB" dirty="0"/>
          </a:p>
        </p:txBody>
      </p:sp>
      <p:sp>
        <p:nvSpPr>
          <p:cNvPr id="3" name="Title 2">
            <a:extLst>
              <a:ext uri="{FF2B5EF4-FFF2-40B4-BE49-F238E27FC236}">
                <a16:creationId xmlns:a16="http://schemas.microsoft.com/office/drawing/2014/main" id="{6473FC55-6A56-5DD1-14A7-8CFED48B6D37}"/>
              </a:ext>
            </a:extLst>
          </p:cNvPr>
          <p:cNvSpPr>
            <a:spLocks noGrp="1"/>
          </p:cNvSpPr>
          <p:nvPr>
            <p:ph type="ctrTitle"/>
          </p:nvPr>
        </p:nvSpPr>
        <p:spPr>
          <a:xfrm>
            <a:off x="394392" y="1125015"/>
            <a:ext cx="11797608" cy="965443"/>
          </a:xfrm>
        </p:spPr>
        <p:txBody>
          <a:bodyPr>
            <a:noAutofit/>
          </a:bodyPr>
          <a:lstStyle/>
          <a:p>
            <a:r>
              <a:rPr lang="en-GB" sz="4000" dirty="0"/>
              <a:t>European Affordable Housing Plan</a:t>
            </a:r>
          </a:p>
        </p:txBody>
      </p:sp>
      <p:sp>
        <p:nvSpPr>
          <p:cNvPr id="4" name="Text Placeholder 3">
            <a:extLst>
              <a:ext uri="{FF2B5EF4-FFF2-40B4-BE49-F238E27FC236}">
                <a16:creationId xmlns:a16="http://schemas.microsoft.com/office/drawing/2014/main" id="{5D047548-E57B-17A7-1FD5-99CC6B89E104}"/>
              </a:ext>
            </a:extLst>
          </p:cNvPr>
          <p:cNvSpPr>
            <a:spLocks noGrp="1"/>
          </p:cNvSpPr>
          <p:nvPr>
            <p:ph type="body" sz="quarter" idx="21"/>
          </p:nvPr>
        </p:nvSpPr>
        <p:spPr>
          <a:xfrm>
            <a:off x="394392" y="2090458"/>
            <a:ext cx="11403215" cy="3543294"/>
          </a:xfrm>
        </p:spPr>
        <p:txBody>
          <a:bodyPr/>
          <a:lstStyle/>
          <a:p>
            <a:pPr marL="342900" indent="-342900">
              <a:buFont typeface="Arial" panose="020B0604020202020204" pitchFamily="34" charset="0"/>
              <a:buChar char="•"/>
            </a:pPr>
            <a:r>
              <a:rPr lang="en-US" dirty="0">
                <a:solidFill>
                  <a:srgbClr val="00002E"/>
                </a:solidFill>
                <a:latin typeface="+mn-lt"/>
              </a:rPr>
              <a:t>“</a:t>
            </a:r>
            <a:r>
              <a:rPr lang="fr-BE" i="1" dirty="0">
                <a:solidFill>
                  <a:srgbClr val="00002E"/>
                </a:solidFill>
                <a:latin typeface="+mn-lt"/>
              </a:rPr>
              <a:t>Help </a:t>
            </a:r>
            <a:r>
              <a:rPr lang="fr-BE" i="1" dirty="0" err="1">
                <a:solidFill>
                  <a:srgbClr val="00002E"/>
                </a:solidFill>
                <a:latin typeface="+mn-lt"/>
              </a:rPr>
              <a:t>build</a:t>
            </a:r>
            <a:r>
              <a:rPr lang="fr-BE" i="1" dirty="0">
                <a:solidFill>
                  <a:srgbClr val="00002E"/>
                </a:solidFill>
                <a:latin typeface="+mn-lt"/>
              </a:rPr>
              <a:t> more </a:t>
            </a:r>
            <a:r>
              <a:rPr lang="fr-BE" i="1" dirty="0" err="1">
                <a:solidFill>
                  <a:srgbClr val="00002E"/>
                </a:solidFill>
                <a:latin typeface="+mn-lt"/>
              </a:rPr>
              <a:t>student</a:t>
            </a:r>
            <a:r>
              <a:rPr lang="fr-BE" i="1" dirty="0">
                <a:solidFill>
                  <a:srgbClr val="00002E"/>
                </a:solidFill>
                <a:latin typeface="+mn-lt"/>
              </a:rPr>
              <a:t> </a:t>
            </a:r>
            <a:r>
              <a:rPr lang="fr-BE" i="1" dirty="0" err="1">
                <a:solidFill>
                  <a:srgbClr val="00002E"/>
                </a:solidFill>
                <a:latin typeface="+mn-lt"/>
              </a:rPr>
              <a:t>housing</a:t>
            </a:r>
            <a:r>
              <a:rPr lang="fr-BE" i="1" dirty="0">
                <a:solidFill>
                  <a:srgbClr val="00002E"/>
                </a:solidFill>
                <a:latin typeface="+mn-lt"/>
              </a:rPr>
              <a:t> by </a:t>
            </a:r>
            <a:r>
              <a:rPr lang="fr-BE" b="1" i="1" dirty="0" err="1">
                <a:solidFill>
                  <a:srgbClr val="00002E"/>
                </a:solidFill>
                <a:latin typeface="+mn-lt"/>
              </a:rPr>
              <a:t>mobilising</a:t>
            </a:r>
            <a:r>
              <a:rPr lang="fr-BE" b="1" i="1" dirty="0">
                <a:solidFill>
                  <a:srgbClr val="00002E"/>
                </a:solidFill>
                <a:latin typeface="+mn-lt"/>
              </a:rPr>
              <a:t> </a:t>
            </a:r>
            <a:r>
              <a:rPr lang="fr-BE" b="1" i="1" dirty="0" err="1">
                <a:solidFill>
                  <a:srgbClr val="00002E"/>
                </a:solidFill>
                <a:latin typeface="+mn-lt"/>
              </a:rPr>
              <a:t>investments</a:t>
            </a:r>
            <a:r>
              <a:rPr lang="en-US" b="1" i="1" dirty="0">
                <a:solidFill>
                  <a:srgbClr val="00002E"/>
                </a:solidFill>
                <a:latin typeface="+mn-lt"/>
              </a:rPr>
              <a:t> </a:t>
            </a:r>
            <a:r>
              <a:rPr lang="en-US" dirty="0">
                <a:solidFill>
                  <a:srgbClr val="00002E"/>
                </a:solidFill>
                <a:latin typeface="+mn-lt"/>
              </a:rPr>
              <a:t>”… but </a:t>
            </a:r>
            <a:r>
              <a:rPr lang="fr-BE" dirty="0" err="1">
                <a:solidFill>
                  <a:srgbClr val="00002E"/>
                </a:solidFill>
                <a:latin typeface="+mn-lt"/>
              </a:rPr>
              <a:t>market-led</a:t>
            </a:r>
            <a:r>
              <a:rPr lang="fr-BE" dirty="0">
                <a:solidFill>
                  <a:srgbClr val="00002E"/>
                </a:solidFill>
                <a:latin typeface="+mn-lt"/>
              </a:rPr>
              <a:t> </a:t>
            </a:r>
            <a:r>
              <a:rPr lang="fr-BE" dirty="0" err="1">
                <a:solidFill>
                  <a:srgbClr val="00002E"/>
                </a:solidFill>
                <a:latin typeface="+mn-lt"/>
              </a:rPr>
              <a:t>student</a:t>
            </a:r>
            <a:r>
              <a:rPr lang="fr-BE" dirty="0">
                <a:solidFill>
                  <a:srgbClr val="00002E"/>
                </a:solidFill>
                <a:latin typeface="+mn-lt"/>
              </a:rPr>
              <a:t> </a:t>
            </a:r>
            <a:r>
              <a:rPr lang="fr-BE" dirty="0" err="1">
                <a:solidFill>
                  <a:srgbClr val="00002E"/>
                </a:solidFill>
                <a:latin typeface="+mn-lt"/>
              </a:rPr>
              <a:t>housing</a:t>
            </a:r>
            <a:r>
              <a:rPr lang="fr-BE" dirty="0">
                <a:solidFill>
                  <a:srgbClr val="00002E"/>
                </a:solidFill>
                <a:latin typeface="+mn-lt"/>
              </a:rPr>
              <a:t> provision has </a:t>
            </a:r>
            <a:r>
              <a:rPr lang="fr-BE" dirty="0" err="1">
                <a:solidFill>
                  <a:srgbClr val="00002E"/>
                </a:solidFill>
                <a:latin typeface="+mn-lt"/>
              </a:rPr>
              <a:t>proved</a:t>
            </a:r>
            <a:r>
              <a:rPr lang="fr-BE" dirty="0">
                <a:solidFill>
                  <a:srgbClr val="00002E"/>
                </a:solidFill>
                <a:latin typeface="+mn-lt"/>
              </a:rPr>
              <a:t> to fuel </a:t>
            </a:r>
            <a:r>
              <a:rPr lang="fr-BE" dirty="0" err="1">
                <a:solidFill>
                  <a:srgbClr val="00002E"/>
                </a:solidFill>
                <a:latin typeface="+mn-lt"/>
              </a:rPr>
              <a:t>housing</a:t>
            </a:r>
            <a:r>
              <a:rPr lang="fr-BE" dirty="0">
                <a:solidFill>
                  <a:srgbClr val="00002E"/>
                </a:solidFill>
                <a:latin typeface="+mn-lt"/>
              </a:rPr>
              <a:t> financialisation and </a:t>
            </a:r>
            <a:r>
              <a:rPr lang="fr-BE" dirty="0" err="1">
                <a:solidFill>
                  <a:srgbClr val="00002E"/>
                </a:solidFill>
                <a:latin typeface="+mn-lt"/>
              </a:rPr>
              <a:t>assetisation</a:t>
            </a:r>
            <a:r>
              <a:rPr lang="fr-BE" dirty="0">
                <a:solidFill>
                  <a:srgbClr val="00002E"/>
                </a:solidFill>
                <a:latin typeface="+mn-lt"/>
              </a:rPr>
              <a:t> (cf. slide 9)</a:t>
            </a:r>
          </a:p>
          <a:p>
            <a:pPr marL="522288" lvl="1" indent="-342900">
              <a:buFont typeface="Arial" panose="020B0604020202020204" pitchFamily="34" charset="0"/>
              <a:buChar char="•"/>
            </a:pPr>
            <a:endParaRPr lang="fr-BE" dirty="0">
              <a:solidFill>
                <a:srgbClr val="00002E"/>
              </a:solidFill>
              <a:latin typeface="+mn-lt"/>
            </a:endParaRPr>
          </a:p>
          <a:p>
            <a:pPr marL="342900" indent="-342900">
              <a:buFont typeface="Arial" panose="020B0604020202020204" pitchFamily="34" charset="0"/>
              <a:buChar char="•"/>
            </a:pPr>
            <a:r>
              <a:rPr lang="en-US" dirty="0">
                <a:solidFill>
                  <a:srgbClr val="00002E"/>
                </a:solidFill>
                <a:latin typeface="+mn-lt"/>
              </a:rPr>
              <a:t>“</a:t>
            </a:r>
            <a:r>
              <a:rPr lang="en-US" i="1" dirty="0">
                <a:solidFill>
                  <a:srgbClr val="00002E"/>
                </a:solidFill>
                <a:latin typeface="+mn-lt"/>
              </a:rPr>
              <a:t>Reduce or eliminate the need for a </a:t>
            </a:r>
            <a:r>
              <a:rPr lang="en-US" b="1" i="1" dirty="0">
                <a:solidFill>
                  <a:srgbClr val="00002E"/>
                </a:solidFill>
                <a:latin typeface="+mn-lt"/>
              </a:rPr>
              <a:t>security deposit</a:t>
            </a:r>
            <a:r>
              <a:rPr lang="en-US" dirty="0">
                <a:solidFill>
                  <a:srgbClr val="00002E"/>
                </a:solidFill>
                <a:latin typeface="+mn-lt"/>
              </a:rPr>
              <a:t>” &gt; A key issue requiring further research</a:t>
            </a:r>
          </a:p>
          <a:p>
            <a:pPr marL="342900" indent="-342900">
              <a:buFont typeface="Arial" panose="020B0604020202020204" pitchFamily="34" charset="0"/>
              <a:buChar char="•"/>
            </a:pPr>
            <a:endParaRPr lang="en-US" dirty="0">
              <a:solidFill>
                <a:srgbClr val="00002E"/>
              </a:solidFill>
              <a:latin typeface="+mn-lt"/>
            </a:endParaRPr>
          </a:p>
          <a:p>
            <a:pPr marL="342900" indent="-342900">
              <a:buFont typeface="Arial" panose="020B0604020202020204" pitchFamily="34" charset="0"/>
              <a:buChar char="•"/>
            </a:pPr>
            <a:r>
              <a:rPr lang="en-US" dirty="0">
                <a:solidFill>
                  <a:srgbClr val="00002E"/>
                </a:solidFill>
                <a:latin typeface="+mn-lt"/>
              </a:rPr>
              <a:t>“</a:t>
            </a:r>
            <a:r>
              <a:rPr lang="en-US" i="1" dirty="0">
                <a:solidFill>
                  <a:srgbClr val="00002E"/>
                </a:solidFill>
                <a:latin typeface="+mn-lt"/>
              </a:rPr>
              <a:t>Identify and disseminate </a:t>
            </a:r>
            <a:r>
              <a:rPr lang="en-US" b="1" i="1" dirty="0">
                <a:solidFill>
                  <a:srgbClr val="00002E"/>
                </a:solidFill>
                <a:latin typeface="+mn-lt"/>
              </a:rPr>
              <a:t>innovative accommodation models </a:t>
            </a:r>
            <a:r>
              <a:rPr lang="en-US" i="1" dirty="0">
                <a:solidFill>
                  <a:srgbClr val="00002E"/>
                </a:solidFill>
                <a:latin typeface="+mn-lt"/>
              </a:rPr>
              <a:t>for students and young people</a:t>
            </a:r>
            <a:r>
              <a:rPr lang="en-US" dirty="0">
                <a:solidFill>
                  <a:srgbClr val="00002E"/>
                </a:solidFill>
                <a:latin typeface="+mn-lt"/>
              </a:rPr>
              <a:t>” &gt; Be critical of “innovation” in the discourses of market intermediaries offering “new” forms of temporary and/or shared accommodation </a:t>
            </a:r>
            <a:r>
              <a:rPr lang="en-US" sz="1200" dirty="0">
                <a:solidFill>
                  <a:srgbClr val="00002E"/>
                </a:solidFill>
                <a:latin typeface="+mn-lt"/>
              </a:rPr>
              <a:t>(surface responses to crises may be yet another way of avoiding addressing structural issues; Uyttebrouck &amp; Paccoud, 2026)</a:t>
            </a:r>
          </a:p>
        </p:txBody>
      </p:sp>
    </p:spTree>
    <p:extLst>
      <p:ext uri="{BB962C8B-B14F-4D97-AF65-F5344CB8AC3E}">
        <p14:creationId xmlns:p14="http://schemas.microsoft.com/office/powerpoint/2010/main" val="9937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3AFDA-98AA-7E68-4EB8-92F5C7EF9D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8B7957-F350-D2A5-D0C4-EED7687BD67E}"/>
              </a:ext>
            </a:extLst>
          </p:cNvPr>
          <p:cNvSpPr>
            <a:spLocks noGrp="1"/>
          </p:cNvSpPr>
          <p:nvPr>
            <p:ph type="body" sz="quarter" idx="20"/>
          </p:nvPr>
        </p:nvSpPr>
        <p:spPr>
          <a:xfrm>
            <a:off x="394392" y="403475"/>
            <a:ext cx="9060503" cy="362069"/>
          </a:xfrm>
        </p:spPr>
        <p:txBody>
          <a:bodyPr/>
          <a:lstStyle/>
          <a:p>
            <a:r>
              <a:rPr lang="fr-BE" dirty="0"/>
              <a:t>Critical </a:t>
            </a:r>
            <a:r>
              <a:rPr lang="fr-BE" dirty="0" err="1"/>
              <a:t>analysis</a:t>
            </a:r>
            <a:r>
              <a:rPr lang="fr-BE" dirty="0"/>
              <a:t> &amp; </a:t>
            </a:r>
            <a:r>
              <a:rPr lang="fr-BE" dirty="0" err="1"/>
              <a:t>recommendations</a:t>
            </a:r>
            <a:endParaRPr lang="en-GB" dirty="0"/>
          </a:p>
        </p:txBody>
      </p:sp>
      <p:sp>
        <p:nvSpPr>
          <p:cNvPr id="3" name="Title 2">
            <a:extLst>
              <a:ext uri="{FF2B5EF4-FFF2-40B4-BE49-F238E27FC236}">
                <a16:creationId xmlns:a16="http://schemas.microsoft.com/office/drawing/2014/main" id="{FDEA3276-8015-7A00-CDBE-FF5188C2958F}"/>
              </a:ext>
            </a:extLst>
          </p:cNvPr>
          <p:cNvSpPr>
            <a:spLocks noGrp="1"/>
          </p:cNvSpPr>
          <p:nvPr>
            <p:ph type="ctrTitle"/>
          </p:nvPr>
        </p:nvSpPr>
        <p:spPr>
          <a:xfrm>
            <a:off x="394392" y="1125015"/>
            <a:ext cx="11797608" cy="965443"/>
          </a:xfrm>
        </p:spPr>
        <p:txBody>
          <a:bodyPr>
            <a:noAutofit/>
          </a:bodyPr>
          <a:lstStyle/>
          <a:p>
            <a:r>
              <a:rPr lang="en-GB" sz="4000" dirty="0"/>
              <a:t>Policy recommendations</a:t>
            </a:r>
          </a:p>
        </p:txBody>
      </p:sp>
      <p:sp>
        <p:nvSpPr>
          <p:cNvPr id="4" name="Text Placeholder 3">
            <a:extLst>
              <a:ext uri="{FF2B5EF4-FFF2-40B4-BE49-F238E27FC236}">
                <a16:creationId xmlns:a16="http://schemas.microsoft.com/office/drawing/2014/main" id="{4E17AED7-197E-8C53-1066-04AA62F7D839}"/>
              </a:ext>
            </a:extLst>
          </p:cNvPr>
          <p:cNvSpPr>
            <a:spLocks noGrp="1"/>
          </p:cNvSpPr>
          <p:nvPr>
            <p:ph type="body" sz="quarter" idx="21"/>
          </p:nvPr>
        </p:nvSpPr>
        <p:spPr>
          <a:xfrm>
            <a:off x="394392" y="2090458"/>
            <a:ext cx="11403215" cy="3543294"/>
          </a:xfrm>
        </p:spPr>
        <p:txBody>
          <a:bodyPr/>
          <a:lstStyle/>
          <a:p>
            <a:pPr marL="342900" indent="-342900">
              <a:buFont typeface="Arial" panose="020B0604020202020204" pitchFamily="34" charset="0"/>
              <a:buChar char="•"/>
            </a:pPr>
            <a:r>
              <a:rPr lang="en-US" dirty="0">
                <a:solidFill>
                  <a:srgbClr val="00002E"/>
                </a:solidFill>
                <a:latin typeface="+mn-lt"/>
              </a:rPr>
              <a:t>Support and federate </a:t>
            </a:r>
            <a:r>
              <a:rPr lang="en-US" b="1" dirty="0">
                <a:solidFill>
                  <a:srgbClr val="00002E"/>
                </a:solidFill>
                <a:latin typeface="+mn-lt"/>
              </a:rPr>
              <a:t>Student Housing Observatories </a:t>
            </a:r>
            <a:r>
              <a:rPr lang="en-US" dirty="0">
                <a:solidFill>
                  <a:srgbClr val="00002E"/>
                </a:solidFill>
                <a:latin typeface="+mn-lt"/>
              </a:rPr>
              <a:t>to improve the knowledge of the nature and geography of the housing stock catering to students and young people in training across Europe</a:t>
            </a:r>
          </a:p>
          <a:p>
            <a:pPr marL="342900" indent="-342900">
              <a:buFont typeface="Arial" panose="020B0604020202020204" pitchFamily="34" charset="0"/>
              <a:buChar char="•"/>
            </a:pPr>
            <a:endParaRPr lang="en-US" dirty="0">
              <a:solidFill>
                <a:srgbClr val="00002E"/>
              </a:solidFill>
              <a:latin typeface="+mn-lt"/>
            </a:endParaRPr>
          </a:p>
          <a:p>
            <a:pPr marL="342900" indent="-342900">
              <a:buFont typeface="Arial" panose="020B0604020202020204" pitchFamily="34" charset="0"/>
              <a:buChar char="•"/>
            </a:pPr>
            <a:r>
              <a:rPr lang="en-US" dirty="0">
                <a:solidFill>
                  <a:srgbClr val="00002E"/>
                </a:solidFill>
                <a:latin typeface="+mn-lt"/>
              </a:rPr>
              <a:t>Support </a:t>
            </a:r>
            <a:r>
              <a:rPr lang="en-US" b="1" dirty="0">
                <a:solidFill>
                  <a:srgbClr val="00002E"/>
                </a:solidFill>
                <a:latin typeface="+mn-lt"/>
              </a:rPr>
              <a:t>Higher-Education Institutions </a:t>
            </a:r>
            <a:r>
              <a:rPr lang="en-US" dirty="0">
                <a:solidFill>
                  <a:srgbClr val="00002E"/>
                </a:solidFill>
                <a:latin typeface="+mn-lt"/>
              </a:rPr>
              <a:t>in the provision of </a:t>
            </a:r>
            <a:r>
              <a:rPr lang="en-US" b="1" dirty="0">
                <a:solidFill>
                  <a:srgbClr val="00002E"/>
                </a:solidFill>
                <a:latin typeface="+mn-lt"/>
              </a:rPr>
              <a:t>affordable</a:t>
            </a:r>
            <a:r>
              <a:rPr lang="en-US" dirty="0">
                <a:solidFill>
                  <a:srgbClr val="00002E"/>
                </a:solidFill>
                <a:latin typeface="+mn-lt"/>
              </a:rPr>
              <a:t> and </a:t>
            </a:r>
            <a:r>
              <a:rPr lang="en-US" b="1" dirty="0">
                <a:solidFill>
                  <a:srgbClr val="00002E"/>
                </a:solidFill>
                <a:latin typeface="+mn-lt"/>
              </a:rPr>
              <a:t>high-quality</a:t>
            </a:r>
            <a:r>
              <a:rPr lang="en-US" dirty="0">
                <a:solidFill>
                  <a:srgbClr val="00002E"/>
                </a:solidFill>
                <a:latin typeface="+mn-lt"/>
              </a:rPr>
              <a:t> student housing</a:t>
            </a:r>
            <a:endParaRPr lang="en-US" dirty="0">
              <a:solidFill>
                <a:srgbClr val="00002E"/>
              </a:solidFill>
              <a:highlight>
                <a:srgbClr val="FFFF00"/>
              </a:highlight>
              <a:latin typeface="+mn-lt"/>
            </a:endParaRPr>
          </a:p>
          <a:p>
            <a:pPr marL="342900" indent="-342900">
              <a:buFont typeface="Arial" panose="020B0604020202020204" pitchFamily="34" charset="0"/>
              <a:buChar char="•"/>
            </a:pPr>
            <a:endParaRPr lang="en-US" dirty="0">
              <a:solidFill>
                <a:srgbClr val="00002E"/>
              </a:solidFill>
              <a:latin typeface="+mn-lt"/>
            </a:endParaRPr>
          </a:p>
          <a:p>
            <a:pPr marL="342900" indent="-342900">
              <a:buFont typeface="Arial" panose="020B0604020202020204" pitchFamily="34" charset="0"/>
              <a:buChar char="•"/>
            </a:pPr>
            <a:r>
              <a:rPr lang="en-US" dirty="0">
                <a:solidFill>
                  <a:srgbClr val="00002E"/>
                </a:solidFill>
                <a:latin typeface="+mn-lt"/>
              </a:rPr>
              <a:t>Support </a:t>
            </a:r>
            <a:r>
              <a:rPr lang="en-US" b="1" dirty="0">
                <a:solidFill>
                  <a:srgbClr val="00002E"/>
                </a:solidFill>
                <a:latin typeface="+mn-lt"/>
              </a:rPr>
              <a:t>non-profit </a:t>
            </a:r>
            <a:r>
              <a:rPr lang="en-US" dirty="0">
                <a:solidFill>
                  <a:srgbClr val="00002E"/>
                </a:solidFill>
                <a:latin typeface="+mn-lt"/>
              </a:rPr>
              <a:t>and </a:t>
            </a:r>
            <a:r>
              <a:rPr lang="en-US" b="1" dirty="0">
                <a:solidFill>
                  <a:srgbClr val="00002E"/>
                </a:solidFill>
                <a:latin typeface="+mn-lt"/>
              </a:rPr>
              <a:t>limited-profit </a:t>
            </a:r>
            <a:r>
              <a:rPr lang="en-US" b="1" dirty="0" err="1">
                <a:solidFill>
                  <a:srgbClr val="00002E"/>
                </a:solidFill>
                <a:latin typeface="+mn-lt"/>
              </a:rPr>
              <a:t>organisations</a:t>
            </a:r>
            <a:r>
              <a:rPr lang="en-US" b="1" dirty="0">
                <a:solidFill>
                  <a:srgbClr val="00002E"/>
                </a:solidFill>
                <a:latin typeface="+mn-lt"/>
              </a:rPr>
              <a:t> </a:t>
            </a:r>
            <a:r>
              <a:rPr lang="en-US" dirty="0">
                <a:solidFill>
                  <a:srgbClr val="00002E"/>
                </a:solidFill>
                <a:latin typeface="+mn-lt"/>
              </a:rPr>
              <a:t>intermediating affordable and </a:t>
            </a:r>
            <a:r>
              <a:rPr lang="en-US" b="1" dirty="0" err="1">
                <a:solidFill>
                  <a:srgbClr val="00002E"/>
                </a:solidFill>
                <a:latin typeface="+mn-lt"/>
              </a:rPr>
              <a:t>decommodified</a:t>
            </a:r>
            <a:r>
              <a:rPr lang="en-US" dirty="0">
                <a:solidFill>
                  <a:srgbClr val="00002E"/>
                </a:solidFill>
                <a:latin typeface="+mn-lt"/>
              </a:rPr>
              <a:t> shared housing for students and young people more broadly</a:t>
            </a:r>
            <a:endParaRPr lang="en-US" dirty="0">
              <a:solidFill>
                <a:srgbClr val="00002E"/>
              </a:solidFill>
              <a:highlight>
                <a:srgbClr val="FFFF00"/>
              </a:highlight>
              <a:latin typeface="+mn-lt"/>
            </a:endParaRPr>
          </a:p>
        </p:txBody>
      </p:sp>
    </p:spTree>
    <p:extLst>
      <p:ext uri="{BB962C8B-B14F-4D97-AF65-F5344CB8AC3E}">
        <p14:creationId xmlns:p14="http://schemas.microsoft.com/office/powerpoint/2010/main" val="8362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6F7A-0BA6-F0B5-7CD5-5BA4DF38A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A70C5-7943-98CC-3294-C5242C8F72B2}"/>
              </a:ext>
            </a:extLst>
          </p:cNvPr>
          <p:cNvSpPr>
            <a:spLocks noGrp="1"/>
          </p:cNvSpPr>
          <p:nvPr>
            <p:ph type="ctrTitle"/>
          </p:nvPr>
        </p:nvSpPr>
        <p:spPr>
          <a:xfrm>
            <a:off x="0" y="0"/>
            <a:ext cx="12191999" cy="4975412"/>
          </a:xfrm>
        </p:spPr>
        <p:txBody>
          <a:bodyPr/>
          <a:lstStyle/>
          <a:p>
            <a:pPr algn="ctr"/>
            <a:r>
              <a:rPr lang="en-US" dirty="0"/>
              <a:t>Thank you</a:t>
            </a:r>
            <a:br>
              <a:rPr lang="en-US" dirty="0"/>
            </a:br>
            <a:br>
              <a:rPr lang="en-US" dirty="0"/>
            </a:br>
            <a:r>
              <a:rPr lang="en-US" sz="2000" b="0" dirty="0"/>
              <a:t>constance.uyttebrouck@liser.lu</a:t>
            </a:r>
            <a:endParaRPr lang="en-GB" sz="2000" b="0" dirty="0">
              <a:solidFill>
                <a:schemeClr val="accent1"/>
              </a:solidFill>
            </a:endParaRPr>
          </a:p>
        </p:txBody>
      </p:sp>
    </p:spTree>
    <p:extLst>
      <p:ext uri="{BB962C8B-B14F-4D97-AF65-F5344CB8AC3E}">
        <p14:creationId xmlns:p14="http://schemas.microsoft.com/office/powerpoint/2010/main" val="11122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A050-1AF1-17B5-CA4A-4662408862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C686DF-2159-B1E2-FD68-775311BFBA76}"/>
              </a:ext>
            </a:extLst>
          </p:cNvPr>
          <p:cNvSpPr>
            <a:spLocks noGrp="1"/>
          </p:cNvSpPr>
          <p:nvPr>
            <p:ph type="body" sz="quarter" idx="20"/>
          </p:nvPr>
        </p:nvSpPr>
        <p:spPr>
          <a:xfrm>
            <a:off x="394392" y="403475"/>
            <a:ext cx="9060503" cy="362069"/>
          </a:xfrm>
        </p:spPr>
        <p:txBody>
          <a:bodyPr/>
          <a:lstStyle/>
          <a:p>
            <a:r>
              <a:rPr lang="fr-BE" dirty="0"/>
              <a:t>List of </a:t>
            </a:r>
            <a:r>
              <a:rPr lang="fr-BE" dirty="0" err="1"/>
              <a:t>references</a:t>
            </a:r>
            <a:endParaRPr lang="en-GB" dirty="0"/>
          </a:p>
          <a:p>
            <a:endParaRPr lang="en-GB" dirty="0"/>
          </a:p>
        </p:txBody>
      </p:sp>
      <p:sp>
        <p:nvSpPr>
          <p:cNvPr id="4" name="Text Placeholder 3">
            <a:extLst>
              <a:ext uri="{FF2B5EF4-FFF2-40B4-BE49-F238E27FC236}">
                <a16:creationId xmlns:a16="http://schemas.microsoft.com/office/drawing/2014/main" id="{214A4FD7-ED4E-DE60-93B9-854EE5BF2D83}"/>
              </a:ext>
            </a:extLst>
          </p:cNvPr>
          <p:cNvSpPr>
            <a:spLocks noGrp="1"/>
          </p:cNvSpPr>
          <p:nvPr>
            <p:ph type="body" sz="quarter" idx="21"/>
          </p:nvPr>
        </p:nvSpPr>
        <p:spPr>
          <a:xfrm>
            <a:off x="394392" y="765543"/>
            <a:ext cx="11403215" cy="5688981"/>
          </a:xfrm>
        </p:spPr>
        <p:txBody>
          <a:bodyPr/>
          <a:lstStyle/>
          <a:p>
            <a:r>
              <a:rPr lang="en-US" sz="900" b="1" dirty="0">
                <a:latin typeface="+mn-lt"/>
              </a:rPr>
              <a:t>Aalbers, M. B. </a:t>
            </a:r>
            <a:r>
              <a:rPr lang="en-US" sz="900" dirty="0">
                <a:latin typeface="+mn-lt"/>
              </a:rPr>
              <a:t>(2026). The Financialization of Rental Housing 3.0: Expanding Frontiers in Global Niche Asset Classes</a:t>
            </a:r>
            <a:r>
              <a:rPr lang="en-US" sz="900" i="1" dirty="0">
                <a:latin typeface="+mn-lt"/>
              </a:rPr>
              <a:t>. Housing, Theory and Society</a:t>
            </a:r>
            <a:r>
              <a:rPr lang="en-US" sz="900" dirty="0">
                <a:latin typeface="+mn-lt"/>
              </a:rPr>
              <a:t>, 1–24. </a:t>
            </a:r>
            <a:r>
              <a:rPr lang="en-US" sz="900" dirty="0">
                <a:latin typeface="+mn-lt"/>
                <a:hlinkClick r:id="rId2"/>
              </a:rPr>
              <a:t>https://doi.org/10.1080/14036096.2026.2671022</a:t>
            </a:r>
            <a:endParaRPr lang="en-US" sz="900" dirty="0">
              <a:latin typeface="+mn-lt"/>
            </a:endParaRPr>
          </a:p>
          <a:p>
            <a:r>
              <a:rPr lang="en-US" sz="900" b="1" dirty="0" err="1">
                <a:latin typeface="+mn-lt"/>
              </a:rPr>
              <a:t>Cenere</a:t>
            </a:r>
            <a:r>
              <a:rPr lang="en-US" sz="900" b="1" dirty="0">
                <a:latin typeface="+mn-lt"/>
              </a:rPr>
              <a:t>, S.</a:t>
            </a:r>
            <a:r>
              <a:rPr lang="en-US" sz="900" dirty="0">
                <a:latin typeface="+mn-lt"/>
              </a:rPr>
              <a:t>, Mangione, E., Santangelo, M. and Servillo, L. (2023), Setting up a University City. Geographies of Exclusion in North Turin. </a:t>
            </a:r>
            <a:r>
              <a:rPr lang="en-US" sz="900" i="1" dirty="0" err="1">
                <a:latin typeface="+mn-lt"/>
              </a:rPr>
              <a:t>Tijds</a:t>
            </a:r>
            <a:r>
              <a:rPr lang="en-US" sz="900" i="1" dirty="0">
                <a:latin typeface="+mn-lt"/>
              </a:rPr>
              <a:t>. </a:t>
            </a:r>
            <a:r>
              <a:rPr lang="en-US" sz="900" i="1" dirty="0" err="1">
                <a:latin typeface="+mn-lt"/>
              </a:rPr>
              <a:t>voor</a:t>
            </a:r>
            <a:r>
              <a:rPr lang="en-US" sz="900" i="1" dirty="0">
                <a:latin typeface="+mn-lt"/>
              </a:rPr>
              <a:t> econ. </a:t>
            </a:r>
            <a:r>
              <a:rPr lang="en-US" sz="900" i="1" dirty="0" err="1">
                <a:latin typeface="+mn-lt"/>
              </a:rPr>
              <a:t>en</a:t>
            </a:r>
            <a:r>
              <a:rPr lang="en-US" sz="900" i="1" dirty="0">
                <a:latin typeface="+mn-lt"/>
              </a:rPr>
              <a:t> Soc. Geog., </a:t>
            </a:r>
            <a:r>
              <a:rPr lang="en-US" sz="900" dirty="0">
                <a:latin typeface="+mn-lt"/>
              </a:rPr>
              <a:t>114: 400-414. </a:t>
            </a:r>
            <a:r>
              <a:rPr lang="en-US" sz="900" dirty="0">
                <a:latin typeface="+mn-lt"/>
                <a:hlinkClick r:id="rId3"/>
              </a:rPr>
              <a:t>https://doi.org/10.1111/tesg.12550</a:t>
            </a:r>
            <a:r>
              <a:rPr lang="en-US" sz="900" dirty="0">
                <a:latin typeface="+mn-lt"/>
              </a:rPr>
              <a:t> </a:t>
            </a:r>
          </a:p>
          <a:p>
            <a:r>
              <a:rPr lang="en-US" sz="900" b="1" dirty="0">
                <a:latin typeface="+mn-lt"/>
              </a:rPr>
              <a:t>Costarelli, I. </a:t>
            </a:r>
            <a:r>
              <a:rPr lang="en-US" sz="900" dirty="0">
                <a:latin typeface="+mn-lt"/>
              </a:rPr>
              <a:t>(2026). The Construction of Resourceful Tenants in Collaborative Housing for Young People in Milan. </a:t>
            </a:r>
            <a:r>
              <a:rPr lang="en-US" sz="900" i="1" dirty="0">
                <a:latin typeface="+mn-lt"/>
              </a:rPr>
              <a:t>Housing, Theory and Society</a:t>
            </a:r>
            <a:r>
              <a:rPr lang="en-US" sz="900" dirty="0">
                <a:latin typeface="+mn-lt"/>
              </a:rPr>
              <a:t>, 43(1), 14–33. </a:t>
            </a:r>
            <a:r>
              <a:rPr lang="en-US" sz="900" dirty="0">
                <a:latin typeface="+mn-lt"/>
                <a:hlinkClick r:id="rId4"/>
              </a:rPr>
              <a:t>https://doi.org/10.1080/14036096.2025.2498468</a:t>
            </a:r>
            <a:endParaRPr lang="en-US" sz="900" dirty="0">
              <a:latin typeface="+mn-lt"/>
            </a:endParaRPr>
          </a:p>
          <a:p>
            <a:r>
              <a:rPr lang="it-IT" sz="900" b="1" dirty="0">
                <a:latin typeface="+mn-lt"/>
              </a:rPr>
              <a:t>Costarelli, I., </a:t>
            </a:r>
            <a:r>
              <a:rPr lang="it-IT" sz="900" dirty="0">
                <a:latin typeface="+mn-lt"/>
              </a:rPr>
              <a:t>&amp; Mugnano, S. (2024). Abitare studentesco e dinamiche urbane in Italia. </a:t>
            </a:r>
            <a:r>
              <a:rPr lang="it-IT" sz="900" i="1" dirty="0">
                <a:latin typeface="+mn-lt"/>
              </a:rPr>
              <a:t>Sociologia Urbana e Rurale</a:t>
            </a:r>
            <a:r>
              <a:rPr lang="it-IT" sz="900" dirty="0">
                <a:latin typeface="+mn-lt"/>
              </a:rPr>
              <a:t>, 134, 7–12. </a:t>
            </a:r>
            <a:r>
              <a:rPr lang="it-IT" sz="900" dirty="0">
                <a:latin typeface="+mn-lt"/>
                <a:hlinkClick r:id="rId5"/>
              </a:rPr>
              <a:t>https://doi.org/10.3280/SUR2024-134-S001</a:t>
            </a:r>
            <a:r>
              <a:rPr lang="it-IT" sz="900" dirty="0">
                <a:latin typeface="+mn-lt"/>
              </a:rPr>
              <a:t> </a:t>
            </a:r>
            <a:endParaRPr lang="en-US" sz="900" dirty="0">
              <a:latin typeface="+mn-lt"/>
            </a:endParaRPr>
          </a:p>
          <a:p>
            <a:r>
              <a:rPr lang="en-US" sz="900" b="1" dirty="0">
                <a:latin typeface="+mn-lt"/>
              </a:rPr>
              <a:t>Druta, O.</a:t>
            </a:r>
            <a:r>
              <a:rPr lang="en-US" sz="900" dirty="0">
                <a:latin typeface="+mn-lt"/>
              </a:rPr>
              <a:t> (2025, 30 January). </a:t>
            </a:r>
            <a:r>
              <a:rPr lang="en-US" sz="900" i="1" dirty="0">
                <a:latin typeface="+mn-lt"/>
              </a:rPr>
              <a:t>Intergenerational support and the differentiated housing trajectories of international students in a midsized Dutch city</a:t>
            </a:r>
            <a:r>
              <a:rPr lang="en-US" sz="900" dirty="0">
                <a:latin typeface="+mn-lt"/>
              </a:rPr>
              <a:t>. Paper presented at the workshop “Housing young people in the affordability-crisis context: A European view on family support, market supply and policy responses”, Luxembourg</a:t>
            </a:r>
          </a:p>
          <a:p>
            <a:r>
              <a:rPr lang="en-US" sz="900" b="1" dirty="0">
                <a:latin typeface="+mn-lt"/>
              </a:rPr>
              <a:t>Fang, C.</a:t>
            </a:r>
            <a:r>
              <a:rPr lang="en-US" sz="900" dirty="0">
                <a:latin typeface="+mn-lt"/>
              </a:rPr>
              <a:t>, &amp; van </a:t>
            </a:r>
            <a:r>
              <a:rPr lang="en-US" sz="900" dirty="0" err="1">
                <a:latin typeface="+mn-lt"/>
              </a:rPr>
              <a:t>Liempt</a:t>
            </a:r>
            <a:r>
              <a:rPr lang="en-US" sz="900" dirty="0">
                <a:latin typeface="+mn-lt"/>
              </a:rPr>
              <a:t>, I. (2020). ‘We prefer our Dutch’: International students’ housing experiences in the Netherlands. </a:t>
            </a:r>
            <a:r>
              <a:rPr lang="en-US" sz="900" i="1" dirty="0">
                <a:latin typeface="+mn-lt"/>
              </a:rPr>
              <a:t>Housing Studies</a:t>
            </a:r>
            <a:r>
              <a:rPr lang="en-US" sz="900" dirty="0">
                <a:latin typeface="+mn-lt"/>
              </a:rPr>
              <a:t>, 0(0), 1–21. </a:t>
            </a:r>
            <a:r>
              <a:rPr lang="en-US" sz="900" dirty="0">
                <a:latin typeface="+mn-lt"/>
                <a:hlinkClick r:id="rId6"/>
              </a:rPr>
              <a:t>https://doi.org/10.1080/02673037.2020.1720618</a:t>
            </a:r>
            <a:endParaRPr lang="en-US" sz="900" dirty="0">
              <a:latin typeface="+mn-lt"/>
            </a:endParaRPr>
          </a:p>
          <a:p>
            <a:r>
              <a:rPr lang="en-US" sz="900" b="1" dirty="0">
                <a:latin typeface="+mn-lt"/>
              </a:rPr>
              <a:t>Heslop, J.</a:t>
            </a:r>
            <a:r>
              <a:rPr lang="en-US" sz="900" dirty="0">
                <a:latin typeface="+mn-lt"/>
              </a:rPr>
              <a:t>, Chambers, J., Maloney, J., Spurgeon, G., Swainston, H., &amp; Woodall, H. (2023). Re-</a:t>
            </a:r>
            <a:r>
              <a:rPr lang="en-US" sz="900" dirty="0" err="1">
                <a:latin typeface="+mn-lt"/>
              </a:rPr>
              <a:t>contextualising</a:t>
            </a:r>
            <a:r>
              <a:rPr lang="en-US" sz="900" dirty="0">
                <a:latin typeface="+mn-lt"/>
              </a:rPr>
              <a:t> purpose-built student accommodation in secondary cities: The role of planning policy, consultation and economic need during austerity. </a:t>
            </a:r>
            <a:r>
              <a:rPr lang="en-US" sz="900" i="1" dirty="0">
                <a:latin typeface="+mn-lt"/>
              </a:rPr>
              <a:t>Urban Studies</a:t>
            </a:r>
            <a:r>
              <a:rPr lang="en-US" sz="900" dirty="0">
                <a:latin typeface="+mn-lt"/>
              </a:rPr>
              <a:t>, 60(5), 923–940. </a:t>
            </a:r>
            <a:r>
              <a:rPr lang="en-US" sz="900" dirty="0">
                <a:latin typeface="+mn-lt"/>
                <a:hlinkClick r:id="rId7"/>
              </a:rPr>
              <a:t>https://doi.org/10.1177/00420980221121569</a:t>
            </a:r>
            <a:r>
              <a:rPr lang="en-US" sz="900" dirty="0">
                <a:latin typeface="+mn-lt"/>
              </a:rPr>
              <a:t> </a:t>
            </a:r>
          </a:p>
          <a:p>
            <a:r>
              <a:rPr lang="en-US" sz="900" b="1" dirty="0" err="1">
                <a:latin typeface="+mn-lt"/>
              </a:rPr>
              <a:t>Hoolachan</a:t>
            </a:r>
            <a:r>
              <a:rPr lang="en-US" sz="900" b="1" dirty="0">
                <a:latin typeface="+mn-lt"/>
              </a:rPr>
              <a:t>, J.</a:t>
            </a:r>
            <a:r>
              <a:rPr lang="en-US" sz="900" dirty="0">
                <a:latin typeface="+mn-lt"/>
              </a:rPr>
              <a:t>, McKee, K., Moore, T., &amp; </a:t>
            </a:r>
            <a:r>
              <a:rPr lang="en-US" sz="900" dirty="0" err="1">
                <a:latin typeface="+mn-lt"/>
              </a:rPr>
              <a:t>Soaita</a:t>
            </a:r>
            <a:r>
              <a:rPr lang="en-US" sz="900" dirty="0">
                <a:latin typeface="+mn-lt"/>
              </a:rPr>
              <a:t>, A. M. (2017). ‘Generation rent’ and the ability to ‘settle down’: economic and geographical variation in young people’s housing transitions. </a:t>
            </a:r>
            <a:r>
              <a:rPr lang="en-US" sz="900" i="1" dirty="0">
                <a:latin typeface="+mn-lt"/>
              </a:rPr>
              <a:t>Journal of Youth Studies</a:t>
            </a:r>
            <a:r>
              <a:rPr lang="en-US" sz="900" dirty="0">
                <a:latin typeface="+mn-lt"/>
              </a:rPr>
              <a:t>, 20(1), 63–78. </a:t>
            </a:r>
            <a:r>
              <a:rPr lang="en-US" sz="900" dirty="0">
                <a:latin typeface="+mn-lt"/>
                <a:hlinkClick r:id="rId8"/>
              </a:rPr>
              <a:t>https://doi.org/10.1080/13676261.2016.1184241</a:t>
            </a:r>
            <a:r>
              <a:rPr lang="en-US" sz="900" dirty="0">
                <a:latin typeface="+mn-lt"/>
              </a:rPr>
              <a:t> </a:t>
            </a:r>
          </a:p>
          <a:p>
            <a:r>
              <a:rPr lang="en-US" sz="900" b="1" dirty="0">
                <a:latin typeface="+mn-lt"/>
              </a:rPr>
              <a:t>JLL </a:t>
            </a:r>
            <a:r>
              <a:rPr lang="en-US" sz="900" dirty="0">
                <a:latin typeface="+mn-lt"/>
              </a:rPr>
              <a:t>(2025). </a:t>
            </a:r>
            <a:r>
              <a:rPr lang="en-US" sz="900" i="1" dirty="0">
                <a:latin typeface="+mn-lt"/>
              </a:rPr>
              <a:t>European PBSA in 2030: Sizing up the opportunity: International appeal and demographic growth exacerbate PBSA supply gap</a:t>
            </a:r>
            <a:r>
              <a:rPr lang="en-US" sz="900" dirty="0">
                <a:latin typeface="+mn-lt"/>
              </a:rPr>
              <a:t>. https://www.jll.com/en-uk/insights/european-pbsa-investing-in-the-future</a:t>
            </a:r>
          </a:p>
          <a:p>
            <a:r>
              <a:rPr lang="en-US" sz="900" b="1" dirty="0">
                <a:latin typeface="+mn-lt"/>
              </a:rPr>
              <a:t>Macintyre, C. </a:t>
            </a:r>
            <a:r>
              <a:rPr lang="en-US" sz="900" dirty="0">
                <a:latin typeface="+mn-lt"/>
              </a:rPr>
              <a:t>(2003). New Models of Student Housing and Their Impact on Local Communities. </a:t>
            </a:r>
            <a:r>
              <a:rPr lang="en-US" sz="900" i="1" dirty="0">
                <a:latin typeface="+mn-lt"/>
              </a:rPr>
              <a:t>Journal of Higher Education Policy and Management</a:t>
            </a:r>
            <a:r>
              <a:rPr lang="en-US" sz="900" dirty="0">
                <a:latin typeface="+mn-lt"/>
              </a:rPr>
              <a:t>, 25(2), 109–118. </a:t>
            </a:r>
            <a:r>
              <a:rPr lang="en-US" sz="900" dirty="0">
                <a:latin typeface="+mn-lt"/>
                <a:hlinkClick r:id="rId9"/>
              </a:rPr>
              <a:t>https://doi.org/10.1080/1360080032000122598</a:t>
            </a:r>
            <a:endParaRPr lang="en-US" sz="900" dirty="0">
              <a:latin typeface="+mn-lt"/>
            </a:endParaRPr>
          </a:p>
          <a:p>
            <a:r>
              <a:rPr lang="en-US" sz="900" b="1" dirty="0">
                <a:latin typeface="+mn-lt"/>
              </a:rPr>
              <a:t>Moos, M. </a:t>
            </a:r>
            <a:r>
              <a:rPr lang="en-US" sz="900" dirty="0">
                <a:latin typeface="+mn-lt"/>
              </a:rPr>
              <a:t>(2016). From gentrification to </a:t>
            </a:r>
            <a:r>
              <a:rPr lang="en-US" sz="900" dirty="0" err="1">
                <a:latin typeface="+mn-lt"/>
              </a:rPr>
              <a:t>youthification</a:t>
            </a:r>
            <a:r>
              <a:rPr lang="en-US" sz="900" dirty="0">
                <a:latin typeface="+mn-lt"/>
              </a:rPr>
              <a:t>? The increasing importance of young age in delineating high-density living. </a:t>
            </a:r>
            <a:r>
              <a:rPr lang="en-US" sz="900" i="1" dirty="0">
                <a:latin typeface="+mn-lt"/>
              </a:rPr>
              <a:t>Urban Studies</a:t>
            </a:r>
            <a:r>
              <a:rPr lang="en-US" sz="900" dirty="0">
                <a:latin typeface="+mn-lt"/>
              </a:rPr>
              <a:t>, 53(14), 2903–2920. </a:t>
            </a:r>
            <a:r>
              <a:rPr lang="en-US" sz="900" dirty="0">
                <a:latin typeface="+mn-lt"/>
                <a:hlinkClick r:id="rId10"/>
              </a:rPr>
              <a:t>https://doi.org/10.1177/0042098015603292</a:t>
            </a:r>
            <a:r>
              <a:rPr lang="en-US" sz="900" dirty="0">
                <a:latin typeface="+mn-lt"/>
              </a:rPr>
              <a:t> </a:t>
            </a:r>
          </a:p>
          <a:p>
            <a:r>
              <a:rPr lang="en-US" sz="900" b="1" dirty="0">
                <a:latin typeface="+mn-lt"/>
              </a:rPr>
              <a:t>Miessner, M. </a:t>
            </a:r>
            <a:r>
              <a:rPr lang="en-US" sz="900" dirty="0">
                <a:latin typeface="+mn-lt"/>
              </a:rPr>
              <a:t>(2021). Studentification in Germany: How investors generate profits from student tenants in Goettingen and the impacts on urban segregation. </a:t>
            </a:r>
            <a:r>
              <a:rPr lang="en-US" sz="900" i="1" dirty="0">
                <a:latin typeface="+mn-lt"/>
              </a:rPr>
              <a:t>European Urban and Regional Studies</a:t>
            </a:r>
            <a:r>
              <a:rPr lang="en-US" sz="900" dirty="0">
                <a:latin typeface="+mn-lt"/>
              </a:rPr>
              <a:t>, 28(2), 133–154. </a:t>
            </a:r>
            <a:r>
              <a:rPr lang="en-US" sz="900" dirty="0">
                <a:latin typeface="+mn-lt"/>
                <a:hlinkClick r:id="rId11"/>
              </a:rPr>
              <a:t>https://doi.org/10.1177/0969776420934850</a:t>
            </a:r>
            <a:r>
              <a:rPr lang="en-US" sz="900" dirty="0">
                <a:latin typeface="+mn-lt"/>
              </a:rPr>
              <a:t> </a:t>
            </a:r>
            <a:endParaRPr lang="en-GB" sz="900" dirty="0">
              <a:latin typeface="+mn-lt"/>
            </a:endParaRPr>
          </a:p>
          <a:p>
            <a:r>
              <a:rPr lang="en-US" sz="900" b="1" dirty="0" err="1">
                <a:latin typeface="+mn-lt"/>
              </a:rPr>
              <a:t>Oxenaar</a:t>
            </a:r>
            <a:r>
              <a:rPr lang="en-US" sz="900" b="1" dirty="0">
                <a:latin typeface="+mn-lt"/>
              </a:rPr>
              <a:t>, M.</a:t>
            </a:r>
            <a:r>
              <a:rPr lang="en-US" sz="900" dirty="0">
                <a:latin typeface="+mn-lt"/>
              </a:rPr>
              <a:t>, Conte, V., &amp; Aalbers, M. B. (2024). Emerging financialization in Brussels: Institutional investment in niche rental housing markets. </a:t>
            </a:r>
            <a:r>
              <a:rPr lang="en-US" sz="900" i="1" dirty="0">
                <a:latin typeface="+mn-lt"/>
              </a:rPr>
              <a:t>European Urban and Regional Studies</a:t>
            </a:r>
            <a:r>
              <a:rPr lang="en-US" sz="900" dirty="0">
                <a:latin typeface="+mn-lt"/>
              </a:rPr>
              <a:t>. </a:t>
            </a:r>
            <a:r>
              <a:rPr lang="en-US" sz="900" dirty="0">
                <a:latin typeface="+mn-lt"/>
                <a:hlinkClick r:id="rId12"/>
              </a:rPr>
              <a:t>https://doi.org/10.1177/09697764241294179</a:t>
            </a:r>
            <a:r>
              <a:rPr lang="en-US" sz="900" dirty="0">
                <a:latin typeface="+mn-lt"/>
              </a:rPr>
              <a:t> </a:t>
            </a:r>
            <a:endParaRPr lang="en-GB" sz="900" dirty="0">
              <a:latin typeface="+mn-lt"/>
            </a:endParaRPr>
          </a:p>
          <a:p>
            <a:r>
              <a:rPr lang="en-GB" sz="900" b="1" dirty="0">
                <a:latin typeface="+mn-lt"/>
              </a:rPr>
              <a:t>Revington, N. </a:t>
            </a:r>
            <a:r>
              <a:rPr lang="en-GB" sz="900" dirty="0">
                <a:latin typeface="+mn-lt"/>
              </a:rPr>
              <a:t>(2023). Housing advantage, hidden curriculum, habitus: students’ past and future housing pathways revisited. </a:t>
            </a:r>
            <a:r>
              <a:rPr lang="en-GB" sz="900" i="1" dirty="0">
                <a:latin typeface="+mn-lt"/>
              </a:rPr>
              <a:t>Journal of Youth Studies</a:t>
            </a:r>
            <a:r>
              <a:rPr lang="en-GB" sz="900" dirty="0">
                <a:latin typeface="+mn-lt"/>
              </a:rPr>
              <a:t>. </a:t>
            </a:r>
            <a:r>
              <a:rPr lang="en-GB" sz="900" dirty="0">
                <a:latin typeface="+mn-lt"/>
                <a:hlinkClick r:id="rId13"/>
              </a:rPr>
              <a:t>https://doi.org/10.1080/13676261.2023.2271860</a:t>
            </a:r>
            <a:r>
              <a:rPr lang="en-GB" sz="900" dirty="0">
                <a:latin typeface="+mn-lt"/>
              </a:rPr>
              <a:t> </a:t>
            </a:r>
            <a:endParaRPr lang="en-US" sz="900" dirty="0">
              <a:latin typeface="+mn-lt"/>
            </a:endParaRPr>
          </a:p>
          <a:p>
            <a:r>
              <a:rPr lang="en-US" sz="900" b="1" dirty="0">
                <a:latin typeface="+mn-lt"/>
              </a:rPr>
              <a:t>Revington, N.</a:t>
            </a:r>
            <a:r>
              <a:rPr lang="en-US" sz="900" dirty="0">
                <a:latin typeface="+mn-lt"/>
              </a:rPr>
              <a:t>, &amp; </a:t>
            </a:r>
            <a:r>
              <a:rPr lang="en-US" sz="900" dirty="0" err="1">
                <a:latin typeface="+mn-lt"/>
              </a:rPr>
              <a:t>Benhocine</a:t>
            </a:r>
            <a:r>
              <a:rPr lang="en-US" sz="900" dirty="0">
                <a:latin typeface="+mn-lt"/>
              </a:rPr>
              <a:t>, C. (2023). Financializing Through Crisis? Student Housing and Studentification During the Covid-19 Pandemic and Beyond. </a:t>
            </a:r>
            <a:r>
              <a:rPr lang="en-US" sz="900" i="1" dirty="0" err="1">
                <a:latin typeface="+mn-lt"/>
              </a:rPr>
              <a:t>Tijdschrift</a:t>
            </a:r>
            <a:r>
              <a:rPr lang="en-US" sz="900" i="1" dirty="0">
                <a:latin typeface="+mn-lt"/>
              </a:rPr>
              <a:t> Voor </a:t>
            </a:r>
            <a:r>
              <a:rPr lang="en-US" sz="900" i="1" dirty="0" err="1">
                <a:latin typeface="+mn-lt"/>
              </a:rPr>
              <a:t>Economische</a:t>
            </a:r>
            <a:r>
              <a:rPr lang="en-US" sz="900" i="1" dirty="0">
                <a:latin typeface="+mn-lt"/>
              </a:rPr>
              <a:t> En </a:t>
            </a:r>
            <a:r>
              <a:rPr lang="en-US" sz="900" i="1" dirty="0" err="1">
                <a:latin typeface="+mn-lt"/>
              </a:rPr>
              <a:t>Sociale</a:t>
            </a:r>
            <a:r>
              <a:rPr lang="en-US" sz="900" i="1" dirty="0">
                <a:latin typeface="+mn-lt"/>
              </a:rPr>
              <a:t> </a:t>
            </a:r>
            <a:r>
              <a:rPr lang="en-US" sz="900" i="1" dirty="0" err="1">
                <a:latin typeface="+mn-lt"/>
              </a:rPr>
              <a:t>Geografie</a:t>
            </a:r>
            <a:r>
              <a:rPr lang="en-US" sz="900" dirty="0">
                <a:latin typeface="+mn-lt"/>
              </a:rPr>
              <a:t>. </a:t>
            </a:r>
            <a:r>
              <a:rPr lang="en-US" sz="900" dirty="0">
                <a:latin typeface="+mn-lt"/>
                <a:hlinkClick r:id="rId14"/>
              </a:rPr>
              <a:t>https://doi.org/10.1111/tesg.12549</a:t>
            </a:r>
            <a:r>
              <a:rPr lang="en-US" sz="900" dirty="0">
                <a:latin typeface="+mn-lt"/>
              </a:rPr>
              <a:t> </a:t>
            </a:r>
          </a:p>
          <a:p>
            <a:r>
              <a:rPr lang="en-US" sz="900" b="1" i="0" dirty="0" err="1">
                <a:effectLst/>
                <a:latin typeface="+mn-lt"/>
              </a:rPr>
              <a:t>Schwittay</a:t>
            </a:r>
            <a:r>
              <a:rPr lang="en-US" sz="900" b="1" i="0" dirty="0">
                <a:effectLst/>
                <a:latin typeface="+mn-lt"/>
              </a:rPr>
              <a:t>, A. </a:t>
            </a:r>
            <a:r>
              <a:rPr lang="en-US" sz="900" b="0" i="0" dirty="0">
                <a:effectLst/>
                <a:latin typeface="+mn-lt"/>
              </a:rPr>
              <a:t>(2025). Students take over: prefiguring urban commons in student housing co-operatives. </a:t>
            </a:r>
            <a:r>
              <a:rPr lang="en-US" sz="900" b="0" i="1" dirty="0">
                <a:effectLst/>
                <a:latin typeface="+mn-lt"/>
              </a:rPr>
              <a:t>Housing Studies</a:t>
            </a:r>
            <a:r>
              <a:rPr lang="en-US" sz="900" b="0" i="0" dirty="0">
                <a:effectLst/>
                <a:latin typeface="+mn-lt"/>
              </a:rPr>
              <a:t>, </a:t>
            </a:r>
            <a:r>
              <a:rPr lang="en-US" sz="900" b="0" i="1" dirty="0">
                <a:effectLst/>
                <a:latin typeface="+mn-lt"/>
              </a:rPr>
              <a:t>40</a:t>
            </a:r>
            <a:r>
              <a:rPr lang="en-US" sz="900" b="0" i="0" dirty="0">
                <a:effectLst/>
                <a:latin typeface="+mn-lt"/>
              </a:rPr>
              <a:t>(4), 966–987. </a:t>
            </a:r>
            <a:r>
              <a:rPr lang="en-US" sz="900" b="0" i="0" dirty="0">
                <a:effectLst/>
                <a:latin typeface="+mn-lt"/>
                <a:hlinkClick r:id="rId15">
                  <a:extLst>
                    <a:ext uri="{A12FA001-AC4F-418D-AE19-62706E023703}">
                      <ahyp:hlinkClr xmlns:ahyp="http://schemas.microsoft.com/office/drawing/2018/hyperlinkcolor" val="tx"/>
                    </a:ext>
                  </a:extLst>
                </a:hlinkClick>
              </a:rPr>
              <a:t>https://doi.org/10.1080/02673037.2024.2334816</a:t>
            </a:r>
            <a:r>
              <a:rPr lang="en-US" sz="900" b="0" i="0" dirty="0">
                <a:effectLst/>
                <a:latin typeface="+mn-lt"/>
              </a:rPr>
              <a:t> </a:t>
            </a:r>
            <a:endParaRPr lang="en-US" sz="900" b="1" dirty="0">
              <a:latin typeface="+mn-lt"/>
            </a:endParaRPr>
          </a:p>
          <a:p>
            <a:r>
              <a:rPr lang="en-US" sz="900" b="1" dirty="0">
                <a:latin typeface="+mn-lt"/>
              </a:rPr>
              <a:t>Smith, D. P.</a:t>
            </a:r>
            <a:r>
              <a:rPr lang="en-US" sz="900" dirty="0">
                <a:latin typeface="+mn-lt"/>
              </a:rPr>
              <a:t>, &amp; Hubbard, P. (2014). The segregation of educated youth and dynamic geographies of studentification. </a:t>
            </a:r>
            <a:r>
              <a:rPr lang="en-US" sz="900" i="1" dirty="0">
                <a:latin typeface="+mn-lt"/>
              </a:rPr>
              <a:t>Area</a:t>
            </a:r>
            <a:r>
              <a:rPr lang="en-US" sz="900" dirty="0">
                <a:latin typeface="+mn-lt"/>
              </a:rPr>
              <a:t>, 46(1), 92–100. </a:t>
            </a:r>
            <a:r>
              <a:rPr lang="en-US" sz="900" dirty="0">
                <a:latin typeface="+mn-lt"/>
                <a:hlinkClick r:id="rId16"/>
              </a:rPr>
              <a:t>https://doi.org/10.1111/area.12054</a:t>
            </a:r>
            <a:endParaRPr lang="en-US" sz="900" dirty="0">
              <a:latin typeface="+mn-lt"/>
            </a:endParaRPr>
          </a:p>
          <a:p>
            <a:r>
              <a:rPr lang="en-US" sz="900" b="1" dirty="0">
                <a:latin typeface="+mn-lt"/>
              </a:rPr>
              <a:t>Sotomayor, L.</a:t>
            </a:r>
            <a:r>
              <a:rPr lang="en-US" sz="900" dirty="0">
                <a:latin typeface="+mn-lt"/>
              </a:rPr>
              <a:t>, D. Tarhan, M. Vieta, S. McCartney, and A. Mas. (2022). When Students are House-Poor: Urban Universities, Student Marginality, and the Hidden Curriculum of Student Housing. </a:t>
            </a:r>
            <a:r>
              <a:rPr lang="en-US" sz="900" i="1" dirty="0">
                <a:latin typeface="+mn-lt"/>
              </a:rPr>
              <a:t>Cities</a:t>
            </a:r>
            <a:r>
              <a:rPr lang="en-US" sz="900" dirty="0">
                <a:latin typeface="+mn-lt"/>
              </a:rPr>
              <a:t>, 124 (103572). </a:t>
            </a:r>
            <a:r>
              <a:rPr lang="en-US" sz="900" dirty="0">
                <a:latin typeface="+mn-lt"/>
                <a:hlinkClick r:id="rId17"/>
              </a:rPr>
              <a:t>https://doi.org/10.1016/j.cities.2022.103572</a:t>
            </a:r>
            <a:r>
              <a:rPr lang="en-US" sz="900" dirty="0">
                <a:latin typeface="+mn-lt"/>
              </a:rPr>
              <a:t> </a:t>
            </a:r>
          </a:p>
          <a:p>
            <a:r>
              <a:rPr lang="en-US" sz="900" b="1" dirty="0">
                <a:latin typeface="+mn-lt"/>
              </a:rPr>
              <a:t>Uyttebrouck, C. </a:t>
            </a:r>
            <a:r>
              <a:rPr lang="en-US" sz="900" dirty="0">
                <a:latin typeface="+mn-lt"/>
              </a:rPr>
              <a:t>(2020). </a:t>
            </a:r>
            <a:r>
              <a:rPr lang="en-US" sz="900" i="1" dirty="0">
                <a:latin typeface="+mn-lt"/>
              </a:rPr>
              <a:t>New ways of working, new ways of living...What housing and planning implications? Ontologies and governance of live-work mix. A comparison of Amsterdam, Brussels and Stockholm. </a:t>
            </a:r>
            <a:r>
              <a:rPr lang="en-US" sz="900" dirty="0">
                <a:latin typeface="+mn-lt"/>
                <a:hlinkClick r:id="rId18"/>
              </a:rPr>
              <a:t>http://hdl.handle.net/2268/251615</a:t>
            </a:r>
            <a:r>
              <a:rPr lang="en-US" sz="900" dirty="0">
                <a:latin typeface="+mn-lt"/>
              </a:rPr>
              <a:t> </a:t>
            </a:r>
          </a:p>
          <a:p>
            <a:r>
              <a:rPr lang="en-US" sz="900" b="1" dirty="0">
                <a:latin typeface="+mn-lt"/>
              </a:rPr>
              <a:t>Uyttebrouck, C.</a:t>
            </a:r>
            <a:r>
              <a:rPr lang="en-US" sz="900" dirty="0">
                <a:latin typeface="+mn-lt"/>
              </a:rPr>
              <a:t>, van Bueren, E., &amp; Teller, J. (2020). Shared housing for students and young professionals: evolution of a market in need of regulation. </a:t>
            </a:r>
            <a:r>
              <a:rPr lang="en-US" sz="900" i="1" dirty="0">
                <a:latin typeface="+mn-lt"/>
              </a:rPr>
              <a:t>Journal of Housing and the Built Environment.</a:t>
            </a:r>
            <a:r>
              <a:rPr lang="en-US" sz="900" dirty="0">
                <a:latin typeface="+mn-lt"/>
              </a:rPr>
              <a:t> </a:t>
            </a:r>
            <a:r>
              <a:rPr lang="en-US" sz="900" dirty="0">
                <a:latin typeface="+mn-lt"/>
                <a:hlinkClick r:id="rId19"/>
              </a:rPr>
              <a:t>https://doi.org/10.1007/s10901-020-09778-w</a:t>
            </a:r>
            <a:r>
              <a:rPr lang="en-US" sz="900" dirty="0">
                <a:latin typeface="+mn-lt"/>
              </a:rPr>
              <a:t> </a:t>
            </a:r>
          </a:p>
          <a:p>
            <a:r>
              <a:rPr lang="en-US" sz="900" b="1" dirty="0">
                <a:latin typeface="+mn-lt"/>
              </a:rPr>
              <a:t>Uyttebrouck, C. </a:t>
            </a:r>
            <a:r>
              <a:rPr lang="en-US" sz="900" dirty="0">
                <a:latin typeface="+mn-lt"/>
              </a:rPr>
              <a:t>(2025). Enabling the emergence of shared housing for young adults in post-industrial cities: Between common interests and regulatory challenges. </a:t>
            </a:r>
            <a:r>
              <a:rPr lang="en-US" sz="900" i="1" dirty="0">
                <a:latin typeface="+mn-lt"/>
              </a:rPr>
              <a:t>European Urban and Regional Studies</a:t>
            </a:r>
            <a:r>
              <a:rPr lang="en-US" sz="900" dirty="0">
                <a:latin typeface="+mn-lt"/>
              </a:rPr>
              <a:t>. </a:t>
            </a:r>
            <a:r>
              <a:rPr lang="en-US" sz="900" dirty="0">
                <a:latin typeface="+mn-lt"/>
                <a:hlinkClick r:id="rId20"/>
              </a:rPr>
              <a:t>https://doi.org/10.1177/09697764251361738</a:t>
            </a:r>
            <a:endParaRPr lang="en-US" sz="900" dirty="0">
              <a:latin typeface="+mn-lt"/>
            </a:endParaRPr>
          </a:p>
          <a:p>
            <a:r>
              <a:rPr lang="en-US" sz="900" b="1" dirty="0">
                <a:latin typeface="+mn-lt"/>
              </a:rPr>
              <a:t>Uyttebrouck, C.</a:t>
            </a:r>
            <a:r>
              <a:rPr lang="en-US" sz="900" dirty="0">
                <a:latin typeface="+mn-lt"/>
              </a:rPr>
              <a:t>, &amp; Paccoud, A. (2026). Hyper-commodified housing products and the triple crisis: regulating the symptom or rethinking housing provision? </a:t>
            </a:r>
            <a:r>
              <a:rPr lang="en-US" sz="900" i="1" dirty="0">
                <a:latin typeface="+mn-lt"/>
              </a:rPr>
              <a:t>Regional Studies</a:t>
            </a:r>
            <a:r>
              <a:rPr lang="en-US" sz="900" dirty="0">
                <a:latin typeface="+mn-lt"/>
              </a:rPr>
              <a:t>, 60(1). </a:t>
            </a:r>
            <a:r>
              <a:rPr lang="en-US" sz="900" dirty="0">
                <a:latin typeface="+mn-lt"/>
                <a:hlinkClick r:id="rId21"/>
              </a:rPr>
              <a:t>https://doi.org/10.1080/00343404.2026.2626500</a:t>
            </a:r>
            <a:r>
              <a:rPr lang="en-US" sz="900" dirty="0">
                <a:latin typeface="+mn-lt"/>
              </a:rPr>
              <a:t> </a:t>
            </a:r>
          </a:p>
          <a:p>
            <a:r>
              <a:rPr lang="en-US" sz="900" b="1" dirty="0" err="1">
                <a:latin typeface="+mn-lt"/>
              </a:rPr>
              <a:t>Verhetsel</a:t>
            </a:r>
            <a:r>
              <a:rPr lang="en-US" sz="900" b="1" dirty="0">
                <a:latin typeface="+mn-lt"/>
              </a:rPr>
              <a:t>, A.</a:t>
            </a:r>
            <a:r>
              <a:rPr lang="en-US" sz="900" dirty="0">
                <a:latin typeface="+mn-lt"/>
              </a:rPr>
              <a:t>, </a:t>
            </a:r>
            <a:r>
              <a:rPr lang="en-US" sz="900" dirty="0" err="1">
                <a:latin typeface="+mn-lt"/>
              </a:rPr>
              <a:t>Kessels</a:t>
            </a:r>
            <a:r>
              <a:rPr lang="en-US" sz="900" dirty="0">
                <a:latin typeface="+mn-lt"/>
              </a:rPr>
              <a:t>, R., Zijlstra, T., &amp; van Bavel, M. (2017). Housing preferences among students: collective housing versus individual accommodations? A stated preference study in Antwerp (Belgium). </a:t>
            </a:r>
            <a:r>
              <a:rPr lang="en-US" sz="900" i="1" dirty="0">
                <a:latin typeface="+mn-lt"/>
              </a:rPr>
              <a:t>Journal of Housing and the Built Environment</a:t>
            </a:r>
            <a:r>
              <a:rPr lang="en-US" sz="900" dirty="0">
                <a:latin typeface="+mn-lt"/>
              </a:rPr>
              <a:t>, 32(3), 449–470. </a:t>
            </a:r>
            <a:r>
              <a:rPr lang="en-US" sz="900" dirty="0">
                <a:latin typeface="+mn-lt"/>
                <a:hlinkClick r:id="rId22"/>
              </a:rPr>
              <a:t>https://doi.org/10.1007/s10901-016-9522-5</a:t>
            </a:r>
            <a:endParaRPr lang="en-US" sz="900" dirty="0">
              <a:latin typeface="+mn-lt"/>
            </a:endParaRPr>
          </a:p>
          <a:p>
            <a:r>
              <a:rPr lang="en-US" sz="900" b="1" dirty="0">
                <a:latin typeface="+mn-lt"/>
              </a:rPr>
              <a:t>Waldron, R. </a:t>
            </a:r>
            <a:r>
              <a:rPr lang="en-US" sz="900" dirty="0">
                <a:latin typeface="+mn-lt"/>
              </a:rPr>
              <a:t>(2023). Experiencing housing precarity in the private rental sector during the covid-19 pandemic: the case of Ireland. </a:t>
            </a:r>
            <a:r>
              <a:rPr lang="en-US" sz="900" i="1" dirty="0">
                <a:latin typeface="+mn-lt"/>
              </a:rPr>
              <a:t>Housing Studies</a:t>
            </a:r>
            <a:r>
              <a:rPr lang="en-US" sz="900" dirty="0">
                <a:latin typeface="+mn-lt"/>
              </a:rPr>
              <a:t>, 38(1), 84–106. </a:t>
            </a:r>
            <a:r>
              <a:rPr lang="en-US" sz="900" dirty="0">
                <a:latin typeface="+mn-lt"/>
                <a:hlinkClick r:id="rId23"/>
              </a:rPr>
              <a:t>https://doi.org/10.1080/02673037.2022.2032613</a:t>
            </a:r>
            <a:r>
              <a:rPr lang="en-US" sz="900" dirty="0">
                <a:latin typeface="+mn-lt"/>
              </a:rPr>
              <a:t> </a:t>
            </a:r>
          </a:p>
          <a:p>
            <a:r>
              <a:rPr lang="en-US" sz="900" b="1" dirty="0">
                <a:latin typeface="+mn-lt"/>
              </a:rPr>
              <a:t>Zasina, J.</a:t>
            </a:r>
            <a:r>
              <a:rPr lang="en-US" sz="900" dirty="0">
                <a:latin typeface="+mn-lt"/>
              </a:rPr>
              <a:t>, &amp; Antczak, E. (2023). The ‘gown’ unconcerned with the town? Residential satisfaction of university students living in off-campus private accommodation. </a:t>
            </a:r>
            <a:r>
              <a:rPr lang="en-US" sz="900" i="1" dirty="0">
                <a:latin typeface="+mn-lt"/>
              </a:rPr>
              <a:t>Housing Studies</a:t>
            </a:r>
            <a:r>
              <a:rPr lang="en-US" sz="900" dirty="0">
                <a:latin typeface="+mn-lt"/>
              </a:rPr>
              <a:t>, 38(8), 1536–1559. </a:t>
            </a:r>
            <a:r>
              <a:rPr lang="en-US" sz="900" dirty="0">
                <a:latin typeface="+mn-lt"/>
                <a:hlinkClick r:id="rId24"/>
              </a:rPr>
              <a:t>https://doi.org/10.1080/02673037.2021.1961692</a:t>
            </a:r>
            <a:endParaRPr lang="en-US" sz="900" dirty="0">
              <a:latin typeface="+mn-lt"/>
            </a:endParaRPr>
          </a:p>
          <a:p>
            <a:r>
              <a:rPr lang="en-US" sz="900" b="1" dirty="0">
                <a:latin typeface="+mn-lt"/>
              </a:rPr>
              <a:t>Zasina, J.</a:t>
            </a:r>
            <a:r>
              <a:rPr lang="en-US" sz="900" dirty="0">
                <a:latin typeface="+mn-lt"/>
              </a:rPr>
              <a:t>, &amp; </a:t>
            </a:r>
            <a:r>
              <a:rPr lang="en-US" sz="900" dirty="0" err="1">
                <a:latin typeface="+mn-lt"/>
              </a:rPr>
              <a:t>Żelazowski</a:t>
            </a:r>
            <a:r>
              <a:rPr lang="en-US" sz="900" dirty="0">
                <a:latin typeface="+mn-lt"/>
              </a:rPr>
              <a:t>, K. (2025). Rooming flats: How </a:t>
            </a:r>
            <a:r>
              <a:rPr lang="en-US" sz="900" dirty="0" err="1">
                <a:latin typeface="+mn-lt"/>
              </a:rPr>
              <a:t>financialisation</a:t>
            </a:r>
            <a:r>
              <a:rPr lang="en-US" sz="900" dirty="0">
                <a:latin typeface="+mn-lt"/>
              </a:rPr>
              <a:t>-led densification is spurring inner-city studentification in Lodz, Poland. </a:t>
            </a:r>
            <a:r>
              <a:rPr lang="en-US" sz="900" i="1" dirty="0">
                <a:latin typeface="+mn-lt"/>
              </a:rPr>
              <a:t>Urban Studies</a:t>
            </a:r>
            <a:r>
              <a:rPr lang="en-US" sz="900" dirty="0">
                <a:latin typeface="+mn-lt"/>
              </a:rPr>
              <a:t>, 0(0). </a:t>
            </a:r>
            <a:r>
              <a:rPr lang="en-US" sz="900" dirty="0">
                <a:latin typeface="+mn-lt"/>
                <a:hlinkClick r:id="rId25"/>
              </a:rPr>
              <a:t>https://doi.org/10.1177/00420980251342404</a:t>
            </a:r>
            <a:r>
              <a:rPr lang="en-US" sz="900" dirty="0">
                <a:latin typeface="+mn-lt"/>
              </a:rPr>
              <a:t> </a:t>
            </a:r>
          </a:p>
          <a:p>
            <a:endParaRPr lang="en-GB" sz="900" dirty="0">
              <a:latin typeface="+mn-lt"/>
            </a:endParaRPr>
          </a:p>
        </p:txBody>
      </p:sp>
    </p:spTree>
    <p:extLst>
      <p:ext uri="{BB962C8B-B14F-4D97-AF65-F5344CB8AC3E}">
        <p14:creationId xmlns:p14="http://schemas.microsoft.com/office/powerpoint/2010/main" val="254849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C8C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C6C21-1885-DC44-9D74-EF8E40618F99}"/>
              </a:ext>
            </a:extLst>
          </p:cNvPr>
          <p:cNvSpPr>
            <a:spLocks noGrp="1"/>
          </p:cNvSpPr>
          <p:nvPr>
            <p:ph type="body" sz="quarter" idx="10"/>
          </p:nvPr>
        </p:nvSpPr>
        <p:spPr/>
        <p:txBody>
          <a:bodyPr/>
          <a:lstStyle/>
          <a:p>
            <a:r>
              <a:rPr lang="en-US" dirty="0"/>
              <a:t>Agenda</a:t>
            </a:r>
          </a:p>
        </p:txBody>
      </p:sp>
      <p:sp>
        <p:nvSpPr>
          <p:cNvPr id="18" name="Text Placeholder 17">
            <a:extLst>
              <a:ext uri="{FF2B5EF4-FFF2-40B4-BE49-F238E27FC236}">
                <a16:creationId xmlns:a16="http://schemas.microsoft.com/office/drawing/2014/main" id="{4D7D3206-C817-731B-04CF-D8A42BCCF765}"/>
              </a:ext>
            </a:extLst>
          </p:cNvPr>
          <p:cNvSpPr>
            <a:spLocks noGrp="1"/>
          </p:cNvSpPr>
          <p:nvPr>
            <p:ph type="body" sz="quarter" idx="11"/>
          </p:nvPr>
        </p:nvSpPr>
        <p:spPr>
          <a:xfrm>
            <a:off x="479424" y="1892300"/>
            <a:ext cx="10539096" cy="3597158"/>
          </a:xfrm>
        </p:spPr>
        <p:txBody>
          <a:bodyPr numCol="1"/>
          <a:lstStyle/>
          <a:p>
            <a:pPr marL="342900" indent="-342900">
              <a:buAutoNum type="arabicPeriod"/>
            </a:pPr>
            <a:r>
              <a:rPr lang="en-GB" dirty="0">
                <a:solidFill>
                  <a:schemeClr val="accent1"/>
                </a:solidFill>
              </a:rPr>
              <a:t>Trends in the provision of housing for students and young people in training</a:t>
            </a:r>
          </a:p>
          <a:p>
            <a:pPr marL="342900" indent="-342900">
              <a:buAutoNum type="arabicPeriod"/>
            </a:pPr>
            <a:endParaRPr lang="en-GB" dirty="0">
              <a:solidFill>
                <a:schemeClr val="accent1"/>
              </a:solidFill>
            </a:endParaRPr>
          </a:p>
          <a:p>
            <a:pPr marL="342900" indent="-342900">
              <a:buAutoNum type="arabicPeriod"/>
            </a:pPr>
            <a:r>
              <a:rPr lang="en-GB" dirty="0">
                <a:solidFill>
                  <a:schemeClr val="accent1"/>
                </a:solidFill>
              </a:rPr>
              <a:t>Impacts of current trends on the availability and access to decent, sustainable and affordable housing</a:t>
            </a:r>
          </a:p>
          <a:p>
            <a:pPr marL="342900" indent="-342900">
              <a:buAutoNum type="arabicPeriod"/>
            </a:pPr>
            <a:endParaRPr lang="en-GB" dirty="0">
              <a:solidFill>
                <a:schemeClr val="accent1"/>
              </a:solidFill>
            </a:endParaRPr>
          </a:p>
          <a:p>
            <a:pPr marL="342900" indent="-342900">
              <a:buAutoNum type="arabicPeriod"/>
            </a:pPr>
            <a:r>
              <a:rPr lang="en-GB" dirty="0">
                <a:solidFill>
                  <a:schemeClr val="accent1"/>
                </a:solidFill>
              </a:rPr>
              <a:t>Critical analysis of current actions and recommendations</a:t>
            </a:r>
          </a:p>
          <a:p>
            <a:pPr marL="342900" indent="-342900">
              <a:buAutoNum type="arabicPeriod"/>
            </a:pPr>
            <a:endParaRPr lang="en-GB" dirty="0">
              <a:solidFill>
                <a:schemeClr val="accent1"/>
              </a:solidFill>
            </a:endParaRPr>
          </a:p>
        </p:txBody>
      </p:sp>
    </p:spTree>
    <p:extLst>
      <p:ext uri="{BB962C8B-B14F-4D97-AF65-F5344CB8AC3E}">
        <p14:creationId xmlns:p14="http://schemas.microsoft.com/office/powerpoint/2010/main" val="229917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5B6-2806-0DCE-C1EB-2C8E4296F469}"/>
              </a:ext>
            </a:extLst>
          </p:cNvPr>
          <p:cNvSpPr>
            <a:spLocks noGrp="1"/>
          </p:cNvSpPr>
          <p:nvPr>
            <p:ph type="ctrTitle"/>
          </p:nvPr>
        </p:nvSpPr>
        <p:spPr>
          <a:xfrm>
            <a:off x="479425" y="1030544"/>
            <a:ext cx="7723281" cy="3114894"/>
          </a:xfrm>
        </p:spPr>
        <p:txBody>
          <a:bodyPr/>
          <a:lstStyle/>
          <a:p>
            <a:r>
              <a:rPr lang="en-GB" dirty="0">
                <a:solidFill>
                  <a:schemeClr val="accent1"/>
                </a:solidFill>
              </a:rPr>
              <a:t>Trends in student housing provision</a:t>
            </a:r>
          </a:p>
        </p:txBody>
      </p:sp>
      <p:sp>
        <p:nvSpPr>
          <p:cNvPr id="4" name="Subtitle 12">
            <a:extLst>
              <a:ext uri="{FF2B5EF4-FFF2-40B4-BE49-F238E27FC236}">
                <a16:creationId xmlns:a16="http://schemas.microsoft.com/office/drawing/2014/main" id="{FC4F54AC-2145-C6D0-F000-E950D1BF2554}"/>
              </a:ext>
            </a:extLst>
          </p:cNvPr>
          <p:cNvSpPr>
            <a:spLocks noGrp="1"/>
          </p:cNvSpPr>
          <p:nvPr>
            <p:ph type="subTitle" idx="1"/>
          </p:nvPr>
        </p:nvSpPr>
        <p:spPr/>
        <p:txBody>
          <a:bodyPr/>
          <a:lstStyle/>
          <a:p>
            <a:r>
              <a:rPr lang="en-GB" dirty="0">
                <a:solidFill>
                  <a:srgbClr val="0D4F9D"/>
                </a:solidFill>
              </a:rPr>
              <a:t>01</a:t>
            </a:r>
          </a:p>
        </p:txBody>
      </p:sp>
    </p:spTree>
    <p:extLst>
      <p:ext uri="{BB962C8B-B14F-4D97-AF65-F5344CB8AC3E}">
        <p14:creationId xmlns:p14="http://schemas.microsoft.com/office/powerpoint/2010/main" val="34222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4392" y="403475"/>
            <a:ext cx="9060503" cy="362069"/>
          </a:xfrm>
        </p:spPr>
        <p:txBody>
          <a:bodyPr/>
          <a:lstStyle/>
          <a:p>
            <a:r>
              <a:rPr lang="en-GB" dirty="0"/>
              <a:t>Trends in </a:t>
            </a:r>
            <a:r>
              <a:rPr lang="en-US" dirty="0"/>
              <a:t>the provision of housing for students and young people in training</a:t>
            </a:r>
            <a:endParaRPr lang="en-GB" dirty="0"/>
          </a:p>
          <a:p>
            <a:endParaRPr lang="en-GB" dirty="0"/>
          </a:p>
        </p:txBody>
      </p:sp>
      <p:sp>
        <p:nvSpPr>
          <p:cNvPr id="3" name="Title 2"/>
          <p:cNvSpPr>
            <a:spLocks noGrp="1"/>
          </p:cNvSpPr>
          <p:nvPr>
            <p:ph type="ctrTitle"/>
          </p:nvPr>
        </p:nvSpPr>
        <p:spPr>
          <a:xfrm>
            <a:off x="394392" y="1125015"/>
            <a:ext cx="11797608" cy="965443"/>
          </a:xfrm>
        </p:spPr>
        <p:txBody>
          <a:bodyPr>
            <a:noAutofit/>
          </a:bodyPr>
          <a:lstStyle/>
          <a:p>
            <a:r>
              <a:rPr lang="en-GB" sz="4000" dirty="0"/>
              <a:t>Changes in student housing provision</a:t>
            </a:r>
          </a:p>
        </p:txBody>
      </p:sp>
      <p:sp>
        <p:nvSpPr>
          <p:cNvPr id="4" name="Text Placeholder 3"/>
          <p:cNvSpPr>
            <a:spLocks noGrp="1"/>
          </p:cNvSpPr>
          <p:nvPr>
            <p:ph type="body" sz="quarter" idx="21"/>
          </p:nvPr>
        </p:nvSpPr>
        <p:spPr>
          <a:xfrm>
            <a:off x="394393" y="2090458"/>
            <a:ext cx="11403216" cy="3543294"/>
          </a:xfrm>
        </p:spPr>
        <p:txBody>
          <a:bodyPr/>
          <a:lstStyle/>
          <a:p>
            <a:pPr marL="342900" indent="-342900" algn="just">
              <a:buFont typeface="Arial" panose="020B0604020202020204" pitchFamily="34" charset="0"/>
              <a:buChar char="•"/>
            </a:pPr>
            <a:r>
              <a:rPr lang="en-GB" dirty="0"/>
              <a:t>Expansion and diversification of the </a:t>
            </a:r>
            <a:r>
              <a:rPr lang="en-GB" b="1" dirty="0"/>
              <a:t>student population </a:t>
            </a:r>
            <a:r>
              <a:rPr lang="en-GB" sz="1200" dirty="0"/>
              <a:t>(</a:t>
            </a:r>
            <a:r>
              <a:rPr lang="en-GB" sz="1200" dirty="0" err="1"/>
              <a:t>Verhetsel</a:t>
            </a:r>
            <a:r>
              <a:rPr lang="en-GB" sz="1200" dirty="0"/>
              <a:t> et al., 2017) </a:t>
            </a:r>
            <a:r>
              <a:rPr lang="en-GB" dirty="0"/>
              <a:t>// HEI internationalisation </a:t>
            </a:r>
            <a:r>
              <a:rPr lang="en-GB" sz="1200" dirty="0"/>
              <a:t>(Aalbers, 2026)</a:t>
            </a:r>
            <a:r>
              <a:rPr lang="en-GB" dirty="0"/>
              <a:t> &gt; increase of </a:t>
            </a:r>
            <a:r>
              <a:rPr lang="en-US" dirty="0"/>
              <a:t>student trajectories in foreign housing markets </a:t>
            </a:r>
            <a:r>
              <a:rPr lang="en-US" sz="1200" dirty="0"/>
              <a:t>(Fang &amp; van </a:t>
            </a:r>
            <a:r>
              <a:rPr lang="en-US" sz="1200" dirty="0" err="1"/>
              <a:t>Liempt</a:t>
            </a:r>
            <a:r>
              <a:rPr lang="en-US" sz="1200" dirty="0"/>
              <a:t>, 2021)</a:t>
            </a:r>
          </a:p>
          <a:p>
            <a:pPr algn="just"/>
            <a:endParaRPr lang="en-GB" dirty="0"/>
          </a:p>
          <a:p>
            <a:pPr marL="342900" indent="-342900" algn="just">
              <a:buFont typeface="Arial" panose="020B0604020202020204" pitchFamily="34" charset="0"/>
              <a:buChar char="•"/>
            </a:pPr>
            <a:r>
              <a:rPr lang="en-GB" b="1" dirty="0"/>
              <a:t>Structural shortage</a:t>
            </a:r>
            <a:r>
              <a:rPr lang="en-GB" dirty="0"/>
              <a:t> of traditional student housing residences in university cities </a:t>
            </a:r>
            <a:r>
              <a:rPr lang="en-GB" sz="1200" dirty="0"/>
              <a:t>(Smith &amp; Hubbard, 2014)</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err="1"/>
              <a:t>Studenthood</a:t>
            </a:r>
            <a:r>
              <a:rPr lang="en-GB" dirty="0"/>
              <a:t> may be the start of an independent housing pathway, but </a:t>
            </a:r>
            <a:r>
              <a:rPr lang="en-GB" b="1" dirty="0"/>
              <a:t>student housing pathways </a:t>
            </a:r>
            <a:r>
              <a:rPr lang="en-GB" dirty="0"/>
              <a:t>are very </a:t>
            </a:r>
            <a:r>
              <a:rPr lang="en-GB" b="1" dirty="0"/>
              <a:t>diverse and precarious </a:t>
            </a:r>
            <a:r>
              <a:rPr lang="en-GB" sz="1200" dirty="0"/>
              <a:t>(Revington, 2023)</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Difficulties to access </a:t>
            </a:r>
            <a:r>
              <a:rPr lang="en-GB" b="1" dirty="0"/>
              <a:t>suitable and affordable </a:t>
            </a:r>
            <a:r>
              <a:rPr lang="en-GB" dirty="0"/>
              <a:t>student accommodation, in the face of declining </a:t>
            </a:r>
            <a:r>
              <a:rPr lang="en-GB" b="1" dirty="0"/>
              <a:t>institutional support</a:t>
            </a:r>
            <a:r>
              <a:rPr lang="en-GB" dirty="0"/>
              <a:t> and global patterns of </a:t>
            </a:r>
            <a:r>
              <a:rPr lang="en-GB" b="1" dirty="0"/>
              <a:t>housing </a:t>
            </a:r>
            <a:r>
              <a:rPr lang="en-GB" b="1" dirty="0" err="1"/>
              <a:t>financialisation</a:t>
            </a:r>
            <a:r>
              <a:rPr lang="en-GB" dirty="0"/>
              <a:t> and </a:t>
            </a:r>
            <a:r>
              <a:rPr lang="en-GB" dirty="0" err="1"/>
              <a:t>assetisation</a:t>
            </a:r>
            <a:r>
              <a:rPr lang="en-GB" dirty="0"/>
              <a:t> </a:t>
            </a:r>
            <a:r>
              <a:rPr lang="en-GB" sz="1200" dirty="0"/>
              <a:t>(e.g., Revington &amp; </a:t>
            </a:r>
            <a:r>
              <a:rPr lang="en-GB" sz="1200" dirty="0" err="1"/>
              <a:t>Benhocine</a:t>
            </a:r>
            <a:r>
              <a:rPr lang="en-GB" sz="1200" dirty="0"/>
              <a:t>, 2023; </a:t>
            </a:r>
            <a:r>
              <a:rPr lang="en-US" sz="1200" dirty="0" err="1"/>
              <a:t>Schwittay</a:t>
            </a:r>
            <a:r>
              <a:rPr lang="en-US" sz="1200" dirty="0"/>
              <a:t>, 2025</a:t>
            </a:r>
            <a:r>
              <a:rPr lang="en-GB" sz="1200" dirty="0"/>
              <a:t>) </a:t>
            </a:r>
            <a:r>
              <a:rPr lang="en-GB" dirty="0"/>
              <a:t>&gt; Student </a:t>
            </a:r>
            <a:r>
              <a:rPr lang="en-GB" b="1" dirty="0"/>
              <a:t>protests</a:t>
            </a:r>
            <a:r>
              <a:rPr lang="en-GB" dirty="0"/>
              <a:t> in several cities </a:t>
            </a:r>
            <a:r>
              <a:rPr lang="en-GB" sz="1200" dirty="0"/>
              <a:t>(e.g., in Milan; Costarelli &amp; </a:t>
            </a:r>
            <a:r>
              <a:rPr lang="en-GB" sz="1200" dirty="0" err="1"/>
              <a:t>Mugnano</a:t>
            </a:r>
            <a:r>
              <a:rPr lang="en-GB" sz="1200" dirty="0"/>
              <a:t>, 2024 – also in Amsterdam, Lisbon, Durham, Dublin,…)</a:t>
            </a:r>
          </a:p>
          <a:p>
            <a:pPr marL="342900" indent="-342900" algn="just">
              <a:buFont typeface="Arial" panose="020B0604020202020204" pitchFamily="34" charset="0"/>
              <a:buChar char="•"/>
            </a:pPr>
            <a:endParaRPr lang="en-GB" dirty="0"/>
          </a:p>
        </p:txBody>
      </p:sp>
    </p:spTree>
    <p:extLst>
      <p:ext uri="{BB962C8B-B14F-4D97-AF65-F5344CB8AC3E}">
        <p14:creationId xmlns:p14="http://schemas.microsoft.com/office/powerpoint/2010/main" val="40857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D1900-8537-2259-9FC4-4742604337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E085BB-277D-4872-494A-682535D8C60F}"/>
              </a:ext>
            </a:extLst>
          </p:cNvPr>
          <p:cNvSpPr>
            <a:spLocks noGrp="1"/>
          </p:cNvSpPr>
          <p:nvPr>
            <p:ph type="body" sz="quarter" idx="20"/>
          </p:nvPr>
        </p:nvSpPr>
        <p:spPr>
          <a:xfrm>
            <a:off x="394392" y="403475"/>
            <a:ext cx="9060503" cy="362069"/>
          </a:xfrm>
        </p:spPr>
        <p:txBody>
          <a:bodyPr/>
          <a:lstStyle/>
          <a:p>
            <a:r>
              <a:rPr lang="en-GB" dirty="0"/>
              <a:t>Trends in </a:t>
            </a:r>
            <a:r>
              <a:rPr lang="en-US" dirty="0"/>
              <a:t>the provision of housing for students and young people in training</a:t>
            </a:r>
            <a:endParaRPr lang="en-GB" dirty="0"/>
          </a:p>
          <a:p>
            <a:endParaRPr lang="en-GB" dirty="0"/>
          </a:p>
        </p:txBody>
      </p:sp>
      <p:sp>
        <p:nvSpPr>
          <p:cNvPr id="3" name="Title 2">
            <a:extLst>
              <a:ext uri="{FF2B5EF4-FFF2-40B4-BE49-F238E27FC236}">
                <a16:creationId xmlns:a16="http://schemas.microsoft.com/office/drawing/2014/main" id="{C41CFC91-3A7F-0EA1-69F8-7C1C6264615B}"/>
              </a:ext>
            </a:extLst>
          </p:cNvPr>
          <p:cNvSpPr>
            <a:spLocks noGrp="1"/>
          </p:cNvSpPr>
          <p:nvPr>
            <p:ph type="ctrTitle"/>
          </p:nvPr>
        </p:nvSpPr>
        <p:spPr>
          <a:xfrm>
            <a:off x="394392" y="1125015"/>
            <a:ext cx="11797608" cy="965443"/>
          </a:xfrm>
        </p:spPr>
        <p:txBody>
          <a:bodyPr>
            <a:noAutofit/>
          </a:bodyPr>
          <a:lstStyle/>
          <a:p>
            <a:r>
              <a:rPr lang="en-GB" sz="4000" dirty="0"/>
              <a:t>Types of student housing provision</a:t>
            </a:r>
          </a:p>
        </p:txBody>
      </p:sp>
      <p:sp>
        <p:nvSpPr>
          <p:cNvPr id="4" name="Text Placeholder 3">
            <a:extLst>
              <a:ext uri="{FF2B5EF4-FFF2-40B4-BE49-F238E27FC236}">
                <a16:creationId xmlns:a16="http://schemas.microsoft.com/office/drawing/2014/main" id="{0545DBC7-E12E-914D-7CDE-AA59E00DEEA0}"/>
              </a:ext>
            </a:extLst>
          </p:cNvPr>
          <p:cNvSpPr>
            <a:spLocks noGrp="1"/>
          </p:cNvSpPr>
          <p:nvPr>
            <p:ph type="body" sz="quarter" idx="21"/>
          </p:nvPr>
        </p:nvSpPr>
        <p:spPr>
          <a:xfrm>
            <a:off x="394392" y="2090458"/>
            <a:ext cx="11403216" cy="3543294"/>
          </a:xfrm>
        </p:spPr>
        <p:txBody>
          <a:bodyPr/>
          <a:lstStyle/>
          <a:p>
            <a:pPr marL="342900" indent="-342900" algn="just">
              <a:buFont typeface="Arial" panose="020B0604020202020204" pitchFamily="34" charset="0"/>
              <a:buChar char="•"/>
            </a:pPr>
            <a:r>
              <a:rPr lang="en-GB" b="1" dirty="0"/>
              <a:t>Non-profit/limited-profit </a:t>
            </a:r>
            <a:r>
              <a:rPr lang="en-GB" dirty="0"/>
              <a:t>student housing provision </a:t>
            </a:r>
            <a:r>
              <a:rPr lang="en-GB" b="1" dirty="0"/>
              <a:t>shrinking</a:t>
            </a:r>
            <a:r>
              <a:rPr lang="en-GB" dirty="0"/>
              <a:t> and presenting </a:t>
            </a:r>
            <a:r>
              <a:rPr lang="en-GB" b="1" dirty="0"/>
              <a:t>quality</a:t>
            </a:r>
            <a:r>
              <a:rPr lang="en-GB" dirty="0"/>
              <a:t> issues </a:t>
            </a:r>
            <a:r>
              <a:rPr lang="en-GB" sz="1200" dirty="0"/>
              <a:t>(Macintyre, 2003)</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Off-campus, </a:t>
            </a:r>
            <a:r>
              <a:rPr lang="en-GB" b="1" dirty="0"/>
              <a:t>shared housing </a:t>
            </a:r>
            <a:r>
              <a:rPr lang="en-GB" dirty="0"/>
              <a:t>in the </a:t>
            </a:r>
            <a:r>
              <a:rPr lang="en-GB" b="1" dirty="0"/>
              <a:t>private-rented sector </a:t>
            </a:r>
            <a:r>
              <a:rPr lang="en-GB" dirty="0"/>
              <a:t>growing </a:t>
            </a:r>
            <a:r>
              <a:rPr lang="en-GB" sz="1200" dirty="0"/>
              <a:t>(e.g., in German university towns; Miessner, 2021)</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b="1" dirty="0"/>
              <a:t>Purpose-Built Student Accommodation </a:t>
            </a:r>
            <a:r>
              <a:rPr lang="en-GB" dirty="0"/>
              <a:t>(PBSA) widespread in the UK </a:t>
            </a:r>
            <a:r>
              <a:rPr lang="en-GB" sz="1200" dirty="0"/>
              <a:t>(Heslop et al., 2023)</a:t>
            </a:r>
            <a:r>
              <a:rPr lang="en-GB" dirty="0"/>
              <a:t>, emerging in continental Europe </a:t>
            </a:r>
            <a:r>
              <a:rPr lang="en-GB" sz="1200" dirty="0"/>
              <a:t>(provision rates still tiny but massive investment expected; JLL, 2025) </a:t>
            </a:r>
            <a:r>
              <a:rPr lang="en-GB" dirty="0"/>
              <a:t>and targeting international students </a:t>
            </a:r>
            <a:r>
              <a:rPr lang="en-GB" sz="1200" dirty="0"/>
              <a:t>(e.g., in Lodz [PL] and Turin [IT]; </a:t>
            </a:r>
            <a:r>
              <a:rPr lang="en-US" sz="1200" dirty="0">
                <a:latin typeface="+mn-lt"/>
              </a:rPr>
              <a:t>Zasina &amp; Antczak, 2023)</a:t>
            </a:r>
            <a:endParaRPr lang="en-GB" sz="1200" dirty="0"/>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b="1" dirty="0"/>
              <a:t>Youth collaborative housing </a:t>
            </a:r>
            <a:r>
              <a:rPr lang="en-GB" sz="1200" dirty="0"/>
              <a:t>(e.g., in Milan; Costarelli, 2026)</a:t>
            </a:r>
            <a:r>
              <a:rPr lang="en-GB" sz="2000" dirty="0"/>
              <a:t> </a:t>
            </a:r>
            <a:r>
              <a:rPr lang="en-GB" dirty="0"/>
              <a:t>and </a:t>
            </a:r>
            <a:r>
              <a:rPr lang="en-GB" b="1" dirty="0"/>
              <a:t>student cooperatives </a:t>
            </a:r>
            <a:r>
              <a:rPr lang="en-GB" dirty="0"/>
              <a:t>initiatives emerging</a:t>
            </a:r>
            <a:r>
              <a:rPr lang="en-GB" sz="1200" dirty="0"/>
              <a:t> (e.g., in the UK; </a:t>
            </a:r>
            <a:r>
              <a:rPr lang="en-US" sz="1200" dirty="0" err="1"/>
              <a:t>Schwittay</a:t>
            </a:r>
            <a:r>
              <a:rPr lang="en-US" sz="1200" dirty="0"/>
              <a:t>, 2025)</a:t>
            </a:r>
            <a:endParaRPr lang="en-GB" sz="1200" dirty="0"/>
          </a:p>
          <a:p>
            <a:pPr marL="342900" indent="-342900" algn="just">
              <a:buFont typeface="Arial" panose="020B0604020202020204" pitchFamily="34" charset="0"/>
              <a:buChar char="•"/>
            </a:pPr>
            <a:endParaRPr lang="en-GB" sz="1200" dirty="0"/>
          </a:p>
          <a:p>
            <a:pPr marL="342900" indent="-342900" algn="just">
              <a:buFont typeface="Arial" panose="020B0604020202020204" pitchFamily="34" charset="0"/>
              <a:buChar char="•"/>
            </a:pPr>
            <a:r>
              <a:rPr lang="en-GB" dirty="0"/>
              <a:t>No specific housing offer catering to </a:t>
            </a:r>
            <a:r>
              <a:rPr lang="en-GB" b="1" dirty="0"/>
              <a:t>young people in training </a:t>
            </a:r>
            <a:r>
              <a:rPr lang="en-GB" dirty="0"/>
              <a:t>documented in the scientific literature</a:t>
            </a:r>
          </a:p>
        </p:txBody>
      </p:sp>
    </p:spTree>
    <p:extLst>
      <p:ext uri="{BB962C8B-B14F-4D97-AF65-F5344CB8AC3E}">
        <p14:creationId xmlns:p14="http://schemas.microsoft.com/office/powerpoint/2010/main" val="32901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0657-2230-038C-1109-E7D59251C4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BAC333-ADCB-5A1C-FAD8-ED630A387789}"/>
              </a:ext>
            </a:extLst>
          </p:cNvPr>
          <p:cNvSpPr>
            <a:spLocks noGrp="1"/>
          </p:cNvSpPr>
          <p:nvPr>
            <p:ph type="body" sz="quarter" idx="20"/>
          </p:nvPr>
        </p:nvSpPr>
        <p:spPr>
          <a:xfrm>
            <a:off x="394392" y="403475"/>
            <a:ext cx="9060503" cy="362069"/>
          </a:xfrm>
        </p:spPr>
        <p:txBody>
          <a:bodyPr/>
          <a:lstStyle/>
          <a:p>
            <a:r>
              <a:rPr lang="en-GB" dirty="0"/>
              <a:t>Trends in </a:t>
            </a:r>
            <a:r>
              <a:rPr lang="en-US" dirty="0"/>
              <a:t>the provision of housing for students and young people in training</a:t>
            </a:r>
            <a:endParaRPr lang="en-GB" dirty="0"/>
          </a:p>
          <a:p>
            <a:endParaRPr lang="en-GB" dirty="0"/>
          </a:p>
        </p:txBody>
      </p:sp>
      <p:sp>
        <p:nvSpPr>
          <p:cNvPr id="3" name="Title 2">
            <a:extLst>
              <a:ext uri="{FF2B5EF4-FFF2-40B4-BE49-F238E27FC236}">
                <a16:creationId xmlns:a16="http://schemas.microsoft.com/office/drawing/2014/main" id="{89417F3A-9A73-5983-791B-D2FFC970F5EB}"/>
              </a:ext>
            </a:extLst>
          </p:cNvPr>
          <p:cNvSpPr>
            <a:spLocks noGrp="1"/>
          </p:cNvSpPr>
          <p:nvPr>
            <p:ph type="ctrTitle"/>
          </p:nvPr>
        </p:nvSpPr>
        <p:spPr>
          <a:xfrm>
            <a:off x="394392" y="1125015"/>
            <a:ext cx="11797608" cy="965443"/>
          </a:xfrm>
        </p:spPr>
        <p:txBody>
          <a:bodyPr>
            <a:noAutofit/>
          </a:bodyPr>
          <a:lstStyle/>
          <a:p>
            <a:r>
              <a:rPr lang="en-GB" sz="4000" dirty="0"/>
              <a:t>Zoom in on for-profit student housing</a:t>
            </a:r>
          </a:p>
        </p:txBody>
      </p:sp>
      <p:sp>
        <p:nvSpPr>
          <p:cNvPr id="4" name="Text Placeholder 3">
            <a:extLst>
              <a:ext uri="{FF2B5EF4-FFF2-40B4-BE49-F238E27FC236}">
                <a16:creationId xmlns:a16="http://schemas.microsoft.com/office/drawing/2014/main" id="{14A632E4-1186-73E4-39B3-9CFF0F4C95BF}"/>
              </a:ext>
            </a:extLst>
          </p:cNvPr>
          <p:cNvSpPr>
            <a:spLocks noGrp="1"/>
          </p:cNvSpPr>
          <p:nvPr>
            <p:ph type="body" sz="quarter" idx="21"/>
          </p:nvPr>
        </p:nvSpPr>
        <p:spPr>
          <a:xfrm>
            <a:off x="394392" y="2090458"/>
            <a:ext cx="11403216" cy="3543294"/>
          </a:xfrm>
        </p:spPr>
        <p:txBody>
          <a:bodyPr/>
          <a:lstStyle/>
          <a:p>
            <a:pPr marL="342900" indent="-342900" algn="just">
              <a:buFont typeface="Arial" panose="020B0604020202020204" pitchFamily="34" charset="0"/>
              <a:buChar char="•"/>
            </a:pPr>
            <a:r>
              <a:rPr lang="en-US" dirty="0"/>
              <a:t>Existing stock: landlords providing </a:t>
            </a:r>
            <a:r>
              <a:rPr lang="en-US" b="1" dirty="0"/>
              <a:t>shared accommodation for students </a:t>
            </a:r>
            <a:r>
              <a:rPr lang="en-US" dirty="0"/>
              <a:t>following </a:t>
            </a:r>
            <a:r>
              <a:rPr lang="en-US" b="1" dirty="0"/>
              <a:t>buy-to-let </a:t>
            </a:r>
            <a:r>
              <a:rPr lang="en-US" dirty="0"/>
              <a:t>logic </a:t>
            </a:r>
            <a:r>
              <a:rPr lang="en-US" dirty="0" err="1"/>
              <a:t>maximise</a:t>
            </a:r>
            <a:r>
              <a:rPr lang="en-US" dirty="0"/>
              <a:t> </a:t>
            </a:r>
            <a:r>
              <a:rPr lang="en-US" b="1" dirty="0"/>
              <a:t>rent extraction </a:t>
            </a:r>
            <a:r>
              <a:rPr lang="en-US" dirty="0"/>
              <a:t>at the expense of affordability for students</a:t>
            </a:r>
            <a:r>
              <a:rPr lang="en-US" b="1" dirty="0"/>
              <a:t> </a:t>
            </a:r>
            <a:r>
              <a:rPr lang="en-US" sz="1200" dirty="0"/>
              <a:t>(Miessner, 2021)</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New housing provision: market-led PBSA as a preferred, alternative ‘</a:t>
            </a:r>
            <a:r>
              <a:rPr lang="en-US" b="1" dirty="0"/>
              <a:t>niche asset </a:t>
            </a:r>
            <a:r>
              <a:rPr lang="en-US" b="1" dirty="0" err="1"/>
              <a:t>class</a:t>
            </a:r>
            <a:r>
              <a:rPr lang="en-US" dirty="0" err="1"/>
              <a:t>’</a:t>
            </a:r>
            <a:r>
              <a:rPr lang="en-US" dirty="0"/>
              <a:t> for real estate and financial actors </a:t>
            </a:r>
            <a:r>
              <a:rPr lang="en-US" sz="1200" dirty="0"/>
              <a:t>(</a:t>
            </a:r>
            <a:r>
              <a:rPr lang="en-US" sz="1200" dirty="0" err="1"/>
              <a:t>Oxenaar</a:t>
            </a:r>
            <a:r>
              <a:rPr lang="en-US" sz="1200" dirty="0"/>
              <a:t> et al., 2024) </a:t>
            </a:r>
            <a:r>
              <a:rPr lang="en-US" dirty="0"/>
              <a:t>&gt; </a:t>
            </a:r>
            <a:r>
              <a:rPr lang="en-US" b="1" dirty="0" err="1"/>
              <a:t>financialisation</a:t>
            </a:r>
            <a:r>
              <a:rPr lang="en-US" dirty="0"/>
              <a:t> of PBSA reconfiguring student housing </a:t>
            </a:r>
            <a:r>
              <a:rPr lang="en-US" sz="1200" dirty="0"/>
              <a:t>(Aalbers, 2026)</a:t>
            </a:r>
            <a:r>
              <a:rPr lang="en-US" dirty="0"/>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b="1" dirty="0"/>
              <a:t>Hybrid models </a:t>
            </a:r>
            <a:r>
              <a:rPr lang="en-US" dirty="0"/>
              <a:t>mixing PBSA with hospitality to </a:t>
            </a:r>
            <a:r>
              <a:rPr lang="en-US" dirty="0" err="1"/>
              <a:t>maximise</a:t>
            </a:r>
            <a:r>
              <a:rPr lang="en-US" dirty="0"/>
              <a:t> occupancy rates </a:t>
            </a:r>
            <a:r>
              <a:rPr lang="en-US" sz="1200" dirty="0"/>
              <a:t>(see, </a:t>
            </a:r>
            <a:r>
              <a:rPr lang="en-US" sz="1200" dirty="0" err="1"/>
              <a:t>e.g</a:t>
            </a:r>
            <a:r>
              <a:rPr lang="en-US" sz="1200" dirty="0"/>
              <a:t>, the PBSA company The Social Hub)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PBSA in secondary cities: enabled by the </a:t>
            </a:r>
            <a:r>
              <a:rPr lang="en-US" b="1" dirty="0"/>
              <a:t>combination of several actors, policies and strategies </a:t>
            </a:r>
            <a:r>
              <a:rPr lang="en-US" dirty="0"/>
              <a:t>that rely on knowledge economy’s development </a:t>
            </a:r>
            <a:r>
              <a:rPr lang="en-US" sz="1200" dirty="0"/>
              <a:t>(Heslop et al., 2023)</a:t>
            </a:r>
            <a:r>
              <a:rPr lang="en-US" dirty="0"/>
              <a:t>, consider international students as drivers of urban renewal </a:t>
            </a:r>
            <a:r>
              <a:rPr lang="en-US" sz="1200" dirty="0"/>
              <a:t>(Mulhearn and Franco, 2018)</a:t>
            </a:r>
            <a:r>
              <a:rPr lang="en-US" dirty="0"/>
              <a:t> and need to increase their housing supply</a:t>
            </a:r>
            <a:endParaRPr lang="en-US" dirty="0">
              <a:highlight>
                <a:srgbClr val="FFFF00"/>
              </a:highlight>
            </a:endParaRP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val="22060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96B6-72D7-04EE-EBA1-7A015055164C}"/>
            </a:ext>
          </a:extLst>
        </p:cNvPr>
        <p:cNvGrpSpPr/>
        <p:nvPr/>
      </p:nvGrpSpPr>
      <p:grpSpPr>
        <a:xfrm>
          <a:off x="0" y="0"/>
          <a:ext cx="0" cy="0"/>
          <a:chOff x="0" y="0"/>
          <a:chExt cx="0" cy="0"/>
        </a:xfrm>
      </p:grpSpPr>
      <p:pic>
        <p:nvPicPr>
          <p:cNvPr id="6" name="Picture 5" descr="A building with many windows&#10;&#10;AI-generated content may be incorrect.">
            <a:extLst>
              <a:ext uri="{FF2B5EF4-FFF2-40B4-BE49-F238E27FC236}">
                <a16:creationId xmlns:a16="http://schemas.microsoft.com/office/drawing/2014/main" id="{511DCFA0-86A1-3860-1A32-95A08379A1EB}"/>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148510" y="3428999"/>
            <a:ext cx="5043490" cy="3428999"/>
          </a:xfrm>
          <a:prstGeom prst="rect">
            <a:avLst/>
          </a:prstGeom>
        </p:spPr>
      </p:pic>
      <p:sp>
        <p:nvSpPr>
          <p:cNvPr id="5" name="Text Placeholder 4">
            <a:extLst>
              <a:ext uri="{FF2B5EF4-FFF2-40B4-BE49-F238E27FC236}">
                <a16:creationId xmlns:a16="http://schemas.microsoft.com/office/drawing/2014/main" id="{607BB0B2-25EA-C439-2832-B5344D267BB7}"/>
              </a:ext>
            </a:extLst>
          </p:cNvPr>
          <p:cNvSpPr>
            <a:spLocks noGrp="1"/>
          </p:cNvSpPr>
          <p:nvPr>
            <p:ph type="body" sz="quarter" idx="20"/>
          </p:nvPr>
        </p:nvSpPr>
        <p:spPr>
          <a:xfrm>
            <a:off x="394392" y="403475"/>
            <a:ext cx="6754119" cy="362069"/>
          </a:xfrm>
        </p:spPr>
        <p:txBody>
          <a:bodyPr/>
          <a:lstStyle/>
          <a:p>
            <a:r>
              <a:rPr lang="en-GB" dirty="0"/>
              <a:t>Trends in </a:t>
            </a:r>
            <a:r>
              <a:rPr lang="en-US" dirty="0"/>
              <a:t>the provision of housing for students and young people in training</a:t>
            </a:r>
            <a:endParaRPr lang="en-GB" dirty="0"/>
          </a:p>
          <a:p>
            <a:endParaRPr lang="en-GB" dirty="0"/>
          </a:p>
        </p:txBody>
      </p:sp>
      <p:sp>
        <p:nvSpPr>
          <p:cNvPr id="2" name="Title 1">
            <a:extLst>
              <a:ext uri="{FF2B5EF4-FFF2-40B4-BE49-F238E27FC236}">
                <a16:creationId xmlns:a16="http://schemas.microsoft.com/office/drawing/2014/main" id="{F3582347-4A41-E39F-B0CA-8CAECA221F52}"/>
              </a:ext>
            </a:extLst>
          </p:cNvPr>
          <p:cNvSpPr>
            <a:spLocks noGrp="1"/>
          </p:cNvSpPr>
          <p:nvPr>
            <p:ph type="ctrTitle"/>
          </p:nvPr>
        </p:nvSpPr>
        <p:spPr>
          <a:xfrm>
            <a:off x="394392" y="1125015"/>
            <a:ext cx="6372168" cy="1375075"/>
          </a:xfrm>
          <a:prstGeom prst="rect">
            <a:avLst/>
          </a:prstGeom>
        </p:spPr>
        <p:txBody>
          <a:bodyPr>
            <a:normAutofit fontScale="90000"/>
          </a:bodyPr>
          <a:lstStyle/>
          <a:p>
            <a:r>
              <a:rPr lang="en-GB" dirty="0"/>
              <a:t>Shared housing for students and young professionals</a:t>
            </a:r>
          </a:p>
        </p:txBody>
      </p:sp>
      <p:sp>
        <p:nvSpPr>
          <p:cNvPr id="3" name="Text Placeholder 2">
            <a:extLst>
              <a:ext uri="{FF2B5EF4-FFF2-40B4-BE49-F238E27FC236}">
                <a16:creationId xmlns:a16="http://schemas.microsoft.com/office/drawing/2014/main" id="{7AD7C365-D977-3396-2C43-89AF3902A0A0}"/>
              </a:ext>
            </a:extLst>
          </p:cNvPr>
          <p:cNvSpPr>
            <a:spLocks noGrp="1"/>
          </p:cNvSpPr>
          <p:nvPr>
            <p:ph type="body" sz="quarter" idx="19"/>
          </p:nvPr>
        </p:nvSpPr>
        <p:spPr>
          <a:xfrm>
            <a:off x="394392" y="2361588"/>
            <a:ext cx="6564192" cy="4357910"/>
          </a:xfrm>
          <a:prstGeom prst="rect">
            <a:avLst/>
          </a:prstGeom>
        </p:spPr>
        <p:txBody>
          <a:bodyPr/>
          <a:lstStyle/>
          <a:p>
            <a:pPr marL="342900" indent="-342900" algn="just">
              <a:buFont typeface="Arial" panose="020B0604020202020204" pitchFamily="34" charset="0"/>
              <a:buChar char="•"/>
            </a:pPr>
            <a:r>
              <a:rPr lang="en-US" dirty="0"/>
              <a:t>PBSA x shared housing for </a:t>
            </a:r>
            <a:r>
              <a:rPr lang="en-US" b="1" dirty="0"/>
              <a:t>young professionals </a:t>
            </a:r>
            <a:r>
              <a:rPr lang="en-US" sz="1200" dirty="0"/>
              <a:t>(i.e., 20-35 </a:t>
            </a:r>
            <a:r>
              <a:rPr lang="en-US" sz="1200" dirty="0" err="1"/>
              <a:t>y.o</a:t>
            </a:r>
            <a:r>
              <a:rPr lang="en-US" sz="1200" dirty="0"/>
              <a:t>. entering the </a:t>
            </a:r>
            <a:r>
              <a:rPr lang="en-US" sz="1200" dirty="0" err="1"/>
              <a:t>labour</a:t>
            </a:r>
            <a:r>
              <a:rPr lang="en-US" sz="1200" dirty="0"/>
              <a:t> market) </a:t>
            </a:r>
            <a:r>
              <a:rPr lang="en-US" dirty="0"/>
              <a:t>in both </a:t>
            </a:r>
            <a:r>
              <a:rPr lang="en-US" b="1" dirty="0"/>
              <a:t>private and mixed initiatives</a:t>
            </a:r>
            <a:r>
              <a:rPr lang="en-US" dirty="0"/>
              <a:t> involving public/non-profit actors </a:t>
            </a:r>
            <a:r>
              <a:rPr lang="en-US" sz="1000" dirty="0"/>
              <a:t>(e.g., in the peripheries of large cities as well as in post-industrial, university towns: Uyttebrouck, 2020; Uyttebrouck, 2025) </a:t>
            </a:r>
          </a:p>
          <a:p>
            <a:pPr algn="just"/>
            <a:endParaRPr lang="en-US" dirty="0"/>
          </a:p>
          <a:p>
            <a:pPr marL="342900" indent="-342900" algn="just">
              <a:buFont typeface="Arial" panose="020B0604020202020204" pitchFamily="34" charset="0"/>
              <a:buChar char="•"/>
            </a:pPr>
            <a:r>
              <a:rPr lang="en-US" dirty="0"/>
              <a:t>Illustrations showing: </a:t>
            </a:r>
          </a:p>
          <a:p>
            <a:pPr marL="342900" indent="-342900" algn="just">
              <a:buFont typeface="Arial" panose="020B0604020202020204" pitchFamily="34" charset="0"/>
              <a:buChar char="•"/>
            </a:pPr>
            <a:endParaRPr lang="en-US" sz="1200" dirty="0"/>
          </a:p>
          <a:p>
            <a:pPr marL="522288" lvl="1" indent="-342900" algn="just">
              <a:buFont typeface="Arial" panose="020B0604020202020204" pitchFamily="34" charset="0"/>
              <a:buChar char="•"/>
            </a:pPr>
            <a:r>
              <a:rPr lang="en-US" dirty="0"/>
              <a:t>A project combining student housing and </a:t>
            </a:r>
            <a:r>
              <a:rPr lang="en-US" b="1" dirty="0"/>
              <a:t>privately-owned studios</a:t>
            </a:r>
            <a:r>
              <a:rPr lang="en-US" dirty="0"/>
              <a:t>, involving public and private actors</a:t>
            </a:r>
            <a:endParaRPr lang="en-US" sz="1200" dirty="0"/>
          </a:p>
          <a:p>
            <a:pPr marL="522288" lvl="1" indent="-342900" algn="just">
              <a:buFont typeface="Arial" panose="020B0604020202020204" pitchFamily="34" charset="0"/>
              <a:buChar char="•"/>
            </a:pPr>
            <a:r>
              <a:rPr lang="en-US" dirty="0"/>
              <a:t>Non-profit rental housing for </a:t>
            </a:r>
            <a:r>
              <a:rPr lang="en-US" b="1" dirty="0"/>
              <a:t>young people aged 18-30</a:t>
            </a:r>
          </a:p>
          <a:p>
            <a:pPr marL="342900" indent="-342900" algn="just">
              <a:buFont typeface="Arial" panose="020B0604020202020204" pitchFamily="34" charset="0"/>
              <a:buChar char="•"/>
            </a:pPr>
            <a:endParaRPr lang="en-US" b="1" dirty="0"/>
          </a:p>
          <a:p>
            <a:pPr marL="342900" indent="-342900" algn="just">
              <a:buFont typeface="Arial" panose="020B0604020202020204" pitchFamily="34" charset="0"/>
              <a:buChar char="•"/>
            </a:pPr>
            <a:r>
              <a:rPr lang="en-US" dirty="0"/>
              <a:t>Projects requiring </a:t>
            </a:r>
            <a:r>
              <a:rPr lang="en-US" b="1" dirty="0"/>
              <a:t>specific governance </a:t>
            </a:r>
            <a:r>
              <a:rPr lang="en-US" dirty="0"/>
              <a:t>arrangements…and </a:t>
            </a:r>
            <a:r>
              <a:rPr lang="en-US" b="1" dirty="0"/>
              <a:t>improved regulations </a:t>
            </a:r>
            <a:r>
              <a:rPr lang="en-US" dirty="0"/>
              <a:t>to avoid undesired outcomes </a:t>
            </a:r>
            <a:r>
              <a:rPr lang="en-US" sz="1200" dirty="0"/>
              <a:t>(e.g., regarding long-term affordability, spatial quality)</a:t>
            </a:r>
          </a:p>
          <a:p>
            <a:pPr marL="342900" indent="-342900" algn="just">
              <a:buFont typeface="Arial" panose="020B0604020202020204" pitchFamily="34" charset="0"/>
              <a:buChar char="•"/>
            </a:pPr>
            <a:endParaRPr lang="en-US" dirty="0"/>
          </a:p>
        </p:txBody>
      </p:sp>
      <p:pic>
        <p:nvPicPr>
          <p:cNvPr id="8" name="Picture 7" descr="A building with trees in front of it&#10;&#10;AI-generated content may be incorrect.">
            <a:extLst>
              <a:ext uri="{FF2B5EF4-FFF2-40B4-BE49-F238E27FC236}">
                <a16:creationId xmlns:a16="http://schemas.microsoft.com/office/drawing/2014/main" id="{D9F8C959-8A7B-9C6E-837A-1524D6919DF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148510" y="0"/>
            <a:ext cx="5043490" cy="3429000"/>
          </a:xfrm>
          <a:prstGeom prst="rect">
            <a:avLst/>
          </a:prstGeom>
        </p:spPr>
      </p:pic>
      <p:sp>
        <p:nvSpPr>
          <p:cNvPr id="15" name="TextBox 14">
            <a:extLst>
              <a:ext uri="{FF2B5EF4-FFF2-40B4-BE49-F238E27FC236}">
                <a16:creationId xmlns:a16="http://schemas.microsoft.com/office/drawing/2014/main" id="{399BA028-A550-A7CA-4924-F1B5955D8020}"/>
              </a:ext>
            </a:extLst>
          </p:cNvPr>
          <p:cNvSpPr txBox="1"/>
          <p:nvPr/>
        </p:nvSpPr>
        <p:spPr>
          <a:xfrm>
            <a:off x="7148510" y="3152001"/>
            <a:ext cx="5043490" cy="276999"/>
          </a:xfrm>
          <a:prstGeom prst="rect">
            <a:avLst/>
          </a:prstGeom>
          <a:noFill/>
        </p:spPr>
        <p:txBody>
          <a:bodyPr wrap="square" rtlCol="0">
            <a:spAutoFit/>
          </a:bodyPr>
          <a:lstStyle/>
          <a:p>
            <a:pPr algn="ctr"/>
            <a:r>
              <a:rPr lang="fr-BE" sz="1200" dirty="0" err="1">
                <a:solidFill>
                  <a:schemeClr val="bg1"/>
                </a:solidFill>
              </a:rPr>
              <a:t>Author’s</a:t>
            </a:r>
            <a:r>
              <a:rPr lang="fr-BE" sz="1200" dirty="0">
                <a:solidFill>
                  <a:schemeClr val="bg1"/>
                </a:solidFill>
              </a:rPr>
              <a:t> </a:t>
            </a:r>
            <a:r>
              <a:rPr lang="fr-BE" sz="1200" dirty="0" err="1">
                <a:solidFill>
                  <a:schemeClr val="bg1"/>
                </a:solidFill>
              </a:rPr>
              <a:t>picture</a:t>
            </a:r>
            <a:r>
              <a:rPr lang="fr-BE" sz="1200" dirty="0">
                <a:solidFill>
                  <a:schemeClr val="bg1"/>
                </a:solidFill>
              </a:rPr>
              <a:t> - </a:t>
            </a:r>
            <a:r>
              <a:rPr lang="fr-BE" sz="1200" b="1" dirty="0">
                <a:solidFill>
                  <a:schemeClr val="bg1"/>
                </a:solidFill>
              </a:rPr>
              <a:t>Amsterdam</a:t>
            </a:r>
            <a:r>
              <a:rPr lang="fr-BE" sz="1200" dirty="0">
                <a:solidFill>
                  <a:schemeClr val="bg1"/>
                </a:solidFill>
              </a:rPr>
              <a:t>, 2018</a:t>
            </a:r>
            <a:endParaRPr lang="en-GB" sz="1200" dirty="0">
              <a:solidFill>
                <a:schemeClr val="bg1"/>
              </a:solidFill>
            </a:endParaRPr>
          </a:p>
        </p:txBody>
      </p:sp>
      <p:sp>
        <p:nvSpPr>
          <p:cNvPr id="16" name="TextBox 15">
            <a:extLst>
              <a:ext uri="{FF2B5EF4-FFF2-40B4-BE49-F238E27FC236}">
                <a16:creationId xmlns:a16="http://schemas.microsoft.com/office/drawing/2014/main" id="{5FF9E1DB-0DCC-E60A-0E53-98A62A0128E8}"/>
              </a:ext>
            </a:extLst>
          </p:cNvPr>
          <p:cNvSpPr txBox="1"/>
          <p:nvPr/>
        </p:nvSpPr>
        <p:spPr>
          <a:xfrm>
            <a:off x="7148509" y="6580999"/>
            <a:ext cx="5043490" cy="276999"/>
          </a:xfrm>
          <a:prstGeom prst="rect">
            <a:avLst/>
          </a:prstGeom>
          <a:noFill/>
        </p:spPr>
        <p:txBody>
          <a:bodyPr wrap="square" rtlCol="0">
            <a:spAutoFit/>
          </a:bodyPr>
          <a:lstStyle/>
          <a:p>
            <a:pPr algn="ctr"/>
            <a:r>
              <a:rPr lang="fr-BE" sz="1200" dirty="0" err="1">
                <a:solidFill>
                  <a:schemeClr val="bg1"/>
                </a:solidFill>
              </a:rPr>
              <a:t>Author’s</a:t>
            </a:r>
            <a:r>
              <a:rPr lang="fr-BE" sz="1200" dirty="0">
                <a:solidFill>
                  <a:schemeClr val="bg1"/>
                </a:solidFill>
              </a:rPr>
              <a:t> </a:t>
            </a:r>
            <a:r>
              <a:rPr lang="fr-BE" sz="1200" dirty="0" err="1">
                <a:solidFill>
                  <a:schemeClr val="bg1"/>
                </a:solidFill>
              </a:rPr>
              <a:t>picture</a:t>
            </a:r>
            <a:r>
              <a:rPr lang="fr-BE" sz="1200" dirty="0">
                <a:solidFill>
                  <a:schemeClr val="bg1"/>
                </a:solidFill>
              </a:rPr>
              <a:t> - </a:t>
            </a:r>
            <a:r>
              <a:rPr lang="fr-BE" sz="1200" b="1" dirty="0">
                <a:solidFill>
                  <a:schemeClr val="bg1"/>
                </a:solidFill>
              </a:rPr>
              <a:t>Stockholm</a:t>
            </a:r>
            <a:r>
              <a:rPr lang="fr-BE" sz="1200" dirty="0">
                <a:solidFill>
                  <a:schemeClr val="bg1"/>
                </a:solidFill>
              </a:rPr>
              <a:t>, 2019</a:t>
            </a:r>
            <a:endParaRPr lang="en-GB" sz="1200" dirty="0">
              <a:solidFill>
                <a:schemeClr val="bg1"/>
              </a:solidFill>
            </a:endParaRPr>
          </a:p>
        </p:txBody>
      </p:sp>
    </p:spTree>
    <p:extLst>
      <p:ext uri="{BB962C8B-B14F-4D97-AF65-F5344CB8AC3E}">
        <p14:creationId xmlns:p14="http://schemas.microsoft.com/office/powerpoint/2010/main" val="26173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03AB1-A0CA-FF24-4F55-42E669B91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62D1B-3CAB-1027-4365-F91ACB6C6320}"/>
              </a:ext>
            </a:extLst>
          </p:cNvPr>
          <p:cNvSpPr>
            <a:spLocks noGrp="1"/>
          </p:cNvSpPr>
          <p:nvPr>
            <p:ph type="ctrTitle"/>
          </p:nvPr>
        </p:nvSpPr>
        <p:spPr>
          <a:xfrm>
            <a:off x="479425" y="1030544"/>
            <a:ext cx="6163422" cy="3114894"/>
          </a:xfrm>
        </p:spPr>
        <p:txBody>
          <a:bodyPr/>
          <a:lstStyle/>
          <a:p>
            <a:r>
              <a:rPr lang="en-US" dirty="0"/>
              <a:t>Impacts of current trends</a:t>
            </a:r>
            <a:endParaRPr lang="en-GB" dirty="0">
              <a:solidFill>
                <a:schemeClr val="accent1"/>
              </a:solidFill>
            </a:endParaRPr>
          </a:p>
        </p:txBody>
      </p:sp>
      <p:sp>
        <p:nvSpPr>
          <p:cNvPr id="4" name="Subtitle 12">
            <a:extLst>
              <a:ext uri="{FF2B5EF4-FFF2-40B4-BE49-F238E27FC236}">
                <a16:creationId xmlns:a16="http://schemas.microsoft.com/office/drawing/2014/main" id="{498677A6-39FC-3288-B4C4-6F0E97D1B15F}"/>
              </a:ext>
            </a:extLst>
          </p:cNvPr>
          <p:cNvSpPr>
            <a:spLocks noGrp="1"/>
          </p:cNvSpPr>
          <p:nvPr>
            <p:ph type="subTitle" idx="1"/>
          </p:nvPr>
        </p:nvSpPr>
        <p:spPr/>
        <p:txBody>
          <a:bodyPr/>
          <a:lstStyle/>
          <a:p>
            <a:r>
              <a:rPr lang="en-GB" dirty="0">
                <a:solidFill>
                  <a:srgbClr val="0D4F9D"/>
                </a:solidFill>
              </a:rPr>
              <a:t>02</a:t>
            </a:r>
          </a:p>
        </p:txBody>
      </p:sp>
    </p:spTree>
    <p:extLst>
      <p:ext uri="{BB962C8B-B14F-4D97-AF65-F5344CB8AC3E}">
        <p14:creationId xmlns:p14="http://schemas.microsoft.com/office/powerpoint/2010/main" val="422945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59C5-D7F7-DA10-8696-A8A03179A8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ED4440-086B-66B8-87EB-FF11B511792A}"/>
              </a:ext>
            </a:extLst>
          </p:cNvPr>
          <p:cNvSpPr>
            <a:spLocks noGrp="1"/>
          </p:cNvSpPr>
          <p:nvPr>
            <p:ph type="body" sz="quarter" idx="20"/>
          </p:nvPr>
        </p:nvSpPr>
        <p:spPr>
          <a:xfrm>
            <a:off x="394392" y="403475"/>
            <a:ext cx="9060503" cy="362069"/>
          </a:xfrm>
        </p:spPr>
        <p:txBody>
          <a:bodyPr/>
          <a:lstStyle/>
          <a:p>
            <a:r>
              <a:rPr lang="fr-BE" dirty="0"/>
              <a:t>Impact of </a:t>
            </a:r>
            <a:r>
              <a:rPr lang="fr-BE" dirty="0" err="1"/>
              <a:t>current</a:t>
            </a:r>
            <a:r>
              <a:rPr lang="fr-BE" dirty="0"/>
              <a:t> trends</a:t>
            </a:r>
            <a:endParaRPr lang="en-GB" dirty="0"/>
          </a:p>
          <a:p>
            <a:endParaRPr lang="en-GB" dirty="0"/>
          </a:p>
        </p:txBody>
      </p:sp>
      <p:sp>
        <p:nvSpPr>
          <p:cNvPr id="3" name="Title 2">
            <a:extLst>
              <a:ext uri="{FF2B5EF4-FFF2-40B4-BE49-F238E27FC236}">
                <a16:creationId xmlns:a16="http://schemas.microsoft.com/office/drawing/2014/main" id="{349DE560-190B-F330-16CC-C115C296C2BF}"/>
              </a:ext>
            </a:extLst>
          </p:cNvPr>
          <p:cNvSpPr>
            <a:spLocks noGrp="1"/>
          </p:cNvSpPr>
          <p:nvPr>
            <p:ph type="ctrTitle"/>
          </p:nvPr>
        </p:nvSpPr>
        <p:spPr>
          <a:xfrm>
            <a:off x="394392" y="1125015"/>
            <a:ext cx="11797608" cy="965443"/>
          </a:xfrm>
        </p:spPr>
        <p:txBody>
          <a:bodyPr>
            <a:noAutofit/>
          </a:bodyPr>
          <a:lstStyle/>
          <a:p>
            <a:r>
              <a:rPr lang="fr-BE" sz="4000" dirty="0"/>
              <a:t>T</a:t>
            </a:r>
            <a:r>
              <a:rPr lang="en-GB" sz="4000" dirty="0" err="1"/>
              <a:t>enant</a:t>
            </a:r>
            <a:r>
              <a:rPr lang="en-GB" sz="4000" dirty="0"/>
              <a:t> perspective</a:t>
            </a:r>
          </a:p>
        </p:txBody>
      </p:sp>
      <p:sp>
        <p:nvSpPr>
          <p:cNvPr id="4" name="Text Placeholder 3">
            <a:extLst>
              <a:ext uri="{FF2B5EF4-FFF2-40B4-BE49-F238E27FC236}">
                <a16:creationId xmlns:a16="http://schemas.microsoft.com/office/drawing/2014/main" id="{FF085D8D-9EBC-063D-FF91-C95A26003D3E}"/>
              </a:ext>
            </a:extLst>
          </p:cNvPr>
          <p:cNvSpPr>
            <a:spLocks noGrp="1"/>
          </p:cNvSpPr>
          <p:nvPr>
            <p:ph type="body" sz="quarter" idx="21"/>
          </p:nvPr>
        </p:nvSpPr>
        <p:spPr>
          <a:xfrm>
            <a:off x="394392" y="2090458"/>
            <a:ext cx="11403215" cy="3543294"/>
          </a:xfrm>
        </p:spPr>
        <p:txBody>
          <a:bodyPr/>
          <a:lstStyle/>
          <a:p>
            <a:pPr marL="342900" indent="-342900">
              <a:buFont typeface="Arial" panose="020B0604020202020204" pitchFamily="34" charset="0"/>
              <a:buChar char="•"/>
            </a:pPr>
            <a:r>
              <a:rPr lang="en-GB" dirty="0"/>
              <a:t>Student housing as a ‘</a:t>
            </a:r>
            <a:r>
              <a:rPr lang="en-GB" b="1" dirty="0"/>
              <a:t>hidden curriculum</a:t>
            </a:r>
            <a:r>
              <a:rPr lang="en-GB" dirty="0"/>
              <a:t>’ </a:t>
            </a:r>
            <a:r>
              <a:rPr lang="en-GB" sz="1200" dirty="0"/>
              <a:t>(i.e., variations in student housing experiences &gt; uneven </a:t>
            </a:r>
            <a:r>
              <a:rPr lang="en-US" sz="1200" dirty="0"/>
              <a:t>academic trajectories;</a:t>
            </a:r>
            <a:r>
              <a:rPr lang="en-GB" sz="1200" dirty="0"/>
              <a:t> Sotomayor et al., 2022) </a:t>
            </a:r>
            <a:r>
              <a:rPr lang="en-GB" dirty="0"/>
              <a:t>that stratifies students according to class, gender, and race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Discrimination </a:t>
            </a:r>
            <a:r>
              <a:rPr lang="en-GB" dirty="0"/>
              <a:t>and </a:t>
            </a:r>
            <a:r>
              <a:rPr lang="en-GB" b="1" dirty="0"/>
              <a:t>structural disadvantages </a:t>
            </a:r>
            <a:r>
              <a:rPr lang="en-GB" dirty="0"/>
              <a:t>experienced in the tenant selection process as well as housing </a:t>
            </a:r>
            <a:r>
              <a:rPr lang="en-GB" b="1" dirty="0"/>
              <a:t>precarity</a:t>
            </a:r>
            <a:r>
              <a:rPr lang="en-GB" dirty="0"/>
              <a:t>, especially among international students </a:t>
            </a:r>
            <a:r>
              <a:rPr lang="en-US" sz="1200" dirty="0"/>
              <a:t>(Fang and van </a:t>
            </a:r>
            <a:r>
              <a:rPr lang="en-US" sz="1200" dirty="0" err="1"/>
              <a:t>Liempt</a:t>
            </a:r>
            <a:r>
              <a:rPr lang="en-US" sz="1200" dirty="0"/>
              <a:t>, 2021; Waldron, 2023), </a:t>
            </a:r>
            <a:r>
              <a:rPr lang="en-US" dirty="0"/>
              <a:t>who are more subject to ‘</a:t>
            </a:r>
            <a:r>
              <a:rPr lang="en-US" b="1" dirty="0"/>
              <a:t>chaotic</a:t>
            </a:r>
            <a:r>
              <a:rPr lang="en-US" dirty="0"/>
              <a:t>’ housing pathways</a:t>
            </a:r>
            <a:r>
              <a:rPr lang="en-US" sz="1200" dirty="0"/>
              <a:t> (Druta, 2025)</a:t>
            </a:r>
            <a:endParaRPr lang="en-GB" b="1" dirty="0">
              <a:highlight>
                <a:srgbClr val="FFFF00"/>
              </a:highlight>
            </a:endParaRPr>
          </a:p>
          <a:p>
            <a:r>
              <a:rPr lang="en-GB" dirty="0"/>
              <a:t> </a:t>
            </a:r>
          </a:p>
          <a:p>
            <a:pPr marL="342900" indent="-342900">
              <a:buFont typeface="Arial" panose="020B0604020202020204" pitchFamily="34" charset="0"/>
              <a:buChar char="•"/>
            </a:pPr>
            <a:r>
              <a:rPr lang="en-GB" b="1" dirty="0"/>
              <a:t>Illusion of flexibility </a:t>
            </a:r>
            <a:r>
              <a:rPr lang="en-GB" dirty="0"/>
              <a:t>in market-led shared housing putting young tenants in insecure or precarious situations that </a:t>
            </a:r>
            <a:r>
              <a:rPr lang="en-US" dirty="0"/>
              <a:t>may become permanent </a:t>
            </a:r>
            <a:r>
              <a:rPr lang="en-US" sz="1200" dirty="0"/>
              <a:t>(</a:t>
            </a:r>
            <a:r>
              <a:rPr lang="en-US" sz="1200" dirty="0" err="1"/>
              <a:t>Hoolachan</a:t>
            </a:r>
            <a:r>
              <a:rPr lang="en-US" sz="1200" dirty="0"/>
              <a:t> et al., 2017)</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Pressure of becoming a ‘</a:t>
            </a:r>
            <a:r>
              <a:rPr lang="en-GB" b="1" dirty="0"/>
              <a:t>resourceful tenant</a:t>
            </a:r>
            <a:r>
              <a:rPr lang="en-GB" dirty="0"/>
              <a:t>’ in collaborative youth housing projects </a:t>
            </a:r>
            <a:r>
              <a:rPr lang="en-GB" sz="1200" dirty="0"/>
              <a:t>(using criteria such as ‘commitment’ or ‘motivation’ in resource-based allocation systems; Costarelli, 2026)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1257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B41CA-1C66-4084-B645-2079FAE45348}">
  <ds:schemaRefs>
    <ds:schemaRef ds:uri="http://schemas.microsoft.com/office/2006/documentManagement/types"/>
    <ds:schemaRef ds:uri="8d2effba-1067-40a2-92e0-bdc070673379"/>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c2f7bf97-4d20-46c8-b7d3-fd569187a7a9"/>
    <ds:schemaRef ds:uri="http://www.w3.org/XML/1998/namespace"/>
  </ds:schemaRefs>
</ds:datastoreItem>
</file>

<file path=customXml/itemProps2.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E40694-AF64-438E-AB0D-F552D15F4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5570</TotalTime>
  <Words>2653</Words>
  <Application>Microsoft Office PowerPoint</Application>
  <PresentationFormat>Widescreen</PresentationFormat>
  <Paragraphs>135</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EuropeaEco</vt:lpstr>
      <vt:lpstr>Open Sans</vt:lpstr>
      <vt:lpstr>Myriad Pro</vt:lpstr>
      <vt:lpstr>CONTENT LIGHT</vt:lpstr>
      <vt:lpstr>Housing for students and young people in training in the EU</vt:lpstr>
      <vt:lpstr>PowerPoint Presentation</vt:lpstr>
      <vt:lpstr>Trends in student housing provision</vt:lpstr>
      <vt:lpstr>Changes in student housing provision</vt:lpstr>
      <vt:lpstr>Types of student housing provision</vt:lpstr>
      <vt:lpstr>Zoom in on for-profit student housing</vt:lpstr>
      <vt:lpstr>Shared housing for students and young professionals</vt:lpstr>
      <vt:lpstr>Impacts of current trends</vt:lpstr>
      <vt:lpstr>Tenant perspective</vt:lpstr>
      <vt:lpstr>Housing provision perspective</vt:lpstr>
      <vt:lpstr>Urban perspective</vt:lpstr>
      <vt:lpstr>Critical analysis &amp; recommendations</vt:lpstr>
      <vt:lpstr>European Affordable Housing Plan</vt:lpstr>
      <vt:lpstr>Policy recommendations</vt:lpstr>
      <vt:lpstr>Thank you  constance.uyttebrouck@liser.lu</vt:lpstr>
      <vt:lpstr>PowerPoint Presentation</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SASSE Sophie</cp:lastModifiedBy>
  <cp:revision>110</cp:revision>
  <dcterms:created xsi:type="dcterms:W3CDTF">2024-08-07T12:33:10Z</dcterms:created>
  <dcterms:modified xsi:type="dcterms:W3CDTF">2026-06-01T10:11:48Z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ies>
</file>