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4034" r:id="rId4"/>
  </p:sldMasterIdLst>
  <p:notesMasterIdLst>
    <p:notesMasterId r:id="rId21"/>
  </p:notesMasterIdLst>
  <p:handoutMasterIdLst>
    <p:handoutMasterId r:id="rId22"/>
  </p:handoutMasterIdLst>
  <p:sldIdLst>
    <p:sldId id="361" r:id="rId5"/>
    <p:sldId id="419" r:id="rId6"/>
    <p:sldId id="315" r:id="rId7"/>
    <p:sldId id="436" r:id="rId8"/>
    <p:sldId id="437" r:id="rId9"/>
    <p:sldId id="434" r:id="rId10"/>
    <p:sldId id="442" r:id="rId11"/>
    <p:sldId id="445" r:id="rId12"/>
    <p:sldId id="443" r:id="rId13"/>
    <p:sldId id="446" r:id="rId14"/>
    <p:sldId id="441" r:id="rId15"/>
    <p:sldId id="444" r:id="rId16"/>
    <p:sldId id="440" r:id="rId17"/>
    <p:sldId id="425" r:id="rId18"/>
    <p:sldId id="439" r:id="rId19"/>
    <p:sldId id="424" r:id="rId20"/>
  </p:sldIdLst>
  <p:sldSz cx="12192000" cy="6858000"/>
  <p:notesSz cx="6858000" cy="9144000"/>
  <p:embeddedFontLst>
    <p:embeddedFont>
      <p:font typeface="EuropeaEco" pitchFamily="2" charset="0"/>
      <p:regular r:id="rId23"/>
      <p:bold r:id="rId24"/>
      <p:italic r:id="rId25"/>
      <p:boldItalic r:id="rId26"/>
    </p:embeddedFont>
    <p:embeddedFont>
      <p:font typeface="Myriad Pro" panose="020B050303040302020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C27179-BD6E-9B68-0DD4-F16AB430B18B}" name="NANNUCCI Lapo" initials="LN" userId="S::lapo.nannucci@europarl.europa.eu::23526f49-8d8b-466e-b1a9-715175da3d4a" providerId="AD"/>
  <p188:author id="{0039A58C-735E-9C4A-0775-15F3FCA58F98}" name="Arndt Münch" initials="AM" userId="S::muench@oir.at::35decc17-138b-4be7-ae55-91e98553193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US Nuno" initials="JN" lastIdx="24" clrIdx="0">
    <p:extLst>
      <p:ext uri="{19B8F6BF-5375-455C-9EA6-DF929625EA0E}">
        <p15:presenceInfo xmlns:p15="http://schemas.microsoft.com/office/powerpoint/2012/main" userId="JESUS Nu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6BFF"/>
    <a:srgbClr val="D01A68"/>
    <a:srgbClr val="0C4DA2"/>
    <a:srgbClr val="E5E5E4"/>
    <a:srgbClr val="003CB4"/>
    <a:srgbClr val="0D4F9D"/>
    <a:srgbClr val="004EA0"/>
    <a:srgbClr val="C8C8C8"/>
    <a:srgbClr val="ED6C20"/>
    <a:srgbClr val="6F2B9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5" autoAdjust="0"/>
    <p:restoredTop sz="95492" autoAdjust="0"/>
  </p:normalViewPr>
  <p:slideViewPr>
    <p:cSldViewPr snapToGrid="0" showGuides="1">
      <p:cViewPr varScale="1">
        <p:scale>
          <a:sx n="70" d="100"/>
          <a:sy n="70" d="100"/>
        </p:scale>
        <p:origin x="428" y="5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34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40" d="100"/>
          <a:sy n="140" d="100"/>
        </p:scale>
        <p:origin x="68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7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06_WP1_Data-analysis-EU\Agg_MS_0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06_WP1_Data-analysis-EU\Sectoral%20analysis_0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06_WP1_Data-analysis-EU\Agg_MS_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10_WP4_FADN\Analysis_ua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10_WP4_FADN\Analysis_ua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10_WP4_FADN\Analysis_ua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10_WP4_FADN\Analysis_ua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06_WP1_Data-analysis-EU\Sectoral%20analysis_0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06_WP1_Data-analysis-EU\Sectoral%20analysis_0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purple\projekte\801882_EP_young-farmers\06_WP1_Data-analysis-EU\Sectoral%20analysis_0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'fig_yf-figures'!$A$12</c:f>
              <c:strCache>
                <c:ptCount val="1"/>
                <c:pt idx="0">
                  <c:v>Farmers below 25 y.o.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'fig_yf-figures'!$B$11:$F$11</c:f>
              <c:strCache>
                <c:ptCount val="5"/>
                <c:pt idx="0">
                  <c:v>2010</c:v>
                </c:pt>
                <c:pt idx="1">
                  <c:v>2013</c:v>
                </c:pt>
                <c:pt idx="2">
                  <c:v>2016</c:v>
                </c:pt>
                <c:pt idx="3">
                  <c:v>2020</c:v>
                </c:pt>
                <c:pt idx="4">
                  <c:v>2023</c:v>
                </c:pt>
              </c:strCache>
            </c:strRef>
          </c:cat>
          <c:val>
            <c:numRef>
              <c:f>'fig_yf-figures'!$B$12:$F$12</c:f>
              <c:numCache>
                <c:formatCode>General</c:formatCode>
                <c:ptCount val="5"/>
                <c:pt idx="0">
                  <c:v>96000</c:v>
                </c:pt>
                <c:pt idx="1">
                  <c:v>57000</c:v>
                </c:pt>
                <c:pt idx="2">
                  <c:v>47000</c:v>
                </c:pt>
                <c:pt idx="3">
                  <c:v>74000</c:v>
                </c:pt>
                <c:pt idx="4">
                  <c:v>52000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2C5-4192-A071-37AAAAD4FF2F}"/>
            </c:ext>
          </c:extLst>
        </c:ser>
        <c:ser>
          <c:idx val="1"/>
          <c:order val="1"/>
          <c:tx>
            <c:strRef>
              <c:f>'fig_yf-figures'!$A$13</c:f>
              <c:strCache>
                <c:ptCount val="1"/>
                <c:pt idx="0">
                  <c:v>Farmers 25 - 34 y.o.</c:v>
                </c:pt>
              </c:strCache>
            </c:strRef>
          </c:tx>
          <c:spPr>
            <a:solidFill>
              <a:srgbClr val="1B6BFF"/>
            </a:solidFill>
            <a:ln>
              <a:noFill/>
            </a:ln>
            <a:effectLst/>
          </c:spPr>
          <c:invertIfNegative val="0"/>
          <c:cat>
            <c:strRef>
              <c:f>'fig_yf-figures'!$B$11:$F$11</c:f>
              <c:strCache>
                <c:ptCount val="5"/>
                <c:pt idx="0">
                  <c:v>2010</c:v>
                </c:pt>
                <c:pt idx="1">
                  <c:v>2013</c:v>
                </c:pt>
                <c:pt idx="2">
                  <c:v>2016</c:v>
                </c:pt>
                <c:pt idx="3">
                  <c:v>2020</c:v>
                </c:pt>
                <c:pt idx="4">
                  <c:v>2023</c:v>
                </c:pt>
              </c:strCache>
            </c:strRef>
          </c:cat>
          <c:val>
            <c:numRef>
              <c:f>'fig_yf-figures'!$B$13:$F$13</c:f>
              <c:numCache>
                <c:formatCode>General</c:formatCode>
                <c:ptCount val="5"/>
                <c:pt idx="0">
                  <c:v>809000</c:v>
                </c:pt>
                <c:pt idx="1">
                  <c:v>580000</c:v>
                </c:pt>
                <c:pt idx="2">
                  <c:v>480000</c:v>
                </c:pt>
                <c:pt idx="3">
                  <c:v>529000</c:v>
                </c:pt>
                <c:pt idx="4">
                  <c:v>431000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2C5-4192-A071-37AAAAD4FF2F}"/>
            </c:ext>
          </c:extLst>
        </c:ser>
        <c:ser>
          <c:idx val="2"/>
          <c:order val="2"/>
          <c:tx>
            <c:strRef>
              <c:f>'fig_yf-figures'!$A$14</c:f>
              <c:strCache>
                <c:ptCount val="1"/>
                <c:pt idx="0">
                  <c:v>Farmers 35 - 39 y.o.</c:v>
                </c:pt>
              </c:strCache>
            </c:strRef>
          </c:tx>
          <c:spPr>
            <a:solidFill>
              <a:srgbClr val="349134"/>
            </a:solidFill>
            <a:ln>
              <a:noFill/>
            </a:ln>
            <a:effectLst/>
          </c:spPr>
          <c:invertIfNegative val="0"/>
          <c:cat>
            <c:strRef>
              <c:f>'fig_yf-figures'!$B$11:$F$11</c:f>
              <c:strCache>
                <c:ptCount val="5"/>
                <c:pt idx="0">
                  <c:v>2010</c:v>
                </c:pt>
                <c:pt idx="1">
                  <c:v>2013</c:v>
                </c:pt>
                <c:pt idx="2">
                  <c:v>2016</c:v>
                </c:pt>
                <c:pt idx="3">
                  <c:v>2020</c:v>
                </c:pt>
                <c:pt idx="4">
                  <c:v>2023</c:v>
                </c:pt>
              </c:strCache>
            </c:strRef>
          </c:cat>
          <c:val>
            <c:numRef>
              <c:f>'fig_yf-figures'!$B$14:$F$14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575000</c:v>
                </c:pt>
                <c:pt idx="3">
                  <c:v>502000</c:v>
                </c:pt>
                <c:pt idx="4">
                  <c:v>480000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2C5-4192-A071-37AAAAD4FF2F}"/>
            </c:ext>
          </c:extLst>
        </c:ser>
        <c:ser>
          <c:idx val="3"/>
          <c:order val="3"/>
          <c:tx>
            <c:strRef>
              <c:f>'fig_yf-figures'!$A$15</c:f>
              <c:strCache>
                <c:ptCount val="1"/>
                <c:pt idx="0">
                  <c:v>Farmers 35 - 64 y.o. (2010-13)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'fig_yf-figures'!$B$11:$F$11</c:f>
              <c:strCache>
                <c:ptCount val="5"/>
                <c:pt idx="0">
                  <c:v>2010</c:v>
                </c:pt>
                <c:pt idx="1">
                  <c:v>2013</c:v>
                </c:pt>
                <c:pt idx="2">
                  <c:v>2016</c:v>
                </c:pt>
                <c:pt idx="3">
                  <c:v>2020</c:v>
                </c:pt>
                <c:pt idx="4">
                  <c:v>2023</c:v>
                </c:pt>
              </c:strCache>
            </c:strRef>
          </c:cat>
          <c:val>
            <c:numRef>
              <c:f>'fig_yf-figures'!$B$15:$F$15</c:f>
              <c:numCache>
                <c:formatCode>General</c:formatCode>
                <c:ptCount val="5"/>
                <c:pt idx="0">
                  <c:v>7573000</c:v>
                </c:pt>
                <c:pt idx="1">
                  <c:v>6704000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2C5-4192-A071-37AAAAD4FF2F}"/>
            </c:ext>
          </c:extLst>
        </c:ser>
        <c:ser>
          <c:idx val="4"/>
          <c:order val="4"/>
          <c:tx>
            <c:strRef>
              <c:f>'fig_yf-figures'!$A$16</c:f>
              <c:strCache>
                <c:ptCount val="1"/>
                <c:pt idx="0">
                  <c:v>Farmers 40 - 64 y.o. (2016-23)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'fig_yf-figures'!$B$11:$F$11</c:f>
              <c:strCache>
                <c:ptCount val="5"/>
                <c:pt idx="0">
                  <c:v>2010</c:v>
                </c:pt>
                <c:pt idx="1">
                  <c:v>2013</c:v>
                </c:pt>
                <c:pt idx="2">
                  <c:v>2016</c:v>
                </c:pt>
                <c:pt idx="3">
                  <c:v>2020</c:v>
                </c:pt>
                <c:pt idx="4">
                  <c:v>2023</c:v>
                </c:pt>
              </c:strCache>
            </c:strRef>
          </c:cat>
          <c:val>
            <c:numRef>
              <c:f>'fig_yf-figures'!$B$16:$F$16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6381000</c:v>
                </c:pt>
                <c:pt idx="3">
                  <c:v>5508000</c:v>
                </c:pt>
                <c:pt idx="4">
                  <c:v>5038000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2C5-4192-A071-37AAAAD4FF2F}"/>
            </c:ext>
          </c:extLst>
        </c:ser>
        <c:ser>
          <c:idx val="5"/>
          <c:order val="5"/>
          <c:tx>
            <c:strRef>
              <c:f>'fig_yf-figures'!$A$17</c:f>
              <c:strCache>
                <c:ptCount val="1"/>
                <c:pt idx="0">
                  <c:v>Farmers 65 y.o. and above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'fig_yf-figures'!$B$11:$F$11</c:f>
              <c:strCache>
                <c:ptCount val="5"/>
                <c:pt idx="0">
                  <c:v>2010</c:v>
                </c:pt>
                <c:pt idx="1">
                  <c:v>2013</c:v>
                </c:pt>
                <c:pt idx="2">
                  <c:v>2016</c:v>
                </c:pt>
                <c:pt idx="3">
                  <c:v>2020</c:v>
                </c:pt>
                <c:pt idx="4">
                  <c:v>2023</c:v>
                </c:pt>
              </c:strCache>
            </c:strRef>
          </c:cat>
          <c:val>
            <c:numRef>
              <c:f>'fig_yf-figures'!$B$17:$F$17</c:f>
              <c:numCache>
                <c:formatCode>General</c:formatCode>
                <c:ptCount val="5"/>
                <c:pt idx="0">
                  <c:v>3578000</c:v>
                </c:pt>
                <c:pt idx="1">
                  <c:v>3310000</c:v>
                </c:pt>
                <c:pt idx="2">
                  <c:v>3372000</c:v>
                </c:pt>
                <c:pt idx="3">
                  <c:v>2959000</c:v>
                </c:pt>
                <c:pt idx="4">
                  <c:v>2876000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2C5-4192-A071-37AAAAD4FF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047923423"/>
        <c:axId val="1047907103"/>
      </c:barChart>
      <c:catAx>
        <c:axId val="1047923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047907103"/>
        <c:crosses val="autoZero"/>
        <c:auto val="1"/>
        <c:lblAlgn val="ctr"/>
        <c:lblOffset val="100"/>
        <c:noMultiLvlLbl val="0"/>
      </c:catAx>
      <c:valAx>
        <c:axId val="1047907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0479234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EuropeaEco" pitchFamily="2" charset="0"/>
              <a:ea typeface="EuropeaEco" pitchFamily="2" charset="0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EuropeaEco" pitchFamily="2" charset="0"/>
          <a:ea typeface="EuropeaEco" pitchFamily="2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Poland!$B$8</c:f>
              <c:strCache>
                <c:ptCount val="1"/>
                <c:pt idx="0">
                  <c:v>Dairy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Poland!$B$9:$B$11</c:f>
              <c:numCache>
                <c:formatCode>General</c:formatCode>
                <c:ptCount val="3"/>
                <c:pt idx="0">
                  <c:v>1220</c:v>
                </c:pt>
                <c:pt idx="1">
                  <c:v>19990</c:v>
                </c:pt>
                <c:pt idx="2">
                  <c:v>88360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DD-4AA1-B4C3-48B3ECC5EE2D}"/>
            </c:ext>
          </c:extLst>
        </c:ser>
        <c:ser>
          <c:idx val="1"/>
          <c:order val="1"/>
          <c:tx>
            <c:strRef>
              <c:f>Poland!$C$8</c:f>
              <c:strCache>
                <c:ptCount val="1"/>
                <c:pt idx="0">
                  <c:v>Fieldcrops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Poland!$C$9:$C$11</c:f>
              <c:numCache>
                <c:formatCode>General</c:formatCode>
                <c:ptCount val="3"/>
                <c:pt idx="0">
                  <c:v>5850</c:v>
                </c:pt>
                <c:pt idx="1">
                  <c:v>133240</c:v>
                </c:pt>
                <c:pt idx="2">
                  <c:v>758240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DD-4AA1-B4C3-48B3ECC5EE2D}"/>
            </c:ext>
          </c:extLst>
        </c:ser>
        <c:ser>
          <c:idx val="2"/>
          <c:order val="2"/>
          <c:tx>
            <c:strRef>
              <c:f>Poland!$D$8</c:f>
              <c:strCache>
                <c:ptCount val="1"/>
                <c:pt idx="0">
                  <c:v>Granivores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Poland!$A$9:$A$11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Poland!$D$9:$D$11</c:f>
              <c:numCache>
                <c:formatCode>General</c:formatCode>
                <c:ptCount val="3"/>
                <c:pt idx="0">
                  <c:v>0</c:v>
                </c:pt>
                <c:pt idx="1">
                  <c:v>170</c:v>
                </c:pt>
                <c:pt idx="2">
                  <c:v>3250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DD-4AA1-B4C3-48B3ECC5EE2D}"/>
            </c:ext>
          </c:extLst>
        </c:ser>
        <c:ser>
          <c:idx val="3"/>
          <c:order val="3"/>
          <c:tx>
            <c:strRef>
              <c:f>Poland!$E$8</c:f>
              <c:strCache>
                <c:ptCount val="1"/>
                <c:pt idx="0">
                  <c:v>Horticulture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589496527777858E-2"/>
                  <c:y val="-0.1275271111111111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5DD-4AA1-B4C3-48B3ECC5EE2D}"/>
                </c:ext>
              </c:extLst>
            </c:dLbl>
            <c:dLbl>
              <c:idx val="1"/>
              <c:layout>
                <c:manualLayout>
                  <c:x val="2.7699565972222222E-2"/>
                  <c:y val="-0.13537022222222228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5DD-4AA1-B4C3-48B3ECC5EE2D}"/>
                </c:ext>
              </c:extLst>
            </c:dLbl>
            <c:dLbl>
              <c:idx val="2"/>
              <c:layout>
                <c:manualLayout>
                  <c:x val="3.3811029573952434E-2"/>
                  <c:y val="-0.11026602764464821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5DD-4AA1-B4C3-48B3ECC5EE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Poland!$E$9:$E$11</c:f>
              <c:numCache>
                <c:formatCode>General</c:formatCode>
                <c:ptCount val="3"/>
                <c:pt idx="0">
                  <c:v>95</c:v>
                </c:pt>
                <c:pt idx="1">
                  <c:v>4710</c:v>
                </c:pt>
                <c:pt idx="2">
                  <c:v>25420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DD-4AA1-B4C3-48B3ECC5EE2D}"/>
            </c:ext>
          </c:extLst>
        </c:ser>
        <c:ser>
          <c:idx val="4"/>
          <c:order val="4"/>
          <c:tx>
            <c:strRef>
              <c:f>Poland!$F$8</c:f>
              <c:strCache>
                <c:ptCount val="1"/>
                <c:pt idx="0">
                  <c:v>Mixed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Poland!$F$9:$F$11</c:f>
              <c:numCache>
                <c:formatCode>General</c:formatCode>
                <c:ptCount val="3"/>
                <c:pt idx="0">
                  <c:v>1720</c:v>
                </c:pt>
                <c:pt idx="1">
                  <c:v>42340</c:v>
                </c:pt>
                <c:pt idx="2">
                  <c:v>253350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DD-4AA1-B4C3-48B3ECC5EE2D}"/>
            </c:ext>
          </c:extLst>
        </c:ser>
        <c:ser>
          <c:idx val="5"/>
          <c:order val="5"/>
          <c:tx>
            <c:strRef>
              <c:f>Poland!$G$8</c:f>
              <c:strCache>
                <c:ptCount val="1"/>
                <c:pt idx="0">
                  <c:v>Other grazing livestock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701602649114122E-3"/>
                  <c:y val="0.1137118410085433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5DD-4AA1-B4C3-48B3ECC5EE2D}"/>
                </c:ext>
              </c:extLst>
            </c:dLbl>
            <c:dLbl>
              <c:idx val="1"/>
              <c:layout>
                <c:manualLayout>
                  <c:x val="-3.2113715277777778E-3"/>
                  <c:y val="0.10245511111111111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5DD-4AA1-B4C3-48B3ECC5EE2D}"/>
                </c:ext>
              </c:extLst>
            </c:dLbl>
            <c:dLbl>
              <c:idx val="2"/>
              <c:layout>
                <c:manualLayout>
                  <c:x val="0"/>
                  <c:y val="9.992858755296242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5DD-4AA1-B4C3-48B3ECC5EE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Poland!$G$9:$G$11</c:f>
              <c:numCache>
                <c:formatCode>General</c:formatCode>
                <c:ptCount val="3"/>
                <c:pt idx="0">
                  <c:v>750</c:v>
                </c:pt>
                <c:pt idx="1">
                  <c:v>8670</c:v>
                </c:pt>
                <c:pt idx="2">
                  <c:v>29930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5DD-4AA1-B4C3-48B3ECC5EE2D}"/>
            </c:ext>
          </c:extLst>
        </c:ser>
        <c:ser>
          <c:idx val="6"/>
          <c:order val="6"/>
          <c:tx>
            <c:strRef>
              <c:f>Poland!$H$8</c:f>
              <c:strCache>
                <c:ptCount val="1"/>
                <c:pt idx="0">
                  <c:v>Other permanent crops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7812630001912609E-4"/>
                  <c:y val="-0.10337440091685775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5DD-4AA1-B4C3-48B3ECC5EE2D}"/>
                </c:ext>
              </c:extLst>
            </c:dLbl>
            <c:dLbl>
              <c:idx val="1"/>
              <c:layout>
                <c:manualLayout>
                  <c:x val="-1.4982638888888888E-4"/>
                  <c:y val="-0.11279244444444445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5DD-4AA1-B4C3-48B3ECC5EE2D}"/>
                </c:ext>
              </c:extLst>
            </c:dLbl>
            <c:dLbl>
              <c:idx val="2"/>
              <c:layout>
                <c:manualLayout>
                  <c:x val="-6.9527192302291474E-4"/>
                  <c:y val="-0.12749509446412446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5DD-4AA1-B4C3-48B3ECC5EE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Poland!$H$9:$H$11</c:f>
              <c:numCache>
                <c:formatCode>General</c:formatCode>
                <c:ptCount val="3"/>
                <c:pt idx="0">
                  <c:v>485</c:v>
                </c:pt>
                <c:pt idx="1">
                  <c:v>9580</c:v>
                </c:pt>
                <c:pt idx="2">
                  <c:v>53120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5DD-4AA1-B4C3-48B3ECC5EE2D}"/>
            </c:ext>
          </c:extLst>
        </c:ser>
        <c:ser>
          <c:idx val="7"/>
          <c:order val="7"/>
          <c:tx>
            <c:strRef>
              <c:f>Poland!$I$8</c:f>
              <c:strCache>
                <c:ptCount val="1"/>
                <c:pt idx="0">
                  <c:v>Wine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Poland!$A$9:$A$11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Poland!$I$9:$I$11</c:f>
              <c:numCache>
                <c:formatCode>General</c:formatCode>
                <c:ptCount val="3"/>
                <c:pt idx="0">
                  <c:v>0</c:v>
                </c:pt>
                <c:pt idx="1">
                  <c:v>85</c:v>
                </c:pt>
                <c:pt idx="2">
                  <c:v>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5DD-4AA1-B4C3-48B3ECC5EE2D}"/>
            </c:ext>
          </c:extLst>
        </c:ser>
        <c:ser>
          <c:idx val="8"/>
          <c:order val="8"/>
          <c:tx>
            <c:strRef>
              <c:f>Poland!$J$8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Poland!$A$9:$A$11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Poland!$J$9:$J$11</c:f>
              <c:numCache>
                <c:formatCode>General</c:formatCode>
                <c:ptCount val="3"/>
                <c:pt idx="0">
                  <c:v>0</c:v>
                </c:pt>
                <c:pt idx="1">
                  <c:v>350</c:v>
                </c:pt>
                <c:pt idx="2">
                  <c:v>2320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5DD-4AA1-B4C3-48B3ECC5EE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3440335"/>
        <c:axId val="683443215"/>
      </c:barChart>
      <c:catAx>
        <c:axId val="6834403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443215"/>
        <c:crosses val="autoZero"/>
        <c:auto val="1"/>
        <c:lblAlgn val="ctr"/>
        <c:lblOffset val="100"/>
        <c:noMultiLvlLbl val="0"/>
      </c:catAx>
      <c:valAx>
        <c:axId val="6834432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4403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851720798442263E-2"/>
          <c:y val="3.7804631760253136E-2"/>
          <c:w val="0.91510424083939157"/>
          <c:h val="0.7446270436557274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'MS_young to old'!$J$2</c:f>
              <c:strCache>
                <c:ptCount val="1"/>
                <c:pt idx="0">
                  <c:v>Below 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'MS_young to old'!$I$3:$I$30</c:f>
              <c:strCache>
                <c:ptCount val="28"/>
                <c:pt idx="0">
                  <c:v>BE(*)</c:v>
                </c:pt>
                <c:pt idx="1">
                  <c:v>BG</c:v>
                </c:pt>
                <c:pt idx="2">
                  <c:v>CZ</c:v>
                </c:pt>
                <c:pt idx="3">
                  <c:v>DK</c:v>
                </c:pt>
                <c:pt idx="4">
                  <c:v>DE</c:v>
                </c:pt>
                <c:pt idx="5">
                  <c:v>EE</c:v>
                </c:pt>
                <c:pt idx="6">
                  <c:v>IE</c:v>
                </c:pt>
                <c:pt idx="7">
                  <c:v>EL</c:v>
                </c:pt>
                <c:pt idx="8">
                  <c:v>ES</c:v>
                </c:pt>
                <c:pt idx="9">
                  <c:v>FR</c:v>
                </c:pt>
                <c:pt idx="10">
                  <c:v>HR</c:v>
                </c:pt>
                <c:pt idx="11">
                  <c:v>IT(*)</c:v>
                </c:pt>
                <c:pt idx="12">
                  <c:v>CY</c:v>
                </c:pt>
                <c:pt idx="13">
                  <c:v>LV</c:v>
                </c:pt>
                <c:pt idx="14">
                  <c:v>LT</c:v>
                </c:pt>
                <c:pt idx="15">
                  <c:v>LU</c:v>
                </c:pt>
                <c:pt idx="16">
                  <c:v>HU</c:v>
                </c:pt>
                <c:pt idx="17">
                  <c:v>MT</c:v>
                </c:pt>
                <c:pt idx="18">
                  <c:v>NL</c:v>
                </c:pt>
                <c:pt idx="19">
                  <c:v>AT</c:v>
                </c:pt>
                <c:pt idx="20">
                  <c:v>PL</c:v>
                </c:pt>
                <c:pt idx="21">
                  <c:v>PT</c:v>
                </c:pt>
                <c:pt idx="22">
                  <c:v>RO</c:v>
                </c:pt>
                <c:pt idx="23">
                  <c:v>SI(*)</c:v>
                </c:pt>
                <c:pt idx="24">
                  <c:v>SK</c:v>
                </c:pt>
                <c:pt idx="25">
                  <c:v>FI</c:v>
                </c:pt>
                <c:pt idx="26">
                  <c:v>SE</c:v>
                </c:pt>
                <c:pt idx="27">
                  <c:v>EU(*)</c:v>
                </c:pt>
              </c:strCache>
            </c:strRef>
          </c:cat>
          <c:val>
            <c:numRef>
              <c:f>'MS_young to old'!$J$3:$J$30</c:f>
              <c:numCache>
                <c:formatCode>General</c:formatCode>
                <c:ptCount val="28"/>
                <c:pt idx="0">
                  <c:v>120</c:v>
                </c:pt>
                <c:pt idx="1">
                  <c:v>1250</c:v>
                </c:pt>
                <c:pt idx="2">
                  <c:v>610</c:v>
                </c:pt>
                <c:pt idx="3">
                  <c:v>101</c:v>
                </c:pt>
                <c:pt idx="4">
                  <c:v>1240</c:v>
                </c:pt>
                <c:pt idx="5">
                  <c:v>80</c:v>
                </c:pt>
                <c:pt idx="6">
                  <c:v>170</c:v>
                </c:pt>
                <c:pt idx="7">
                  <c:v>2040</c:v>
                </c:pt>
                <c:pt idx="8">
                  <c:v>7030</c:v>
                </c:pt>
                <c:pt idx="9">
                  <c:v>3730</c:v>
                </c:pt>
                <c:pt idx="10">
                  <c:v>2330</c:v>
                </c:pt>
                <c:pt idx="11">
                  <c:v>7379</c:v>
                </c:pt>
                <c:pt idx="12">
                  <c:v>30</c:v>
                </c:pt>
                <c:pt idx="13">
                  <c:v>240</c:v>
                </c:pt>
                <c:pt idx="14">
                  <c:v>860</c:v>
                </c:pt>
                <c:pt idx="15">
                  <c:v>10</c:v>
                </c:pt>
                <c:pt idx="16">
                  <c:v>810</c:v>
                </c:pt>
                <c:pt idx="17">
                  <c:v>10</c:v>
                </c:pt>
                <c:pt idx="18">
                  <c:v>200</c:v>
                </c:pt>
                <c:pt idx="19">
                  <c:v>1330</c:v>
                </c:pt>
                <c:pt idx="20">
                  <c:v>10280</c:v>
                </c:pt>
                <c:pt idx="21">
                  <c:v>240</c:v>
                </c:pt>
                <c:pt idx="22">
                  <c:v>10560</c:v>
                </c:pt>
                <c:pt idx="23">
                  <c:v>313</c:v>
                </c:pt>
                <c:pt idx="24">
                  <c:v>270</c:v>
                </c:pt>
                <c:pt idx="25">
                  <c:v>180</c:v>
                </c:pt>
                <c:pt idx="26">
                  <c:v>340</c:v>
                </c:pt>
                <c:pt idx="27">
                  <c:v>51753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CB-46B2-8841-E551B6C5DEB8}"/>
            </c:ext>
          </c:extLst>
        </c:ser>
        <c:ser>
          <c:idx val="1"/>
          <c:order val="1"/>
          <c:tx>
            <c:strRef>
              <c:f>'MS_young to old'!$K$2</c:f>
              <c:strCache>
                <c:ptCount val="1"/>
                <c:pt idx="0">
                  <c:v>25-34</c:v>
                </c:pt>
              </c:strCache>
            </c:strRef>
          </c:tx>
          <c:spPr>
            <a:solidFill>
              <a:srgbClr val="1D6BFF"/>
            </a:solidFill>
            <a:ln>
              <a:noFill/>
            </a:ln>
            <a:effectLst/>
          </c:spPr>
          <c:invertIfNegative val="0"/>
          <c:cat>
            <c:strRef>
              <c:f>'MS_young to old'!$I$3:$I$30</c:f>
              <c:strCache>
                <c:ptCount val="28"/>
                <c:pt idx="0">
                  <c:v>BE(*)</c:v>
                </c:pt>
                <c:pt idx="1">
                  <c:v>BG</c:v>
                </c:pt>
                <c:pt idx="2">
                  <c:v>CZ</c:v>
                </c:pt>
                <c:pt idx="3">
                  <c:v>DK</c:v>
                </c:pt>
                <c:pt idx="4">
                  <c:v>DE</c:v>
                </c:pt>
                <c:pt idx="5">
                  <c:v>EE</c:v>
                </c:pt>
                <c:pt idx="6">
                  <c:v>IE</c:v>
                </c:pt>
                <c:pt idx="7">
                  <c:v>EL</c:v>
                </c:pt>
                <c:pt idx="8">
                  <c:v>ES</c:v>
                </c:pt>
                <c:pt idx="9">
                  <c:v>FR</c:v>
                </c:pt>
                <c:pt idx="10">
                  <c:v>HR</c:v>
                </c:pt>
                <c:pt idx="11">
                  <c:v>IT(*)</c:v>
                </c:pt>
                <c:pt idx="12">
                  <c:v>CY</c:v>
                </c:pt>
                <c:pt idx="13">
                  <c:v>LV</c:v>
                </c:pt>
                <c:pt idx="14">
                  <c:v>LT</c:v>
                </c:pt>
                <c:pt idx="15">
                  <c:v>LU</c:v>
                </c:pt>
                <c:pt idx="16">
                  <c:v>HU</c:v>
                </c:pt>
                <c:pt idx="17">
                  <c:v>MT</c:v>
                </c:pt>
                <c:pt idx="18">
                  <c:v>NL</c:v>
                </c:pt>
                <c:pt idx="19">
                  <c:v>AT</c:v>
                </c:pt>
                <c:pt idx="20">
                  <c:v>PL</c:v>
                </c:pt>
                <c:pt idx="21">
                  <c:v>PT</c:v>
                </c:pt>
                <c:pt idx="22">
                  <c:v>RO</c:v>
                </c:pt>
                <c:pt idx="23">
                  <c:v>SI(*)</c:v>
                </c:pt>
                <c:pt idx="24">
                  <c:v>SK</c:v>
                </c:pt>
                <c:pt idx="25">
                  <c:v>FI</c:v>
                </c:pt>
                <c:pt idx="26">
                  <c:v>SE</c:v>
                </c:pt>
                <c:pt idx="27">
                  <c:v>EU(*)</c:v>
                </c:pt>
              </c:strCache>
            </c:strRef>
          </c:cat>
          <c:val>
            <c:numRef>
              <c:f>'MS_young to old'!$K$3:$K$30</c:f>
              <c:numCache>
                <c:formatCode>General</c:formatCode>
                <c:ptCount val="28"/>
                <c:pt idx="0">
                  <c:v>2165</c:v>
                </c:pt>
                <c:pt idx="1">
                  <c:v>7530</c:v>
                </c:pt>
                <c:pt idx="2">
                  <c:v>3090</c:v>
                </c:pt>
                <c:pt idx="3">
                  <c:v>1142</c:v>
                </c:pt>
                <c:pt idx="4">
                  <c:v>18430</c:v>
                </c:pt>
                <c:pt idx="5">
                  <c:v>860</c:v>
                </c:pt>
                <c:pt idx="6">
                  <c:v>2890</c:v>
                </c:pt>
                <c:pt idx="7">
                  <c:v>16080</c:v>
                </c:pt>
                <c:pt idx="8">
                  <c:v>37780</c:v>
                </c:pt>
                <c:pt idx="9">
                  <c:v>35640</c:v>
                </c:pt>
                <c:pt idx="10">
                  <c:v>9890</c:v>
                </c:pt>
                <c:pt idx="11">
                  <c:v>38541</c:v>
                </c:pt>
                <c:pt idx="12">
                  <c:v>600</c:v>
                </c:pt>
                <c:pt idx="13">
                  <c:v>2520</c:v>
                </c:pt>
                <c:pt idx="14">
                  <c:v>7270</c:v>
                </c:pt>
                <c:pt idx="15">
                  <c:v>180</c:v>
                </c:pt>
                <c:pt idx="16">
                  <c:v>8600</c:v>
                </c:pt>
                <c:pt idx="17">
                  <c:v>340</c:v>
                </c:pt>
                <c:pt idx="18">
                  <c:v>2380</c:v>
                </c:pt>
                <c:pt idx="19">
                  <c:v>12060</c:v>
                </c:pt>
                <c:pt idx="20">
                  <c:v>108570</c:v>
                </c:pt>
                <c:pt idx="21">
                  <c:v>5690</c:v>
                </c:pt>
                <c:pt idx="22">
                  <c:v>99170</c:v>
                </c:pt>
                <c:pt idx="23">
                  <c:v>2913</c:v>
                </c:pt>
                <c:pt idx="24">
                  <c:v>1690</c:v>
                </c:pt>
                <c:pt idx="25">
                  <c:v>2520</c:v>
                </c:pt>
                <c:pt idx="26">
                  <c:v>2910</c:v>
                </c:pt>
                <c:pt idx="27">
                  <c:v>431451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CB-46B2-8841-E551B6C5DEB8}"/>
            </c:ext>
          </c:extLst>
        </c:ser>
        <c:ser>
          <c:idx val="2"/>
          <c:order val="2"/>
          <c:tx>
            <c:strRef>
              <c:f>'MS_young to old'!$L$2</c:f>
              <c:strCache>
                <c:ptCount val="1"/>
                <c:pt idx="0">
                  <c:v>35-39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'MS_young to old'!$I$3:$I$30</c:f>
              <c:strCache>
                <c:ptCount val="28"/>
                <c:pt idx="0">
                  <c:v>BE(*)</c:v>
                </c:pt>
                <c:pt idx="1">
                  <c:v>BG</c:v>
                </c:pt>
                <c:pt idx="2">
                  <c:v>CZ</c:v>
                </c:pt>
                <c:pt idx="3">
                  <c:v>DK</c:v>
                </c:pt>
                <c:pt idx="4">
                  <c:v>DE</c:v>
                </c:pt>
                <c:pt idx="5">
                  <c:v>EE</c:v>
                </c:pt>
                <c:pt idx="6">
                  <c:v>IE</c:v>
                </c:pt>
                <c:pt idx="7">
                  <c:v>EL</c:v>
                </c:pt>
                <c:pt idx="8">
                  <c:v>ES</c:v>
                </c:pt>
                <c:pt idx="9">
                  <c:v>FR</c:v>
                </c:pt>
                <c:pt idx="10">
                  <c:v>HR</c:v>
                </c:pt>
                <c:pt idx="11">
                  <c:v>IT(*)</c:v>
                </c:pt>
                <c:pt idx="12">
                  <c:v>CY</c:v>
                </c:pt>
                <c:pt idx="13">
                  <c:v>LV</c:v>
                </c:pt>
                <c:pt idx="14">
                  <c:v>LT</c:v>
                </c:pt>
                <c:pt idx="15">
                  <c:v>LU</c:v>
                </c:pt>
                <c:pt idx="16">
                  <c:v>HU</c:v>
                </c:pt>
                <c:pt idx="17">
                  <c:v>MT</c:v>
                </c:pt>
                <c:pt idx="18">
                  <c:v>NL</c:v>
                </c:pt>
                <c:pt idx="19">
                  <c:v>AT</c:v>
                </c:pt>
                <c:pt idx="20">
                  <c:v>PL</c:v>
                </c:pt>
                <c:pt idx="21">
                  <c:v>PT</c:v>
                </c:pt>
                <c:pt idx="22">
                  <c:v>RO</c:v>
                </c:pt>
                <c:pt idx="23">
                  <c:v>SI(*)</c:v>
                </c:pt>
                <c:pt idx="24">
                  <c:v>SK</c:v>
                </c:pt>
                <c:pt idx="25">
                  <c:v>FI</c:v>
                </c:pt>
                <c:pt idx="26">
                  <c:v>SE</c:v>
                </c:pt>
                <c:pt idx="27">
                  <c:v>EU(*)</c:v>
                </c:pt>
              </c:strCache>
            </c:strRef>
          </c:cat>
          <c:val>
            <c:numRef>
              <c:f>'MS_young to old'!$L$3:$L$30</c:f>
              <c:numCache>
                <c:formatCode>General</c:formatCode>
                <c:ptCount val="28"/>
                <c:pt idx="0">
                  <c:v>2775</c:v>
                </c:pt>
                <c:pt idx="1">
                  <c:v>8870</c:v>
                </c:pt>
                <c:pt idx="2">
                  <c:v>2950</c:v>
                </c:pt>
                <c:pt idx="3">
                  <c:v>942</c:v>
                </c:pt>
                <c:pt idx="4">
                  <c:v>20050</c:v>
                </c:pt>
                <c:pt idx="5">
                  <c:v>950</c:v>
                </c:pt>
                <c:pt idx="6">
                  <c:v>3880</c:v>
                </c:pt>
                <c:pt idx="7">
                  <c:v>19870</c:v>
                </c:pt>
                <c:pt idx="8">
                  <c:v>43540</c:v>
                </c:pt>
                <c:pt idx="9">
                  <c:v>39040</c:v>
                </c:pt>
                <c:pt idx="10">
                  <c:v>9870</c:v>
                </c:pt>
                <c:pt idx="11">
                  <c:v>76766</c:v>
                </c:pt>
                <c:pt idx="12">
                  <c:v>690</c:v>
                </c:pt>
                <c:pt idx="13">
                  <c:v>3040</c:v>
                </c:pt>
                <c:pt idx="14">
                  <c:v>6800</c:v>
                </c:pt>
                <c:pt idx="15">
                  <c:v>180</c:v>
                </c:pt>
                <c:pt idx="16">
                  <c:v>10360</c:v>
                </c:pt>
                <c:pt idx="17">
                  <c:v>350</c:v>
                </c:pt>
                <c:pt idx="18">
                  <c:v>2780</c:v>
                </c:pt>
                <c:pt idx="19">
                  <c:v>12260</c:v>
                </c:pt>
                <c:pt idx="20">
                  <c:v>123920</c:v>
                </c:pt>
                <c:pt idx="21">
                  <c:v>7240</c:v>
                </c:pt>
                <c:pt idx="22">
                  <c:v>122820</c:v>
                </c:pt>
                <c:pt idx="23">
                  <c:v>2917</c:v>
                </c:pt>
                <c:pt idx="24">
                  <c:v>1620</c:v>
                </c:pt>
                <c:pt idx="25">
                  <c:v>3230</c:v>
                </c:pt>
                <c:pt idx="26">
                  <c:v>3580</c:v>
                </c:pt>
                <c:pt idx="27">
                  <c:v>531290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CB-46B2-8841-E551B6C5DEB8}"/>
            </c:ext>
          </c:extLst>
        </c:ser>
        <c:ser>
          <c:idx val="3"/>
          <c:order val="3"/>
          <c:tx>
            <c:strRef>
              <c:f>'MS_young to old'!$M$2</c:f>
              <c:strCache>
                <c:ptCount val="1"/>
                <c:pt idx="0">
                  <c:v>40-64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'MS_young to old'!$I$3:$I$30</c:f>
              <c:strCache>
                <c:ptCount val="28"/>
                <c:pt idx="0">
                  <c:v>BE(*)</c:v>
                </c:pt>
                <c:pt idx="1">
                  <c:v>BG</c:v>
                </c:pt>
                <c:pt idx="2">
                  <c:v>CZ</c:v>
                </c:pt>
                <c:pt idx="3">
                  <c:v>DK</c:v>
                </c:pt>
                <c:pt idx="4">
                  <c:v>DE</c:v>
                </c:pt>
                <c:pt idx="5">
                  <c:v>EE</c:v>
                </c:pt>
                <c:pt idx="6">
                  <c:v>IE</c:v>
                </c:pt>
                <c:pt idx="7">
                  <c:v>EL</c:v>
                </c:pt>
                <c:pt idx="8">
                  <c:v>ES</c:v>
                </c:pt>
                <c:pt idx="9">
                  <c:v>FR</c:v>
                </c:pt>
                <c:pt idx="10">
                  <c:v>HR</c:v>
                </c:pt>
                <c:pt idx="11">
                  <c:v>IT(*)</c:v>
                </c:pt>
                <c:pt idx="12">
                  <c:v>CY</c:v>
                </c:pt>
                <c:pt idx="13">
                  <c:v>LV</c:v>
                </c:pt>
                <c:pt idx="14">
                  <c:v>LT</c:v>
                </c:pt>
                <c:pt idx="15">
                  <c:v>LU</c:v>
                </c:pt>
                <c:pt idx="16">
                  <c:v>HU</c:v>
                </c:pt>
                <c:pt idx="17">
                  <c:v>MT</c:v>
                </c:pt>
                <c:pt idx="18">
                  <c:v>NL</c:v>
                </c:pt>
                <c:pt idx="19">
                  <c:v>AT</c:v>
                </c:pt>
                <c:pt idx="20">
                  <c:v>PL</c:v>
                </c:pt>
                <c:pt idx="21">
                  <c:v>PT</c:v>
                </c:pt>
                <c:pt idx="22">
                  <c:v>RO</c:v>
                </c:pt>
                <c:pt idx="23">
                  <c:v>SI(*)</c:v>
                </c:pt>
                <c:pt idx="24">
                  <c:v>SK</c:v>
                </c:pt>
                <c:pt idx="25">
                  <c:v>FI</c:v>
                </c:pt>
                <c:pt idx="26">
                  <c:v>SE</c:v>
                </c:pt>
                <c:pt idx="27">
                  <c:v>EU(*)</c:v>
                </c:pt>
              </c:strCache>
            </c:strRef>
          </c:cat>
          <c:val>
            <c:numRef>
              <c:f>'MS_young to old'!$M$3:$M$30</c:f>
              <c:numCache>
                <c:formatCode>General</c:formatCode>
                <c:ptCount val="28"/>
                <c:pt idx="0">
                  <c:v>20951</c:v>
                </c:pt>
                <c:pt idx="1">
                  <c:v>56580</c:v>
                </c:pt>
                <c:pt idx="2">
                  <c:v>19670</c:v>
                </c:pt>
                <c:pt idx="3">
                  <c:v>18839</c:v>
                </c:pt>
                <c:pt idx="4">
                  <c:v>178080</c:v>
                </c:pt>
                <c:pt idx="5">
                  <c:v>5820</c:v>
                </c:pt>
                <c:pt idx="6">
                  <c:v>64260</c:v>
                </c:pt>
                <c:pt idx="7">
                  <c:v>265960</c:v>
                </c:pt>
                <c:pt idx="8">
                  <c:v>428240</c:v>
                </c:pt>
                <c:pt idx="9">
                  <c:v>240970</c:v>
                </c:pt>
                <c:pt idx="10">
                  <c:v>72760</c:v>
                </c:pt>
                <c:pt idx="11">
                  <c:v>369354</c:v>
                </c:pt>
                <c:pt idx="12">
                  <c:v>13960</c:v>
                </c:pt>
                <c:pt idx="13">
                  <c:v>32360</c:v>
                </c:pt>
                <c:pt idx="14">
                  <c:v>65980</c:v>
                </c:pt>
                <c:pt idx="15">
                  <c:v>1080</c:v>
                </c:pt>
                <c:pt idx="16">
                  <c:v>99780</c:v>
                </c:pt>
                <c:pt idx="17">
                  <c:v>3820</c:v>
                </c:pt>
                <c:pt idx="18">
                  <c:v>33140</c:v>
                </c:pt>
                <c:pt idx="19">
                  <c:v>68480</c:v>
                </c:pt>
                <c:pt idx="20">
                  <c:v>797270</c:v>
                </c:pt>
                <c:pt idx="21">
                  <c:v>112620</c:v>
                </c:pt>
                <c:pt idx="22">
                  <c:v>1434980</c:v>
                </c:pt>
                <c:pt idx="23">
                  <c:v>36749</c:v>
                </c:pt>
                <c:pt idx="24">
                  <c:v>9900</c:v>
                </c:pt>
                <c:pt idx="25">
                  <c:v>27400</c:v>
                </c:pt>
                <c:pt idx="26">
                  <c:v>28190</c:v>
                </c:pt>
                <c:pt idx="27">
                  <c:v>4507193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CB-46B2-8841-E551B6C5DEB8}"/>
            </c:ext>
          </c:extLst>
        </c:ser>
        <c:ser>
          <c:idx val="4"/>
          <c:order val="4"/>
          <c:tx>
            <c:strRef>
              <c:f>'MS_young to old'!$N$2</c:f>
              <c:strCache>
                <c:ptCount val="1"/>
                <c:pt idx="0">
                  <c:v>above 65</c:v>
                </c:pt>
              </c:strCache>
            </c:strRef>
          </c:tx>
          <c:spPr>
            <a:solidFill>
              <a:srgbClr val="F13333"/>
            </a:solidFill>
            <a:ln>
              <a:noFill/>
            </a:ln>
            <a:effectLst/>
          </c:spPr>
          <c:invertIfNegative val="0"/>
          <c:cat>
            <c:strRef>
              <c:f>'MS_young to old'!$I$3:$I$30</c:f>
              <c:strCache>
                <c:ptCount val="28"/>
                <c:pt idx="0">
                  <c:v>BE(*)</c:v>
                </c:pt>
                <c:pt idx="1">
                  <c:v>BG</c:v>
                </c:pt>
                <c:pt idx="2">
                  <c:v>CZ</c:v>
                </c:pt>
                <c:pt idx="3">
                  <c:v>DK</c:v>
                </c:pt>
                <c:pt idx="4">
                  <c:v>DE</c:v>
                </c:pt>
                <c:pt idx="5">
                  <c:v>EE</c:v>
                </c:pt>
                <c:pt idx="6">
                  <c:v>IE</c:v>
                </c:pt>
                <c:pt idx="7">
                  <c:v>EL</c:v>
                </c:pt>
                <c:pt idx="8">
                  <c:v>ES</c:v>
                </c:pt>
                <c:pt idx="9">
                  <c:v>FR</c:v>
                </c:pt>
                <c:pt idx="10">
                  <c:v>HR</c:v>
                </c:pt>
                <c:pt idx="11">
                  <c:v>IT(*)</c:v>
                </c:pt>
                <c:pt idx="12">
                  <c:v>CY</c:v>
                </c:pt>
                <c:pt idx="13">
                  <c:v>LV</c:v>
                </c:pt>
                <c:pt idx="14">
                  <c:v>LT</c:v>
                </c:pt>
                <c:pt idx="15">
                  <c:v>LU</c:v>
                </c:pt>
                <c:pt idx="16">
                  <c:v>HU</c:v>
                </c:pt>
                <c:pt idx="17">
                  <c:v>MT</c:v>
                </c:pt>
                <c:pt idx="18">
                  <c:v>NL</c:v>
                </c:pt>
                <c:pt idx="19">
                  <c:v>AT</c:v>
                </c:pt>
                <c:pt idx="20">
                  <c:v>PL</c:v>
                </c:pt>
                <c:pt idx="21">
                  <c:v>PT</c:v>
                </c:pt>
                <c:pt idx="22">
                  <c:v>RO</c:v>
                </c:pt>
                <c:pt idx="23">
                  <c:v>SI(*)</c:v>
                </c:pt>
                <c:pt idx="24">
                  <c:v>SK</c:v>
                </c:pt>
                <c:pt idx="25">
                  <c:v>FI</c:v>
                </c:pt>
                <c:pt idx="26">
                  <c:v>SE</c:v>
                </c:pt>
                <c:pt idx="27">
                  <c:v>EU(*)</c:v>
                </c:pt>
              </c:strCache>
            </c:strRef>
          </c:cat>
          <c:val>
            <c:numRef>
              <c:f>'MS_young to old'!$N$3:$N$30</c:f>
              <c:numCache>
                <c:formatCode>General</c:formatCode>
                <c:ptCount val="28"/>
                <c:pt idx="0">
                  <c:v>8238</c:v>
                </c:pt>
                <c:pt idx="1">
                  <c:v>33400</c:v>
                </c:pt>
                <c:pt idx="2">
                  <c:v>6850</c:v>
                </c:pt>
                <c:pt idx="3">
                  <c:v>8530</c:v>
                </c:pt>
                <c:pt idx="4">
                  <c:v>37210</c:v>
                </c:pt>
                <c:pt idx="5">
                  <c:v>3000</c:v>
                </c:pt>
                <c:pt idx="6">
                  <c:v>56880</c:v>
                </c:pt>
                <c:pt idx="7">
                  <c:v>182050</c:v>
                </c:pt>
                <c:pt idx="8">
                  <c:v>285870</c:v>
                </c:pt>
                <c:pt idx="9">
                  <c:v>41030</c:v>
                </c:pt>
                <c:pt idx="10">
                  <c:v>51990</c:v>
                </c:pt>
                <c:pt idx="11">
                  <c:v>421000</c:v>
                </c:pt>
                <c:pt idx="12">
                  <c:v>16740</c:v>
                </c:pt>
                <c:pt idx="13">
                  <c:v>18230</c:v>
                </c:pt>
                <c:pt idx="14">
                  <c:v>38710</c:v>
                </c:pt>
                <c:pt idx="15">
                  <c:v>380</c:v>
                </c:pt>
                <c:pt idx="16">
                  <c:v>69630</c:v>
                </c:pt>
                <c:pt idx="17">
                  <c:v>3460</c:v>
                </c:pt>
                <c:pt idx="18">
                  <c:v>12060</c:v>
                </c:pt>
                <c:pt idx="19">
                  <c:v>6910</c:v>
                </c:pt>
                <c:pt idx="20">
                  <c:v>186980</c:v>
                </c:pt>
                <c:pt idx="21">
                  <c:v>135710</c:v>
                </c:pt>
                <c:pt idx="22">
                  <c:v>1191830</c:v>
                </c:pt>
                <c:pt idx="23">
                  <c:v>25500</c:v>
                </c:pt>
                <c:pt idx="24">
                  <c:v>4040</c:v>
                </c:pt>
                <c:pt idx="25">
                  <c:v>8940</c:v>
                </c:pt>
                <c:pt idx="26">
                  <c:v>21150</c:v>
                </c:pt>
                <c:pt idx="27">
                  <c:v>2876318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CB-46B2-8841-E551B6C5DE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36308832"/>
        <c:axId val="2036309792"/>
      </c:barChart>
      <c:catAx>
        <c:axId val="203630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2036309792"/>
        <c:crosses val="autoZero"/>
        <c:auto val="1"/>
        <c:lblAlgn val="ctr"/>
        <c:lblOffset val="100"/>
        <c:noMultiLvlLbl val="0"/>
      </c:catAx>
      <c:valAx>
        <c:axId val="2036309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2036308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EuropeaEco" pitchFamily="2" charset="0"/>
              <a:ea typeface="EuropeaEco" pitchFamily="2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EuropeaEco" pitchFamily="2" charset="0"/>
          <a:ea typeface="EuropeaEco" pitchFamily="2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3"/>
          <c:order val="2"/>
          <c:tx>
            <c:strRef>
              <c:f>UAA!$B$52</c:f>
              <c:strCache>
                <c:ptCount val="1"/>
                <c:pt idx="0">
                  <c:v>Less than 40 years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UAA!$C$52</c:f>
              <c:numCache>
                <c:formatCode>_-* #,##0_-;\-* #,##0_-;_-* "-"??_-;_-@_-</c:formatCode>
                <c:ptCount val="1"/>
                <c:pt idx="0">
                  <c:v>93.511714996999999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EE-4D89-A630-040281AD40F0}"/>
            </c:ext>
          </c:extLst>
        </c:ser>
        <c:ser>
          <c:idx val="1"/>
          <c:order val="3"/>
          <c:tx>
            <c:strRef>
              <c:f>UAA!$B$50</c:f>
              <c:strCache>
                <c:ptCount val="1"/>
                <c:pt idx="0">
                  <c:v>40 years or over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UAA!$C$50</c:f>
              <c:numCache>
                <c:formatCode>_-* #,##0_-;\-* #,##0_-;_-* "-"??_-;_-@_-</c:formatCode>
                <c:ptCount val="1"/>
                <c:pt idx="0">
                  <c:v>68.805216994000006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EE-4D89-A630-040281AD40F0}"/>
            </c:ext>
          </c:extLst>
        </c:ser>
        <c:ser>
          <c:idx val="4"/>
          <c:order val="4"/>
          <c:tx>
            <c:strRef>
              <c:f>UAA!$B$53</c:f>
              <c:strCache>
                <c:ptCount val="1"/>
                <c:pt idx="0">
                  <c:v>All age classes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UAA!$C$53</c:f>
              <c:numCache>
                <c:formatCode>_-* #,##0_-;\-* #,##0_-;_-* "-"??_-;_-@_-</c:formatCode>
                <c:ptCount val="1"/>
                <c:pt idx="0">
                  <c:v>73.304442465999998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EE-4D89-A630-040281AD40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37191375"/>
        <c:axId val="133719089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UAA!$B$49</c15:sqref>
                        </c15:formulaRef>
                      </c:ext>
                    </c:extLst>
                    <c:strCache>
                      <c:ptCount val="1"/>
                      <c:pt idx="0">
                        <c:v>26 years or over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EuropeaEco" pitchFamily="2" charset="0"/>
                          <a:ea typeface="EuropeaEco" pitchFamily="2" charset="0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UAA!$C$27</c15:sqref>
                        </c15:formulaRef>
                      </c:ext>
                    </c:extLst>
                    <c:strCache>
                      <c:ptCount val="1"/>
                      <c:pt idx="0">
                        <c:v>average farm size (ha)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UAA!$C$49</c15:sqref>
                        </c15:formulaRef>
                      </c:ext>
                    </c:extLst>
                    <c:numCache>
                      <c:formatCode>_-* #,##0_-;\-* #,##0_-;_-* "-"??_-;_-@_-</c:formatCode>
                      <c:ptCount val="1"/>
                      <c:pt idx="0">
                        <c:v>73.388072492000006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3DEE-4D89-A630-040281AD40F0}"/>
                  </c:ext>
                </c:extLst>
              </c15:ser>
            </c15:filteredBarSeries>
            <c15:filteredBarSeries>
              <c15:ser>
                <c:idx val="2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UAA!$B$51</c15:sqref>
                        </c15:formulaRef>
                      </c:ext>
                    </c:extLst>
                    <c:strCache>
                      <c:ptCount val="1"/>
                      <c:pt idx="0">
                        <c:v>Less than 26 years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UAA!$C$27</c15:sqref>
                        </c15:formulaRef>
                      </c:ext>
                    </c:extLst>
                    <c:strCache>
                      <c:ptCount val="1"/>
                      <c:pt idx="0">
                        <c:v>average farm size (ha)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UAA!$C$51</c15:sqref>
                        </c15:formulaRef>
                      </c:ext>
                    </c:extLst>
                    <c:numCache>
                      <c:formatCode>General</c:formatCode>
                      <c:ptCount val="1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3DEE-4D89-A630-040281AD40F0}"/>
                  </c:ext>
                </c:extLst>
              </c15:ser>
            </c15:filteredBarSeries>
          </c:ext>
        </c:extLst>
      </c:barChart>
      <c:catAx>
        <c:axId val="13371913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37190895"/>
        <c:crosses val="autoZero"/>
        <c:auto val="1"/>
        <c:lblAlgn val="ctr"/>
        <c:lblOffset val="100"/>
        <c:noMultiLvlLbl val="0"/>
      </c:catAx>
      <c:valAx>
        <c:axId val="1337190895"/>
        <c:scaling>
          <c:orientation val="minMax"/>
          <c:max val="12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3371913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EuropeaEco" pitchFamily="2" charset="0"/>
          <a:ea typeface="EuropeaEco" pitchFamily="2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UAA!$B$30</c:f>
              <c:strCache>
                <c:ptCount val="1"/>
                <c:pt idx="0">
                  <c:v>Less than 26 years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UAA!$C$30</c:f>
              <c:numCache>
                <c:formatCode>_-* #,##0_-;\-* #,##0_-;_-* "-"??_-;_-@_-</c:formatCode>
                <c:ptCount val="1"/>
                <c:pt idx="0">
                  <c:v>48.609618603999998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3F-412B-A34A-97CE90A4921A}"/>
            </c:ext>
          </c:extLst>
        </c:ser>
        <c:ser>
          <c:idx val="3"/>
          <c:order val="2"/>
          <c:tx>
            <c:strRef>
              <c:f>UAA!$B$31</c:f>
              <c:strCache>
                <c:ptCount val="1"/>
                <c:pt idx="0">
                  <c:v>Less than 40 years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UAA!$C$31</c:f>
              <c:numCache>
                <c:formatCode>_-* #,##0_-;\-* #,##0_-;_-* "-"??_-;_-@_-</c:formatCode>
                <c:ptCount val="1"/>
                <c:pt idx="0">
                  <c:v>50.716511015999998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3F-412B-A34A-97CE90A4921A}"/>
            </c:ext>
          </c:extLst>
        </c:ser>
        <c:ser>
          <c:idx val="1"/>
          <c:order val="3"/>
          <c:tx>
            <c:strRef>
              <c:f>UAA!$B$29</c:f>
              <c:strCache>
                <c:ptCount val="1"/>
                <c:pt idx="0">
                  <c:v>40 years or over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UAA!$C$29</c:f>
              <c:numCache>
                <c:formatCode>_-* #,##0_-;\-* #,##0_-;_-* "-"??_-;_-@_-</c:formatCode>
                <c:ptCount val="1"/>
                <c:pt idx="0">
                  <c:v>46.813057894000004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3F-412B-A34A-97CE90A4921A}"/>
            </c:ext>
          </c:extLst>
        </c:ser>
        <c:ser>
          <c:idx val="4"/>
          <c:order val="4"/>
          <c:tx>
            <c:strRef>
              <c:f>UAA!$B$32</c:f>
              <c:strCache>
                <c:ptCount val="1"/>
                <c:pt idx="0">
                  <c:v>All age classes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UAA!$C$32</c:f>
              <c:numCache>
                <c:formatCode>_-* #,##0_-;\-* #,##0_-;_-* "-"??_-;_-@_-</c:formatCode>
                <c:ptCount val="1"/>
                <c:pt idx="0">
                  <c:v>47.122332987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3F-412B-A34A-97CE90A492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37191375"/>
        <c:axId val="133719089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UAA!$B$28</c15:sqref>
                        </c15:formulaRef>
                      </c:ext>
                    </c:extLst>
                    <c:strCache>
                      <c:ptCount val="1"/>
                      <c:pt idx="0">
                        <c:v>26 years or over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EuropeaEco" pitchFamily="2" charset="0"/>
                          <a:ea typeface="EuropeaEco" pitchFamily="2" charset="0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UAA!$C$27</c15:sqref>
                        </c15:formulaRef>
                      </c:ext>
                    </c:extLst>
                    <c:strCache>
                      <c:ptCount val="1"/>
                      <c:pt idx="0">
                        <c:v>average farm size (ha)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UAA!$C$28</c15:sqref>
                        </c15:formulaRef>
                      </c:ext>
                    </c:extLst>
                    <c:numCache>
                      <c:formatCode>_-* #,##0_-;\-* #,##0_-;_-* "-"??_-;_-@_-</c:formatCode>
                      <c:ptCount val="1"/>
                      <c:pt idx="0">
                        <c:v>47.113579762000001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B93F-412B-A34A-97CE90A4921A}"/>
                  </c:ext>
                </c:extLst>
              </c15:ser>
            </c15:filteredBarSeries>
          </c:ext>
        </c:extLst>
      </c:barChart>
      <c:catAx>
        <c:axId val="13371913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37190895"/>
        <c:crosses val="autoZero"/>
        <c:auto val="1"/>
        <c:lblAlgn val="ctr"/>
        <c:lblOffset val="100"/>
        <c:noMultiLvlLbl val="0"/>
      </c:catAx>
      <c:valAx>
        <c:axId val="1337190895"/>
        <c:scaling>
          <c:orientation val="minMax"/>
          <c:max val="12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3371913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EuropeaEco" pitchFamily="2" charset="0"/>
          <a:ea typeface="EuropeaEco" pitchFamily="2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3"/>
          <c:order val="2"/>
          <c:tx>
            <c:strRef>
              <c:f>UAA!$B$38</c:f>
              <c:strCache>
                <c:ptCount val="1"/>
                <c:pt idx="0">
                  <c:v>Less than 40 years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UAA!$C$38</c:f>
              <c:numCache>
                <c:formatCode>_-* #,##0_-;\-* #,##0_-;_-* "-"??_-;_-@_-</c:formatCode>
                <c:ptCount val="1"/>
                <c:pt idx="0">
                  <c:v>109.25364087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5D-40DB-844F-4DD579175F6E}"/>
            </c:ext>
          </c:extLst>
        </c:ser>
        <c:ser>
          <c:idx val="1"/>
          <c:order val="3"/>
          <c:tx>
            <c:strRef>
              <c:f>UAA!$B$36</c:f>
              <c:strCache>
                <c:ptCount val="1"/>
                <c:pt idx="0">
                  <c:v>40 years or over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UAA!$C$36</c:f>
              <c:numCache>
                <c:formatCode>_-* #,##0_-;\-* #,##0_-;_-* "-"??_-;_-@_-</c:formatCode>
                <c:ptCount val="1"/>
                <c:pt idx="0">
                  <c:v>93.172487849999996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5D-40DB-844F-4DD579175F6E}"/>
            </c:ext>
          </c:extLst>
        </c:ser>
        <c:ser>
          <c:idx val="4"/>
          <c:order val="4"/>
          <c:tx>
            <c:strRef>
              <c:f>UAA!$B$39</c:f>
              <c:strCache>
                <c:ptCount val="1"/>
                <c:pt idx="0">
                  <c:v>All age classes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D61-4257-A16C-CF6B8FD602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UAA!$C$39</c:f>
              <c:numCache>
                <c:formatCode>_-* #,##0_-;\-* #,##0_-;_-* "-"??_-;_-@_-</c:formatCode>
                <c:ptCount val="1"/>
                <c:pt idx="0">
                  <c:v>96.043924180000005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5D-40DB-844F-4DD579175F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37191375"/>
        <c:axId val="133719089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UAA!$B$35</c15:sqref>
                        </c15:formulaRef>
                      </c:ext>
                    </c:extLst>
                    <c:strCache>
                      <c:ptCount val="1"/>
                      <c:pt idx="0">
                        <c:v>26 years or over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EuropeaEco" pitchFamily="2" charset="0"/>
                          <a:ea typeface="EuropeaEco" pitchFamily="2" charset="0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UAA!$C$27</c15:sqref>
                        </c15:formulaRef>
                      </c:ext>
                    </c:extLst>
                    <c:strCache>
                      <c:ptCount val="1"/>
                      <c:pt idx="0">
                        <c:v>average farm size (ha)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UAA!$C$35</c15:sqref>
                        </c15:formulaRef>
                      </c:ext>
                    </c:extLst>
                    <c:numCache>
                      <c:formatCode>_-* #,##0_-;\-* #,##0_-;_-* "-"??_-;_-@_-</c:formatCode>
                      <c:ptCount val="1"/>
                      <c:pt idx="0">
                        <c:v>96.043924180000005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C05D-40DB-844F-4DD579175F6E}"/>
                  </c:ext>
                </c:extLst>
              </c15:ser>
            </c15:filteredBarSeries>
            <c15:filteredBarSeries>
              <c15:ser>
                <c:idx val="2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UAA!$B$37</c15:sqref>
                        </c15:formulaRef>
                      </c:ext>
                    </c:extLst>
                    <c:strCache>
                      <c:ptCount val="1"/>
                      <c:pt idx="0">
                        <c:v>Less than 26 years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UAA!$C$27</c15:sqref>
                        </c15:formulaRef>
                      </c:ext>
                    </c:extLst>
                    <c:strCache>
                      <c:ptCount val="1"/>
                      <c:pt idx="0">
                        <c:v>average farm size (ha)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UAA!$C$37</c15:sqref>
                        </c15:formulaRef>
                      </c:ext>
                    </c:extLst>
                    <c:numCache>
                      <c:formatCode>General</c:formatCode>
                      <c:ptCount val="1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C05D-40DB-844F-4DD579175F6E}"/>
                  </c:ext>
                </c:extLst>
              </c15:ser>
            </c15:filteredBarSeries>
          </c:ext>
        </c:extLst>
      </c:barChart>
      <c:catAx>
        <c:axId val="13371913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37190895"/>
        <c:crosses val="autoZero"/>
        <c:auto val="1"/>
        <c:lblAlgn val="ctr"/>
        <c:lblOffset val="100"/>
        <c:noMultiLvlLbl val="0"/>
      </c:catAx>
      <c:valAx>
        <c:axId val="1337190895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3371913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EuropeaEco" pitchFamily="2" charset="0"/>
          <a:ea typeface="EuropeaEco" pitchFamily="2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UAA!$B$44</c:f>
              <c:strCache>
                <c:ptCount val="1"/>
                <c:pt idx="0">
                  <c:v>Less than 26 years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UAA!$C$44</c:f>
              <c:numCache>
                <c:formatCode>_-* #,##0_-;\-* #,##0_-;_-* "-"??_-;_-@_-</c:formatCode>
                <c:ptCount val="1"/>
                <c:pt idx="0">
                  <c:v>20.043076675999998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F7-49A1-BE61-BC4336409C76}"/>
            </c:ext>
          </c:extLst>
        </c:ser>
        <c:ser>
          <c:idx val="3"/>
          <c:order val="2"/>
          <c:tx>
            <c:strRef>
              <c:f>UAA!$B$45</c:f>
              <c:strCache>
                <c:ptCount val="1"/>
                <c:pt idx="0">
                  <c:v>Less than 40 years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UAA!$C$45</c:f>
              <c:numCache>
                <c:formatCode>_-* #,##0_-;\-* #,##0_-;_-* "-"??_-;_-@_-</c:formatCode>
                <c:ptCount val="1"/>
                <c:pt idx="0">
                  <c:v>20.854868182000001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F7-49A1-BE61-BC4336409C76}"/>
            </c:ext>
          </c:extLst>
        </c:ser>
        <c:ser>
          <c:idx val="1"/>
          <c:order val="3"/>
          <c:tx>
            <c:strRef>
              <c:f>UAA!$B$43</c:f>
              <c:strCache>
                <c:ptCount val="1"/>
                <c:pt idx="0">
                  <c:v>40 years or over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UAA!$C$43</c:f>
              <c:numCache>
                <c:formatCode>_-* #,##0_-;\-* #,##0_-;_-* "-"??_-;_-@_-</c:formatCode>
                <c:ptCount val="1"/>
                <c:pt idx="0">
                  <c:v>21.415199860000001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F7-49A1-BE61-BC4336409C76}"/>
            </c:ext>
          </c:extLst>
        </c:ser>
        <c:ser>
          <c:idx val="4"/>
          <c:order val="4"/>
          <c:tx>
            <c:strRef>
              <c:f>UAA!$B$46</c:f>
              <c:strCache>
                <c:ptCount val="1"/>
                <c:pt idx="0">
                  <c:v>All age classes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UAA!$C$27</c:f>
              <c:strCache>
                <c:ptCount val="1"/>
                <c:pt idx="0">
                  <c:v>average farm size (ha)</c:v>
                </c:pt>
              </c:strCache>
            </c:strRef>
          </c:cat>
          <c:val>
            <c:numRef>
              <c:f>UAA!$C$46</c:f>
              <c:numCache>
                <c:formatCode>_-* #,##0_-;\-* #,##0_-;_-* "-"??_-;_-@_-</c:formatCode>
                <c:ptCount val="1"/>
                <c:pt idx="0">
                  <c:v>21.264624656999999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F7-49A1-BE61-BC4336409C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37191375"/>
        <c:axId val="133719089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UAA!$B$42</c15:sqref>
                        </c15:formulaRef>
                      </c:ext>
                    </c:extLst>
                    <c:strCache>
                      <c:ptCount val="1"/>
                      <c:pt idx="0">
                        <c:v>26 years or over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EuropeaEco" pitchFamily="2" charset="0"/>
                          <a:ea typeface="EuropeaEco" pitchFamily="2" charset="0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UAA!$C$27</c15:sqref>
                        </c15:formulaRef>
                      </c:ext>
                    </c:extLst>
                    <c:strCache>
                      <c:ptCount val="1"/>
                      <c:pt idx="0">
                        <c:v>average farm size (ha)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UAA!$C$42</c15:sqref>
                        </c15:formulaRef>
                      </c:ext>
                    </c:extLst>
                    <c:numCache>
                      <c:formatCode>_-* #,##0_-;\-* #,##0_-;_-* "-"??_-;_-@_-</c:formatCode>
                      <c:ptCount val="1"/>
                      <c:pt idx="0">
                        <c:v>21.293337165000001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53F7-49A1-BE61-BC4336409C76}"/>
                  </c:ext>
                </c:extLst>
              </c15:ser>
            </c15:filteredBarSeries>
          </c:ext>
        </c:extLst>
      </c:barChart>
      <c:catAx>
        <c:axId val="13371913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37190895"/>
        <c:crosses val="autoZero"/>
        <c:auto val="1"/>
        <c:lblAlgn val="ctr"/>
        <c:lblOffset val="100"/>
        <c:noMultiLvlLbl val="0"/>
      </c:catAx>
      <c:valAx>
        <c:axId val="1337190895"/>
        <c:scaling>
          <c:orientation val="minMax"/>
          <c:max val="12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337191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056944444444443"/>
          <c:y val="5.0174741670804671E-2"/>
          <c:w val="0.31907799145299143"/>
          <c:h val="0.917668534676408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EuropeaEco" pitchFamily="2" charset="0"/>
              <a:ea typeface="EuropeaEco" pitchFamily="2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EuropeaEco" pitchFamily="2" charset="0"/>
          <a:ea typeface="EuropeaEco" pitchFamily="2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Finland!$B$8</c:f>
              <c:strCache>
                <c:ptCount val="1"/>
                <c:pt idx="0">
                  <c:v>Dairy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Finland!$B$9:$B$11</c:f>
              <c:numCache>
                <c:formatCode>General</c:formatCode>
                <c:ptCount val="3"/>
                <c:pt idx="0">
                  <c:v>35</c:v>
                </c:pt>
                <c:pt idx="1">
                  <c:v>890</c:v>
                </c:pt>
                <c:pt idx="2">
                  <c:v>4510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51-4CAA-A8B1-C5F974402680}"/>
            </c:ext>
          </c:extLst>
        </c:ser>
        <c:ser>
          <c:idx val="1"/>
          <c:order val="1"/>
          <c:tx>
            <c:strRef>
              <c:f>Finland!$C$8</c:f>
              <c:strCache>
                <c:ptCount val="1"/>
                <c:pt idx="0">
                  <c:v>Fieldcrops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Finland!$C$9:$C$11</c:f>
              <c:numCache>
                <c:formatCode>General</c:formatCode>
                <c:ptCount val="3"/>
                <c:pt idx="0">
                  <c:v>110</c:v>
                </c:pt>
                <c:pt idx="1">
                  <c:v>3420</c:v>
                </c:pt>
                <c:pt idx="2">
                  <c:v>30690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51-4CAA-A8B1-C5F974402680}"/>
            </c:ext>
          </c:extLst>
        </c:ser>
        <c:ser>
          <c:idx val="2"/>
          <c:order val="2"/>
          <c:tx>
            <c:strRef>
              <c:f>Finland!$D$8</c:f>
              <c:strCache>
                <c:ptCount val="1"/>
                <c:pt idx="0">
                  <c:v>Granivores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Finland!$A$9:$A$11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Finland!$D$9:$D$11</c:f>
              <c:numCache>
                <c:formatCode>General</c:formatCode>
                <c:ptCount val="3"/>
                <c:pt idx="0">
                  <c:v>0</c:v>
                </c:pt>
                <c:pt idx="1">
                  <c:v>10</c:v>
                </c:pt>
                <c:pt idx="2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51-4CAA-A8B1-C5F974402680}"/>
            </c:ext>
          </c:extLst>
        </c:ser>
        <c:ser>
          <c:idx val="3"/>
          <c:order val="3"/>
          <c:tx>
            <c:strRef>
              <c:f>Finland!$E$8</c:f>
              <c:strCache>
                <c:ptCount val="1"/>
                <c:pt idx="0">
                  <c:v>Horticulture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351-4CAA-A8B1-C5F974402680}"/>
                </c:ext>
              </c:extLst>
            </c:dLbl>
            <c:dLbl>
              <c:idx val="1"/>
              <c:layout>
                <c:manualLayout>
                  <c:x val="6.6145833333331712E-3"/>
                  <c:y val="9.8777777777777784E-2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351-4CAA-A8B1-C5F974402680}"/>
                </c:ext>
              </c:extLst>
            </c:dLbl>
            <c:dLbl>
              <c:idx val="2"/>
              <c:layout>
                <c:manualLayout>
                  <c:x val="-6.6145833333333334E-3"/>
                  <c:y val="0.10442222222222222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351-4CAA-A8B1-C5F9744026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Finland!$E$9:$E$11</c:f>
              <c:numCache>
                <c:formatCode>General</c:formatCode>
                <c:ptCount val="3"/>
                <c:pt idx="0">
                  <c:v>0</c:v>
                </c:pt>
                <c:pt idx="1">
                  <c:v>200</c:v>
                </c:pt>
                <c:pt idx="2">
                  <c:v>1360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351-4CAA-A8B1-C5F974402680}"/>
            </c:ext>
          </c:extLst>
        </c:ser>
        <c:ser>
          <c:idx val="4"/>
          <c:order val="4"/>
          <c:tx>
            <c:strRef>
              <c:f>Finland!$F$8</c:f>
              <c:strCache>
                <c:ptCount val="1"/>
                <c:pt idx="0">
                  <c:v>Mixed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1016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351-4CAA-A8B1-C5F9744026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Finland!$F$9:$F$11</c:f>
              <c:numCache>
                <c:formatCode>General</c:formatCode>
                <c:ptCount val="3"/>
                <c:pt idx="0">
                  <c:v>5</c:v>
                </c:pt>
                <c:pt idx="1">
                  <c:v>250</c:v>
                </c:pt>
                <c:pt idx="2">
                  <c:v>1365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51-4CAA-A8B1-C5F974402680}"/>
            </c:ext>
          </c:extLst>
        </c:ser>
        <c:ser>
          <c:idx val="5"/>
          <c:order val="5"/>
          <c:tx>
            <c:strRef>
              <c:f>Finland!$G$8</c:f>
              <c:strCache>
                <c:ptCount val="1"/>
                <c:pt idx="0">
                  <c:v>Other grazing livestock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409722222222222E-3"/>
                  <c:y val="-0.11006666666666666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51-4CAA-A8B1-C5F974402680}"/>
                </c:ext>
              </c:extLst>
            </c:dLbl>
            <c:dLbl>
              <c:idx val="2"/>
              <c:layout>
                <c:manualLayout>
                  <c:x val="-1.4331597222222384E-2"/>
                  <c:y val="-0.127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351-4CAA-A8B1-C5F9744026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Finland!$G$9:$G$11</c:f>
              <c:numCache>
                <c:formatCode>General</c:formatCode>
                <c:ptCount val="3"/>
                <c:pt idx="0">
                  <c:v>30</c:v>
                </c:pt>
                <c:pt idx="1">
                  <c:v>600</c:v>
                </c:pt>
                <c:pt idx="2">
                  <c:v>3300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351-4CAA-A8B1-C5F974402680}"/>
            </c:ext>
          </c:extLst>
        </c:ser>
        <c:ser>
          <c:idx val="6"/>
          <c:order val="6"/>
          <c:tx>
            <c:strRef>
              <c:f>Finland!$H$8</c:f>
              <c:strCache>
                <c:ptCount val="1"/>
                <c:pt idx="0">
                  <c:v>Other permanent crops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Finland!$A$9:$A$11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Finland!$H$9:$H$11</c:f>
              <c:numCache>
                <c:formatCode>General</c:formatCode>
                <c:ptCount val="3"/>
                <c:pt idx="0">
                  <c:v>0</c:v>
                </c:pt>
                <c:pt idx="1">
                  <c:v>60</c:v>
                </c:pt>
                <c:pt idx="2">
                  <c:v>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51-4CAA-A8B1-C5F974402680}"/>
            </c:ext>
          </c:extLst>
        </c:ser>
        <c:ser>
          <c:idx val="7"/>
          <c:order val="7"/>
          <c:tx>
            <c:strRef>
              <c:f>Finland!$I$8</c:f>
              <c:strCache>
                <c:ptCount val="1"/>
                <c:pt idx="0">
                  <c:v>Wine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Finland!$A$9:$A$11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Finland!$I$9:$I$11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351-4CAA-A8B1-C5F974402680}"/>
            </c:ext>
          </c:extLst>
        </c:ser>
        <c:ser>
          <c:idx val="8"/>
          <c:order val="8"/>
          <c:tx>
            <c:strRef>
              <c:f>Finland!$J$8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Finland!$A$9:$A$11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Finland!$J$9:$J$11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351-4CAA-A8B1-C5F97440268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6313471"/>
        <c:axId val="106310111"/>
      </c:barChart>
      <c:catAx>
        <c:axId val="1063134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310111"/>
        <c:crosses val="autoZero"/>
        <c:auto val="1"/>
        <c:lblAlgn val="ctr"/>
        <c:lblOffset val="100"/>
        <c:noMultiLvlLbl val="0"/>
      </c:catAx>
      <c:valAx>
        <c:axId val="1063101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313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Spain!$B$8</c:f>
              <c:strCache>
                <c:ptCount val="1"/>
                <c:pt idx="0">
                  <c:v>Dairy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7638888888888888E-2"/>
                  <c:y val="-0.13264444444444445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1A3-4857-9918-61C5560AE098}"/>
                </c:ext>
              </c:extLst>
            </c:dLbl>
            <c:dLbl>
              <c:idx val="1"/>
              <c:layout>
                <c:manualLayout>
                  <c:x val="6.6145833333333334E-3"/>
                  <c:y val="-0.11006666666666662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1A3-4857-9918-61C5560AE098}"/>
                </c:ext>
              </c:extLst>
            </c:dLbl>
            <c:dLbl>
              <c:idx val="2"/>
              <c:layout>
                <c:manualLayout>
                  <c:x val="9.9218749999999793E-3"/>
                  <c:y val="-0.10442222222222222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1A3-4857-9918-61C5560AE0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Spain!$A$9:$A$11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Spain!$B$9:$B$11</c:f>
              <c:numCache>
                <c:formatCode>General</c:formatCode>
                <c:ptCount val="3"/>
                <c:pt idx="0">
                  <c:v>90</c:v>
                </c:pt>
                <c:pt idx="1">
                  <c:v>1610</c:v>
                </c:pt>
                <c:pt idx="2">
                  <c:v>14140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3-4857-9918-61C5560AE098}"/>
            </c:ext>
          </c:extLst>
        </c:ser>
        <c:ser>
          <c:idx val="1"/>
          <c:order val="1"/>
          <c:tx>
            <c:strRef>
              <c:f>Spain!$C$8</c:f>
              <c:strCache>
                <c:ptCount val="1"/>
                <c:pt idx="0">
                  <c:v>Fieldcrops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Spain!$A$9:$A$11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Spain!$C$9:$C$11</c:f>
              <c:numCache>
                <c:formatCode>General</c:formatCode>
                <c:ptCount val="3"/>
                <c:pt idx="0">
                  <c:v>770</c:v>
                </c:pt>
                <c:pt idx="1">
                  <c:v>9880</c:v>
                </c:pt>
                <c:pt idx="2">
                  <c:v>150480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A3-4857-9918-61C5560AE098}"/>
            </c:ext>
          </c:extLst>
        </c:ser>
        <c:ser>
          <c:idx val="2"/>
          <c:order val="2"/>
          <c:tx>
            <c:strRef>
              <c:f>Spain!$D$8</c:f>
              <c:strCache>
                <c:ptCount val="1"/>
                <c:pt idx="0">
                  <c:v>Granivores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Spain!$A$9:$A$11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Spain!$D$9:$D$11</c:f>
              <c:numCache>
                <c:formatCode>General</c:formatCode>
                <c:ptCount val="3"/>
                <c:pt idx="0">
                  <c:v>0</c:v>
                </c:pt>
                <c:pt idx="1">
                  <c:v>205</c:v>
                </c:pt>
                <c:pt idx="2">
                  <c:v>2150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A3-4857-9918-61C5560AE098}"/>
            </c:ext>
          </c:extLst>
        </c:ser>
        <c:ser>
          <c:idx val="3"/>
          <c:order val="3"/>
          <c:tx>
            <c:strRef>
              <c:f>Spain!$E$8</c:f>
              <c:strCache>
                <c:ptCount val="1"/>
                <c:pt idx="0">
                  <c:v>Horticulture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5121527777777374E-3"/>
                  <c:y val="-0.10442222222222222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1A3-4857-9918-61C5560AE098}"/>
                </c:ext>
              </c:extLst>
            </c:dLbl>
            <c:dLbl>
              <c:idx val="2"/>
              <c:layout>
                <c:manualLayout>
                  <c:x val="7.7170138888888887E-3"/>
                  <c:y val="-0.10442222222222222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1A3-4857-9918-61C5560AE0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Spain!$A$9:$A$11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Spain!$E$9:$E$11</c:f>
              <c:numCache>
                <c:formatCode>General</c:formatCode>
                <c:ptCount val="3"/>
                <c:pt idx="0">
                  <c:v>295</c:v>
                </c:pt>
                <c:pt idx="1">
                  <c:v>6790</c:v>
                </c:pt>
                <c:pt idx="2">
                  <c:v>41450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1A3-4857-9918-61C5560AE098}"/>
            </c:ext>
          </c:extLst>
        </c:ser>
        <c:ser>
          <c:idx val="4"/>
          <c:order val="4"/>
          <c:tx>
            <c:strRef>
              <c:f>Spain!$F$8</c:f>
              <c:strCache>
                <c:ptCount val="1"/>
                <c:pt idx="0">
                  <c:v>Mixed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Spain!$A$9:$A$11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Spain!$F$9:$F$11</c:f>
              <c:numCache>
                <c:formatCode>General</c:formatCode>
                <c:ptCount val="3"/>
                <c:pt idx="0">
                  <c:v>285</c:v>
                </c:pt>
                <c:pt idx="1">
                  <c:v>3990</c:v>
                </c:pt>
                <c:pt idx="2">
                  <c:v>58210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1A3-4857-9918-61C5560AE098}"/>
            </c:ext>
          </c:extLst>
        </c:ser>
        <c:ser>
          <c:idx val="5"/>
          <c:order val="5"/>
          <c:tx>
            <c:strRef>
              <c:f>Spain!$G$8</c:f>
              <c:strCache>
                <c:ptCount val="1"/>
                <c:pt idx="0">
                  <c:v>Other grazing livestock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60D-4B14-BF43-6B9729E5843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160D-4B14-BF43-6B9729E5843A}"/>
                </c:ext>
              </c:extLst>
            </c:dLbl>
            <c:dLbl>
              <c:idx val="2"/>
              <c:layout>
                <c:manualLayout>
                  <c:x val="2.3151041666666587E-2"/>
                  <c:y val="-0.11571111111111111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1A3-4857-9918-61C5560AE0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Spain!$A$9:$A$11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Spain!$G$9:$G$11</c:f>
              <c:numCache>
                <c:formatCode>General</c:formatCode>
                <c:ptCount val="3"/>
                <c:pt idx="0">
                  <c:v>860</c:v>
                </c:pt>
                <c:pt idx="1">
                  <c:v>10040</c:v>
                </c:pt>
                <c:pt idx="2">
                  <c:v>82720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1A3-4857-9918-61C5560AE098}"/>
            </c:ext>
          </c:extLst>
        </c:ser>
        <c:ser>
          <c:idx val="6"/>
          <c:order val="6"/>
          <c:tx>
            <c:strRef>
              <c:f>Spain!$H$8</c:f>
              <c:strCache>
                <c:ptCount val="1"/>
                <c:pt idx="0">
                  <c:v>Other permanent crops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Spain!$A$9:$A$11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Spain!$H$9:$H$11</c:f>
              <c:numCache>
                <c:formatCode>General</c:formatCode>
                <c:ptCount val="3"/>
                <c:pt idx="0">
                  <c:v>1180</c:v>
                </c:pt>
                <c:pt idx="1">
                  <c:v>20020</c:v>
                </c:pt>
                <c:pt idx="2">
                  <c:v>367050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A3-4857-9918-61C5560AE098}"/>
            </c:ext>
          </c:extLst>
        </c:ser>
        <c:ser>
          <c:idx val="7"/>
          <c:order val="7"/>
          <c:tx>
            <c:strRef>
              <c:f>Spain!$I$8</c:f>
              <c:strCache>
                <c:ptCount val="1"/>
                <c:pt idx="0">
                  <c:v>Wine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Spain!$A$9:$A$11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Spain!$I$9:$I$11</c:f>
              <c:numCache>
                <c:formatCode>General</c:formatCode>
                <c:ptCount val="3"/>
                <c:pt idx="0">
                  <c:v>330</c:v>
                </c:pt>
                <c:pt idx="1">
                  <c:v>4120</c:v>
                </c:pt>
                <c:pt idx="2">
                  <c:v>64830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1A3-4857-9918-61C5560AE098}"/>
            </c:ext>
          </c:extLst>
        </c:ser>
        <c:ser>
          <c:idx val="8"/>
          <c:order val="8"/>
          <c:tx>
            <c:strRef>
              <c:f>Spain!$J$8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Spain!$A$9:$A$11</c:f>
              <c:strCache>
                <c:ptCount val="3"/>
                <c:pt idx="0">
                  <c:v>Less than 25 years</c:v>
                </c:pt>
                <c:pt idx="1">
                  <c:v>25-39 years</c:v>
                </c:pt>
                <c:pt idx="2">
                  <c:v>all age groups</c:v>
                </c:pt>
              </c:strCache>
            </c:strRef>
          </c:cat>
          <c:val>
            <c:numRef>
              <c:f>Spain!$J$9:$J$11</c:f>
              <c:numCache>
                <c:formatCode>General</c:formatCode>
                <c:ptCount val="3"/>
                <c:pt idx="0">
                  <c:v>10</c:v>
                </c:pt>
                <c:pt idx="1">
                  <c:v>120</c:v>
                </c:pt>
                <c:pt idx="2">
                  <c:v>4700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1A3-4857-9918-61C5560AE09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9170399"/>
        <c:axId val="59171839"/>
      </c:barChart>
      <c:catAx>
        <c:axId val="591703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171839"/>
        <c:crosses val="autoZero"/>
        <c:auto val="1"/>
        <c:lblAlgn val="ctr"/>
        <c:lblOffset val="100"/>
        <c:noMultiLvlLbl val="0"/>
      </c:catAx>
      <c:valAx>
        <c:axId val="591718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170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Lux!$B$8</c:f>
              <c:strCache>
                <c:ptCount val="1"/>
                <c:pt idx="0">
                  <c:v>Dairy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Lux!$A$10:$A$11</c:f>
              <c:strCache>
                <c:ptCount val="2"/>
                <c:pt idx="0">
                  <c:v>below 40 years</c:v>
                </c:pt>
                <c:pt idx="1">
                  <c:v>all age groups</c:v>
                </c:pt>
              </c:strCache>
            </c:strRef>
          </c:cat>
          <c:val>
            <c:numRef>
              <c:f>Lux!$B$10:$B$11</c:f>
              <c:numCache>
                <c:formatCode>General</c:formatCode>
                <c:ptCount val="2"/>
                <c:pt idx="0">
                  <c:v>150</c:v>
                </c:pt>
                <c:pt idx="1">
                  <c:v>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46-46F3-BA51-EAF2EEDF8C5F}"/>
            </c:ext>
          </c:extLst>
        </c:ser>
        <c:ser>
          <c:idx val="1"/>
          <c:order val="1"/>
          <c:tx>
            <c:strRef>
              <c:f>Lux!$C$8</c:f>
              <c:strCache>
                <c:ptCount val="1"/>
                <c:pt idx="0">
                  <c:v>Fieldcrops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Lux!$A$10:$A$11</c:f>
              <c:strCache>
                <c:ptCount val="2"/>
                <c:pt idx="0">
                  <c:v>below 40 years</c:v>
                </c:pt>
                <c:pt idx="1">
                  <c:v>all age groups</c:v>
                </c:pt>
              </c:strCache>
            </c:strRef>
          </c:cat>
          <c:val>
            <c:numRef>
              <c:f>Lux!$C$10:$C$11</c:f>
              <c:numCache>
                <c:formatCode>General</c:formatCode>
                <c:ptCount val="2"/>
                <c:pt idx="0">
                  <c:v>55</c:v>
                </c:pt>
                <c:pt idx="1">
                  <c:v>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46-46F3-BA51-EAF2EEDF8C5F}"/>
            </c:ext>
          </c:extLst>
        </c:ser>
        <c:ser>
          <c:idx val="2"/>
          <c:order val="2"/>
          <c:tx>
            <c:strRef>
              <c:f>Lux!$D$8</c:f>
              <c:strCache>
                <c:ptCount val="1"/>
                <c:pt idx="0">
                  <c:v>Granivores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F46-46F3-BA51-EAF2EEDF8C5F}"/>
                </c:ext>
              </c:extLst>
            </c:dLbl>
            <c:dLbl>
              <c:idx val="1"/>
              <c:layout>
                <c:manualLayout>
                  <c:x val="-5.4019097222222222E-2"/>
                  <c:y val="-0.14393333333333333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F46-46F3-BA51-EAF2EEDF8C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Lux!$A$10:$A$11</c:f>
              <c:strCache>
                <c:ptCount val="2"/>
                <c:pt idx="0">
                  <c:v>below 40 years</c:v>
                </c:pt>
                <c:pt idx="1">
                  <c:v>all age groups</c:v>
                </c:pt>
              </c:strCache>
            </c:strRef>
          </c:cat>
          <c:val>
            <c:numRef>
              <c:f>Lux!$D$10:$D$11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46-46F3-BA51-EAF2EEDF8C5F}"/>
            </c:ext>
          </c:extLst>
        </c:ser>
        <c:ser>
          <c:idx val="3"/>
          <c:order val="3"/>
          <c:tx>
            <c:strRef>
              <c:f>Lux!$E$8</c:f>
              <c:strCache>
                <c:ptCount val="1"/>
                <c:pt idx="0">
                  <c:v>Horticulture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6458333333333334E-2"/>
                  <c:y val="-0.14957777777777784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F46-46F3-BA51-EAF2EEDF8C5F}"/>
                </c:ext>
              </c:extLst>
            </c:dLbl>
            <c:dLbl>
              <c:idx val="1"/>
              <c:layout>
                <c:manualLayout>
                  <c:x val="2.9765625E-2"/>
                  <c:y val="-0.16086666666666666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F46-46F3-BA51-EAF2EEDF8C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Lux!$A$10:$A$11</c:f>
              <c:strCache>
                <c:ptCount val="2"/>
                <c:pt idx="0">
                  <c:v>below 40 years</c:v>
                </c:pt>
                <c:pt idx="1">
                  <c:v>all age groups</c:v>
                </c:pt>
              </c:strCache>
            </c:strRef>
          </c:cat>
          <c:val>
            <c:numRef>
              <c:f>Lux!$E$10:$E$11</c:f>
              <c:numCache>
                <c:formatCode>General</c:formatCode>
                <c:ptCount val="2"/>
                <c:pt idx="0">
                  <c:v>25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46-46F3-BA51-EAF2EEDF8C5F}"/>
            </c:ext>
          </c:extLst>
        </c:ser>
        <c:ser>
          <c:idx val="4"/>
          <c:order val="4"/>
          <c:tx>
            <c:strRef>
              <c:f>Lux!$F$8</c:f>
              <c:strCache>
                <c:ptCount val="1"/>
                <c:pt idx="0">
                  <c:v>Mixed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Lux!$A$10:$A$11</c:f>
              <c:strCache>
                <c:ptCount val="2"/>
                <c:pt idx="0">
                  <c:v>below 40 years</c:v>
                </c:pt>
                <c:pt idx="1">
                  <c:v>all age groups</c:v>
                </c:pt>
              </c:strCache>
            </c:strRef>
          </c:cat>
          <c:val>
            <c:numRef>
              <c:f>Lux!$F$10:$F$11</c:f>
              <c:numCache>
                <c:formatCode>General</c:formatCode>
                <c:ptCount val="2"/>
                <c:pt idx="0">
                  <c:v>45</c:v>
                </c:pt>
                <c:pt idx="1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46-46F3-BA51-EAF2EEDF8C5F}"/>
            </c:ext>
          </c:extLst>
        </c:ser>
        <c:ser>
          <c:idx val="5"/>
          <c:order val="5"/>
          <c:tx>
            <c:strRef>
              <c:f>Lux!$G$8</c:f>
              <c:strCache>
                <c:ptCount val="1"/>
                <c:pt idx="0">
                  <c:v>Other grazing livestock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Lux!$A$10:$A$11</c:f>
              <c:strCache>
                <c:ptCount val="2"/>
                <c:pt idx="0">
                  <c:v>below 40 years</c:v>
                </c:pt>
                <c:pt idx="1">
                  <c:v>all age groups</c:v>
                </c:pt>
              </c:strCache>
            </c:strRef>
          </c:cat>
          <c:val>
            <c:numRef>
              <c:f>Lux!$G$10:$G$11</c:f>
              <c:numCache>
                <c:formatCode>General</c:formatCode>
                <c:ptCount val="2"/>
                <c:pt idx="0">
                  <c:v>90</c:v>
                </c:pt>
                <c:pt idx="1">
                  <c:v>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46-46F3-BA51-EAF2EEDF8C5F}"/>
            </c:ext>
          </c:extLst>
        </c:ser>
        <c:ser>
          <c:idx val="6"/>
          <c:order val="6"/>
          <c:tx>
            <c:strRef>
              <c:f>Lux!$H$8</c:f>
              <c:strCache>
                <c:ptCount val="1"/>
                <c:pt idx="0">
                  <c:v>Other permanent crops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6168794698185392E-16"/>
                  <c:y val="-0.15804444444444443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F46-46F3-BA51-EAF2EEDF8C5F}"/>
                </c:ext>
              </c:extLst>
            </c:dLbl>
            <c:dLbl>
              <c:idx val="1"/>
              <c:layout>
                <c:manualLayout>
                  <c:x val="-2.204861111111111E-3"/>
                  <c:y val="-0.14393333333333333"/>
                </c:manualLayout>
              </c:layout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F46-46F3-BA51-EAF2EEDF8C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Lux!$A$10:$A$11</c:f>
              <c:strCache>
                <c:ptCount val="2"/>
                <c:pt idx="0">
                  <c:v>below 40 years</c:v>
                </c:pt>
                <c:pt idx="1">
                  <c:v>all age groups</c:v>
                </c:pt>
              </c:strCache>
            </c:strRef>
          </c:cat>
          <c:val>
            <c:numRef>
              <c:f>Lux!$H$10:$H$11</c:f>
              <c:numCache>
                <c:formatCode>General</c:formatCode>
                <c:ptCount val="2"/>
                <c:pt idx="0">
                  <c:v>10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F46-46F3-BA51-EAF2EEDF8C5F}"/>
            </c:ext>
          </c:extLst>
        </c:ser>
        <c:ser>
          <c:idx val="7"/>
          <c:order val="7"/>
          <c:tx>
            <c:strRef>
              <c:f>Lux!$I$8</c:f>
              <c:strCache>
                <c:ptCount val="1"/>
                <c:pt idx="0">
                  <c:v>Wine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Lux!$A$10:$A$11</c:f>
              <c:strCache>
                <c:ptCount val="2"/>
                <c:pt idx="0">
                  <c:v>below 40 years</c:v>
                </c:pt>
                <c:pt idx="1">
                  <c:v>all age groups</c:v>
                </c:pt>
              </c:strCache>
            </c:strRef>
          </c:cat>
          <c:val>
            <c:numRef>
              <c:f>Lux!$I$10:$I$11</c:f>
              <c:numCache>
                <c:formatCode>General</c:formatCode>
                <c:ptCount val="2"/>
                <c:pt idx="0">
                  <c:v>45</c:v>
                </c:pt>
                <c:pt idx="1">
                  <c:v>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F46-46F3-BA51-EAF2EEDF8C5F}"/>
            </c:ext>
          </c:extLst>
        </c:ser>
        <c:ser>
          <c:idx val="8"/>
          <c:order val="8"/>
          <c:tx>
            <c:strRef>
              <c:f>Lux!$J$8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Lux!$A$10:$A$11</c:f>
              <c:strCache>
                <c:ptCount val="2"/>
                <c:pt idx="0">
                  <c:v>below 40 years</c:v>
                </c:pt>
                <c:pt idx="1">
                  <c:v>all age groups</c:v>
                </c:pt>
              </c:strCache>
            </c:strRef>
          </c:cat>
          <c:val>
            <c:numRef>
              <c:f>Lux!$J$10:$J$11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F46-46F3-BA51-EAF2EEDF8C5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6435519"/>
        <c:axId val="36428319"/>
      </c:barChart>
      <c:catAx>
        <c:axId val="364355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28319"/>
        <c:crosses val="autoZero"/>
        <c:auto val="1"/>
        <c:lblAlgn val="ctr"/>
        <c:lblOffset val="100"/>
        <c:noMultiLvlLbl val="0"/>
      </c:catAx>
      <c:valAx>
        <c:axId val="3642831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35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619463-96A1-0736-7091-8F809C4C37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6980A-73C8-0F33-EC13-278E1B6F55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12058-1059-46DE-B411-2C7AEA427E02}" type="datetimeFigureOut">
              <a:rPr lang="en-BE" smtClean="0"/>
              <a:t>04/30/2026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114C1-C1FB-231A-D402-AF9176E4E0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3AA90-DB39-7C86-DFAA-3F1B76CFA4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E92FD-BA49-423D-A161-620409B54C04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556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97E50-07F5-4FA4-9EB4-A5240EDA7FFD}" type="datetimeFigureOut">
              <a:rPr lang="en-GB" smtClean="0"/>
              <a:t>30/04/2026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36A7-E858-4490-8AF5-6B4E613D338C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90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8789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6446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Finland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Young farmers manage larger farms (94 ha vs. 69 ha)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Strong specialisation in field crops, dairy and grazing livestock</a:t>
            </a:r>
          </a:p>
          <a:p>
            <a:r>
              <a:rPr lang="en-GB" b="1" dirty="0"/>
              <a:t>Spain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Young farmers operate slightly larger farms (51 ha vs. 47 ha)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Higher specialisation in non-dairy grazing livestock and horticulture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Lower engagement in permanent crops compared to older farmers</a:t>
            </a:r>
          </a:p>
          <a:p>
            <a:r>
              <a:rPr lang="en-GB" b="1" dirty="0"/>
              <a:t>Luxembourg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Young farmers manage larger and more productive farms (109 ha vs. 93 ha)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Strong concentration in dairy and grazing livestock</a:t>
            </a:r>
          </a:p>
          <a:p>
            <a:r>
              <a:rPr lang="en-GB" b="1" dirty="0"/>
              <a:t>Poland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Farm size is similar across age groups (around 21 ha)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Young farmers are active mainly in field crops and dairy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Lower share of mixed farms than in the overall sector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3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6EAA5-8FE6-BED3-9542-0E64C8A59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66E213A-9691-DE67-3E21-CFA6A113C1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ADE57F2-C3D9-192F-4C88-B98AD8BCD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A4E9B3-A993-7594-B426-B2983FF991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295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4E0CD-6F58-A189-5F11-DF164E8E1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D8E7207-F1F3-C63D-20B3-E7ED41A181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5B99030-2FF8-BD44-5615-C905182229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2BCB477-3273-A386-304D-10E7C1B462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320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7A714-E2CB-1AD6-EC0D-2CC47731B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D3D1BD4-8807-4311-0D39-D379521D6F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F424385-AF16-5A70-9ED5-B449A4B1B1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226804-E408-6AE6-4B9A-F372A5ED1B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2606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EE3F1-04E8-2612-4165-FCAE828EC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75E17C2-1AD6-0D5F-46D2-2B97AF3D67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569E7E5-876F-F270-1696-84D5FC5188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A290529-D9A8-80C4-469C-14663DAC6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6980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17127-BE6F-09FC-87C5-7110A1CAF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D825640-6E98-B9C5-4156-38975B5139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C4BD70D-5B1C-4E42-71C5-85A9EBB877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Finland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Young farmers manage larger farms (94 ha vs. 69 ha)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Strong specialisation in field crops, dairy and grazing livestock</a:t>
            </a:r>
          </a:p>
          <a:p>
            <a:r>
              <a:rPr lang="en-GB" b="1" dirty="0"/>
              <a:t>Spain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Young farmers operate slightly larger farms (51 ha vs. 47 ha)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Higher specialisation in non-dairy grazing livestock and horticulture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Lower engagement in permanent crops compared to older farmers</a:t>
            </a:r>
          </a:p>
          <a:p>
            <a:r>
              <a:rPr lang="en-GB" b="1" dirty="0"/>
              <a:t>Luxembourg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Young farmers manage larger and more productive farms (109 ha vs. 93 ha)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Strong concentration in dairy and grazing livestock</a:t>
            </a:r>
          </a:p>
          <a:p>
            <a:r>
              <a:rPr lang="en-GB" b="1" dirty="0"/>
              <a:t>Poland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Farm size is similar across age groups (around 21 ha)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Young farmers are active mainly in field crops and dairy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Lower share of mixed farms than in the overall sector</a:t>
            </a:r>
          </a:p>
          <a:p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6F27B0B-B4AE-98A2-C13F-F08B54E482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9183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78791-E01B-F837-3E91-8C0A513C8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A41592D-F039-C23E-E364-7856C33934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1D4C708-7818-9F3B-3D2B-45FFF1A27D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3000"/>
              </a:lnSpc>
              <a:spcBef>
                <a:spcPts val="400"/>
              </a:spcBef>
            </a:pPr>
            <a:r>
              <a:rPr lang="en-GB" sz="1200" b="1" dirty="0"/>
              <a:t>Finland:</a:t>
            </a:r>
            <a:r>
              <a:rPr lang="en-GB" sz="1200" dirty="0"/>
              <a:t> COOP for facilitating generational and ownership changes; regionalised differentiation with higher rates of support for remote regions for interventions (CIS-YF, INSTAL)</a:t>
            </a:r>
          </a:p>
          <a:p>
            <a:pPr>
              <a:lnSpc>
                <a:spcPct val="103000"/>
              </a:lnSpc>
              <a:spcBef>
                <a:spcPts val="400"/>
              </a:spcBef>
            </a:pPr>
            <a:r>
              <a:rPr lang="en-GB" sz="1200" b="1" dirty="0"/>
              <a:t>Spain:</a:t>
            </a:r>
            <a:r>
              <a:rPr lang="en-GB" sz="1200" dirty="0"/>
              <a:t> highly regionalised implementation; combination of grants/potential use of financial instruments (INSTAL, INVEST), farm transfer support (COOP); specific support for women (CIS-YF).</a:t>
            </a:r>
          </a:p>
          <a:p>
            <a:pPr>
              <a:lnSpc>
                <a:spcPct val="103000"/>
              </a:lnSpc>
              <a:spcBef>
                <a:spcPts val="400"/>
              </a:spcBef>
            </a:pPr>
            <a:r>
              <a:rPr lang="en-GB" sz="1200" b="1" dirty="0"/>
              <a:t>Luxembourg:</a:t>
            </a:r>
            <a:r>
              <a:rPr lang="en-GB" sz="1200" dirty="0"/>
              <a:t> High national co-financing of INSTAL, INVEST; INSTAL amount linked to level of training of young farmer</a:t>
            </a:r>
          </a:p>
          <a:p>
            <a:pPr>
              <a:lnSpc>
                <a:spcPct val="103000"/>
              </a:lnSpc>
              <a:spcBef>
                <a:spcPts val="400"/>
              </a:spcBef>
            </a:pPr>
            <a:r>
              <a:rPr lang="en-GB" sz="1200" b="1" dirty="0"/>
              <a:t>Poland:</a:t>
            </a:r>
            <a:r>
              <a:rPr lang="en-GB" sz="1200" dirty="0"/>
              <a:t> CIS-YF and INSTAL are complemented by INVEST, COOP, RISK and KNOW support; </a:t>
            </a:r>
            <a:r>
              <a:rPr lang="en-GB" sz="1200" dirty="0">
                <a:highlight>
                  <a:srgbClr val="FFFF00"/>
                </a:highlight>
              </a:rPr>
              <a:t>specific support for women (INSTAL).</a:t>
            </a:r>
          </a:p>
          <a:p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3AEA8BB-4485-7506-007A-87125B4690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55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/>
            </a:lvl1pPr>
          </a:lstStyle>
          <a:p>
            <a:r>
              <a:rPr lang="en-GB" noProof="0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5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0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2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ED5856-8EED-664E-86A6-1F6D0C4D6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66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3480C0-1EA9-2543-A97E-FC761BE123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98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_Gre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86FDB4-8415-5B41-8C06-5328E17F0D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7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720693-A609-1345-A090-B43D149047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12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z="1600" dirty="0"/>
              <a:t>Generational change in agriculture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477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z="1600" dirty="0"/>
              <a:t>Generational change in agriculture</a:t>
            </a:r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3050794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Add slide title across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</p:spTree>
    <p:extLst>
      <p:ext uri="{BB962C8B-B14F-4D97-AF65-F5344CB8AC3E}">
        <p14:creationId xmlns:p14="http://schemas.microsoft.com/office/powerpoint/2010/main" val="4245481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&amp; Body i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z="1600" dirty="0"/>
              <a:t>Generational change in agriculture</a:t>
            </a:r>
            <a:endParaRPr lang="en-GB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E6C450B-E31C-5874-0734-6B202ABA12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1778585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or two lines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9B116-B0EC-05C4-98DE-27FC68A38F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9425" y="3429000"/>
            <a:ext cx="8370888" cy="23887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 marL="357188" indent="-177800">
              <a:buFont typeface="EuropeaEco" pitchFamily="2" charset="0"/>
              <a:buChar char="–"/>
              <a:defRPr sz="20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743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C80993B1-BE20-6B4C-9F83-3EDBADA914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9D3040-770A-9F76-3241-6E317B92FE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z="1600" dirty="0"/>
              <a:t>Generational change in agriculture</a:t>
            </a:r>
            <a:endParaRPr lang="en-GB" dirty="0"/>
          </a:p>
        </p:txBody>
      </p:sp>
      <p:sp>
        <p:nvSpPr>
          <p:cNvPr id="98" name="Text Placeholder 3">
            <a:extLst>
              <a:ext uri="{FF2B5EF4-FFF2-40B4-BE49-F238E27FC236}">
                <a16:creationId xmlns:a16="http://schemas.microsoft.com/office/drawing/2014/main" id="{F49FC4E7-E557-A809-1015-73531F085E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425" y="1415189"/>
            <a:ext cx="5616575" cy="4411747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0B3A14-A570-DF45-93C4-3342F2B7F6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41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18577482-9C6F-B87F-3555-E0E7EB8DD4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z="1600" dirty="0"/>
              <a:t>Generational change in agriculture</a:t>
            </a:r>
            <a:endParaRPr lang="en-GB" dirty="0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D7B4FC63-FEDA-D66F-44F3-AE66B1236D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6169569" cy="2454446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</a:t>
            </a:r>
            <a:br>
              <a:rPr lang="en-GB" dirty="0"/>
            </a:br>
            <a:r>
              <a:rPr lang="en-GB" dirty="0"/>
              <a:t>across one to </a:t>
            </a:r>
            <a:br>
              <a:rPr lang="en-GB" dirty="0"/>
            </a:br>
            <a:r>
              <a:rPr lang="en-GB" dirty="0"/>
              <a:t>three lines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D7A5E9AB-FE7C-9C4E-B3B0-0656C71EEB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48512" y="0"/>
            <a:ext cx="5043487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9CDD18-E3FA-AF41-9E61-53116426D4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3A24A3-7A31-374E-904F-B92BAF6C8E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6362" y="4003766"/>
            <a:ext cx="6169569" cy="238870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 marL="357188" indent="-177800">
              <a:buFont typeface="EuropeaEco" pitchFamily="2" charset="0"/>
              <a:buChar char="–"/>
              <a:defRPr sz="18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257872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3     ">
    <p:bg>
      <p:bgPr>
        <a:solidFill>
          <a:srgbClr val="0C4D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55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z="1600" dirty="0"/>
              <a:t>Generational change in agriculture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9271A86-A20F-DD40-AEB5-CAD732766B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5508625" cy="758168"/>
          </a:xfrm>
        </p:spPr>
        <p:txBody>
          <a:bodyPr/>
          <a:lstStyle>
            <a:lvl1pPr>
              <a:lnSpc>
                <a:spcPct val="100000"/>
              </a:lnSpc>
              <a:defRPr sz="2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</a:t>
            </a:r>
            <a:br>
              <a:rPr lang="en-GB" dirty="0"/>
            </a:br>
            <a:r>
              <a:rPr lang="en-GB" dirty="0"/>
              <a:t>or two lines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A5D6D0C-7D5B-CD4B-8058-DF768A2ED4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2455482"/>
            <a:ext cx="5508625" cy="1133063"/>
          </a:xfrm>
        </p:spPr>
        <p:txBody>
          <a:bodyPr/>
          <a:lstStyle>
            <a:lvl1pPr>
              <a:lnSpc>
                <a:spcPct val="110000"/>
              </a:lnSpc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2836952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ute+Title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94392" y="6291809"/>
            <a:ext cx="828480" cy="230177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fld id="{48FB32EB-B944-4F55-92EC-EC18E6F49AFB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94393" y="403475"/>
            <a:ext cx="5542976" cy="36206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z="1600" dirty="0"/>
              <a:t>Generational change in agriculture</a:t>
            </a:r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94392" y="1125015"/>
            <a:ext cx="8336653" cy="96544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500" b="1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r>
              <a:rPr lang="en-US" dirty="0"/>
              <a:t>Add title in one line</a:t>
            </a:r>
            <a:endParaRPr lang="en-GB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4393" y="2090458"/>
            <a:ext cx="8336652" cy="354329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31003423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ute+Title+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94392" y="6291809"/>
            <a:ext cx="828480" cy="230177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fld id="{48FB32EB-B944-4F55-92EC-EC18E6F49AFB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94393" y="403475"/>
            <a:ext cx="5542976" cy="36206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z="1600" dirty="0"/>
              <a:t>Generational change in agriculture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394392" y="1125015"/>
            <a:ext cx="8336653" cy="1375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500" b="1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r>
              <a:rPr lang="en-US" dirty="0"/>
              <a:t>Add title across one </a:t>
            </a:r>
            <a:br>
              <a:rPr lang="en-US" dirty="0"/>
            </a:br>
            <a:r>
              <a:rPr lang="en-US" dirty="0"/>
              <a:t>to two lines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idx="1" hasCustomPrompt="1"/>
          </p:nvPr>
        </p:nvSpPr>
        <p:spPr>
          <a:xfrm>
            <a:off x="394392" y="2779490"/>
            <a:ext cx="8336653" cy="2607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sz="2000" b="0">
                <a:latin typeface="EuropeaEco" pitchFamily="2" charset="0"/>
                <a:ea typeface="EuropeaEco" pitchFamily="2" charset="0"/>
              </a:defRPr>
            </a:lvl1pPr>
            <a:lvl2pPr marL="742950" indent="-285750">
              <a:buClr>
                <a:schemeClr val="accent1"/>
              </a:buClr>
              <a:buFont typeface="Arial" panose="020B0604020202020204" pitchFamily="34" charset="0"/>
              <a:buChar char="•"/>
              <a:defRPr sz="2000"/>
            </a:lvl2pPr>
            <a:lvl3pPr marL="1200150" indent="-285750">
              <a:buClr>
                <a:schemeClr val="accent1"/>
              </a:buClr>
              <a:buFont typeface="Arial" panose="020B0604020202020204" pitchFamily="34" charset="0"/>
              <a:buChar char="•"/>
              <a:defRPr sz="2000"/>
            </a:lvl3pPr>
            <a:lvl4pPr marL="1657350" indent="-285750">
              <a:buClr>
                <a:schemeClr val="accent1"/>
              </a:buClr>
              <a:buFont typeface="Arial" panose="020B0604020202020204" pitchFamily="34" charset="0"/>
              <a:buChar char="•"/>
              <a:defRPr sz="2000"/>
            </a:lvl4pPr>
            <a:lvl5pPr marL="2114550" indent="-285750">
              <a:buClr>
                <a:schemeClr val="accent1"/>
              </a:buClr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48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7C6E79-71DF-8B41-8BA1-22158FC87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89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7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5045D46D-95DE-A140-8D9B-AC9C30146C0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479425" y="1412875"/>
            <a:ext cx="5508625" cy="2442908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479425" y="4096242"/>
            <a:ext cx="5508625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855749-7457-CA48-9389-8CF4608D31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8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461963"/>
            <a:ext cx="5616575" cy="914400"/>
          </a:xfrm>
        </p:spPr>
        <p:txBody>
          <a:bodyPr/>
          <a:lstStyle>
            <a:lvl1pPr>
              <a:lnSpc>
                <a:spcPts val="6000"/>
              </a:lnSpc>
              <a:defRPr sz="6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Agenda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089A252-47A3-724D-6B27-33294128F5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9424" y="1892300"/>
            <a:ext cx="5722939" cy="3597158"/>
          </a:xfrm>
        </p:spPr>
        <p:txBody>
          <a:bodyPr vert="horz" lIns="0" tIns="0" rIns="0" bIns="0" numCol="2" spcCol="18288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E400F3DC-4379-0FE8-22CC-750DAF4C76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88150" y="1927808"/>
            <a:ext cx="2644775" cy="3597158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92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5417BE0-75EB-8649-EE05-433EDE8B6A4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rgbClr val="004EA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980675-EB31-DA43-B57A-7AA8122DED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1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75183-62B2-4ED8-B8B4-FC29F065FC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0B3388-D73D-7A43-B376-BB9AF9A473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48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3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Placeholder 1">
            <a:extLst>
              <a:ext uri="{FF2B5EF4-FFF2-40B4-BE49-F238E27FC236}">
                <a16:creationId xmlns:a16="http://schemas.microsoft.com/office/drawing/2014/main" id="{152E6E88-EBCA-D0EC-2E27-BCC1166DA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470187"/>
            <a:ext cx="5735843" cy="30388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z="1600" dirty="0"/>
              <a:t>Generational change in agriculture</a:t>
            </a:r>
            <a:endParaRPr lang="en-GB" dirty="0"/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862E5C15-D43D-1166-5DA2-50569688F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2560320"/>
            <a:ext cx="5735843" cy="32816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Add first level body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A123F2-A3B2-9A03-13BD-2169F504824E}"/>
              </a:ext>
            </a:extLst>
          </p:cNvPr>
          <p:cNvSpPr txBox="1"/>
          <p:nvPr userDrawn="1"/>
        </p:nvSpPr>
        <p:spPr>
          <a:xfrm>
            <a:off x="479425" y="6162558"/>
            <a:ext cx="736600" cy="3675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fld id="{B35DF284-1727-4595-8F5D-103E8F8818A3}" type="slidenum">
              <a:rPr lang="en-US" sz="1050" baseline="0" smtClean="0">
                <a:solidFill>
                  <a:schemeClr val="accent1"/>
                </a:solidFill>
                <a:latin typeface="+mj-lt"/>
              </a:rPr>
              <a:pPr algn="l">
                <a:lnSpc>
                  <a:spcPct val="100000"/>
                </a:lnSpc>
                <a:spcBef>
                  <a:spcPts val="0"/>
                </a:spcBef>
              </a:pPr>
              <a:t>‹Nr.›</a:t>
            </a:fld>
            <a:r>
              <a:rPr lang="en-US" sz="1050" b="0" baseline="0" dirty="0">
                <a:solidFill>
                  <a:schemeClr val="accent1"/>
                </a:solidFill>
                <a:latin typeface="+mj-lt"/>
              </a:rPr>
              <a:t> </a:t>
            </a:r>
            <a:endParaRPr lang="en-GB" sz="1050" b="0" baseline="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D261B20-908C-FA47-B007-6F210C8455CE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45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32" r:id="rId2"/>
    <p:sldLayoutId id="2147484131" r:id="rId3"/>
    <p:sldLayoutId id="2147484209" r:id="rId4"/>
    <p:sldLayoutId id="2147484133" r:id="rId5"/>
    <p:sldLayoutId id="2147484144" r:id="rId6"/>
    <p:sldLayoutId id="2147484138" r:id="rId7"/>
    <p:sldLayoutId id="2147484142" r:id="rId8"/>
    <p:sldLayoutId id="2147484140" r:id="rId9"/>
    <p:sldLayoutId id="2147484210" r:id="rId10"/>
    <p:sldLayoutId id="2147484197" r:id="rId11"/>
    <p:sldLayoutId id="2147484211" r:id="rId12"/>
    <p:sldLayoutId id="2147484214" r:id="rId13"/>
    <p:sldLayoutId id="2147484208" r:id="rId14"/>
    <p:sldLayoutId id="2147484106" r:id="rId15"/>
    <p:sldLayoutId id="2147484118" r:id="rId16"/>
    <p:sldLayoutId id="2147484109" r:id="rId17"/>
    <p:sldLayoutId id="2147484110" r:id="rId18"/>
    <p:sldLayoutId id="2147484212" r:id="rId19"/>
    <p:sldLayoutId id="2147484213" r:id="rId20"/>
    <p:sldLayoutId id="2147484218" r:id="rId21"/>
    <p:sldLayoutId id="2147484222" r:id="rId22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1600" b="1" kern="1200" cap="none" baseline="0">
          <a:solidFill>
            <a:schemeClr val="accent1"/>
          </a:solidFill>
          <a:latin typeface="+mj-lt"/>
          <a:ea typeface="EuropeaEco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Myriad Pro" panose="020B0604020202020204" pitchFamily="34" charset="0"/>
        <a:buNone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•"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357188" indent="-177800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600" kern="1200" baseline="0">
          <a:solidFill>
            <a:schemeClr val="tx1"/>
          </a:solidFill>
          <a:latin typeface="+mj-lt"/>
          <a:ea typeface="+mn-ea"/>
          <a:cs typeface="+mn-cs"/>
        </a:defRPr>
      </a:lvl3pPr>
      <a:lvl4pPr marL="536575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 "/>
        <a:defRPr sz="1400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719138" indent="-182563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200" kern="1200" baseline="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7" orient="horz" pos="291">
          <p15:clr>
            <a:srgbClr val="F26B43"/>
          </p15:clr>
        </p15:guide>
        <p15:guide id="11" pos="7378">
          <p15:clr>
            <a:srgbClr val="F26B43"/>
          </p15:clr>
        </p15:guide>
        <p15:guide id="12" pos="302">
          <p15:clr>
            <a:srgbClr val="F26B43"/>
          </p15:clr>
        </p15:guide>
        <p15:guide id="16" pos="766">
          <p15:clr>
            <a:srgbClr val="5ACBF0"/>
          </p15:clr>
        </p15:guide>
        <p15:guide id="17" pos="2116">
          <p15:clr>
            <a:srgbClr val="5ACBF0"/>
          </p15:clr>
        </p15:guide>
        <p15:guide id="18" pos="4503">
          <p15:clr>
            <a:srgbClr val="5ACBF0"/>
          </p15:clr>
        </p15:guide>
        <p15:guide id="19" pos="4979">
          <p15:clr>
            <a:srgbClr val="5ACBF0"/>
          </p15:clr>
        </p15:guide>
        <p15:guide id="20" orient="horz" pos="890">
          <p15:clr>
            <a:srgbClr val="F26B43"/>
          </p15:clr>
        </p15:guide>
        <p15:guide id="21" pos="907">
          <p15:clr>
            <a:srgbClr val="5ACBF0"/>
          </p15:clr>
        </p15:guide>
        <p15:guide id="22" pos="1368">
          <p15:clr>
            <a:srgbClr val="5ACBF0"/>
          </p15:clr>
        </p15:guide>
        <p15:guide id="23" pos="1503">
          <p15:clr>
            <a:srgbClr val="5ACBF0"/>
          </p15:clr>
        </p15:guide>
        <p15:guide id="24" pos="1968">
          <p15:clr>
            <a:srgbClr val="5ACBF0"/>
          </p15:clr>
        </p15:guide>
        <p15:guide id="25" pos="2569">
          <p15:clr>
            <a:srgbClr val="5ACBF0"/>
          </p15:clr>
        </p15:guide>
        <p15:guide id="26" pos="2705">
          <p15:clr>
            <a:srgbClr val="5ACBF0"/>
          </p15:clr>
        </p15:guide>
        <p15:guide id="27" pos="3176">
          <p15:clr>
            <a:srgbClr val="5ACBF0"/>
          </p15:clr>
        </p15:guide>
        <p15:guide id="28" pos="3311">
          <p15:clr>
            <a:srgbClr val="5ACBF0"/>
          </p15:clr>
        </p15:guide>
        <p15:guide id="29" pos="3772">
          <p15:clr>
            <a:srgbClr val="5ACBF0"/>
          </p15:clr>
        </p15:guide>
        <p15:guide id="30" pos="3907">
          <p15:clr>
            <a:srgbClr val="5ACBF0"/>
          </p15:clr>
        </p15:guide>
        <p15:guide id="31" pos="4373">
          <p15:clr>
            <a:srgbClr val="5ACBF0"/>
          </p15:clr>
        </p15:guide>
        <p15:guide id="32" pos="5109">
          <p15:clr>
            <a:srgbClr val="5ACBF0"/>
          </p15:clr>
        </p15:guide>
        <p15:guide id="33" pos="5575">
          <p15:clr>
            <a:srgbClr val="5ACBF0"/>
          </p15:clr>
        </p15:guide>
        <p15:guide id="34" pos="5705">
          <p15:clr>
            <a:srgbClr val="5ACBF0"/>
          </p15:clr>
        </p15:guide>
        <p15:guide id="35" pos="6171">
          <p15:clr>
            <a:srgbClr val="5ACBF0"/>
          </p15:clr>
        </p15:guide>
        <p15:guide id="36" pos="6311">
          <p15:clr>
            <a:srgbClr val="5ACBF0"/>
          </p15:clr>
        </p15:guide>
        <p15:guide id="37" pos="6777">
          <p15:clr>
            <a:srgbClr val="5ACBF0"/>
          </p15:clr>
        </p15:guide>
        <p15:guide id="38" pos="6907">
          <p15:clr>
            <a:srgbClr val="5ACBF0"/>
          </p15:clr>
        </p15:guide>
        <p15:guide id="39" orient="horz" pos="402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muench@oir.a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EDD17-6DA0-EAC5-9036-64C09F049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032" y="1197430"/>
            <a:ext cx="11336339" cy="827314"/>
          </a:xfrm>
        </p:spPr>
        <p:txBody>
          <a:bodyPr/>
          <a:lstStyle/>
          <a:p>
            <a:pPr algn="ctr"/>
            <a:r>
              <a:rPr lang="en-GB" sz="5500" noProof="0" dirty="0"/>
              <a:t>Generational change in agriculture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62CFA-4117-DC38-F29E-6A38815F7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425" y="2024744"/>
            <a:ext cx="11200946" cy="3587300"/>
          </a:xfrm>
        </p:spPr>
        <p:txBody>
          <a:bodyPr/>
          <a:lstStyle/>
          <a:p>
            <a:pPr algn="ctr"/>
            <a:r>
              <a:rPr lang="en-GB" sz="3600" noProof="0" dirty="0"/>
              <a:t>Comparative analysis of businesses run by young farmers</a:t>
            </a:r>
            <a:br>
              <a:rPr lang="en-GB" sz="3600" noProof="0" dirty="0"/>
            </a:br>
            <a:r>
              <a:rPr lang="en-GB" noProof="0" dirty="0"/>
              <a:t>in</a:t>
            </a:r>
            <a:r>
              <a:rPr lang="en-GB" sz="3600" noProof="0" dirty="0"/>
              <a:t> </a:t>
            </a:r>
            <a:r>
              <a:rPr lang="en-GB" noProof="0" dirty="0"/>
              <a:t>Finland – Spain – Luxembourg – Poland</a:t>
            </a:r>
            <a:endParaRPr lang="en-GB" sz="3600" noProof="0" dirty="0"/>
          </a:p>
          <a:p>
            <a:endParaRPr lang="en-GB" sz="3200" noProof="0" dirty="0"/>
          </a:p>
          <a:p>
            <a:endParaRPr lang="en-GB" sz="3200" noProof="0" dirty="0"/>
          </a:p>
          <a:p>
            <a:r>
              <a:rPr lang="en-GB" sz="2800" noProof="0" dirty="0">
                <a:solidFill>
                  <a:srgbClr val="00B463"/>
                </a:solidFill>
              </a:rPr>
              <a:t>Requested by AGRI Committee</a:t>
            </a:r>
          </a:p>
          <a:p>
            <a:r>
              <a:rPr lang="en-GB" sz="2800" noProof="0" dirty="0"/>
              <a:t>Arndt Münch, ÖIR GmbH | 4 May 2026</a:t>
            </a:r>
          </a:p>
          <a:p>
            <a:endParaRPr lang="en-GB" sz="3200" noProof="0" dirty="0"/>
          </a:p>
          <a:p>
            <a:r>
              <a:rPr lang="en-GB" noProof="0" dirty="0"/>
              <a:t>Study authors: Arndt Münch, Manon </a:t>
            </a:r>
            <a:r>
              <a:rPr lang="en-GB" noProof="0" dirty="0" err="1"/>
              <a:t>Badouix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94485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3DE9D-1114-369E-AE57-4300027A2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5ED46F6-639F-49F3-E6D4-8D2B81BBC2B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D15DCA03-0DB2-4A85-4058-07B2DBDFA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345" y="887455"/>
            <a:ext cx="11654733" cy="1375075"/>
          </a:xfrm>
        </p:spPr>
        <p:txBody>
          <a:bodyPr>
            <a:normAutofit/>
          </a:bodyPr>
          <a:lstStyle/>
          <a:p>
            <a:r>
              <a:rPr lang="en-GB" sz="4000" noProof="0" dirty="0"/>
              <a:t>3. Specialisation of young farmers (PL)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94E29BD-2ACA-6023-1BB7-580279E74C14}"/>
              </a:ext>
            </a:extLst>
          </p:cNvPr>
          <p:cNvSpPr txBox="1"/>
          <p:nvPr/>
        </p:nvSpPr>
        <p:spPr>
          <a:xfrm>
            <a:off x="6716836" y="6551499"/>
            <a:ext cx="1755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noProof="0" dirty="0">
                <a:latin typeface="EuropeaEco" pitchFamily="2" charset="0"/>
                <a:ea typeface="EuropeaEco" pitchFamily="2" charset="0"/>
              </a:rPr>
              <a:t>Source: Eurostat FSS</a:t>
            </a:r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4A9E0E5C-B88F-7E37-A1DB-62A3A897F1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2652755"/>
              </p:ext>
            </p:extLst>
          </p:nvPr>
        </p:nvGraphicFramePr>
        <p:xfrm>
          <a:off x="219155" y="1508301"/>
          <a:ext cx="11520000" cy="45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238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AFF38-1EA4-7288-4323-10F6FA9CE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460B7EEA-1D12-07C9-FD3C-7462755415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29DC3E2C-A43F-8F44-2A0F-B9DB2D05D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765545"/>
            <a:ext cx="10653471" cy="1346284"/>
          </a:xfrm>
        </p:spPr>
        <p:txBody>
          <a:bodyPr>
            <a:normAutofit/>
          </a:bodyPr>
          <a:lstStyle/>
          <a:p>
            <a:r>
              <a:rPr lang="en-GB" sz="4000" noProof="0" dirty="0"/>
              <a:t>3. Common patterns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73913A-1059-F48A-5ADB-DB878AC73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787" y="1595786"/>
            <a:ext cx="11502684" cy="4244393"/>
          </a:xfrm>
        </p:spPr>
        <p:txBody>
          <a:bodyPr>
            <a:noAutofit/>
          </a:bodyPr>
          <a:lstStyle/>
          <a:p>
            <a:r>
              <a:rPr lang="en-GB" sz="2800" noProof="0" dirty="0"/>
              <a:t>The analysed Member States (FI, ES, LU, PL) show relatively </a:t>
            </a:r>
            <a:r>
              <a:rPr lang="en-GB" sz="2800" b="1" noProof="0" dirty="0"/>
              <a:t>high shares of young farmers.</a:t>
            </a:r>
            <a:r>
              <a:rPr lang="en-GB" sz="2800" noProof="0" dirty="0"/>
              <a:t> Young farmers in these countries mainly operate </a:t>
            </a:r>
            <a:r>
              <a:rPr lang="en-GB" sz="2800" b="1" noProof="0" dirty="0"/>
              <a:t>family farms</a:t>
            </a:r>
          </a:p>
          <a:p>
            <a:endParaRPr lang="en-GB" sz="2800" b="1" noProof="0" dirty="0"/>
          </a:p>
          <a:p>
            <a:pPr>
              <a:spcBef>
                <a:spcPts val="600"/>
              </a:spcBef>
            </a:pPr>
            <a:r>
              <a:rPr lang="en-GB" sz="2800" noProof="0" dirty="0"/>
              <a:t>In most cases, young farmers manage </a:t>
            </a:r>
            <a:r>
              <a:rPr lang="en-GB" sz="2800" b="1" noProof="0" dirty="0"/>
              <a:t>larger farms than older farmers </a:t>
            </a:r>
            <a:r>
              <a:rPr lang="en-GB" sz="2800" noProof="0" dirty="0"/>
              <a:t>and</a:t>
            </a:r>
            <a:r>
              <a:rPr lang="en-GB" sz="2800" b="1" noProof="0" dirty="0"/>
              <a:t> economically viable and specialised businesses</a:t>
            </a:r>
          </a:p>
          <a:p>
            <a:pPr>
              <a:spcBef>
                <a:spcPts val="600"/>
              </a:spcBef>
            </a:pPr>
            <a:endParaRPr lang="en-GB" sz="2800" noProof="0" dirty="0"/>
          </a:p>
          <a:p>
            <a:pPr>
              <a:spcBef>
                <a:spcPts val="600"/>
              </a:spcBef>
            </a:pPr>
            <a:r>
              <a:rPr lang="en-GB" sz="2800" noProof="0" dirty="0"/>
              <a:t>Young farmers tend to also have a slightly </a:t>
            </a:r>
            <a:r>
              <a:rPr lang="en-GB" sz="2800" b="1" noProof="0" dirty="0"/>
              <a:t>higher</a:t>
            </a:r>
            <a:r>
              <a:rPr lang="en-GB" sz="2800" noProof="0" dirty="0"/>
              <a:t> </a:t>
            </a:r>
            <a:r>
              <a:rPr lang="en-GB" sz="2800" b="1" noProof="0" dirty="0"/>
              <a:t>uptake of organic or mixed production methods</a:t>
            </a:r>
          </a:p>
        </p:txBody>
      </p:sp>
    </p:spTree>
    <p:extLst>
      <p:ext uri="{BB962C8B-B14F-4D97-AF65-F5344CB8AC3E}">
        <p14:creationId xmlns:p14="http://schemas.microsoft.com/office/powerpoint/2010/main" val="1432128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326C2-E4F2-CF15-F609-80855E560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26E3BB6-A981-FCB5-5733-53F3859B565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0C76DC6-B6DE-BD3B-C74A-CFF41B21C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765545"/>
            <a:ext cx="10621951" cy="720355"/>
          </a:xfrm>
        </p:spPr>
        <p:txBody>
          <a:bodyPr>
            <a:noAutofit/>
          </a:bodyPr>
          <a:lstStyle/>
          <a:p>
            <a:r>
              <a:rPr lang="en-GB" sz="4000" noProof="0" dirty="0"/>
              <a:t>4. CAP support for young farmers</a:t>
            </a:r>
            <a:endParaRPr lang="en-GB" sz="4000" noProof="0" dirty="0">
              <a:highlight>
                <a:srgbClr val="FFFF00"/>
              </a:highlight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82CCC-A488-FDC8-2E66-6C53E167C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392" y="1485900"/>
            <a:ext cx="10512000" cy="1457826"/>
          </a:xfrm>
        </p:spPr>
        <p:txBody>
          <a:bodyPr>
            <a:noAutofit/>
          </a:bodyPr>
          <a:lstStyle/>
          <a:p>
            <a:pPr>
              <a:lnSpc>
                <a:spcPct val="103000"/>
              </a:lnSpc>
            </a:pPr>
            <a:r>
              <a:rPr lang="en-GB" sz="2100" noProof="0" dirty="0"/>
              <a:t>Under the CAP 2023-2027, around </a:t>
            </a:r>
            <a:r>
              <a:rPr lang="en-GB" sz="2100" b="1" noProof="0" dirty="0"/>
              <a:t>EUR 8,5 billion</a:t>
            </a:r>
            <a:r>
              <a:rPr lang="en-GB" sz="2100" noProof="0" dirty="0"/>
              <a:t> in public expenditure is dedicated to </a:t>
            </a:r>
            <a:r>
              <a:rPr lang="en-GB" sz="2100" b="1" noProof="0" dirty="0"/>
              <a:t>young farmers</a:t>
            </a:r>
            <a:endParaRPr lang="en-GB" sz="2100" noProof="0" dirty="0"/>
          </a:p>
          <a:p>
            <a:pPr>
              <a:lnSpc>
                <a:spcPct val="103000"/>
              </a:lnSpc>
              <a:spcBef>
                <a:spcPts val="400"/>
              </a:spcBef>
            </a:pPr>
            <a:r>
              <a:rPr lang="en-GB" sz="2100" noProof="0" dirty="0"/>
              <a:t>The four analysed Member States complement </a:t>
            </a:r>
            <a:r>
              <a:rPr lang="en-GB" sz="2100" b="1" noProof="0" dirty="0"/>
              <a:t>Coupled income support for young farmers </a:t>
            </a:r>
            <a:r>
              <a:rPr lang="en-GB" sz="2100" noProof="0" dirty="0"/>
              <a:t>and</a:t>
            </a:r>
            <a:r>
              <a:rPr lang="en-GB" sz="2100" b="1" noProof="0" dirty="0"/>
              <a:t> Setting-up of young farmers </a:t>
            </a:r>
            <a:r>
              <a:rPr lang="en-GB" sz="2100" noProof="0" dirty="0"/>
              <a:t>with other CAP support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7749B5F0-EE15-D53B-6698-5A8594BC7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391576"/>
              </p:ext>
            </p:extLst>
          </p:nvPr>
        </p:nvGraphicFramePr>
        <p:xfrm>
          <a:off x="740611" y="2943726"/>
          <a:ext cx="11082421" cy="3549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322">
                  <a:extLst>
                    <a:ext uri="{9D8B030D-6E8A-4147-A177-3AD203B41FA5}">
                      <a16:colId xmlns:a16="http://schemas.microsoft.com/office/drawing/2014/main" val="3892667719"/>
                    </a:ext>
                  </a:extLst>
                </a:gridCol>
                <a:gridCol w="6115544">
                  <a:extLst>
                    <a:ext uri="{9D8B030D-6E8A-4147-A177-3AD203B41FA5}">
                      <a16:colId xmlns:a16="http://schemas.microsoft.com/office/drawing/2014/main" val="920753853"/>
                    </a:ext>
                  </a:extLst>
                </a:gridCol>
                <a:gridCol w="3440555">
                  <a:extLst>
                    <a:ext uri="{9D8B030D-6E8A-4147-A177-3AD203B41FA5}">
                      <a16:colId xmlns:a16="http://schemas.microsoft.com/office/drawing/2014/main" val="304289792"/>
                    </a:ext>
                  </a:extLst>
                </a:gridCol>
              </a:tblGrid>
              <a:tr h="929896">
                <a:tc>
                  <a:txBody>
                    <a:bodyPr/>
                    <a:lstStyle/>
                    <a:p>
                      <a:r>
                        <a:rPr lang="en-GB" sz="2000" noProof="0" dirty="0"/>
                        <a:t>Member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/>
                        <a:t>CAP interventions supporting young farmers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/>
                        <a:t>Specific considerations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00886"/>
                  </a:ext>
                </a:extLst>
              </a:tr>
              <a:tr h="516608">
                <a:tc>
                  <a:txBody>
                    <a:bodyPr/>
                    <a:lstStyle/>
                    <a:p>
                      <a:r>
                        <a:rPr lang="en-GB" sz="2000" noProof="0" dirty="0"/>
                        <a:t>Finland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noProof="0" dirty="0"/>
                        <a:t>Coupled income support, Setting up, Cooperation,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noProof="0" dirty="0"/>
                        <a:t>Higher aid rates for farmers in remote areas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09507"/>
                  </a:ext>
                </a:extLst>
              </a:tr>
              <a:tr h="516608">
                <a:tc>
                  <a:txBody>
                    <a:bodyPr/>
                    <a:lstStyle/>
                    <a:p>
                      <a:r>
                        <a:rPr lang="en-GB" sz="2000" noProof="0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noProof="0" dirty="0"/>
                        <a:t>Coupled income support, Setting up, Cooperation, Investments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noProof="0" dirty="0"/>
                        <a:t>Specific support for women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8277"/>
                  </a:ext>
                </a:extLst>
              </a:tr>
              <a:tr h="516608">
                <a:tc>
                  <a:txBody>
                    <a:bodyPr/>
                    <a:lstStyle/>
                    <a:p>
                      <a:r>
                        <a:rPr lang="en-GB" sz="2000" noProof="0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noProof="0" dirty="0"/>
                        <a:t>Coupled income support, Setting up, Investments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noProof="0" dirty="0"/>
                        <a:t>High national co-financing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61783"/>
                  </a:ext>
                </a:extLst>
              </a:tr>
              <a:tr h="516608">
                <a:tc>
                  <a:txBody>
                    <a:bodyPr/>
                    <a:lstStyle/>
                    <a:p>
                      <a:r>
                        <a:rPr lang="en-GB" sz="2000" noProof="0" dirty="0"/>
                        <a:t>Poland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noProof="0" dirty="0"/>
                        <a:t>Coupled income support, Setting up, Cooperation, Knowledge exchange, Risk management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noProof="0" dirty="0"/>
                        <a:t>Specific support for women</a:t>
                      </a:r>
                    </a:p>
                    <a:p>
                      <a:endParaRPr lang="en-GB" sz="2000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041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454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0E07C-F9E0-25CB-0B0A-18BE8E826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4DF13CD-F530-9D2B-CC2C-B3198031308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C406D5C-85DD-A2D7-0EEA-4B2BFBF7D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789696"/>
            <a:ext cx="11046494" cy="610769"/>
          </a:xfrm>
        </p:spPr>
        <p:txBody>
          <a:bodyPr>
            <a:normAutofit/>
          </a:bodyPr>
          <a:lstStyle/>
          <a:p>
            <a:r>
              <a:rPr lang="en-GB" sz="4000" noProof="0" dirty="0"/>
              <a:t>5. Role of complementary national policies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A30544B6-70D3-EE1C-100E-27E18223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390" y="1545321"/>
            <a:ext cx="11156379" cy="456928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GB" sz="2400" b="1" noProof="0" dirty="0"/>
              <a:t>Complementary national policies </a:t>
            </a:r>
            <a:r>
              <a:rPr lang="en-GB" sz="2400" noProof="0" dirty="0"/>
              <a:t>target</a:t>
            </a:r>
            <a:r>
              <a:rPr lang="en-GB" sz="2400" b="1" noProof="0" dirty="0"/>
              <a:t> </a:t>
            </a:r>
            <a:r>
              <a:rPr lang="en-GB" sz="2400" noProof="0" dirty="0"/>
              <a:t>access to </a:t>
            </a:r>
            <a:r>
              <a:rPr lang="en-GB" sz="2400" b="1" noProof="0" dirty="0"/>
              <a:t>land and capital,</a:t>
            </a:r>
            <a:r>
              <a:rPr lang="en-GB" sz="2400" noProof="0" dirty="0"/>
              <a:t> support </a:t>
            </a:r>
            <a:r>
              <a:rPr lang="en-GB" sz="2400" b="1" noProof="0" dirty="0"/>
              <a:t>farm exit </a:t>
            </a:r>
            <a:r>
              <a:rPr lang="en-GB" sz="2400" noProof="0" dirty="0"/>
              <a:t>(such as via pensions and tax provisions)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400" b="1" noProof="0" dirty="0"/>
              <a:t>Finland:</a:t>
            </a:r>
            <a:r>
              <a:rPr lang="en-GB" sz="2400" noProof="0" dirty="0"/>
              <a:t> Financial instruments, tax relief and social insurance complement CAP support and facilitate farm transfer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400" b="1" noProof="0" dirty="0"/>
              <a:t>Spain:</a:t>
            </a:r>
            <a:r>
              <a:rPr lang="en-GB" sz="2400" noProof="0" dirty="0"/>
              <a:t> National loan schemes and training programmes support entry for young farmers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400" b="1" noProof="0" dirty="0"/>
              <a:t>Luxembourg:</a:t>
            </a:r>
            <a:r>
              <a:rPr lang="en-GB" sz="2400" noProof="0" dirty="0"/>
              <a:t> High national co-financing strengthens CAP start-up and investment aid for young farmers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400" b="1" noProof="0" dirty="0"/>
              <a:t>Poland:</a:t>
            </a:r>
            <a:r>
              <a:rPr lang="en-GB" sz="2400" noProof="0" dirty="0"/>
              <a:t> Preferential loans and public land allocation support young farmers; a separate farmers’ pension scheme eases farm exit</a:t>
            </a:r>
          </a:p>
        </p:txBody>
      </p:sp>
    </p:spTree>
    <p:extLst>
      <p:ext uri="{BB962C8B-B14F-4D97-AF65-F5344CB8AC3E}">
        <p14:creationId xmlns:p14="http://schemas.microsoft.com/office/powerpoint/2010/main" val="755599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F5B8A1BB-5077-1F57-3AB7-8FE33F1AA3B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0727E60-A47D-FBC9-25F5-0C7F9052B7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1" y="765545"/>
            <a:ext cx="9720000" cy="1734546"/>
          </a:xfrm>
        </p:spPr>
        <p:txBody>
          <a:bodyPr>
            <a:normAutofit/>
          </a:bodyPr>
          <a:lstStyle/>
          <a:p>
            <a:r>
              <a:rPr lang="en-GB" sz="4000" noProof="0" dirty="0"/>
              <a:t>6. Conclusions and policy options [1/2]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5AE7340C-CD0A-8855-A5B1-12550CB91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391" y="1779814"/>
            <a:ext cx="10512000" cy="424408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GB" sz="2400" noProof="0" dirty="0">
                <a:latin typeface="+mj-lt"/>
              </a:rPr>
              <a:t>Generational renewal remains a structural challenge in EU agriculture, with the number of young farmers continuing to decline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sz="2400" noProof="0" dirty="0">
                <a:latin typeface="+mj-lt"/>
              </a:rPr>
              <a:t>Some Member States show more positive dynamics, supported by </a:t>
            </a:r>
            <a:r>
              <a:rPr lang="en-GB" sz="2400" b="1" noProof="0" dirty="0">
                <a:latin typeface="+mj-lt"/>
              </a:rPr>
              <a:t>integrated</a:t>
            </a:r>
            <a:r>
              <a:rPr lang="en-GB" sz="2400" noProof="0" dirty="0">
                <a:latin typeface="+mj-lt"/>
              </a:rPr>
              <a:t> </a:t>
            </a:r>
            <a:r>
              <a:rPr lang="en-GB" sz="2400" b="1" noProof="0" dirty="0">
                <a:latin typeface="+mj-lt"/>
              </a:rPr>
              <a:t>CAP</a:t>
            </a:r>
            <a:r>
              <a:rPr lang="en-GB" sz="2400" noProof="0" dirty="0">
                <a:latin typeface="+mj-lt"/>
              </a:rPr>
              <a:t> and </a:t>
            </a:r>
            <a:r>
              <a:rPr lang="en-GB" sz="2400" b="1" noProof="0" dirty="0">
                <a:latin typeface="+mj-lt"/>
              </a:rPr>
              <a:t>national</a:t>
            </a:r>
            <a:r>
              <a:rPr lang="en-GB" sz="2400" noProof="0" dirty="0">
                <a:latin typeface="+mj-lt"/>
              </a:rPr>
              <a:t> policy mixes, stable </a:t>
            </a:r>
            <a:r>
              <a:rPr lang="en-GB" sz="2400" b="1" noProof="0" dirty="0">
                <a:latin typeface="+mj-lt"/>
              </a:rPr>
              <a:t>framework conditions </a:t>
            </a:r>
            <a:r>
              <a:rPr lang="en-GB" sz="2400" noProof="0" dirty="0">
                <a:latin typeface="+mj-lt"/>
              </a:rPr>
              <a:t>for farm transfer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sz="2400" noProof="0" dirty="0">
                <a:latin typeface="+mj-lt"/>
              </a:rPr>
              <a:t>Young farmers tend </a:t>
            </a:r>
          </a:p>
          <a:p>
            <a:pPr lvl="1">
              <a:lnSpc>
                <a:spcPct val="110000"/>
              </a:lnSpc>
            </a:pPr>
            <a:r>
              <a:rPr lang="en-GB" sz="2400" noProof="0" dirty="0"/>
              <a:t>to manage </a:t>
            </a:r>
            <a:r>
              <a:rPr lang="en-GB" sz="2400" b="1" noProof="0" dirty="0"/>
              <a:t>larger and more specialised farms</a:t>
            </a:r>
          </a:p>
          <a:p>
            <a:pPr lvl="1">
              <a:lnSpc>
                <a:spcPct val="110000"/>
              </a:lnSpc>
            </a:pPr>
            <a:r>
              <a:rPr lang="en-GB" sz="2400" noProof="0" dirty="0"/>
              <a:t>have higher </a:t>
            </a:r>
            <a:r>
              <a:rPr lang="en-GB" sz="2400" b="1" noProof="0" dirty="0"/>
              <a:t>levels of training</a:t>
            </a:r>
          </a:p>
          <a:p>
            <a:pPr lvl="1">
              <a:lnSpc>
                <a:spcPct val="110000"/>
              </a:lnSpc>
            </a:pPr>
            <a:r>
              <a:rPr lang="en-GB" sz="2400" noProof="0" dirty="0"/>
              <a:t>operate </a:t>
            </a:r>
            <a:r>
              <a:rPr lang="en-GB" sz="2400" b="1" noProof="0" dirty="0"/>
              <a:t>economically viable businesses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sz="2400" noProof="0" dirty="0">
                <a:latin typeface="+mj-lt"/>
              </a:rPr>
              <a:t>The CAP plays a central role, but cannot address all barriers (particularly </a:t>
            </a:r>
            <a:r>
              <a:rPr lang="en-GB" sz="2400" b="1" noProof="0" dirty="0">
                <a:latin typeface="+mj-lt"/>
              </a:rPr>
              <a:t>access to land</a:t>
            </a:r>
            <a:r>
              <a:rPr lang="en-GB" sz="2400" noProof="0" dirty="0">
                <a:latin typeface="+mj-lt"/>
              </a:rPr>
              <a:t>) alone</a:t>
            </a:r>
          </a:p>
        </p:txBody>
      </p:sp>
    </p:spTree>
    <p:extLst>
      <p:ext uri="{BB962C8B-B14F-4D97-AF65-F5344CB8AC3E}">
        <p14:creationId xmlns:p14="http://schemas.microsoft.com/office/powerpoint/2010/main" val="218219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EC129-ABCC-EDF6-92FD-055E5262A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9CF05769-1CBA-A44A-DB64-AF13B4AB80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91AF4A5-B1C1-5EB3-6683-6559DB010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1" y="765545"/>
            <a:ext cx="9756000" cy="1734546"/>
          </a:xfrm>
        </p:spPr>
        <p:txBody>
          <a:bodyPr>
            <a:normAutofit/>
          </a:bodyPr>
          <a:lstStyle/>
          <a:p>
            <a:r>
              <a:rPr lang="en-GB" sz="4000" noProof="0" dirty="0"/>
              <a:t>6. Conclusions and policy options [2/2]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74F63EB8-EDC8-B329-5FEA-06CE86F6C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390" y="1589314"/>
            <a:ext cx="11541795" cy="443458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GB" sz="2200" b="1" noProof="0" dirty="0"/>
              <a:t>Develop integrated policy mixes:</a:t>
            </a:r>
            <a:r>
              <a:rPr lang="en-GB" sz="2200" noProof="0" dirty="0"/>
              <a:t> Combine CAP support with national measures, in particular on land access and finance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200" b="1" noProof="0" dirty="0"/>
              <a:t>Simplify access to support:</a:t>
            </a:r>
            <a:r>
              <a:rPr lang="en-GB" sz="2200" noProof="0" dirty="0"/>
              <a:t> Promote one-stop-shop approaches and reduce administrative complexity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200" b="1" noProof="0" dirty="0"/>
              <a:t>Address farm exit and transfer:</a:t>
            </a:r>
            <a:r>
              <a:rPr lang="en-GB" sz="2200" noProof="0" dirty="0"/>
              <a:t> Review pension systems, inheritance rules and tax incentives to avoid disincentives to exit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200" b="1" noProof="0" dirty="0"/>
              <a:t>Improved access to capital via complementary support</a:t>
            </a:r>
            <a:r>
              <a:rPr lang="en-GB" sz="2200" noProof="0" dirty="0"/>
              <a:t>: Financial instruments can leverage private capital to finance capital and land investments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200" b="1" noProof="0" dirty="0"/>
              <a:t>Support rural quality of life:</a:t>
            </a:r>
            <a:r>
              <a:rPr lang="en-GB" sz="2200" noProof="0" dirty="0"/>
              <a:t> Improve access to services and economic opportunities beyond farming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200" b="1" noProof="0" dirty="0"/>
              <a:t>Address gender-specific barriers:</a:t>
            </a:r>
            <a:r>
              <a:rPr lang="en-GB" sz="2200" noProof="0" dirty="0"/>
              <a:t> Better reflect the needs of women among young farmers</a:t>
            </a:r>
          </a:p>
        </p:txBody>
      </p:sp>
    </p:spTree>
    <p:extLst>
      <p:ext uri="{BB962C8B-B14F-4D97-AF65-F5344CB8AC3E}">
        <p14:creationId xmlns:p14="http://schemas.microsoft.com/office/powerpoint/2010/main" val="173890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B6DC506F-9CE6-3F7C-5F7B-CDF8055A4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360715"/>
            <a:ext cx="10041618" cy="1649186"/>
          </a:xfrm>
        </p:spPr>
        <p:txBody>
          <a:bodyPr/>
          <a:lstStyle/>
          <a:p>
            <a:r>
              <a:rPr lang="en-GB" sz="5400" noProof="0" dirty="0"/>
              <a:t>Thank you for your attention</a:t>
            </a:r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DB1D6BAE-513B-9975-3DDF-BD8CC1DAB0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noProof="0" dirty="0"/>
              <a:t>Arndt Münch, Manon </a:t>
            </a:r>
            <a:r>
              <a:rPr lang="en-GB" sz="3200" noProof="0" dirty="0" err="1"/>
              <a:t>Badouix</a:t>
            </a:r>
            <a:endParaRPr lang="en-GB" sz="3200" noProof="0" dirty="0"/>
          </a:p>
          <a:p>
            <a:r>
              <a:rPr lang="en-GB" sz="2800" noProof="0" dirty="0"/>
              <a:t>ÖIR GmbH</a:t>
            </a:r>
          </a:p>
          <a:p>
            <a:r>
              <a:rPr lang="en-GB" sz="2800" noProof="0" dirty="0">
                <a:solidFill>
                  <a:schemeClr val="bg1">
                    <a:lumMod val="9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muench@oir.at</a:t>
            </a:r>
            <a:endParaRPr lang="en-GB" sz="2800" noProof="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sz="2800" noProof="0" dirty="0">
                <a:solidFill>
                  <a:schemeClr val="bg1">
                    <a:lumMod val="95000"/>
                  </a:schemeClr>
                </a:solidFill>
              </a:rPr>
              <a:t>00 43 676 901 44 77</a:t>
            </a:r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2297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C3D45B4-6B55-333C-DCB4-634E01D3588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03D1DB8-C92E-BD10-C78A-FACDD123B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845390"/>
            <a:ext cx="8336653" cy="681486"/>
          </a:xfrm>
        </p:spPr>
        <p:txBody>
          <a:bodyPr>
            <a:normAutofit/>
          </a:bodyPr>
          <a:lstStyle/>
          <a:p>
            <a:r>
              <a:rPr lang="en-GB" noProof="0" dirty="0"/>
              <a:t>Agenda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22207F-AE46-2217-0A55-6DF15C3A534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3" y="1606722"/>
            <a:ext cx="10811320" cy="4024572"/>
          </a:xfrm>
        </p:spPr>
        <p:txBody>
          <a:bodyPr/>
          <a:lstStyle/>
          <a:p>
            <a:pPr marL="636588" lvl="1" indent="-457200">
              <a:buFont typeface="+mj-lt"/>
              <a:buAutoNum type="arabicPeriod"/>
            </a:pPr>
            <a:r>
              <a:rPr lang="en-GB" sz="3000" noProof="0" dirty="0"/>
              <a:t>State of generational renewal in EU agriculture</a:t>
            </a:r>
          </a:p>
          <a:p>
            <a:pPr marL="636588" lvl="1" indent="-457200">
              <a:spcBef>
                <a:spcPts val="600"/>
              </a:spcBef>
              <a:buFont typeface="+mj-lt"/>
              <a:buAutoNum type="arabicPeriod"/>
            </a:pPr>
            <a:r>
              <a:rPr lang="en-GB" sz="3000" noProof="0" dirty="0"/>
              <a:t>Approach</a:t>
            </a:r>
            <a:r>
              <a:rPr lang="en-GB" sz="3000" b="1" noProof="0" dirty="0"/>
              <a:t> </a:t>
            </a:r>
            <a:r>
              <a:rPr lang="en-GB" sz="3000" noProof="0" dirty="0"/>
              <a:t>and scope of the study</a:t>
            </a:r>
          </a:p>
          <a:p>
            <a:pPr marL="636588" lvl="1" indent="-457200">
              <a:spcBef>
                <a:spcPts val="600"/>
              </a:spcBef>
              <a:buFont typeface="+mj-lt"/>
              <a:buAutoNum type="arabicPeriod"/>
            </a:pPr>
            <a:r>
              <a:rPr lang="en-GB" sz="3000" noProof="0" dirty="0"/>
              <a:t>Average farm size and specialisation of young farmers</a:t>
            </a:r>
          </a:p>
          <a:p>
            <a:pPr marL="636588" lvl="1" indent="-457200">
              <a:spcBef>
                <a:spcPts val="600"/>
              </a:spcBef>
              <a:buFont typeface="+mj-lt"/>
              <a:buAutoNum type="arabicPeriod"/>
            </a:pPr>
            <a:r>
              <a:rPr lang="en-GB" sz="3000" noProof="0" dirty="0"/>
              <a:t>CAP support for young farmers</a:t>
            </a:r>
          </a:p>
          <a:p>
            <a:pPr marL="636588" lvl="1" indent="-457200">
              <a:spcBef>
                <a:spcPts val="600"/>
              </a:spcBef>
              <a:buFont typeface="+mj-lt"/>
              <a:buAutoNum type="arabicPeriod"/>
            </a:pPr>
            <a:r>
              <a:rPr lang="en-GB" sz="3000" noProof="0" dirty="0"/>
              <a:t>Role of complementary national policies</a:t>
            </a:r>
          </a:p>
          <a:p>
            <a:pPr marL="636588" lvl="1" indent="-457200">
              <a:spcBef>
                <a:spcPts val="600"/>
              </a:spcBef>
              <a:buFont typeface="+mj-lt"/>
              <a:buAutoNum type="arabicPeriod"/>
            </a:pPr>
            <a:r>
              <a:rPr lang="en-GB" sz="3000" noProof="0" dirty="0"/>
              <a:t>Conclusions and policy options</a:t>
            </a:r>
          </a:p>
        </p:txBody>
      </p:sp>
    </p:spTree>
    <p:extLst>
      <p:ext uri="{BB962C8B-B14F-4D97-AF65-F5344CB8AC3E}">
        <p14:creationId xmlns:p14="http://schemas.microsoft.com/office/powerpoint/2010/main" val="174286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2">
            <a:extLst>
              <a:ext uri="{FF2B5EF4-FFF2-40B4-BE49-F238E27FC236}">
                <a16:creationId xmlns:a16="http://schemas.microsoft.com/office/drawing/2014/main" id="{FC4F54AC-2145-C6D0-F000-E950D1BF255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>
              <a:solidFill>
                <a:srgbClr val="0D4F9D"/>
              </a:solidFill>
            </a:endParaRP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F0C9044-0D58-E14B-7418-F7A78F505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4148" y="1488377"/>
            <a:ext cx="4319968" cy="4634245"/>
          </a:xfrm>
        </p:spPr>
        <p:txBody>
          <a:bodyPr>
            <a:noAutofit/>
          </a:bodyPr>
          <a:lstStyle/>
          <a:p>
            <a:r>
              <a:rPr lang="en-GB" sz="2400" noProof="0" dirty="0"/>
              <a:t>The number of young farmers has </a:t>
            </a:r>
            <a:r>
              <a:rPr lang="en-GB" sz="2400" b="1" noProof="0" dirty="0"/>
              <a:t>continued to decline over the last decade</a:t>
            </a:r>
          </a:p>
          <a:p>
            <a:endParaRPr lang="en-GB" sz="2400" b="1" noProof="0" dirty="0"/>
          </a:p>
          <a:p>
            <a:pPr>
              <a:spcBef>
                <a:spcPts val="600"/>
              </a:spcBef>
            </a:pPr>
            <a:r>
              <a:rPr lang="en-GB" sz="2400" b="1" noProof="0" dirty="0"/>
              <a:t>2010 - 2023 </a:t>
            </a:r>
            <a:r>
              <a:rPr lang="en-GB" sz="2400" noProof="0" dirty="0"/>
              <a:t>total number of farm holdings declining from </a:t>
            </a:r>
            <a:r>
              <a:rPr lang="en-GB" sz="2400" b="1" noProof="0" dirty="0"/>
              <a:t>12 million in 2010 to around 8,4 million in 2023</a:t>
            </a:r>
          </a:p>
          <a:p>
            <a:pPr>
              <a:spcBef>
                <a:spcPts val="600"/>
              </a:spcBef>
            </a:pPr>
            <a:endParaRPr lang="en-GB" sz="2400" b="1" noProof="0" dirty="0"/>
          </a:p>
          <a:p>
            <a:pPr>
              <a:spcBef>
                <a:spcPts val="600"/>
              </a:spcBef>
            </a:pPr>
            <a:r>
              <a:rPr lang="en-GB" sz="2400" b="1" noProof="0" dirty="0"/>
              <a:t>2023</a:t>
            </a:r>
            <a:r>
              <a:rPr lang="en-GB" sz="2400" noProof="0" dirty="0"/>
              <a:t>: around </a:t>
            </a:r>
            <a:r>
              <a:rPr lang="en-GB" sz="2400" b="1" noProof="0" dirty="0"/>
              <a:t>960 000 farmers</a:t>
            </a:r>
            <a:r>
              <a:rPr lang="en-GB" sz="2400" noProof="0" dirty="0"/>
              <a:t> younger than </a:t>
            </a:r>
            <a:r>
              <a:rPr lang="en-GB" sz="2400" b="1" noProof="0" dirty="0"/>
              <a:t>40 years old</a:t>
            </a:r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FB7AA083-3FD6-6873-EBED-F4AE4D3BA3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8037783"/>
              </p:ext>
            </p:extLst>
          </p:nvPr>
        </p:nvGraphicFramePr>
        <p:xfrm>
          <a:off x="344284" y="1949570"/>
          <a:ext cx="7199999" cy="4634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DD8F9556-22FB-A4B5-CAA5-82569641B89B}"/>
              </a:ext>
            </a:extLst>
          </p:cNvPr>
          <p:cNvSpPr txBox="1"/>
          <p:nvPr/>
        </p:nvSpPr>
        <p:spPr>
          <a:xfrm>
            <a:off x="756627" y="6530075"/>
            <a:ext cx="47265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noProof="0" dirty="0">
                <a:latin typeface="EuropeaEco" pitchFamily="2" charset="0"/>
                <a:ea typeface="EuropeaEco" pitchFamily="2" charset="0"/>
              </a:rPr>
              <a:t>Source: Eurostat and national statistics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55D06A1-209D-F5C3-3639-49D7F3F18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735378"/>
            <a:ext cx="11797607" cy="1809977"/>
          </a:xfrm>
        </p:spPr>
        <p:txBody>
          <a:bodyPr>
            <a:normAutofit/>
          </a:bodyPr>
          <a:lstStyle/>
          <a:p>
            <a:r>
              <a:rPr lang="en-GB" sz="4000" noProof="0" dirty="0"/>
              <a:t>1. State of generational renewal in EU agriculture </a:t>
            </a:r>
            <a:r>
              <a:rPr lang="en-GB" sz="2800" noProof="0" dirty="0"/>
              <a:t>[1/2]</a:t>
            </a:r>
            <a:endParaRPr lang="en-GB" sz="4000" noProof="0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8525F128-8192-C865-9B5A-F97A9A2432CA}"/>
              </a:ext>
            </a:extLst>
          </p:cNvPr>
          <p:cNvSpPr txBox="1"/>
          <p:nvPr/>
        </p:nvSpPr>
        <p:spPr>
          <a:xfrm>
            <a:off x="479425" y="6162558"/>
            <a:ext cx="736600" cy="3675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fld id="{B35DF284-1727-4595-8F5D-103E8F8818A3}" type="slidenum">
              <a:rPr lang="en-GB" sz="1050" baseline="0" noProof="0" smtClean="0">
                <a:solidFill>
                  <a:schemeClr val="accent1"/>
                </a:solidFill>
                <a:latin typeface="+mj-lt"/>
              </a:rPr>
              <a:pPr algn="l">
                <a:lnSpc>
                  <a:spcPct val="100000"/>
                </a:lnSpc>
                <a:spcBef>
                  <a:spcPts val="0"/>
                </a:spcBef>
              </a:pPr>
              <a:t>3</a:t>
            </a:fld>
            <a:r>
              <a:rPr lang="en-GB" sz="1050" b="0" baseline="0" noProof="0" dirty="0">
                <a:solidFill>
                  <a:schemeClr val="accent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2266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078F7-DC46-BF44-7426-000630872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1A01F624-AFEE-6859-93CD-D589BA19F55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graphicFrame>
        <p:nvGraphicFramePr>
          <p:cNvPr id="13" name="Diagramm 12">
            <a:extLst>
              <a:ext uri="{FF2B5EF4-FFF2-40B4-BE49-F238E27FC236}">
                <a16:creationId xmlns:a16="http://schemas.microsoft.com/office/drawing/2014/main" id="{F35A91DE-069E-4CA7-AE61-13BD6D44AE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6811277"/>
              </p:ext>
            </p:extLst>
          </p:nvPr>
        </p:nvGraphicFramePr>
        <p:xfrm>
          <a:off x="332204" y="1682436"/>
          <a:ext cx="11465403" cy="4205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el 7">
            <a:extLst>
              <a:ext uri="{FF2B5EF4-FFF2-40B4-BE49-F238E27FC236}">
                <a16:creationId xmlns:a16="http://schemas.microsoft.com/office/drawing/2014/main" id="{8FDF9920-F4BF-F4BB-254C-F1DAE48E7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3" y="755233"/>
            <a:ext cx="11715963" cy="688556"/>
          </a:xfrm>
        </p:spPr>
        <p:txBody>
          <a:bodyPr>
            <a:normAutofit/>
          </a:bodyPr>
          <a:lstStyle/>
          <a:p>
            <a:r>
              <a:rPr lang="en-GB" sz="4000" noProof="0" dirty="0"/>
              <a:t>1. State of generational renewal in EU agriculture </a:t>
            </a:r>
            <a:r>
              <a:rPr lang="en-GB" sz="2400" noProof="0" dirty="0"/>
              <a:t>[2/2]</a:t>
            </a:r>
            <a:endParaRPr lang="en-GB" noProof="0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1508BC7-0D0C-935C-A55E-FC76A83F0703}"/>
              </a:ext>
            </a:extLst>
          </p:cNvPr>
          <p:cNvSpPr txBox="1"/>
          <p:nvPr/>
        </p:nvSpPr>
        <p:spPr>
          <a:xfrm>
            <a:off x="885825" y="6070333"/>
            <a:ext cx="7969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noProof="0" dirty="0">
                <a:latin typeface="EuropeaEco" pitchFamily="2" charset="0"/>
                <a:ea typeface="EuropeaEco" pitchFamily="2" charset="0"/>
              </a:rPr>
              <a:t>Source: Eurostat and national statistics; </a:t>
            </a:r>
            <a:r>
              <a:rPr lang="en-GB" sz="1200" noProof="0" dirty="0"/>
              <a:t>(*) Data was missing at EU level for selected Member States. This das was collected by means of additional data review and processed with statistical tools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EDCC2CE-84DB-97C1-ADF6-BDBFC5B34800}"/>
              </a:ext>
            </a:extLst>
          </p:cNvPr>
          <p:cNvSpPr/>
          <p:nvPr/>
        </p:nvSpPr>
        <p:spPr>
          <a:xfrm>
            <a:off x="11189369" y="1682436"/>
            <a:ext cx="489284" cy="343301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Myriad Pro" panose="020B0503030403020204" pitchFamily="34" charset="0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F9512A68-3851-B7F3-59D1-E362EB0355F9}"/>
              </a:ext>
            </a:extLst>
          </p:cNvPr>
          <p:cNvSpPr/>
          <p:nvPr/>
        </p:nvSpPr>
        <p:spPr>
          <a:xfrm>
            <a:off x="8205535" y="1666395"/>
            <a:ext cx="489284" cy="3433011"/>
          </a:xfrm>
          <a:prstGeom prst="rect">
            <a:avLst/>
          </a:prstGeom>
          <a:noFill/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 dirty="0">
              <a:latin typeface="Myriad Pro" panose="020B0503030403020204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E7F1695C-20D2-8EA9-CAE5-4B637A766CA5}"/>
              </a:ext>
            </a:extLst>
          </p:cNvPr>
          <p:cNvSpPr/>
          <p:nvPr/>
        </p:nvSpPr>
        <p:spPr>
          <a:xfrm>
            <a:off x="4451671" y="1666394"/>
            <a:ext cx="489284" cy="3433011"/>
          </a:xfrm>
          <a:prstGeom prst="rect">
            <a:avLst/>
          </a:prstGeom>
          <a:noFill/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 dirty="0">
              <a:latin typeface="Myriad Pro" panose="020B0503030403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DB595C3F-0CA6-5DBB-49F9-AD534215450C}"/>
              </a:ext>
            </a:extLst>
          </p:cNvPr>
          <p:cNvSpPr/>
          <p:nvPr/>
        </p:nvSpPr>
        <p:spPr>
          <a:xfrm>
            <a:off x="1812748" y="1658374"/>
            <a:ext cx="489284" cy="3433011"/>
          </a:xfrm>
          <a:prstGeom prst="rect">
            <a:avLst/>
          </a:prstGeom>
          <a:noFill/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 dirty="0">
              <a:latin typeface="Myriad Pro" panose="020B0503030403020204" pitchFamily="34" charset="0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1ADCD751-3687-1778-A9B0-F41CF0D5DD28}"/>
              </a:ext>
            </a:extLst>
          </p:cNvPr>
          <p:cNvSpPr/>
          <p:nvPr/>
        </p:nvSpPr>
        <p:spPr>
          <a:xfrm>
            <a:off x="8935458" y="1666394"/>
            <a:ext cx="489284" cy="3433011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Myriad Pro" panose="020B0503030403020204" pitchFamily="34" charset="0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E244545A-1621-6B06-2394-7E532EDEDD4D}"/>
              </a:ext>
            </a:extLst>
          </p:cNvPr>
          <p:cNvSpPr/>
          <p:nvPr/>
        </p:nvSpPr>
        <p:spPr>
          <a:xfrm>
            <a:off x="5575621" y="1658373"/>
            <a:ext cx="489284" cy="3433011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Myriad Pro" panose="020B05030304030202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707B5497-FC47-FC35-F32A-19C923029966}"/>
              </a:ext>
            </a:extLst>
          </p:cNvPr>
          <p:cNvSpPr/>
          <p:nvPr/>
        </p:nvSpPr>
        <p:spPr>
          <a:xfrm>
            <a:off x="3304665" y="1658372"/>
            <a:ext cx="489284" cy="3433011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58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2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18CB592-CE74-7C42-D889-922F1DC5914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951DD5F-88DD-74FD-8FBA-66556AD0D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1" y="765545"/>
            <a:ext cx="9720000" cy="1149519"/>
          </a:xfrm>
        </p:spPr>
        <p:txBody>
          <a:bodyPr>
            <a:normAutofit/>
          </a:bodyPr>
          <a:lstStyle/>
          <a:p>
            <a:r>
              <a:rPr lang="en-GB" sz="4000" noProof="0" dirty="0"/>
              <a:t>2. Approach and scope of the study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B4C9B06-48BA-FB72-46E2-98039B21A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044" y="1376127"/>
            <a:ext cx="11401609" cy="4716327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sz="2600" noProof="0" dirty="0"/>
              <a:t>Comparative analysis of 4 Member States: </a:t>
            </a:r>
            <a:r>
              <a:rPr lang="en-GB" sz="2600" b="1" noProof="0" dirty="0"/>
              <a:t>Finland, Spain, Luxembourg </a:t>
            </a:r>
            <a:r>
              <a:rPr lang="en-GB" sz="2600" noProof="0" dirty="0"/>
              <a:t>and</a:t>
            </a:r>
            <a:r>
              <a:rPr lang="en-GB" sz="2600" b="1" noProof="0" dirty="0"/>
              <a:t> Poland</a:t>
            </a:r>
          </a:p>
          <a:p>
            <a:pPr>
              <a:spcBef>
                <a:spcPts val="600"/>
              </a:spcBef>
            </a:pPr>
            <a:r>
              <a:rPr lang="en-GB" sz="2600" noProof="0" dirty="0"/>
              <a:t>Key selection criteria </a:t>
            </a:r>
          </a:p>
          <a:p>
            <a:pPr lvl="1">
              <a:lnSpc>
                <a:spcPct val="110000"/>
              </a:lnSpc>
            </a:pPr>
            <a:r>
              <a:rPr lang="en-GB" sz="2600" noProof="0" dirty="0"/>
              <a:t>positive or stable generational renewal trends</a:t>
            </a:r>
          </a:p>
          <a:p>
            <a:pPr lvl="1">
              <a:lnSpc>
                <a:spcPct val="110000"/>
              </a:lnSpc>
            </a:pPr>
            <a:r>
              <a:rPr lang="en-GB" sz="2600" noProof="0" dirty="0"/>
              <a:t>types of interventions targeting young farmers</a:t>
            </a:r>
          </a:p>
          <a:p>
            <a:pPr lvl="1">
              <a:lnSpc>
                <a:spcPct val="110000"/>
              </a:lnSpc>
            </a:pPr>
            <a:r>
              <a:rPr lang="en-GB" sz="2600" noProof="0" dirty="0"/>
              <a:t>farm structures and production systems</a:t>
            </a:r>
          </a:p>
          <a:p>
            <a:pPr lvl="1">
              <a:lnSpc>
                <a:spcPct val="110000"/>
              </a:lnSpc>
            </a:pPr>
            <a:r>
              <a:rPr lang="en-GB" sz="2600" noProof="0" dirty="0"/>
              <a:t>geographical balance and complementary with other recent studies</a:t>
            </a:r>
          </a:p>
          <a:p>
            <a:pPr>
              <a:spcBef>
                <a:spcPts val="600"/>
              </a:spcBef>
            </a:pPr>
            <a:r>
              <a:rPr lang="en-GB" sz="2600" noProof="0" dirty="0"/>
              <a:t>Analysis covers</a:t>
            </a:r>
          </a:p>
          <a:p>
            <a:pPr lvl="1">
              <a:lnSpc>
                <a:spcPct val="110000"/>
              </a:lnSpc>
            </a:pPr>
            <a:r>
              <a:rPr lang="en-GB" sz="2600" noProof="0" dirty="0"/>
              <a:t>CAP Strategic Plans (2023-2027)</a:t>
            </a:r>
          </a:p>
          <a:p>
            <a:pPr lvl="1">
              <a:lnSpc>
                <a:spcPct val="110000"/>
              </a:lnSpc>
            </a:pPr>
            <a:r>
              <a:rPr lang="en-GB" sz="2600" noProof="0" dirty="0"/>
              <a:t>national policies for young farmers</a:t>
            </a:r>
          </a:p>
          <a:p>
            <a:pPr lvl="1">
              <a:lnSpc>
                <a:spcPct val="110000"/>
              </a:lnSpc>
            </a:pPr>
            <a:r>
              <a:rPr lang="en-GB" sz="2600" noProof="0" dirty="0"/>
              <a:t>business characteristics of young farmers (</a:t>
            </a:r>
            <a:r>
              <a:rPr lang="en-GB" sz="2600" b="1" noProof="0" dirty="0"/>
              <a:t>FADN</a:t>
            </a:r>
            <a:r>
              <a:rPr lang="en-GB" sz="2600" noProof="0" dirty="0"/>
              <a:t> and </a:t>
            </a:r>
            <a:r>
              <a:rPr lang="en-GB" sz="2600" b="1" noProof="0" dirty="0"/>
              <a:t>FSS</a:t>
            </a:r>
            <a:r>
              <a:rPr lang="en-GB" sz="2600" noProof="0" dirty="0"/>
              <a:t> data)</a:t>
            </a:r>
          </a:p>
        </p:txBody>
      </p:sp>
    </p:spTree>
    <p:extLst>
      <p:ext uri="{BB962C8B-B14F-4D97-AF65-F5344CB8AC3E}">
        <p14:creationId xmlns:p14="http://schemas.microsoft.com/office/powerpoint/2010/main" val="3432784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4CD18-6DE9-614C-9FA3-59B93EC24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4E7214D6-4FE3-26BA-30B1-93D1ADB6A8D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7927C9B2-D5E1-A33F-3281-8A7779D00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744771"/>
            <a:ext cx="10653471" cy="1375075"/>
          </a:xfrm>
        </p:spPr>
        <p:txBody>
          <a:bodyPr>
            <a:noAutofit/>
          </a:bodyPr>
          <a:lstStyle/>
          <a:p>
            <a:r>
              <a:rPr lang="en-GB" sz="4000" noProof="0" dirty="0"/>
              <a:t>3. Average farm size (UAA)</a:t>
            </a:r>
            <a:br>
              <a:rPr lang="en-GB" sz="4000" noProof="0" dirty="0"/>
            </a:br>
            <a:endParaRPr lang="en-GB" sz="4000" noProof="0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3CB7F842-64C2-48FF-852F-A1B425B494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8757578"/>
              </p:ext>
            </p:extLst>
          </p:nvPr>
        </p:nvGraphicFramePr>
        <p:xfrm>
          <a:off x="1750576" y="1684001"/>
          <a:ext cx="2638425" cy="2186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A6D28674-76A3-47B1-CC3D-CA9CAEDE79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3164803"/>
              </p:ext>
            </p:extLst>
          </p:nvPr>
        </p:nvGraphicFramePr>
        <p:xfrm>
          <a:off x="5347106" y="1689529"/>
          <a:ext cx="2411730" cy="2170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45E20645-1071-408A-AD98-B4EEB9E19A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2889787"/>
              </p:ext>
            </p:extLst>
          </p:nvPr>
        </p:nvGraphicFramePr>
        <p:xfrm>
          <a:off x="1753937" y="3847317"/>
          <a:ext cx="2628000" cy="2114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63A7F382-0ED7-499C-BF52-C4A5627D6E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0724681"/>
              </p:ext>
            </p:extLst>
          </p:nvPr>
        </p:nvGraphicFramePr>
        <p:xfrm>
          <a:off x="5361586" y="3849503"/>
          <a:ext cx="3744000" cy="2114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2" name="Textfeld 11">
            <a:extLst>
              <a:ext uri="{FF2B5EF4-FFF2-40B4-BE49-F238E27FC236}">
                <a16:creationId xmlns:a16="http://schemas.microsoft.com/office/drawing/2014/main" id="{F23059B1-154E-E02B-3EAA-85E729562A90}"/>
              </a:ext>
            </a:extLst>
          </p:cNvPr>
          <p:cNvSpPr txBox="1"/>
          <p:nvPr/>
        </p:nvSpPr>
        <p:spPr>
          <a:xfrm>
            <a:off x="1314525" y="1796154"/>
            <a:ext cx="4847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noProof="0" dirty="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rPr>
              <a:t>FI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A304ADD-3E4C-66DF-74A6-94C1A32946A4}"/>
              </a:ext>
            </a:extLst>
          </p:cNvPr>
          <p:cNvSpPr txBox="1"/>
          <p:nvPr/>
        </p:nvSpPr>
        <p:spPr>
          <a:xfrm>
            <a:off x="1314525" y="3956154"/>
            <a:ext cx="4847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noProof="0" dirty="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rPr>
              <a:t>LU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2E0B7BC-E9CC-A3EA-2867-897680E4E821}"/>
              </a:ext>
            </a:extLst>
          </p:cNvPr>
          <p:cNvSpPr txBox="1"/>
          <p:nvPr/>
        </p:nvSpPr>
        <p:spPr>
          <a:xfrm>
            <a:off x="4856925" y="1795728"/>
            <a:ext cx="4847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noProof="0" dirty="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rPr>
              <a:t>ES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BE52A3C-1780-512F-C083-5C644260BAEB}"/>
              </a:ext>
            </a:extLst>
          </p:cNvPr>
          <p:cNvSpPr txBox="1"/>
          <p:nvPr/>
        </p:nvSpPr>
        <p:spPr>
          <a:xfrm>
            <a:off x="4856925" y="3956154"/>
            <a:ext cx="4847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noProof="0" dirty="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rPr>
              <a:t>PL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FDC08223-75E7-690A-FE38-576C30DD6859}"/>
              </a:ext>
            </a:extLst>
          </p:cNvPr>
          <p:cNvSpPr txBox="1"/>
          <p:nvPr/>
        </p:nvSpPr>
        <p:spPr>
          <a:xfrm>
            <a:off x="3762784" y="6316025"/>
            <a:ext cx="1755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noProof="0" dirty="0">
                <a:latin typeface="EuropeaEco" pitchFamily="2" charset="0"/>
                <a:ea typeface="EuropeaEco" pitchFamily="2" charset="0"/>
              </a:rPr>
              <a:t>Source: FADN</a:t>
            </a:r>
          </a:p>
        </p:txBody>
      </p:sp>
    </p:spTree>
    <p:extLst>
      <p:ext uri="{BB962C8B-B14F-4D97-AF65-F5344CB8AC3E}">
        <p14:creationId xmlns:p14="http://schemas.microsoft.com/office/powerpoint/2010/main" val="767306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5D0E1-415D-3571-007F-C78DE5307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D2D4A48-35BE-EA4C-B005-5821165E15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D344C23B-1E59-B393-BEF9-DA2E4CDE6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398" y="833137"/>
            <a:ext cx="11654733" cy="651631"/>
          </a:xfrm>
        </p:spPr>
        <p:txBody>
          <a:bodyPr>
            <a:normAutofit/>
          </a:bodyPr>
          <a:lstStyle/>
          <a:p>
            <a:r>
              <a:rPr lang="en-GB" sz="4000" noProof="0" dirty="0"/>
              <a:t>3. Specialisation of young farmers (FI)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A148035B-C693-7B9E-654D-BC161EF018AA}"/>
              </a:ext>
            </a:extLst>
          </p:cNvPr>
          <p:cNvSpPr txBox="1"/>
          <p:nvPr/>
        </p:nvSpPr>
        <p:spPr>
          <a:xfrm>
            <a:off x="4824661" y="6024863"/>
            <a:ext cx="1755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noProof="0" dirty="0">
                <a:latin typeface="EuropeaEco" pitchFamily="2" charset="0"/>
                <a:ea typeface="EuropeaEco" pitchFamily="2" charset="0"/>
              </a:rPr>
              <a:t>Source: Eurostat FSS</a:t>
            </a: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81B59719-CEBA-18A1-BC26-39A9A66FA3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7248488"/>
              </p:ext>
            </p:extLst>
          </p:nvPr>
        </p:nvGraphicFramePr>
        <p:xfrm>
          <a:off x="318920" y="1453630"/>
          <a:ext cx="11520000" cy="45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3106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CE389-BF1E-1262-5EE2-13476FCD7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D12F2D2-4847-ED38-8F96-6B79A3AFFA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DFAD6F5A-1AA5-0BD2-07C7-949C02AD0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182" y="765544"/>
            <a:ext cx="11654733" cy="13750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4000" noProof="0" dirty="0"/>
              <a:t>3. Specialisation of young farmers (ES)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4FCE896-6F61-2DC6-5BC8-8BAA658C37E1}"/>
              </a:ext>
            </a:extLst>
          </p:cNvPr>
          <p:cNvSpPr txBox="1"/>
          <p:nvPr/>
        </p:nvSpPr>
        <p:spPr>
          <a:xfrm>
            <a:off x="4842769" y="6177526"/>
            <a:ext cx="1755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noProof="0" dirty="0">
                <a:latin typeface="EuropeaEco" pitchFamily="2" charset="0"/>
                <a:ea typeface="EuropeaEco" pitchFamily="2" charset="0"/>
              </a:rPr>
              <a:t>Source: Eurostat FSS</a:t>
            </a: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EA676F54-BF2D-351D-C8D9-EA35EE3289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3593746"/>
              </p:ext>
            </p:extLst>
          </p:nvPr>
        </p:nvGraphicFramePr>
        <p:xfrm>
          <a:off x="169118" y="1510783"/>
          <a:ext cx="11520000" cy="45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2616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70DA4-C001-4209-B1AD-1F8084798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7309D494-5885-59C6-0BEC-432DDBF35E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7200000" cy="362069"/>
          </a:xfrm>
        </p:spPr>
        <p:txBody>
          <a:bodyPr/>
          <a:lstStyle/>
          <a:p>
            <a:r>
              <a:rPr lang="en-GB" noProof="0" dirty="0"/>
              <a:t>Generational change in agriculture: a comparative analysis of farm businesses</a:t>
            </a:r>
          </a:p>
          <a:p>
            <a:endParaRPr lang="en-GB" noProof="0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F3F086A8-5950-806E-8A4A-9D39EEE9C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345" y="887456"/>
            <a:ext cx="11654733" cy="715008"/>
          </a:xfrm>
        </p:spPr>
        <p:txBody>
          <a:bodyPr>
            <a:normAutofit/>
          </a:bodyPr>
          <a:lstStyle/>
          <a:p>
            <a:r>
              <a:rPr lang="en-GB" sz="4000" noProof="0" dirty="0"/>
              <a:t>3. Specialisation of young farmers (LU)</a:t>
            </a:r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95833A65-2B01-3745-84B7-2CCDC8FF22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7247959"/>
              </p:ext>
            </p:extLst>
          </p:nvPr>
        </p:nvGraphicFramePr>
        <p:xfrm>
          <a:off x="303851" y="1470544"/>
          <a:ext cx="11520000" cy="45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4F2BBFA7-CFD3-6A3B-805C-E8EACC5D7FDB}"/>
              </a:ext>
            </a:extLst>
          </p:cNvPr>
          <p:cNvSpPr txBox="1"/>
          <p:nvPr/>
        </p:nvSpPr>
        <p:spPr>
          <a:xfrm>
            <a:off x="4987624" y="6053558"/>
            <a:ext cx="1755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noProof="0" dirty="0">
                <a:latin typeface="EuropeaEco" pitchFamily="2" charset="0"/>
                <a:ea typeface="EuropeaEco" pitchFamily="2" charset="0"/>
              </a:rPr>
              <a:t>Source: Eurostat FSS</a:t>
            </a:r>
          </a:p>
        </p:txBody>
      </p:sp>
    </p:spTree>
    <p:extLst>
      <p:ext uri="{BB962C8B-B14F-4D97-AF65-F5344CB8AC3E}">
        <p14:creationId xmlns:p14="http://schemas.microsoft.com/office/powerpoint/2010/main" val="2223572552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IGHT">
  <a:themeElements>
    <a:clrScheme name="EP colors">
      <a:dk1>
        <a:srgbClr val="000000"/>
      </a:dk1>
      <a:lt1>
        <a:srgbClr val="FFFFFF"/>
      </a:lt1>
      <a:dk2>
        <a:srgbClr val="7A868E"/>
      </a:dk2>
      <a:lt2>
        <a:srgbClr val="C8C8C8"/>
      </a:lt2>
      <a:accent1>
        <a:srgbClr val="0C4DA2"/>
      </a:accent1>
      <a:accent2>
        <a:srgbClr val="FDE021"/>
      </a:accent2>
      <a:accent3>
        <a:srgbClr val="00BCFF"/>
      </a:accent3>
      <a:accent4>
        <a:srgbClr val="28DC78"/>
      </a:accent4>
      <a:accent5>
        <a:srgbClr val="FF9600"/>
      </a:accent5>
      <a:accent6>
        <a:srgbClr val="ED0000"/>
      </a:accent6>
      <a:hlink>
        <a:srgbClr val="0C4DA2"/>
      </a:hlink>
      <a:folHlink>
        <a:srgbClr val="7A868E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accent1"/>
          </a:solidFill>
        </a:ln>
      </a:spPr>
      <a:bodyPr rtlCol="0" anchor="ctr"/>
      <a:lstStyle>
        <a:defPPr algn="ctr">
          <a:defRPr dirty="0" err="1" smtClean="0">
            <a:latin typeface="Myriad Pro" panose="020B0503030403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ColorName">
      <a:srgbClr val="003CB4"/>
    </a:custClr>
    <a:custClr name="ColorName">
      <a:srgbClr val="0D4FA0"/>
    </a:custClr>
    <a:custClr name="ColorName">
      <a:srgbClr val="1B6BFF"/>
    </a:custClr>
    <a:custClr name="ColorName">
      <a:srgbClr val="65E2FF"/>
    </a:custClr>
    <a:custClr name="ColorName">
      <a:srgbClr val="7F2223"/>
    </a:custClr>
    <a:custClr name="ColorName">
      <a:srgbClr val="EE0000"/>
    </a:custClr>
    <a:custClr name="ColorName">
      <a:srgbClr val="FF9501"/>
    </a:custClr>
    <a:custClr name="ColorName">
      <a:srgbClr val="FCBF00"/>
    </a:custClr>
    <a:custClr name="ColorName">
      <a:srgbClr val="017601"/>
    </a:custClr>
    <a:custClr name="ColorName">
      <a:srgbClr val="00B463"/>
    </a:custClr>
    <a:custClr name="ColorName">
      <a:srgbClr val="3363C3"/>
    </a:custClr>
    <a:custClr name="ColorName">
      <a:srgbClr val="3D72B3"/>
    </a:custClr>
    <a:custClr name="ColorName">
      <a:srgbClr val="4989FF"/>
    </a:custClr>
    <a:custClr name="ColorName">
      <a:srgbClr val="84E8FF"/>
    </a:custClr>
    <a:custClr name="ColorName">
      <a:srgbClr val="994E4F"/>
    </a:custClr>
    <a:custClr name="ColorName">
      <a:srgbClr val="F13333"/>
    </a:custClr>
    <a:custClr name="ColorName">
      <a:srgbClr val="FFAA34"/>
    </a:custClr>
    <a:custClr name="ColorName">
      <a:srgbClr val="FDCC33"/>
    </a:custClr>
    <a:custClr name="ColorName">
      <a:srgbClr val="349134"/>
    </a:custClr>
    <a:custClr name="ColorName">
      <a:srgbClr val="33C382"/>
    </a:custClr>
    <a:custClr name="ColorName">
      <a:srgbClr val="668AD2"/>
    </a:custClr>
    <a:custClr name="ColorName">
      <a:srgbClr val="6E95C6"/>
    </a:custClr>
    <a:custClr name="ColorName">
      <a:srgbClr val="76A6FF"/>
    </a:custClr>
    <a:custClr name="ColorName">
      <a:srgbClr val="A3EEFF"/>
    </a:custClr>
    <a:custClr name="ColorName">
      <a:srgbClr val="B27A7B"/>
    </a:custClr>
    <a:custClr name="ColorName">
      <a:srgbClr val="F56666"/>
    </a:custClr>
    <a:custClr name="ColorName">
      <a:srgbClr val="FFBF67"/>
    </a:custClr>
    <a:custClr name="ColorName">
      <a:srgbClr val="FDD966"/>
    </a:custClr>
    <a:custClr name="ColorName">
      <a:srgbClr val="67AD67"/>
    </a:custClr>
    <a:custClr name="ColorName">
      <a:srgbClr val="66D2A1"/>
    </a:custClr>
    <a:custClr name="ColorName">
      <a:srgbClr val="99B1E1"/>
    </a:custClr>
    <a:custClr name="ColorName">
      <a:srgbClr val="9EB9D9"/>
    </a:custClr>
    <a:custClr name="ColorName">
      <a:srgbClr val="A4C4FF"/>
    </a:custClr>
    <a:custClr name="ColorName">
      <a:srgbClr val="C1F3FF"/>
    </a:custClr>
    <a:custClr name="ColorName">
      <a:srgbClr val="CCA7A7"/>
    </a:custClr>
    <a:custClr name="ColorName">
      <a:srgbClr val="F89999"/>
    </a:custClr>
    <a:custClr name="ColorName">
      <a:srgbClr val="FFD599"/>
    </a:custClr>
    <a:custClr name="ColorName">
      <a:srgbClr val="FEE599"/>
    </a:custClr>
    <a:custClr name="ColorName">
      <a:srgbClr val="99C899"/>
    </a:custClr>
    <a:custClr name="ColorName">
      <a:srgbClr val="99E1C1"/>
    </a:custClr>
    <a:custClr name="ColorName">
      <a:srgbClr val="CCD8F0"/>
    </a:custClr>
    <a:custClr name="ColorName">
      <a:srgbClr val="CFDCEC"/>
    </a:custClr>
    <a:custClr name="ColorName">
      <a:srgbClr val="D1E1FF"/>
    </a:custClr>
    <a:custClr name="ColorName">
      <a:srgbClr val="E0F9FF"/>
    </a:custClr>
    <a:custClr name="ColorName">
      <a:srgbClr val="E5D3D3"/>
    </a:custClr>
    <a:custClr name="ColorName">
      <a:srgbClr val="FCCCCC"/>
    </a:custClr>
    <a:custClr name="ColorName">
      <a:srgbClr val="FFEACC"/>
    </a:custClr>
    <a:custClr name="ColorName">
      <a:srgbClr val="FEF2CC"/>
    </a:custClr>
    <a:custClr name="ColorName">
      <a:srgbClr val="CCE4CC"/>
    </a:custClr>
    <a:custClr name="ColorName">
      <a:srgbClr val="CCF0E0"/>
    </a:custClr>
  </a:custClrLst>
  <a:extLst>
    <a:ext uri="{05A4C25C-085E-4340-85A3-A5531E510DB2}">
      <thm15:themeFamily xmlns:thm15="http://schemas.microsoft.com/office/thememl/2012/main" name="EP_PowerPoint Template_2023.01.31_Final_Confluence-EuropeaEco6-illus-0" id="{F17B246F-9138-4958-A17E-AA3F7B56B208}" vid="{E933E601-7EB4-45BB-BA43-657A8A2AC4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39FD826779DA43B59AF3B24243F72D" ma:contentTypeVersion="11" ma:contentTypeDescription="Create a new document." ma:contentTypeScope="" ma:versionID="82783098cba0803eaafffedb75484bec">
  <xsd:schema xmlns:xsd="http://www.w3.org/2001/XMLSchema" xmlns:xs="http://www.w3.org/2001/XMLSchema" xmlns:p="http://schemas.microsoft.com/office/2006/metadata/properties" xmlns:ns2="c2f7bf97-4d20-46c8-b7d3-fd569187a7a9" xmlns:ns3="8d2effba-1067-40a2-92e0-bdc070673379" targetNamespace="http://schemas.microsoft.com/office/2006/metadata/properties" ma:root="true" ma:fieldsID="7d90926e3eb39dfe7cf4eef91eb009ff" ns2:_="" ns3:_="">
    <xsd:import namespace="c2f7bf97-4d20-46c8-b7d3-fd569187a7a9"/>
    <xsd:import namespace="8d2effba-1067-40a2-92e0-bdc07067337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f7bf97-4d20-46c8-b7d3-fd569187a7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2effba-1067-40a2-92e0-bdc070673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2f7bf97-4d20-46c8-b7d3-fd569187a7a9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DE40694-AF64-438E-AB0D-F552D15F45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7337E2-4F87-4057-8F8A-0FA7338B38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f7bf97-4d20-46c8-b7d3-fd569187a7a9"/>
    <ds:schemaRef ds:uri="8d2effba-1067-40a2-92e0-bdc0706733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0B41CA-1C66-4084-B645-2079FAE45348}">
  <ds:schemaRefs>
    <ds:schemaRef ds:uri="http://schemas.microsoft.com/office/2006/documentManagement/types"/>
    <ds:schemaRef ds:uri="8d2effba-1067-40a2-92e0-bdc070673379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c2f7bf97-4d20-46c8-b7d3-fd569187a7a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1323</Words>
  <Application>Microsoft Office PowerPoint</Application>
  <PresentationFormat>Breitbild</PresentationFormat>
  <Paragraphs>155</Paragraphs>
  <Slides>16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Myriad Pro</vt:lpstr>
      <vt:lpstr>EuropeaEco</vt:lpstr>
      <vt:lpstr>CONTENT LIGHT</vt:lpstr>
      <vt:lpstr>Generational change in agriculture</vt:lpstr>
      <vt:lpstr>Agenda</vt:lpstr>
      <vt:lpstr>1. State of generational renewal in EU agriculture [1/2]</vt:lpstr>
      <vt:lpstr>1. State of generational renewal in EU agriculture [2/2]</vt:lpstr>
      <vt:lpstr>2. Approach and scope of the study</vt:lpstr>
      <vt:lpstr>3. Average farm size (UAA) </vt:lpstr>
      <vt:lpstr>3. Specialisation of young farmers (FI)</vt:lpstr>
      <vt:lpstr>3. Specialisation of young farmers (ES)</vt:lpstr>
      <vt:lpstr>3. Specialisation of young farmers (LU)</vt:lpstr>
      <vt:lpstr>3. Specialisation of young farmers (PL)</vt:lpstr>
      <vt:lpstr>3. Common patterns</vt:lpstr>
      <vt:lpstr>4. CAP support for young farmers</vt:lpstr>
      <vt:lpstr>5. Role of complementary national policies</vt:lpstr>
      <vt:lpstr>6. Conclusions and policy options [1/2]</vt:lpstr>
      <vt:lpstr>6. Conclusions and policy options [2/2]</vt:lpstr>
      <vt:lpstr>Thank you for your attention</vt:lpstr>
    </vt:vector>
  </TitlesOfParts>
  <Manager/>
  <Company>European Parliament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#1 goes here</dc:title>
  <dc:subject/>
  <dc:creator>Arndt Münch</dc:creator>
  <cp:keywords>European Parliament</cp:keywords>
  <dc:description/>
  <cp:lastModifiedBy>Arndt Münch</cp:lastModifiedBy>
  <cp:revision>207</cp:revision>
  <dcterms:created xsi:type="dcterms:W3CDTF">2024-08-07T12:33:10Z</dcterms:created>
  <dcterms:modified xsi:type="dcterms:W3CDTF">2026-04-30T13:39:29Z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0x0101007039FD826779DA43B59AF3B24243F72D</vt:lpwstr>
  </property>
  <property fmtid="{D5CDD505-2E9C-101B-9397-08002B2CF9AE}" pid="3" name="Order">
    <vt:lpwstr>38100.0000000000</vt:lpwstr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lpwstr/>
  </property>
</Properties>
</file>