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193" r:id="rId1"/>
  </p:sldMasterIdLst>
  <p:notesMasterIdLst>
    <p:notesMasterId r:id="rId10"/>
  </p:notesMasterIdLst>
  <p:handoutMasterIdLst>
    <p:handoutMasterId r:id="rId11"/>
  </p:handoutMasterIdLst>
  <p:sldIdLst>
    <p:sldId id="267" r:id="rId2"/>
    <p:sldId id="279" r:id="rId3"/>
    <p:sldId id="281" r:id="rId4"/>
    <p:sldId id="282" r:id="rId5"/>
    <p:sldId id="285" r:id="rId6"/>
    <p:sldId id="286" r:id="rId7"/>
    <p:sldId id="256" r:id="rId8"/>
    <p:sldId id="272" r:id="rId9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53">
          <p15:clr>
            <a:srgbClr val="A4A3A4"/>
          </p15:clr>
        </p15:guide>
        <p15:guide id="2" pos="544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4D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411" y="48"/>
      </p:cViewPr>
      <p:guideLst>
        <p:guide orient="horz" pos="2953"/>
        <p:guide pos="54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9" d="100"/>
          <a:sy n="109" d="100"/>
        </p:scale>
        <p:origin x="-4304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D6129F1-4D35-411F-B480-17DA5A85D3A5}" type="datetime1">
              <a:rPr lang="en-US" altLang="en-US"/>
              <a:pPr/>
              <a:t>5/6/2026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544FA74-2FFB-4823-88E3-67F899699D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9586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4F5DB9C-6982-4996-8221-14CA80541469}" type="datetime1">
              <a:rPr lang="en-US" altLang="en-US"/>
              <a:pPr/>
              <a:t>5/6/2026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DF620D7-F8FA-46BA-A24A-3080378146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64981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105" y="1648966"/>
            <a:ext cx="6512273" cy="933758"/>
          </a:xfrm>
        </p:spPr>
        <p:txBody>
          <a:bodyPr anchor="b">
            <a:normAutofit/>
          </a:bodyPr>
          <a:lstStyle>
            <a:lvl1pPr>
              <a:defRPr sz="2200" b="1" baseline="0">
                <a:solidFill>
                  <a:schemeClr val="tx2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105" y="2581894"/>
            <a:ext cx="6512273" cy="69765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48453" y="4495268"/>
            <a:ext cx="6511925" cy="305857"/>
          </a:xfrm>
          <a:noFill/>
        </p:spPr>
        <p:txBody>
          <a:bodyPr/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207855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/>
          <p:cNvSpPr txBox="1">
            <a:spLocks noChangeArrowheads="1"/>
          </p:cNvSpPr>
          <p:nvPr/>
        </p:nvSpPr>
        <p:spPr bwMode="auto">
          <a:xfrm>
            <a:off x="2500313" y="2227263"/>
            <a:ext cx="4070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2400" b="1" cap="all" dirty="0">
                <a:solidFill>
                  <a:schemeClr val="bg2"/>
                </a:solidFill>
                <a:latin typeface="Arial Narrow" charset="0"/>
                <a:cs typeface="Arial Narrow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804866067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433733" cy="415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827"/>
            <a:ext cx="7433733" cy="3254173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1058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7140"/>
            <a:ext cx="7790205" cy="1021556"/>
          </a:xfrm>
        </p:spPr>
        <p:txBody>
          <a:bodyPr>
            <a:normAutofit/>
          </a:bodyPr>
          <a:lstStyle>
            <a:lvl1pPr algn="l">
              <a:defRPr sz="1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51999"/>
            <a:ext cx="7790205" cy="1125140"/>
          </a:xfrm>
        </p:spPr>
        <p:txBody>
          <a:bodyPr anchor="b">
            <a:normAutofit/>
          </a:bodyPr>
          <a:lstStyle>
            <a:lvl1pPr marL="0" indent="0">
              <a:buNone/>
              <a:defRPr sz="14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552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38260"/>
            <a:ext cx="7662333" cy="6174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8179"/>
            <a:ext cx="3708400" cy="336578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411133" y="1058179"/>
            <a:ext cx="3708400" cy="336578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98706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666783" cy="4159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03879"/>
            <a:ext cx="3680708" cy="268671"/>
          </a:xfrm>
        </p:spPr>
        <p:txBody>
          <a:bodyPr anchor="b">
            <a:noAutofit/>
          </a:bodyPr>
          <a:lstStyle>
            <a:lvl1pPr marL="0" indent="0">
              <a:buNone/>
              <a:defRPr sz="1600" b="1" i="0">
                <a:solidFill>
                  <a:schemeClr val="bg2"/>
                </a:solidFill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418897"/>
            <a:ext cx="3680702" cy="2992237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20879" y="1003879"/>
            <a:ext cx="3682154" cy="268671"/>
          </a:xfrm>
        </p:spPr>
        <p:txBody>
          <a:bodyPr anchor="b">
            <a:noAutofit/>
          </a:bodyPr>
          <a:lstStyle>
            <a:lvl1pPr marL="0" indent="0">
              <a:buNone/>
              <a:defRPr sz="1600" b="1" i="0">
                <a:solidFill>
                  <a:schemeClr val="bg2"/>
                </a:solidFill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20879" y="1418896"/>
            <a:ext cx="3682148" cy="2992237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2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2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76520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7048"/>
            <a:ext cx="7708006" cy="746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93915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944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397639"/>
            <a:ext cx="2700862" cy="542158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1999" y="1175845"/>
            <a:ext cx="4529667" cy="3294555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75845"/>
            <a:ext cx="2700863" cy="3294556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1581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1" y="775138"/>
            <a:ext cx="7289798" cy="3380672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4230416"/>
            <a:ext cx="7289799" cy="26351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7748077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15532"/>
            <a:ext cx="7237927" cy="656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84263"/>
            <a:ext cx="7561263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 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</p:txBody>
      </p:sp>
      <p:sp>
        <p:nvSpPr>
          <p:cNvPr id="13" name="Slide Number Placeholder 5"/>
          <p:cNvSpPr txBox="1">
            <a:spLocks/>
          </p:cNvSpPr>
          <p:nvPr/>
        </p:nvSpPr>
        <p:spPr>
          <a:xfrm>
            <a:off x="8737600" y="488950"/>
            <a:ext cx="406400" cy="230188"/>
          </a:xfrm>
          <a:prstGeom prst="rect">
            <a:avLst/>
          </a:prstGeo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E5657552-FAD3-4CCF-BA52-5794F0B9A1D8}" type="slidenum">
              <a:rPr lang="en-US" altLang="en-US" sz="900">
                <a:solidFill>
                  <a:schemeClr val="bg1"/>
                </a:solidFill>
              </a:rPr>
              <a:pPr eaLnBrk="1" hangingPunct="1"/>
              <a:t>‹#›</a:t>
            </a:fld>
            <a:endParaRPr lang="en-US" altLang="en-US" sz="900">
              <a:solidFill>
                <a:schemeClr val="bg1"/>
              </a:solidFill>
            </a:endParaRPr>
          </a:p>
        </p:txBody>
      </p:sp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457200" y="4748213"/>
            <a:ext cx="7078663" cy="1809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sz="700" cap="all" dirty="0">
              <a:solidFill>
                <a:schemeClr val="bg2"/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737600" y="488950"/>
            <a:ext cx="406400" cy="230188"/>
          </a:xfrm>
          <a:prstGeom prst="rect">
            <a:avLst/>
          </a:prstGeo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96B11F7A-7A1B-4E24-A825-2429BD69A93B}" type="slidenum">
              <a:rPr lang="en-US" altLang="en-US" sz="900">
                <a:solidFill>
                  <a:schemeClr val="bg1"/>
                </a:solidFill>
              </a:rPr>
              <a:pPr eaLnBrk="1" hangingPunct="1"/>
              <a:t>‹#›</a:t>
            </a:fld>
            <a:endParaRPr lang="en-US" altLang="en-US" sz="90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6" r:id="rId1"/>
    <p:sldLayoutId id="2147484338" r:id="rId2"/>
    <p:sldLayoutId id="2147484339" r:id="rId3"/>
    <p:sldLayoutId id="2147484340" r:id="rId4"/>
    <p:sldLayoutId id="2147484341" r:id="rId5"/>
    <p:sldLayoutId id="2147484342" r:id="rId6"/>
    <p:sldLayoutId id="2147484343" r:id="rId7"/>
    <p:sldLayoutId id="2147484344" r:id="rId8"/>
    <p:sldLayoutId id="2147484345" r:id="rId9"/>
    <p:sldLayoutId id="2147484347" r:id="rId10"/>
  </p:sldLayoutIdLst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800" b="1" kern="1200" cap="all">
          <a:solidFill>
            <a:schemeClr val="tx2"/>
          </a:solidFill>
          <a:latin typeface="Arial Narrow"/>
          <a:ea typeface="MS PGothic" panose="020B0600070205080204" pitchFamily="34" charset="-128"/>
          <a:cs typeface="Arial Narrow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MS PGothic" panose="020B0600070205080204" pitchFamily="34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MS PGothic" panose="020B0600070205080204" pitchFamily="34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MS PGothic" panose="020B0600070205080204" pitchFamily="34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MS PGothic" panose="020B0600070205080204" pitchFamily="34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ＭＳ Ｐゴシック" charset="0"/>
        </a:defRPr>
      </a:lvl9pPr>
    </p:titleStyle>
    <p:bodyStyle>
      <a:lvl1pPr marL="180000" indent="-342900" algn="l" defTabSz="457200" rtl="0" eaLnBrk="1" fontAlgn="base" hangingPunct="1">
        <a:lnSpc>
          <a:spcPct val="105000"/>
        </a:lnSpc>
        <a:spcBef>
          <a:spcPts val="1200"/>
        </a:spcBef>
        <a:spcAft>
          <a:spcPct val="0"/>
        </a:spcAft>
        <a:buClr>
          <a:srgbClr val="6D89AE"/>
        </a:buClr>
        <a:defRPr sz="2400" kern="1200">
          <a:solidFill>
            <a:srgbClr val="5B656B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432000" indent="-468000" algn="l" defTabSz="457200" rtl="0" eaLnBrk="1" fontAlgn="base" hangingPunct="1">
        <a:lnSpc>
          <a:spcPct val="105000"/>
        </a:lnSpc>
        <a:spcBef>
          <a:spcPts val="1200"/>
        </a:spcBef>
        <a:spcAft>
          <a:spcPct val="0"/>
        </a:spcAft>
        <a:buClr>
          <a:srgbClr val="6D89AE"/>
        </a:buClr>
        <a:buFont typeface="Wingdings" panose="05000000000000000000" pitchFamily="2" charset="2"/>
        <a:buChar char="§"/>
        <a:defRPr sz="2000" kern="1200">
          <a:solidFill>
            <a:srgbClr val="5B656B"/>
          </a:solidFill>
          <a:latin typeface="+mn-lt"/>
          <a:ea typeface="MS PGothic" panose="020B0600070205080204" pitchFamily="34" charset="-128"/>
          <a:cs typeface="+mn-cs"/>
        </a:defRPr>
      </a:lvl2pPr>
      <a:lvl3pPr marL="7200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6D89AE"/>
        </a:buClr>
        <a:buFont typeface="Arial" panose="020B0604020202020204" pitchFamily="34" charset="0"/>
        <a:buChar char="•"/>
        <a:defRPr sz="1800" kern="1200">
          <a:solidFill>
            <a:srgbClr val="5B656B"/>
          </a:solidFill>
          <a:latin typeface="+mn-lt"/>
          <a:ea typeface="MS PGothic" panose="020B0600070205080204" pitchFamily="34" charset="-128"/>
          <a:cs typeface="+mn-cs"/>
        </a:defRPr>
      </a:lvl3pPr>
      <a:lvl4pPr marL="7200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6D89AE"/>
        </a:buClr>
        <a:buSzPct val="55000"/>
        <a:buFont typeface="Wingdings 3" panose="05040102010807070707" pitchFamily="18" charset="2"/>
        <a:buChar char=""/>
        <a:defRPr sz="1800" kern="1200">
          <a:solidFill>
            <a:srgbClr val="5B656B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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7688" y="629055"/>
            <a:ext cx="8048624" cy="2496765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>
            <a:noAutofit/>
          </a:bodyPr>
          <a:lstStyle/>
          <a:p>
            <a:pPr>
              <a:defRPr/>
            </a:pPr>
            <a:br>
              <a:rPr lang="en-GB" sz="3600" noProof="0" dirty="0">
                <a:latin typeface="Europea Medium" pitchFamily="2" charset="0"/>
                <a:ea typeface="Europea Medium" pitchFamily="2" charset="0"/>
              </a:rPr>
            </a:br>
            <a:br>
              <a:rPr lang="en-GB" sz="3600" noProof="0" dirty="0">
                <a:latin typeface="Europea Medium" pitchFamily="2" charset="0"/>
                <a:ea typeface="Europea Medium" pitchFamily="2" charset="0"/>
              </a:rPr>
            </a:br>
            <a:r>
              <a:rPr lang="en-GB" sz="3600" noProof="0" dirty="0">
                <a:latin typeface="Europea Medium" pitchFamily="2" charset="0"/>
                <a:ea typeface="Europea Medium" pitchFamily="2" charset="0"/>
              </a:rPr>
              <a:t>STUDY:</a:t>
            </a:r>
            <a:br>
              <a:rPr lang="en-GB" sz="3600" noProof="0" dirty="0">
                <a:latin typeface="Europea Medium" pitchFamily="2" charset="0"/>
                <a:ea typeface="Europea Medium" pitchFamily="2" charset="0"/>
              </a:rPr>
            </a:br>
            <a:br>
              <a:rPr lang="en-GB" sz="3600" noProof="0" dirty="0">
                <a:latin typeface="Europea Medium" pitchFamily="2" charset="0"/>
                <a:ea typeface="Europea Medium" pitchFamily="2" charset="0"/>
              </a:rPr>
            </a:br>
            <a:r>
              <a:rPr lang="en-GB" sz="2000" noProof="0" dirty="0">
                <a:latin typeface="Europea Medium" pitchFamily="2" charset="0"/>
                <a:ea typeface="Europea Medium" pitchFamily="2" charset="0"/>
              </a:rPr>
              <a:t>support to employment and social policies in the proposals for the 2028–2034 MFF</a:t>
            </a:r>
          </a:p>
        </p:txBody>
      </p:sp>
      <p:sp>
        <p:nvSpPr>
          <p:cNvPr id="512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008747" y="3820633"/>
            <a:ext cx="6579957" cy="979967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</a:pPr>
            <a:r>
              <a:rPr lang="en-GB" sz="1600" b="1" noProof="0" dirty="0">
                <a:latin typeface="Europea" pitchFamily="2" charset="0"/>
                <a:ea typeface="Europea" pitchFamily="2" charset="0"/>
              </a:rPr>
              <a:t>Iain BEGG, London School of Economics &amp; CEPS</a:t>
            </a:r>
          </a:p>
          <a:p>
            <a:pPr marL="0" indent="0">
              <a:spcBef>
                <a:spcPct val="0"/>
              </a:spcBef>
            </a:pPr>
            <a:r>
              <a:rPr lang="en-GB" sz="1600" dirty="0">
                <a:latin typeface="Europea" pitchFamily="2" charset="0"/>
                <a:ea typeface="Europea" pitchFamily="2" charset="0"/>
              </a:rPr>
              <a:t>Co-authors of study: Harry CRICHTON-MILLER and Klervi KERN</a:t>
            </a:r>
            <a:r>
              <a:rPr lang="en-GB" sz="1600" dirty="0">
                <a:latin typeface="Europea" pitchFamily="2" charset="0"/>
                <a:ea typeface="Europea" pitchFamily="2" charset="0"/>
                <a:cs typeface="Times New Roman" panose="02020603050405020304" pitchFamily="18" charset="0"/>
              </a:rPr>
              <a:t>ËIS, with contributions from Cinzia ALCIDI and </a:t>
            </a:r>
            <a:r>
              <a:rPr lang="en-GB" sz="1600" dirty="0">
                <a:latin typeface="Europea" pitchFamily="2" charset="0"/>
                <a:ea typeface="Europea" pitchFamily="2" charset="0"/>
              </a:rPr>
              <a:t>László ANDOR</a:t>
            </a:r>
            <a:r>
              <a:rPr lang="en-GB" sz="1600" noProof="0" dirty="0">
                <a:latin typeface="Europea" pitchFamily="2" charset="0"/>
                <a:ea typeface="Europea" pitchFamily="2" charset="0"/>
              </a:rPr>
              <a:t> </a:t>
            </a:r>
          </a:p>
        </p:txBody>
      </p:sp>
      <p:pic>
        <p:nvPicPr>
          <p:cNvPr id="5125" name="Picture 6" descr="EP logo CMYK_EN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750" y="3670300"/>
            <a:ext cx="163036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25C19-D31A-B3F3-A4D5-50E83AB76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33516D63-EC23-BC3C-E3A6-4761EF137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415925"/>
          </a:xfrm>
        </p:spPr>
        <p:txBody>
          <a:bodyPr/>
          <a:lstStyle/>
          <a:p>
            <a:pPr>
              <a:defRPr/>
            </a:pPr>
            <a:r>
              <a:rPr lang="en-GB" dirty="0">
                <a:latin typeface="Europea" pitchFamily="2" charset="0"/>
                <a:ea typeface="Europea" pitchFamily="2" charset="0"/>
              </a:rPr>
              <a:t>BACKGROUND AND CHALLENGES</a:t>
            </a:r>
            <a:endParaRPr lang="en-US" dirty="0">
              <a:latin typeface="Europea" pitchFamily="50" charset="0"/>
              <a:ea typeface="Europea" pitchFamily="50" charset="0"/>
            </a:endParaRPr>
          </a:p>
        </p:txBody>
      </p:sp>
      <p:sp>
        <p:nvSpPr>
          <p:cNvPr id="10242" name="Content Placeholder 2">
            <a:extLst>
              <a:ext uri="{FF2B5EF4-FFF2-40B4-BE49-F238E27FC236}">
                <a16:creationId xmlns:a16="http://schemas.microsoft.com/office/drawing/2014/main" id="{38D8E26C-D3FC-1CF1-F8F8-AA3D9A7F62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8" y="1058863"/>
            <a:ext cx="8427397" cy="366553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Europea Medium" pitchFamily="2" charset="0"/>
                <a:ea typeface="Europea Medium" pitchFamily="2" charset="0"/>
              </a:rPr>
              <a:t>Commission’s July 2025 proposals for 2028-2034 MFF:</a:t>
            </a:r>
          </a:p>
          <a:p>
            <a:pPr lvl="3"/>
            <a:r>
              <a:rPr lang="en-US" sz="1600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Social largely within National and Regional Partnership Plans.</a:t>
            </a:r>
          </a:p>
          <a:p>
            <a:pPr marL="1346200" lvl="4"/>
            <a:r>
              <a:rPr lang="en-US" sz="1500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ESF no longer a standalone Fund, nor is Just Transition Fund.</a:t>
            </a:r>
          </a:p>
          <a:p>
            <a:pPr marL="1346200" lvl="4"/>
            <a:r>
              <a:rPr lang="en-US" sz="1500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Slimmed-down ESF Regulation.</a:t>
            </a:r>
          </a:p>
          <a:p>
            <a:pPr lvl="3"/>
            <a:r>
              <a:rPr lang="en-US" sz="1600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Social elements within proposed Competitiveness Fund, but….</a:t>
            </a:r>
          </a:p>
          <a:p>
            <a:pPr marL="1346200" lvl="4"/>
            <a:r>
              <a:rPr lang="en-US" sz="1500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….hard to quantify and more visible in recitals than articles of regulation.</a:t>
            </a:r>
          </a:p>
          <a:p>
            <a:pPr marL="491400" lvl="2" indent="0">
              <a:buNone/>
            </a:pPr>
            <a:endParaRPr lang="en-US" dirty="0">
              <a:solidFill>
                <a:srgbClr val="5B656B"/>
              </a:solidFill>
              <a:latin typeface="Europea Medium" pitchFamily="2" charset="0"/>
              <a:ea typeface="Europea Medium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Europea Medium" pitchFamily="2" charset="0"/>
                <a:ea typeface="Europea Medium" pitchFamily="2" charset="0"/>
              </a:rPr>
              <a:t>Wide-ranging administrative and governance changes:</a:t>
            </a:r>
          </a:p>
          <a:p>
            <a:pPr lvl="3"/>
            <a:r>
              <a:rPr lang="en-US" sz="1600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Significant extension of performance-based budgeting, with links to CSRs.</a:t>
            </a:r>
          </a:p>
          <a:p>
            <a:pPr lvl="3"/>
            <a:r>
              <a:rPr lang="en-US" sz="1600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Commission-Member State nexus will over-shadow EP and Council roles.</a:t>
            </a:r>
          </a:p>
        </p:txBody>
      </p:sp>
    </p:spTree>
    <p:extLst>
      <p:ext uri="{BB962C8B-B14F-4D97-AF65-F5344CB8AC3E}">
        <p14:creationId xmlns:p14="http://schemas.microsoft.com/office/powerpoint/2010/main" val="4004477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53EC6-73A9-E3E8-1C45-A64D9B81C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4606C618-734A-7ABF-2FD2-DC8C16354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415925"/>
          </a:xfrm>
        </p:spPr>
        <p:txBody>
          <a:bodyPr/>
          <a:lstStyle/>
          <a:p>
            <a:pPr>
              <a:defRPr/>
            </a:pPr>
            <a:r>
              <a:rPr lang="en-GB" dirty="0">
                <a:latin typeface="Europea" pitchFamily="2" charset="0"/>
                <a:ea typeface="Europea" pitchFamily="2" charset="0"/>
              </a:rPr>
              <a:t>SOME OF THE BASIC ARITHMETIC</a:t>
            </a:r>
            <a:endParaRPr lang="en-US" dirty="0">
              <a:latin typeface="Europea" pitchFamily="50" charset="0"/>
              <a:ea typeface="Europea" pitchFamily="50" charset="0"/>
            </a:endParaRPr>
          </a:p>
        </p:txBody>
      </p:sp>
      <p:sp>
        <p:nvSpPr>
          <p:cNvPr id="10242" name="Content Placeholder 2">
            <a:extLst>
              <a:ext uri="{FF2B5EF4-FFF2-40B4-BE49-F238E27FC236}">
                <a16:creationId xmlns:a16="http://schemas.microsoft.com/office/drawing/2014/main" id="{8AD60C27-6774-1D3F-A294-1083515799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8" y="1058863"/>
            <a:ext cx="8427397" cy="3665537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600" dirty="0">
                <a:latin typeface="Europea Medium" pitchFamily="2" charset="0"/>
                <a:ea typeface="Europea Medium" pitchFamily="2" charset="0"/>
              </a:rPr>
              <a:t>NRPPs c. 47% of proposed 2028-2034 MFF.</a:t>
            </a:r>
          </a:p>
          <a:p>
            <a:pPr lvl="3"/>
            <a:r>
              <a:rPr lang="en-GB" sz="1700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Yet in current MFF, sum of Cohesion and CAP more than 60%.</a:t>
            </a:r>
            <a:endParaRPr lang="en-GB" sz="1700" dirty="0">
              <a:latin typeface="Europea Medium" pitchFamily="2" charset="0"/>
              <a:ea typeface="Europea Medium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>
                <a:latin typeface="Europea Medium" pitchFamily="2" charset="0"/>
                <a:ea typeface="Europea Medium" pitchFamily="2" charset="0"/>
              </a:rPr>
              <a:t>Minimum of 14% of NRPP for social, except that:</a:t>
            </a:r>
          </a:p>
          <a:p>
            <a:pPr lvl="3"/>
            <a:r>
              <a:rPr lang="en-GB" sz="1700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Allocation for CAP is subtracted from denominator of the ratio:</a:t>
            </a:r>
          </a:p>
          <a:p>
            <a:pPr lvl="3"/>
            <a:r>
              <a:rPr lang="en-GB" sz="1700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€865-296 = 569; 14% of 569 is €79 billion.</a:t>
            </a:r>
          </a:p>
          <a:p>
            <a:pPr lvl="3"/>
            <a:r>
              <a:rPr lang="en-GB" sz="1700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Study evidence that discretionary variations in CAP will </a:t>
            </a:r>
            <a:r>
              <a:rPr lang="en-GB" sz="1700" u="sng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not</a:t>
            </a:r>
            <a:r>
              <a:rPr lang="en-GB" sz="1700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 alter amount.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>
                <a:latin typeface="Europea Medium" pitchFamily="2" charset="0"/>
                <a:ea typeface="Europea Medium" pitchFamily="2" charset="0"/>
              </a:rPr>
              <a:t>Commission claim of €100 billion – REALLY?  Well…</a:t>
            </a:r>
          </a:p>
          <a:p>
            <a:pPr lvl="3"/>
            <a:r>
              <a:rPr lang="en-GB" sz="1700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Relies on adding loan funding from Catalyst Europe Fund of €21 billion.</a:t>
            </a:r>
            <a:endParaRPr lang="en-GB" sz="1700" dirty="0">
              <a:latin typeface="Europea Medium" pitchFamily="2" charset="0"/>
              <a:ea typeface="Europea Medium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>
                <a:latin typeface="Europea Medium" pitchFamily="2" charset="0"/>
                <a:ea typeface="Europea Medium" pitchFamily="2" charset="0"/>
              </a:rPr>
              <a:t>Some social content in Competitiveness Fund.</a:t>
            </a:r>
          </a:p>
          <a:p>
            <a:pPr lvl="3"/>
            <a:r>
              <a:rPr lang="en-GB" sz="1700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But mainly in smaller non-thematic line with uncertain allocation.</a:t>
            </a:r>
          </a:p>
        </p:txBody>
      </p:sp>
    </p:spTree>
    <p:extLst>
      <p:ext uri="{BB962C8B-B14F-4D97-AF65-F5344CB8AC3E}">
        <p14:creationId xmlns:p14="http://schemas.microsoft.com/office/powerpoint/2010/main" val="1983787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B24143-4010-F4B1-711A-F527D61A1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ED378B9B-575A-91DB-609B-EE738BB37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393" y="439738"/>
            <a:ext cx="8261596" cy="975176"/>
          </a:xfr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dirty="0">
                <a:latin typeface="Europea" pitchFamily="2" charset="0"/>
                <a:ea typeface="Europea" pitchFamily="2" charset="0"/>
              </a:rPr>
              <a:t>GOVERNANCE DILEMMAS … AND COMPLICATIONS</a:t>
            </a:r>
            <a:endParaRPr lang="en-US" dirty="0">
              <a:latin typeface="Europea" pitchFamily="2" charset="0"/>
              <a:ea typeface="Europea" pitchFamily="2" charset="0"/>
            </a:endParaRPr>
          </a:p>
        </p:txBody>
      </p:sp>
      <p:sp>
        <p:nvSpPr>
          <p:cNvPr id="10242" name="Content Placeholder 2">
            <a:extLst>
              <a:ext uri="{FF2B5EF4-FFF2-40B4-BE49-F238E27FC236}">
                <a16:creationId xmlns:a16="http://schemas.microsoft.com/office/drawing/2014/main" id="{C39DCCE8-F6DC-0324-2227-768F674B08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8" y="1381225"/>
            <a:ext cx="8301791" cy="3343175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Europea Medium" pitchFamily="2" charset="0"/>
                <a:ea typeface="Europea Medium" pitchFamily="2" charset="0"/>
              </a:rPr>
              <a:t>Applicability of PBB to social policy interventions.</a:t>
            </a:r>
          </a:p>
          <a:p>
            <a:pPr lvl="3"/>
            <a:r>
              <a:rPr lang="en-GB" sz="1600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Typically, harder to quantify social changes which take longer.</a:t>
            </a:r>
          </a:p>
          <a:p>
            <a:pPr marL="1346200" lvl="4"/>
            <a:r>
              <a:rPr lang="en-GB" sz="1500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Argues against using results indicators in favour of better output ones.</a:t>
            </a:r>
          </a:p>
          <a:p>
            <a:pPr marL="1346200" lvl="4"/>
            <a:r>
              <a:rPr lang="en-GB" sz="1500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Concerns about how M&amp;T approach will affect continuity of funding.</a:t>
            </a:r>
          </a:p>
          <a:p>
            <a:pPr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Europea Medium" pitchFamily="2" charset="0"/>
                <a:ea typeface="Europea Medium" pitchFamily="2" charset="0"/>
              </a:rPr>
              <a:t>Conditioning on country-specific recommendations</a:t>
            </a:r>
            <a:r>
              <a:rPr lang="en-GB" sz="2600" dirty="0">
                <a:latin typeface="Europea Medium" pitchFamily="2" charset="0"/>
                <a:ea typeface="Europea Medium" pitchFamily="2" charset="0"/>
              </a:rPr>
              <a:t>.</a:t>
            </a:r>
          </a:p>
          <a:p>
            <a:pPr lvl="3"/>
            <a:r>
              <a:rPr lang="en-GB" sz="1600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Could mean beneficiaries penalised for reasons outside their control.</a:t>
            </a:r>
          </a:p>
          <a:p>
            <a:pPr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Europea Medium" pitchFamily="2" charset="0"/>
                <a:ea typeface="Europea Medium" pitchFamily="2" charset="0"/>
              </a:rPr>
              <a:t>Living with the Commission&lt;&gt;Member State nexus.</a:t>
            </a:r>
          </a:p>
          <a:p>
            <a:pPr lvl="3"/>
            <a:r>
              <a:rPr lang="en-GB" sz="1600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Challenges for ordering of priorities and budgetary control.</a:t>
            </a:r>
          </a:p>
        </p:txBody>
      </p:sp>
    </p:spTree>
    <p:extLst>
      <p:ext uri="{BB962C8B-B14F-4D97-AF65-F5344CB8AC3E}">
        <p14:creationId xmlns:p14="http://schemas.microsoft.com/office/powerpoint/2010/main" val="4052806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D4D21-2CA2-37D3-8BC5-5C29DF6EC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26DF27FE-1F07-772D-B4C3-8DF50C76E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9738"/>
            <a:ext cx="7782025" cy="951113"/>
          </a:xfrm>
        </p:spPr>
        <p:txBody>
          <a:bodyPr/>
          <a:lstStyle/>
          <a:p>
            <a:pPr>
              <a:defRPr/>
            </a:pPr>
            <a:r>
              <a:rPr lang="en-GB" dirty="0">
                <a:latin typeface="Europea" pitchFamily="2" charset="0"/>
                <a:ea typeface="Europea" pitchFamily="2" charset="0"/>
              </a:rPr>
              <a:t>SELECTIVE CONCLUSIONS AND OPEN QUESTIONS</a:t>
            </a:r>
            <a:endParaRPr lang="en-US" dirty="0">
              <a:latin typeface="Europea" pitchFamily="50" charset="0"/>
              <a:ea typeface="Europea" pitchFamily="50" charset="0"/>
            </a:endParaRPr>
          </a:p>
        </p:txBody>
      </p:sp>
      <p:sp>
        <p:nvSpPr>
          <p:cNvPr id="10242" name="Content Placeholder 2">
            <a:extLst>
              <a:ext uri="{FF2B5EF4-FFF2-40B4-BE49-F238E27FC236}">
                <a16:creationId xmlns:a16="http://schemas.microsoft.com/office/drawing/2014/main" id="{7C73D9F9-230C-7D81-2825-1B5C44A46C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491916"/>
            <a:ext cx="8186288" cy="323248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Europea Medium" pitchFamily="2" charset="0"/>
                <a:ea typeface="Europea Medium" pitchFamily="2" charset="0"/>
              </a:rPr>
              <a:t>Funding for demonstrably social policies will fall.</a:t>
            </a:r>
          </a:p>
          <a:p>
            <a:pPr lvl="3">
              <a:lnSpc>
                <a:spcPct val="90000"/>
              </a:lnSpc>
            </a:pPr>
            <a:r>
              <a:rPr lang="en-US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A degree of uncertainty about ECF/other lines with social content.</a:t>
            </a:r>
          </a:p>
          <a:p>
            <a:pPr lvl="3">
              <a:lnSpc>
                <a:spcPct val="90000"/>
              </a:lnSpc>
            </a:pPr>
            <a:r>
              <a:rPr lang="en-US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Loans not an adequate substitute for grants.</a:t>
            </a:r>
          </a:p>
          <a:p>
            <a:pPr marL="203400" lvl="1" indent="0">
              <a:buNone/>
            </a:pPr>
            <a:endParaRPr lang="en-US" dirty="0">
              <a:latin typeface="Europea Medium" pitchFamily="2" charset="0"/>
              <a:ea typeface="Europea Medium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Europea Medium" pitchFamily="2" charset="0"/>
                <a:ea typeface="Europea Medium" pitchFamily="2" charset="0"/>
              </a:rPr>
              <a:t>Administrative shifts may simplify, but costs of transition.</a:t>
            </a:r>
          </a:p>
        </p:txBody>
      </p:sp>
    </p:spTree>
    <p:extLst>
      <p:ext uri="{BB962C8B-B14F-4D97-AF65-F5344CB8AC3E}">
        <p14:creationId xmlns:p14="http://schemas.microsoft.com/office/powerpoint/2010/main" val="504179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436F55-D6D9-14A4-63A6-D1EC6CA2B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2204129A-17B4-A2BB-4897-D46C1BFF1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9738"/>
            <a:ext cx="7782025" cy="951113"/>
          </a:xfrm>
        </p:spPr>
        <p:txBody>
          <a:bodyPr/>
          <a:lstStyle/>
          <a:p>
            <a:pPr>
              <a:defRPr/>
            </a:pPr>
            <a:r>
              <a:rPr lang="en-GB" dirty="0">
                <a:latin typeface="Europea" pitchFamily="2" charset="0"/>
                <a:ea typeface="Europea" pitchFamily="2" charset="0"/>
              </a:rPr>
              <a:t>SELECTIVE CONCLUSIONS AND OPEN QUESTIONS</a:t>
            </a:r>
            <a:endParaRPr lang="en-US" dirty="0">
              <a:latin typeface="Europea" pitchFamily="50" charset="0"/>
              <a:ea typeface="Europea" pitchFamily="50" charset="0"/>
            </a:endParaRPr>
          </a:p>
        </p:txBody>
      </p:sp>
      <p:sp>
        <p:nvSpPr>
          <p:cNvPr id="10242" name="Content Placeholder 2">
            <a:extLst>
              <a:ext uri="{FF2B5EF4-FFF2-40B4-BE49-F238E27FC236}">
                <a16:creationId xmlns:a16="http://schemas.microsoft.com/office/drawing/2014/main" id="{1CE4F58E-3F15-C86E-14D0-7BC027167E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491916"/>
            <a:ext cx="8186288" cy="323248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Europea Medium" pitchFamily="2" charset="0"/>
                <a:ea typeface="Europea Medium" pitchFamily="2" charset="0"/>
              </a:rPr>
              <a:t>EPSR risks being neglected by competitiveness focus.</a:t>
            </a:r>
          </a:p>
          <a:p>
            <a:pPr lvl="3">
              <a:lnSpc>
                <a:spcPct val="90000"/>
              </a:lnSpc>
            </a:pPr>
            <a:r>
              <a:rPr lang="en-US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But still a key determinant of EU added value.</a:t>
            </a:r>
          </a:p>
          <a:p>
            <a:pPr lvl="3">
              <a:lnSpc>
                <a:spcPct val="90000"/>
              </a:lnSpc>
            </a:pPr>
            <a:r>
              <a:rPr lang="en-US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Social partners input into policy design and implementation may weaken.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Europea Medium" pitchFamily="2" charset="0"/>
                <a:ea typeface="Europea Medium" pitchFamily="2" charset="0"/>
              </a:rPr>
              <a:t>EP role could be undermined in social policies: 	</a:t>
            </a:r>
          </a:p>
          <a:p>
            <a:pPr lvl="3">
              <a:lnSpc>
                <a:spcPct val="90000"/>
              </a:lnSpc>
            </a:pPr>
            <a:r>
              <a:rPr lang="en-GB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Yet vital for legitimation as well as control.</a:t>
            </a:r>
            <a:endParaRPr lang="en-US" dirty="0">
              <a:solidFill>
                <a:srgbClr val="5B656B"/>
              </a:solidFill>
              <a:latin typeface="Europea Medium" pitchFamily="2" charset="0"/>
              <a:ea typeface="Europea Medium" pitchFamily="2" charset="0"/>
            </a:endParaRPr>
          </a:p>
          <a:p>
            <a:pPr lvl="3">
              <a:lnSpc>
                <a:spcPct val="90000"/>
              </a:lnSpc>
            </a:pPr>
            <a:r>
              <a:rPr lang="en-US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</a:rPr>
              <a:t>Need to clarify limits of Commission in autonomous transfers.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Europea Medium" pitchFamily="2" charset="0"/>
                <a:ea typeface="Europea Medium" pitchFamily="2" charset="0"/>
              </a:rPr>
              <a:t>EMPL has to seek clarity on the various uncertainties.</a:t>
            </a:r>
          </a:p>
        </p:txBody>
      </p:sp>
    </p:spTree>
    <p:extLst>
      <p:ext uri="{BB962C8B-B14F-4D97-AF65-F5344CB8AC3E}">
        <p14:creationId xmlns:p14="http://schemas.microsoft.com/office/powerpoint/2010/main" val="3893589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038714-C47A-8077-7C0F-932C8E138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4936" y="246412"/>
            <a:ext cx="4487694" cy="603980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GB" sz="2000" dirty="0">
                <a:latin typeface="Europea Medium" pitchFamily="2" charset="0"/>
                <a:ea typeface="Europea Medium" pitchFamily="2" charset="0"/>
              </a:rPr>
              <a:t>OVERVIEW OF RECOMMENDATIONS</a:t>
            </a:r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08F0450C-E706-4548-E103-79A6E8DB63A8}"/>
              </a:ext>
            </a:extLst>
          </p:cNvPr>
          <p:cNvCxnSpPr>
            <a:cxnSpLocks/>
            <a:stCxn id="4" idx="2"/>
            <a:endCxn id="26" idx="0"/>
          </p:cNvCxnSpPr>
          <p:nvPr/>
        </p:nvCxnSpPr>
        <p:spPr>
          <a:xfrm rot="5400000">
            <a:off x="2869640" y="-118151"/>
            <a:ext cx="610600" cy="2547687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4B4C02A-D5F3-8040-9A97-D6D28E022BDD}"/>
              </a:ext>
            </a:extLst>
          </p:cNvPr>
          <p:cNvCxnSpPr>
            <a:cxnSpLocks/>
          </p:cNvCxnSpPr>
          <p:nvPr/>
        </p:nvCxnSpPr>
        <p:spPr>
          <a:xfrm>
            <a:off x="4455414" y="850392"/>
            <a:ext cx="0" cy="63779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AF30B4BF-D9E9-5E15-5344-3FBEFC6D6DA6}"/>
              </a:ext>
            </a:extLst>
          </p:cNvPr>
          <p:cNvSpPr txBox="1"/>
          <p:nvPr/>
        </p:nvSpPr>
        <p:spPr>
          <a:xfrm>
            <a:off x="5769292" y="1460992"/>
            <a:ext cx="2487740" cy="2535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975" i="1" dirty="0">
                <a:solidFill>
                  <a:srgbClr val="000000"/>
                </a:solidFill>
                <a:latin typeface="Europea Medium" pitchFamily="2" charset="0"/>
                <a:ea typeface="Europea Medium" pitchFamily="2" charset="0"/>
              </a:rPr>
              <a:t>The EPSR and the role of the European Parliament</a:t>
            </a:r>
          </a:p>
          <a:p>
            <a:pPr>
              <a:spcAft>
                <a:spcPts val="450"/>
              </a:spcAft>
            </a:pPr>
            <a:r>
              <a:rPr lang="en-GB" sz="975" dirty="0">
                <a:solidFill>
                  <a:srgbClr val="000000"/>
                </a:solidFill>
                <a:latin typeface="Europea Medium" pitchFamily="2" charset="0"/>
                <a:ea typeface="Europea Medium" pitchFamily="2" charset="0"/>
              </a:rPr>
              <a:t>R15   Ensure visibility of EPSR and assure its guiding role, including though social investment principles</a:t>
            </a:r>
          </a:p>
          <a:p>
            <a:pPr>
              <a:spcAft>
                <a:spcPts val="450"/>
              </a:spcAft>
            </a:pPr>
            <a:r>
              <a:rPr lang="en-GB" sz="975" dirty="0">
                <a:solidFill>
                  <a:srgbClr val="000000"/>
                </a:solidFill>
                <a:latin typeface="Europea Medium" pitchFamily="2" charset="0"/>
                <a:ea typeface="Europea Medium" pitchFamily="2" charset="0"/>
              </a:rPr>
              <a:t>R16   Keep gender mainstreaming and consider adding social mainstreaming</a:t>
            </a:r>
          </a:p>
          <a:p>
            <a:pPr>
              <a:spcAft>
                <a:spcPts val="450"/>
              </a:spcAft>
            </a:pPr>
            <a:r>
              <a:rPr lang="en-GB" sz="975" dirty="0">
                <a:solidFill>
                  <a:srgbClr val="000000"/>
                </a:solidFill>
                <a:latin typeface="Europea Medium" pitchFamily="2" charset="0"/>
                <a:ea typeface="Europea Medium" pitchFamily="2" charset="0"/>
              </a:rPr>
              <a:t>R17   Highlight the role of social partners, in conjunction with EMPL, in overseeing social policy programmes</a:t>
            </a:r>
          </a:p>
          <a:p>
            <a:pPr>
              <a:spcAft>
                <a:spcPts val="450"/>
              </a:spcAft>
            </a:pPr>
            <a:r>
              <a:rPr lang="en-GB" sz="975" dirty="0">
                <a:solidFill>
                  <a:srgbClr val="000000"/>
                </a:solidFill>
                <a:latin typeface="Europea Medium" pitchFamily="2" charset="0"/>
                <a:ea typeface="Europea Medium" pitchFamily="2" charset="0"/>
              </a:rPr>
              <a:t>R18   Stress the vital role of the European Parliament in legitimating social spending, in limiting autonomous transfers by the Commission, and in monitoring and control of EU spending</a:t>
            </a:r>
            <a:endParaRPr lang="en-GB" sz="975" dirty="0">
              <a:latin typeface="Europea Medium" pitchFamily="2" charset="0"/>
              <a:ea typeface="Europea Medium" pitchFamily="2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66AB2F1-AAA6-FEC8-2172-1B468ABD2633}"/>
              </a:ext>
            </a:extLst>
          </p:cNvPr>
          <p:cNvSpPr txBox="1"/>
          <p:nvPr/>
        </p:nvSpPr>
        <p:spPr>
          <a:xfrm>
            <a:off x="640081" y="1460992"/>
            <a:ext cx="2522030" cy="251350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975" i="1" dirty="0">
                <a:solidFill>
                  <a:srgbClr val="000000"/>
                </a:solidFill>
                <a:latin typeface="Europea Medium" pitchFamily="2" charset="0"/>
                <a:ea typeface="Europea Medium" pitchFamily="2" charset="0"/>
              </a:rPr>
              <a:t>Adequacy of funding and comparison of current and next MFFs</a:t>
            </a:r>
          </a:p>
          <a:p>
            <a:pPr>
              <a:spcAft>
                <a:spcPts val="450"/>
              </a:spcAft>
            </a:pPr>
            <a:r>
              <a:rPr lang="en-GB" sz="975" dirty="0">
                <a:solidFill>
                  <a:srgbClr val="000000"/>
                </a:solidFill>
                <a:latin typeface="Europea Medium" pitchFamily="2" charset="0"/>
                <a:ea typeface="Europea Medium" pitchFamily="2" charset="0"/>
              </a:rPr>
              <a:t>R1  Boost funding for social policies either by raising the minimum % or broadening the base for its calculation</a:t>
            </a:r>
          </a:p>
          <a:p>
            <a:pPr>
              <a:spcAft>
                <a:spcPts val="450"/>
              </a:spcAft>
            </a:pPr>
            <a:r>
              <a:rPr lang="en-GB" sz="975" dirty="0">
                <a:solidFill>
                  <a:srgbClr val="000000"/>
                </a:solidFill>
                <a:latin typeface="Europea Medium" pitchFamily="2" charset="0"/>
                <a:ea typeface="Europea Medium" pitchFamily="2" charset="0"/>
              </a:rPr>
              <a:t>R2  Strike a balance between EU and Member State social priorities</a:t>
            </a:r>
          </a:p>
          <a:p>
            <a:pPr>
              <a:spcAft>
                <a:spcPts val="450"/>
              </a:spcAft>
            </a:pPr>
            <a:r>
              <a:rPr lang="en-GB" sz="975" dirty="0">
                <a:solidFill>
                  <a:srgbClr val="000000"/>
                </a:solidFill>
                <a:latin typeface="Europea Medium" pitchFamily="2" charset="0"/>
                <a:ea typeface="Europea Medium" pitchFamily="2" charset="0"/>
              </a:rPr>
              <a:t>R3  Earmark funds for vulnerable groups, but have break-points during MFF</a:t>
            </a:r>
          </a:p>
          <a:p>
            <a:pPr>
              <a:spcAft>
                <a:spcPts val="450"/>
              </a:spcAft>
            </a:pPr>
            <a:r>
              <a:rPr lang="en-GB" sz="975" dirty="0">
                <a:solidFill>
                  <a:srgbClr val="000000"/>
                </a:solidFill>
                <a:latin typeface="Europea Medium" pitchFamily="2" charset="0"/>
                <a:ea typeface="Europea Medium" pitchFamily="2" charset="0"/>
              </a:rPr>
              <a:t>R4  Maintain the Just Transition Fund</a:t>
            </a:r>
          </a:p>
          <a:p>
            <a:pPr>
              <a:spcAft>
                <a:spcPts val="450"/>
              </a:spcAft>
            </a:pPr>
            <a:r>
              <a:rPr lang="en-GB" sz="975" dirty="0">
                <a:latin typeface="Europea Medium" pitchFamily="2" charset="0"/>
                <a:ea typeface="Europea Medium" pitchFamily="2" charset="0"/>
              </a:rPr>
              <a:t>R5  Continue to advocate a standalone ESF</a:t>
            </a:r>
          </a:p>
          <a:p>
            <a:pPr algn="just">
              <a:spcAft>
                <a:spcPts val="450"/>
              </a:spcAft>
            </a:pPr>
            <a:r>
              <a:rPr lang="en-GB" sz="975" dirty="0">
                <a:latin typeface="Europea Medium" pitchFamily="2" charset="0"/>
                <a:ea typeface="Europea Medium" pitchFamily="2" charset="0"/>
              </a:rPr>
              <a:t>R6  Strengthen social provisions in the ECF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E3E94F8-5DC7-4E2E-4A12-DE5905FFF6FF}"/>
              </a:ext>
            </a:extLst>
          </p:cNvPr>
          <p:cNvSpPr txBox="1"/>
          <p:nvPr/>
        </p:nvSpPr>
        <p:spPr>
          <a:xfrm>
            <a:off x="3255266" y="1460992"/>
            <a:ext cx="2400296" cy="3692036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975" i="1" dirty="0">
                <a:solidFill>
                  <a:srgbClr val="000000"/>
                </a:solidFill>
                <a:latin typeface="Europea Medium" pitchFamily="2" charset="0"/>
                <a:ea typeface="Europea Medium" pitchFamily="2" charset="0"/>
              </a:rPr>
              <a:t>Performance framework and implementation</a:t>
            </a:r>
          </a:p>
          <a:p>
            <a:pPr>
              <a:spcAft>
                <a:spcPts val="450"/>
              </a:spcAft>
            </a:pPr>
            <a:r>
              <a:rPr lang="en-GB" sz="975" dirty="0">
                <a:solidFill>
                  <a:srgbClr val="000000"/>
                </a:solidFill>
                <a:latin typeface="Europea Medium" pitchFamily="2" charset="0"/>
                <a:ea typeface="Europea Medium" pitchFamily="2" charset="0"/>
              </a:rPr>
              <a:t>R7   Harmonise the definition of satisfactory fulfilment of M&amp;T  </a:t>
            </a:r>
          </a:p>
          <a:p>
            <a:pPr>
              <a:spcAft>
                <a:spcPts val="450"/>
              </a:spcAft>
            </a:pPr>
            <a:r>
              <a:rPr lang="en-GB" sz="975" dirty="0">
                <a:solidFill>
                  <a:srgbClr val="000000"/>
                </a:solidFill>
                <a:latin typeface="Europea Medium" pitchFamily="2" charset="0"/>
                <a:ea typeface="Europea Medium" pitchFamily="2" charset="0"/>
              </a:rPr>
              <a:t>R8   </a:t>
            </a:r>
            <a:r>
              <a:rPr lang="en-GB" sz="975" dirty="0">
                <a:latin typeface="Europea Medium" pitchFamily="2" charset="0"/>
                <a:ea typeface="Europea Medium" pitchFamily="2" charset="0"/>
              </a:rPr>
              <a:t>Harmonise standards for clear and rigorous definition of milestones</a:t>
            </a:r>
            <a:endParaRPr lang="en-GB" sz="975" dirty="0">
              <a:solidFill>
                <a:srgbClr val="000000"/>
              </a:solidFill>
              <a:latin typeface="Europea Medium" pitchFamily="2" charset="0"/>
              <a:ea typeface="Europea Medium" pitchFamily="2" charset="0"/>
            </a:endParaRPr>
          </a:p>
          <a:p>
            <a:pPr>
              <a:spcAft>
                <a:spcPts val="450"/>
              </a:spcAft>
            </a:pPr>
            <a:r>
              <a:rPr lang="en-GB" sz="975" dirty="0">
                <a:solidFill>
                  <a:srgbClr val="000000"/>
                </a:solidFill>
                <a:latin typeface="Europea Medium" pitchFamily="2" charset="0"/>
                <a:ea typeface="Europea Medium" pitchFamily="2" charset="0"/>
              </a:rPr>
              <a:t>R9    Focus performance on outputs, rather than results for most social interventions</a:t>
            </a:r>
          </a:p>
          <a:p>
            <a:pPr>
              <a:spcAft>
                <a:spcPts val="450"/>
              </a:spcAft>
            </a:pPr>
            <a:r>
              <a:rPr lang="en-GB" sz="975" dirty="0">
                <a:solidFill>
                  <a:srgbClr val="000000"/>
                </a:solidFill>
                <a:latin typeface="Europea Medium" pitchFamily="2" charset="0"/>
                <a:ea typeface="Europea Medium" pitchFamily="2" charset="0"/>
              </a:rPr>
              <a:t>R10  Limit use of CSR-related M&amp;T for selected social interventions </a:t>
            </a:r>
          </a:p>
          <a:p>
            <a:pPr>
              <a:spcAft>
                <a:spcPts val="450"/>
              </a:spcAft>
            </a:pPr>
            <a:r>
              <a:rPr lang="en-GB" sz="975" dirty="0">
                <a:solidFill>
                  <a:srgbClr val="000000"/>
                </a:solidFill>
                <a:latin typeface="Europea Medium" pitchFamily="2" charset="0"/>
                <a:ea typeface="Europea Medium" pitchFamily="2" charset="0"/>
              </a:rPr>
              <a:t>R11  Protect programmes from suspension of payments  </a:t>
            </a:r>
          </a:p>
          <a:p>
            <a:pPr>
              <a:spcAft>
                <a:spcPts val="450"/>
              </a:spcAft>
            </a:pPr>
            <a:r>
              <a:rPr lang="en-GB" sz="975" dirty="0">
                <a:solidFill>
                  <a:srgbClr val="000000"/>
                </a:solidFill>
                <a:latin typeface="Europea Medium" pitchFamily="2" charset="0"/>
                <a:ea typeface="Europea Medium" pitchFamily="2" charset="0"/>
              </a:rPr>
              <a:t>R12  Exclude complex or innovative social projects from performance  framework</a:t>
            </a:r>
          </a:p>
          <a:p>
            <a:pPr>
              <a:spcAft>
                <a:spcPts val="450"/>
              </a:spcAft>
            </a:pPr>
            <a:r>
              <a:rPr lang="en-GB" sz="975" dirty="0">
                <a:solidFill>
                  <a:srgbClr val="000000"/>
                </a:solidFill>
                <a:latin typeface="Europea Medium" pitchFamily="2" charset="0"/>
                <a:ea typeface="Europea Medium" pitchFamily="2" charset="0"/>
              </a:rPr>
              <a:t>R13  Insist on funding for technical assistance for smaller organisations</a:t>
            </a:r>
          </a:p>
          <a:p>
            <a:pPr>
              <a:spcAft>
                <a:spcPts val="450"/>
              </a:spcAft>
            </a:pPr>
            <a:r>
              <a:rPr lang="en-GB" sz="975" dirty="0">
                <a:solidFill>
                  <a:srgbClr val="000000"/>
                </a:solidFill>
                <a:latin typeface="Europea Medium" pitchFamily="2" charset="0"/>
                <a:ea typeface="Europea Medium" pitchFamily="2" charset="0"/>
              </a:rPr>
              <a:t>R14  Require the Commission to produce a methodological guide on payout values</a:t>
            </a:r>
          </a:p>
        </p:txBody>
      </p: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E859744D-62A5-EE3F-71CD-487354363699}"/>
              </a:ext>
            </a:extLst>
          </p:cNvPr>
          <p:cNvCxnSpPr>
            <a:cxnSpLocks/>
            <a:stCxn id="4" idx="2"/>
            <a:endCxn id="25" idx="0"/>
          </p:cNvCxnSpPr>
          <p:nvPr/>
        </p:nvCxnSpPr>
        <p:spPr>
          <a:xfrm rot="16200000" flipH="1">
            <a:off x="5425672" y="-126498"/>
            <a:ext cx="610600" cy="2564379"/>
          </a:xfrm>
          <a:prstGeom prst="bent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2E62FB3-2844-7290-0905-2DBB3062EAFD}"/>
              </a:ext>
            </a:extLst>
          </p:cNvPr>
          <p:cNvSpPr txBox="1"/>
          <p:nvPr/>
        </p:nvSpPr>
        <p:spPr>
          <a:xfrm>
            <a:off x="754380" y="4738879"/>
            <a:ext cx="1330814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25" dirty="0"/>
              <a:t>Source: own elaboration</a:t>
            </a:r>
          </a:p>
        </p:txBody>
      </p:sp>
    </p:spTree>
    <p:extLst>
      <p:ext uri="{BB962C8B-B14F-4D97-AF65-F5344CB8AC3E}">
        <p14:creationId xmlns:p14="http://schemas.microsoft.com/office/powerpoint/2010/main" val="3571096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120C7-8877-9547-0220-E2E18CB7D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485" y="2363787"/>
            <a:ext cx="7666783" cy="415925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  <a:cs typeface="+mn-cs"/>
              </a:rPr>
              <a:t>THANK</a:t>
            </a:r>
            <a:r>
              <a:rPr lang="en-GB" dirty="0">
                <a:latin typeface="Europea Medium" pitchFamily="2" charset="0"/>
                <a:ea typeface="Europea Medium" pitchFamily="2" charset="0"/>
              </a:rPr>
              <a:t> </a:t>
            </a:r>
            <a:r>
              <a:rPr lang="en-GB" dirty="0">
                <a:solidFill>
                  <a:srgbClr val="5B656B"/>
                </a:solidFill>
                <a:latin typeface="Europea Medium" pitchFamily="2" charset="0"/>
                <a:ea typeface="Europea Medium" pitchFamily="2" charset="0"/>
                <a:cs typeface="+mn-cs"/>
              </a:rPr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468768025"/>
      </p:ext>
    </p:extLst>
  </p:cSld>
  <p:clrMapOvr>
    <a:masterClrMapping/>
  </p:clrMapOvr>
</p:sld>
</file>

<file path=ppt/theme/theme1.xml><?xml version="1.0" encoding="utf-8"?>
<a:theme xmlns:a="http://schemas.openxmlformats.org/drawingml/2006/main" name="EP">
  <a:themeElements>
    <a:clrScheme name="EP">
      <a:dk1>
        <a:srgbClr val="000000"/>
      </a:dk1>
      <a:lt1>
        <a:sysClr val="window" lastClr="FFFFFF"/>
      </a:lt1>
      <a:dk2>
        <a:srgbClr val="0A4999"/>
      </a:dk2>
      <a:lt2>
        <a:srgbClr val="7A868E"/>
      </a:lt2>
      <a:accent1>
        <a:srgbClr val="6D89AE"/>
      </a:accent1>
      <a:accent2>
        <a:srgbClr val="283C56"/>
      </a:accent2>
      <a:accent3>
        <a:srgbClr val="ECCF4F"/>
      </a:accent3>
      <a:accent4>
        <a:srgbClr val="D37022"/>
      </a:accent4>
      <a:accent5>
        <a:srgbClr val="AF2529"/>
      </a:accent5>
      <a:accent6>
        <a:srgbClr val="769C92"/>
      </a:accent6>
      <a:hlink>
        <a:srgbClr val="0C4DA2"/>
      </a:hlink>
      <a:folHlink>
        <a:srgbClr val="79516F"/>
      </a:folHlink>
    </a:clrScheme>
    <a:fontScheme name="EP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spcBef>
            <a:spcPts val="1200"/>
          </a:spcBef>
          <a:defRPr sz="1200" dirty="0" smtClean="0">
            <a:solidFill>
              <a:schemeClr val="bg2">
                <a:lumMod val="7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P template pp16x9 white (EN Logo).ppt [Compatibility Mode]" id="{B371DA7C-DBE0-49D3-BE10-87BF855916DE}" vid="{E6852DC5-129D-47BE-8A53-085AAF1EA63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EP template pp16x9 white (EN Logo)</Template>
  <TotalTime>2816</TotalTime>
  <Words>704</Words>
  <Application>Microsoft Office PowerPoint</Application>
  <PresentationFormat>On-screen Show (16:9)</PresentationFormat>
  <Paragraphs>72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Narrow</vt:lpstr>
      <vt:lpstr>Calibri</vt:lpstr>
      <vt:lpstr>Europea</vt:lpstr>
      <vt:lpstr>Europea Medium</vt:lpstr>
      <vt:lpstr>Wingdings</vt:lpstr>
      <vt:lpstr>Wingdings 3</vt:lpstr>
      <vt:lpstr>EP</vt:lpstr>
      <vt:lpstr>  STUDY:  support to employment and social policies in the proposals for the 2028–2034 MFF</vt:lpstr>
      <vt:lpstr>BACKGROUND AND CHALLENGES</vt:lpstr>
      <vt:lpstr>SOME OF THE BASIC ARITHMETIC</vt:lpstr>
      <vt:lpstr>GOVERNANCE DILEMMAS … AND COMPLICATIONS</vt:lpstr>
      <vt:lpstr>SELECTIVE CONCLUSIONS AND OPEN QUESTIONS</vt:lpstr>
      <vt:lpstr>SELECTIVE CONCLUSIONS AND OPEN QUESTIONS</vt:lpstr>
      <vt:lpstr>OVERVIEW OF RECOMMENDATIONS</vt:lpstr>
      <vt:lpstr>THANK YOU</vt:lpstr>
    </vt:vector>
  </TitlesOfParts>
  <Company>European Parliament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comes here</dc:title>
  <dc:creator>DUARTE GOMES Catarina</dc:creator>
  <cp:lastModifiedBy>NAVARRA Cecilia</cp:lastModifiedBy>
  <cp:revision>27</cp:revision>
  <dcterms:created xsi:type="dcterms:W3CDTF">2018-07-04T12:26:27Z</dcterms:created>
  <dcterms:modified xsi:type="dcterms:W3CDTF">2026-05-05T22:46:15Z</dcterms:modified>
</cp:coreProperties>
</file>