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4034" r:id="rId4"/>
  </p:sldMasterIdLst>
  <p:notesMasterIdLst>
    <p:notesMasterId r:id="rId19"/>
  </p:notesMasterIdLst>
  <p:handoutMasterIdLst>
    <p:handoutMasterId r:id="rId20"/>
  </p:handoutMasterIdLst>
  <p:sldIdLst>
    <p:sldId id="361" r:id="rId5"/>
    <p:sldId id="323" r:id="rId6"/>
    <p:sldId id="414" r:id="rId7"/>
    <p:sldId id="469" r:id="rId8"/>
    <p:sldId id="433" r:id="rId9"/>
    <p:sldId id="434" r:id="rId10"/>
    <p:sldId id="465" r:id="rId11"/>
    <p:sldId id="441" r:id="rId12"/>
    <p:sldId id="445" r:id="rId13"/>
    <p:sldId id="450" r:id="rId14"/>
    <p:sldId id="455" r:id="rId15"/>
    <p:sldId id="456" r:id="rId16"/>
    <p:sldId id="457" r:id="rId17"/>
    <p:sldId id="464" r:id="rId18"/>
  </p:sldIdLst>
  <p:sldSz cx="12192000" cy="6858000"/>
  <p:notesSz cx="6858000" cy="9144000"/>
  <p:embeddedFontLst>
    <p:embeddedFont>
      <p:font typeface="EuropeaEco" panose="020B0604020202020204" charset="0"/>
      <p:regular r:id="rId21"/>
      <p:bold r:id="rId22"/>
      <p:italic r:id="rId23"/>
      <p:boldItalic r:id="rId24"/>
    </p:embeddedFont>
    <p:embeddedFont>
      <p:font typeface="Myriad Pro" panose="020B050303040302020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US Nuno" initials="JN" lastIdx="24" clrIdx="0">
    <p:extLst>
      <p:ext uri="{19B8F6BF-5375-455C-9EA6-DF929625EA0E}">
        <p15:presenceInfo xmlns:p15="http://schemas.microsoft.com/office/powerpoint/2012/main" userId="JESUS Nu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DA2"/>
    <a:srgbClr val="E5E5E4"/>
    <a:srgbClr val="1D6BFF"/>
    <a:srgbClr val="003CB4"/>
    <a:srgbClr val="0D4F9D"/>
    <a:srgbClr val="004EA0"/>
    <a:srgbClr val="C8C8C8"/>
    <a:srgbClr val="ED6C20"/>
    <a:srgbClr val="D01A68"/>
    <a:srgbClr val="6F2B9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73" autoAdjust="0"/>
    <p:restoredTop sz="73409" autoAdjust="0"/>
  </p:normalViewPr>
  <p:slideViewPr>
    <p:cSldViewPr snapToGrid="0" showGuides="1">
      <p:cViewPr varScale="1">
        <p:scale>
          <a:sx n="111" d="100"/>
          <a:sy n="111" d="100"/>
        </p:scale>
        <p:origin x="528" y="10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34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40" d="100"/>
          <a:sy n="140" d="100"/>
        </p:scale>
        <p:origin x="68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6.fntdata"/><Relationship Id="rId3" Type="http://schemas.openxmlformats.org/officeDocument/2006/relationships/customXml" Target="../customXml/item3.xml"/><Relationship Id="rId21" Type="http://schemas.openxmlformats.org/officeDocument/2006/relationships/font" Target="fonts/font1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5.fntdata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4.fntdata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619463-96A1-0736-7091-8F809C4C37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6980A-73C8-0F33-EC13-278E1B6F55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12058-1059-46DE-B411-2C7AEA427E02}" type="datetimeFigureOut">
              <a:rPr lang="en-BE" smtClean="0"/>
              <a:t>04/28/2026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114C1-C1FB-231A-D402-AF9176E4E0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63AA90-DB39-7C86-DFAA-3F1B76CFA4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E92FD-BA49-423D-A161-620409B54C0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5565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97E50-07F5-4FA4-9EB4-A5240EDA7FFD}" type="datetimeFigureOut">
              <a:rPr lang="en-GB" smtClean="0"/>
              <a:t>28/04/2026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536A7-E858-4490-8AF5-6B4E613D338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890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8789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0969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09314-9C82-DFA3-D032-0AB3CFD1F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4F9A8F-7BCF-6EBD-FD14-BC3E0FCE1C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FCABD5-CBF1-0EB8-9D8E-4A3DDF2733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7DD1A-08BF-B527-09C5-0F4EB3F486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9165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/>
            </a:lvl1pPr>
          </a:lstStyle>
          <a:p>
            <a:r>
              <a:rPr lang="en-GB" noProof="0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FB8EF8-6BAD-C64B-BB7F-63112C4674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55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0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E24FF-EDF3-2272-4975-AD69422A83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B4571-2EC5-A449-9E5C-A5AAC97AA2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2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11135722" cy="1567801"/>
          </a:xfrm>
        </p:spPr>
        <p:txBody>
          <a:bodyPr anchor="t" anchorCtr="0"/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ED5856-8EED-664E-86A6-1F6D0C4D6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666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11135722" cy="1567801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3480C0-1EA9-2543-A97E-FC761BE123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989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_Gre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7095906" cy="1567801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86FDB4-8415-5B41-8C06-5328E17F0D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74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7095906" cy="1567801"/>
          </a:xfrm>
        </p:spPr>
        <p:txBody>
          <a:bodyPr anchor="t" anchorCtr="0"/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720693-A609-1345-A090-B43D149047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12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5CC1E-AA2F-6908-3D81-2D268B9B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Add section title on one line</a:t>
            </a:r>
          </a:p>
        </p:txBody>
      </p:sp>
    </p:spTree>
    <p:extLst>
      <p:ext uri="{BB962C8B-B14F-4D97-AF65-F5344CB8AC3E}">
        <p14:creationId xmlns:p14="http://schemas.microsoft.com/office/powerpoint/2010/main" val="3256477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5CC1E-AA2F-6908-3D81-2D268B9B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Add section title on one 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9E9BD-7D58-C628-8CC6-D319F2BD0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8370888" cy="3050794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Add slide title across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</p:spTree>
    <p:extLst>
      <p:ext uri="{BB962C8B-B14F-4D97-AF65-F5344CB8AC3E}">
        <p14:creationId xmlns:p14="http://schemas.microsoft.com/office/powerpoint/2010/main" val="4245481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&amp; Body i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E6A353E-A8A7-1ACE-93C8-7406D9F41E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E6C450B-E31C-5874-0734-6B202ABA12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8370888" cy="1778585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across one or two lines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89B116-B0EC-05C4-98DE-27FC68A38F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9425" y="3429000"/>
            <a:ext cx="8370888" cy="23887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 marL="357188" indent="-177800">
              <a:buFont typeface="EuropeaEco" pitchFamily="2" charset="0"/>
              <a:buChar char="–"/>
              <a:defRPr sz="2000"/>
            </a:lvl3pPr>
            <a:lvl4pPr marL="642937" indent="-285750">
              <a:buFont typeface="Arial" panose="020B0604020202020204" pitchFamily="34" charset="0"/>
              <a:buChar char="•"/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9743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1">
            <a:extLst>
              <a:ext uri="{FF2B5EF4-FFF2-40B4-BE49-F238E27FC236}">
                <a16:creationId xmlns:a16="http://schemas.microsoft.com/office/drawing/2014/main" id="{C80993B1-BE20-6B4C-9F83-3EDBADA914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9D3040-770A-9F76-3241-6E317B92FE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98" name="Text Placeholder 3">
            <a:extLst>
              <a:ext uri="{FF2B5EF4-FFF2-40B4-BE49-F238E27FC236}">
                <a16:creationId xmlns:a16="http://schemas.microsoft.com/office/drawing/2014/main" id="{F49FC4E7-E557-A809-1015-73531F085E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425" y="1415189"/>
            <a:ext cx="5616575" cy="4411747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0B3A14-A570-DF45-93C4-3342F2B7F6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741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18577482-9C6F-B87F-3555-E0E7EB8DD4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D7B4FC63-FEDA-D66F-44F3-AE66B1236D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6169569" cy="2454446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</a:t>
            </a:r>
            <a:br>
              <a:rPr lang="en-GB" dirty="0"/>
            </a:br>
            <a:r>
              <a:rPr lang="en-GB" dirty="0"/>
              <a:t>across one to </a:t>
            </a:r>
            <a:br>
              <a:rPr lang="en-GB" dirty="0"/>
            </a:br>
            <a:r>
              <a:rPr lang="en-GB" dirty="0"/>
              <a:t>three lines</a:t>
            </a:r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D7A5E9AB-FE7C-9C4E-B3B0-0656C71EEB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148512" y="0"/>
            <a:ext cx="5043487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9CDD18-E3FA-AF41-9E61-53116426D4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93A24A3-7A31-374E-904F-B92BAF6C8E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6362" y="4003766"/>
            <a:ext cx="6169569" cy="238870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 marL="357188" indent="-177800">
              <a:buFont typeface="EuropeaEco" pitchFamily="2" charset="0"/>
              <a:buChar char="–"/>
              <a:defRPr sz="1800"/>
            </a:lvl3pPr>
            <a:lvl4pPr marL="642937" indent="-285750">
              <a:buFont typeface="Arial" panose="020B0604020202020204" pitchFamily="34" charset="0"/>
              <a:buChar char="•"/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Add text </a:t>
            </a:r>
          </a:p>
        </p:txBody>
      </p:sp>
    </p:spTree>
    <p:extLst>
      <p:ext uri="{BB962C8B-B14F-4D97-AF65-F5344CB8AC3E}">
        <p14:creationId xmlns:p14="http://schemas.microsoft.com/office/powerpoint/2010/main" val="257872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3     ">
    <p:bg>
      <p:bgPr>
        <a:solidFill>
          <a:srgbClr val="0C4D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657FC-7AC8-DC4E-8052-E0926F8DD0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55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E6A353E-A8A7-1ACE-93C8-7406D9F41E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9271A86-A20F-DD40-AEB5-CAD732766B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5508625" cy="758168"/>
          </a:xfrm>
        </p:spPr>
        <p:txBody>
          <a:bodyPr/>
          <a:lstStyle>
            <a:lvl1pPr>
              <a:lnSpc>
                <a:spcPct val="100000"/>
              </a:lnSpc>
              <a:defRPr sz="2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across one </a:t>
            </a:r>
            <a:br>
              <a:rPr lang="en-GB" dirty="0"/>
            </a:br>
            <a:r>
              <a:rPr lang="en-GB" dirty="0"/>
              <a:t>or two lines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A5D6D0C-7D5B-CD4B-8058-DF768A2ED4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2455482"/>
            <a:ext cx="5508625" cy="1133063"/>
          </a:xfrm>
        </p:spPr>
        <p:txBody>
          <a:bodyPr/>
          <a:lstStyle>
            <a:lvl1pPr>
              <a:lnSpc>
                <a:spcPct val="110000"/>
              </a:lnSpc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Add body copy</a:t>
            </a:r>
          </a:p>
        </p:txBody>
      </p:sp>
    </p:spTree>
    <p:extLst>
      <p:ext uri="{BB962C8B-B14F-4D97-AF65-F5344CB8AC3E}">
        <p14:creationId xmlns:p14="http://schemas.microsoft.com/office/powerpoint/2010/main" val="2836952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ute+Title+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94392" y="6291809"/>
            <a:ext cx="828480" cy="230177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fld id="{48FB32EB-B944-4F55-92EC-EC18E6F49AF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FB8EF8-6BAD-C64B-BB7F-63112C4674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7AC71E2-45A1-9919-708A-BB969A20DD1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94393" y="403475"/>
            <a:ext cx="5542976" cy="36206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section title on one line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394392" y="1125015"/>
            <a:ext cx="8336653" cy="96544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500" b="1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r>
              <a:rPr lang="en-US" dirty="0"/>
              <a:t>Add title in one line</a:t>
            </a:r>
            <a:endParaRPr lang="en-GB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7AC71E2-45A1-9919-708A-BB969A20DD1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4393" y="2090458"/>
            <a:ext cx="8336652" cy="354329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Add body copy</a:t>
            </a:r>
          </a:p>
        </p:txBody>
      </p:sp>
    </p:spTree>
    <p:extLst>
      <p:ext uri="{BB962C8B-B14F-4D97-AF65-F5344CB8AC3E}">
        <p14:creationId xmlns:p14="http://schemas.microsoft.com/office/powerpoint/2010/main" val="310034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7C6E79-71DF-8B41-8BA1-22158FC87B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89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657FC-7AC8-DC4E-8052-E0926F8DD0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7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5045D46D-95DE-A140-8D9B-AC9C30146C0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479425" y="1412875"/>
            <a:ext cx="5508625" cy="2442908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479425" y="4096242"/>
            <a:ext cx="5508625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855749-7457-CA48-9389-8CF4608D31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18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9E9BD-7D58-C628-8CC6-D319F2BD0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461963"/>
            <a:ext cx="5616575" cy="914400"/>
          </a:xfrm>
        </p:spPr>
        <p:txBody>
          <a:bodyPr/>
          <a:lstStyle>
            <a:lvl1pPr>
              <a:lnSpc>
                <a:spcPts val="6000"/>
              </a:lnSpc>
              <a:defRPr sz="6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Agenda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089A252-47A3-724D-6B27-33294128F5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9424" y="1892300"/>
            <a:ext cx="5722939" cy="3597158"/>
          </a:xfrm>
        </p:spPr>
        <p:txBody>
          <a:bodyPr vert="horz" lIns="0" tIns="0" rIns="0" bIns="0" numCol="2" spcCol="182880" rtlCol="0">
            <a:noAutofit/>
          </a:bodyPr>
          <a:lstStyle>
            <a:lvl1pPr>
              <a:spcBef>
                <a:spcPts val="1200"/>
              </a:spcBef>
              <a:defRPr lang="en-US" b="1" smtClean="0">
                <a:solidFill>
                  <a:schemeClr val="accent1"/>
                </a:solidFill>
              </a:defRPr>
            </a:lvl1pPr>
            <a:lvl2pPr>
              <a:defRPr lang="en-US" sz="2000" smtClean="0"/>
            </a:lvl2pPr>
            <a:lvl3pPr>
              <a:defRPr lang="en-US" smtClean="0"/>
            </a:lvl3pPr>
            <a:lvl4pPr>
              <a:defRPr lang="en-US" sz="1600" smtClean="0"/>
            </a:lvl4pPr>
            <a:lvl5pPr>
              <a:defRPr lang="en-GB" sz="1600"/>
            </a:lvl5pPr>
          </a:lstStyle>
          <a:p>
            <a:pPr lvl="0">
              <a:spcAft>
                <a:spcPts val="1200"/>
              </a:spcAft>
              <a:buFont typeface="+mj-lt"/>
              <a:tabLst/>
            </a:pPr>
            <a:r>
              <a:rPr lang="en-US" dirty="0"/>
              <a:t>Agenda item goes here</a:t>
            </a:r>
            <a:endParaRPr lang="en-GB" dirty="0"/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E400F3DC-4379-0FE8-22CC-750DAF4C76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88150" y="1927808"/>
            <a:ext cx="2644775" cy="3597158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1200"/>
              </a:spcBef>
              <a:defRPr lang="en-US" b="1" smtClean="0">
                <a:solidFill>
                  <a:schemeClr val="accent1"/>
                </a:solidFill>
              </a:defRPr>
            </a:lvl1pPr>
            <a:lvl2pPr>
              <a:defRPr lang="en-US" sz="2000" smtClean="0"/>
            </a:lvl2pPr>
            <a:lvl3pPr>
              <a:defRPr lang="en-US" smtClean="0"/>
            </a:lvl3pPr>
            <a:lvl4pPr>
              <a:defRPr lang="en-US" sz="1600" smtClean="0"/>
            </a:lvl4pPr>
            <a:lvl5pPr>
              <a:defRPr lang="en-GB" sz="1600"/>
            </a:lvl5pPr>
          </a:lstStyle>
          <a:p>
            <a:pPr lvl="0">
              <a:spcAft>
                <a:spcPts val="1200"/>
              </a:spcAft>
              <a:buFont typeface="+mj-lt"/>
              <a:tabLst/>
            </a:pPr>
            <a:r>
              <a:rPr lang="en-US" dirty="0"/>
              <a:t>Agenda item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192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5417BE0-75EB-8649-EE05-433EDE8B6A4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rgbClr val="004EA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980675-EB31-DA43-B57A-7AA8122DED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1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75183-62B2-4ED8-B8B4-FC29F065FC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0B3388-D73D-7A43-B376-BB9AF9A473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48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E24FF-EDF3-2272-4975-AD69422A83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B4571-2EC5-A449-9E5C-A5AAC97AA2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3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Placeholder 1">
            <a:extLst>
              <a:ext uri="{FF2B5EF4-FFF2-40B4-BE49-F238E27FC236}">
                <a16:creationId xmlns:a16="http://schemas.microsoft.com/office/drawing/2014/main" id="{152E6E88-EBCA-D0EC-2E27-BCC1166DA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470187"/>
            <a:ext cx="5735843" cy="30388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Add section title on one line</a:t>
            </a:r>
            <a:endParaRPr lang="en-GB" dirty="0"/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862E5C15-D43D-1166-5DA2-50569688F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2560320"/>
            <a:ext cx="5735843" cy="32816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Add first level body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A123F2-A3B2-9A03-13BD-2169F504824E}"/>
              </a:ext>
            </a:extLst>
          </p:cNvPr>
          <p:cNvSpPr txBox="1"/>
          <p:nvPr userDrawn="1"/>
        </p:nvSpPr>
        <p:spPr>
          <a:xfrm>
            <a:off x="479425" y="6162558"/>
            <a:ext cx="736600" cy="3675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fld id="{B35DF284-1727-4595-8F5D-103E8F8818A3}" type="slidenum">
              <a:rPr lang="en-US" sz="1050" baseline="0" smtClean="0">
                <a:solidFill>
                  <a:schemeClr val="accent1"/>
                </a:solidFill>
                <a:latin typeface="+mj-lt"/>
              </a:rPr>
              <a:pPr algn="l">
                <a:lnSpc>
                  <a:spcPct val="100000"/>
                </a:lnSpc>
                <a:spcBef>
                  <a:spcPts val="0"/>
                </a:spcBef>
              </a:pPr>
              <a:t>‹#›</a:t>
            </a:fld>
            <a:r>
              <a:rPr lang="en-US" sz="1050" b="0" baseline="0" dirty="0">
                <a:solidFill>
                  <a:schemeClr val="accent1"/>
                </a:solidFill>
                <a:latin typeface="+mj-lt"/>
              </a:rPr>
              <a:t> </a:t>
            </a:r>
            <a:endParaRPr lang="en-GB" sz="1050" b="0" baseline="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D261B20-908C-FA47-B007-6F210C8455CE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FC19346-A7F2-AFFE-214E-58C28451B7AC}"/>
              </a:ext>
            </a:extLst>
          </p:cNvPr>
          <p:cNvSpPr txBox="1"/>
          <p:nvPr userDrawn="1"/>
        </p:nvSpPr>
        <p:spPr>
          <a:xfrm>
            <a:off x="3018082" y="6204054"/>
            <a:ext cx="6155836" cy="3675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050" baseline="0" dirty="0">
                <a:solidFill>
                  <a:schemeClr val="tx1"/>
                </a:solidFill>
                <a:latin typeface="+mj-lt"/>
              </a:rPr>
              <a:t>Presentation to TRAN Committee - 05 May 2026</a:t>
            </a:r>
            <a:endParaRPr lang="en-GB" sz="1050" b="0" baseline="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1945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6" r:id="rId1"/>
    <p:sldLayoutId id="2147484132" r:id="rId2"/>
    <p:sldLayoutId id="2147484131" r:id="rId3"/>
    <p:sldLayoutId id="2147484209" r:id="rId4"/>
    <p:sldLayoutId id="2147484133" r:id="rId5"/>
    <p:sldLayoutId id="2147484144" r:id="rId6"/>
    <p:sldLayoutId id="2147484138" r:id="rId7"/>
    <p:sldLayoutId id="2147484142" r:id="rId8"/>
    <p:sldLayoutId id="2147484140" r:id="rId9"/>
    <p:sldLayoutId id="2147484210" r:id="rId10"/>
    <p:sldLayoutId id="2147484197" r:id="rId11"/>
    <p:sldLayoutId id="2147484211" r:id="rId12"/>
    <p:sldLayoutId id="2147484214" r:id="rId13"/>
    <p:sldLayoutId id="2147484208" r:id="rId14"/>
    <p:sldLayoutId id="2147484106" r:id="rId15"/>
    <p:sldLayoutId id="2147484118" r:id="rId16"/>
    <p:sldLayoutId id="2147484109" r:id="rId17"/>
    <p:sldLayoutId id="2147484110" r:id="rId18"/>
    <p:sldLayoutId id="2147484212" r:id="rId19"/>
    <p:sldLayoutId id="2147484213" r:id="rId20"/>
    <p:sldLayoutId id="2147484218" r:id="rId2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1600" b="1" kern="1200" cap="none" baseline="0">
          <a:solidFill>
            <a:schemeClr val="accent1"/>
          </a:solidFill>
          <a:latin typeface="+mj-lt"/>
          <a:ea typeface="EuropeaEco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Myriad Pro" panose="020B0604020202020204" pitchFamily="34" charset="0"/>
        <a:buNone/>
        <a:defRPr sz="180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•"/>
        <a:defRPr sz="1800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357188" indent="-177800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–"/>
        <a:defRPr sz="1600" kern="1200" baseline="0">
          <a:solidFill>
            <a:schemeClr val="tx1"/>
          </a:solidFill>
          <a:latin typeface="+mj-lt"/>
          <a:ea typeface="+mn-ea"/>
          <a:cs typeface="+mn-cs"/>
        </a:defRPr>
      </a:lvl3pPr>
      <a:lvl4pPr marL="536575" indent="-179388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 "/>
        <a:defRPr sz="1400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719138" indent="-182563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–"/>
        <a:defRPr sz="1200" kern="1200" baseline="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7" orient="horz" pos="291">
          <p15:clr>
            <a:srgbClr val="F26B43"/>
          </p15:clr>
        </p15:guide>
        <p15:guide id="11" pos="7378">
          <p15:clr>
            <a:srgbClr val="F26B43"/>
          </p15:clr>
        </p15:guide>
        <p15:guide id="12" pos="302">
          <p15:clr>
            <a:srgbClr val="F26B43"/>
          </p15:clr>
        </p15:guide>
        <p15:guide id="16" pos="766">
          <p15:clr>
            <a:srgbClr val="5ACBF0"/>
          </p15:clr>
        </p15:guide>
        <p15:guide id="17" pos="2116">
          <p15:clr>
            <a:srgbClr val="5ACBF0"/>
          </p15:clr>
        </p15:guide>
        <p15:guide id="18" pos="4503">
          <p15:clr>
            <a:srgbClr val="5ACBF0"/>
          </p15:clr>
        </p15:guide>
        <p15:guide id="19" pos="4979">
          <p15:clr>
            <a:srgbClr val="5ACBF0"/>
          </p15:clr>
        </p15:guide>
        <p15:guide id="20" orient="horz" pos="890">
          <p15:clr>
            <a:srgbClr val="F26B43"/>
          </p15:clr>
        </p15:guide>
        <p15:guide id="21" pos="907">
          <p15:clr>
            <a:srgbClr val="5ACBF0"/>
          </p15:clr>
        </p15:guide>
        <p15:guide id="22" pos="1368">
          <p15:clr>
            <a:srgbClr val="5ACBF0"/>
          </p15:clr>
        </p15:guide>
        <p15:guide id="23" pos="1503">
          <p15:clr>
            <a:srgbClr val="5ACBF0"/>
          </p15:clr>
        </p15:guide>
        <p15:guide id="24" pos="1968">
          <p15:clr>
            <a:srgbClr val="5ACBF0"/>
          </p15:clr>
        </p15:guide>
        <p15:guide id="25" pos="2569">
          <p15:clr>
            <a:srgbClr val="5ACBF0"/>
          </p15:clr>
        </p15:guide>
        <p15:guide id="26" pos="2705">
          <p15:clr>
            <a:srgbClr val="5ACBF0"/>
          </p15:clr>
        </p15:guide>
        <p15:guide id="27" pos="3176">
          <p15:clr>
            <a:srgbClr val="5ACBF0"/>
          </p15:clr>
        </p15:guide>
        <p15:guide id="28" pos="3311">
          <p15:clr>
            <a:srgbClr val="5ACBF0"/>
          </p15:clr>
        </p15:guide>
        <p15:guide id="29" pos="3772">
          <p15:clr>
            <a:srgbClr val="5ACBF0"/>
          </p15:clr>
        </p15:guide>
        <p15:guide id="30" pos="3907">
          <p15:clr>
            <a:srgbClr val="5ACBF0"/>
          </p15:clr>
        </p15:guide>
        <p15:guide id="31" pos="4373">
          <p15:clr>
            <a:srgbClr val="5ACBF0"/>
          </p15:clr>
        </p15:guide>
        <p15:guide id="32" pos="5109">
          <p15:clr>
            <a:srgbClr val="5ACBF0"/>
          </p15:clr>
        </p15:guide>
        <p15:guide id="33" pos="5575">
          <p15:clr>
            <a:srgbClr val="5ACBF0"/>
          </p15:clr>
        </p15:guide>
        <p15:guide id="34" pos="5705">
          <p15:clr>
            <a:srgbClr val="5ACBF0"/>
          </p15:clr>
        </p15:guide>
        <p15:guide id="35" pos="6171">
          <p15:clr>
            <a:srgbClr val="5ACBF0"/>
          </p15:clr>
        </p15:guide>
        <p15:guide id="36" pos="6311">
          <p15:clr>
            <a:srgbClr val="5ACBF0"/>
          </p15:clr>
        </p15:guide>
        <p15:guide id="37" pos="6777">
          <p15:clr>
            <a:srgbClr val="5ACBF0"/>
          </p15:clr>
        </p15:guide>
        <p15:guide id="38" pos="6907">
          <p15:clr>
            <a:srgbClr val="5ACBF0"/>
          </p15:clr>
        </p15:guide>
        <p15:guide id="39" orient="horz" pos="402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EDD17-6DA0-EAC5-9036-64C09F0496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6" y="1542475"/>
            <a:ext cx="6239874" cy="1655762"/>
          </a:xfrm>
        </p:spPr>
        <p:txBody>
          <a:bodyPr/>
          <a:lstStyle/>
          <a:p>
            <a:r>
              <a:rPr lang="en-GB" sz="5000" dirty="0"/>
              <a:t>Investing in Transport in the new MFF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62CFA-4117-DC38-F29E-6A38815F7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425" y="3438696"/>
            <a:ext cx="11712575" cy="2520315"/>
          </a:xfrm>
        </p:spPr>
        <p:txBody>
          <a:bodyPr/>
          <a:lstStyle/>
          <a:p>
            <a:r>
              <a:rPr lang="en-GB" b="1" dirty="0"/>
              <a:t>Presentation to TRAN Committee - 05 May 2026</a:t>
            </a:r>
          </a:p>
          <a:p>
            <a:endParaRPr lang="en-GB" dirty="0"/>
          </a:p>
          <a:p>
            <a:r>
              <a:rPr lang="en-GB" dirty="0"/>
              <a:t>Findings of study requested by the European Parliament’s Committee on Transport and Tourism and prepared by </a:t>
            </a:r>
            <a:r>
              <a:rPr lang="en-GB" dirty="0" err="1"/>
              <a:t>Blomeyer</a:t>
            </a:r>
            <a:r>
              <a:rPr lang="en-GB" dirty="0"/>
              <a:t> &amp; Sanz</a:t>
            </a:r>
          </a:p>
          <a:p>
            <a:endParaRPr lang="en-GB" dirty="0"/>
          </a:p>
          <a:p>
            <a:r>
              <a:rPr lang="en-GB" dirty="0"/>
              <a:t>Authors: Dr José F. </a:t>
            </a:r>
            <a:r>
              <a:rPr lang="en-GB" dirty="0" err="1"/>
              <a:t>Papí</a:t>
            </a:r>
            <a:r>
              <a:rPr lang="en-GB" dirty="0"/>
              <a:t>, Ms Friederike L. Kühl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485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51DAD-FB02-EFE6-5011-E32C0A623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A16D09-720D-0A05-9948-0B6CA80D0F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84118" y="1895248"/>
            <a:ext cx="11403217" cy="4500123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/>
              <a:t>The 2028–2034 MFF </a:t>
            </a:r>
            <a:r>
              <a:rPr lang="en-GB" i="1" dirty="0"/>
              <a:t>embeds more flexibility </a:t>
            </a:r>
            <a:r>
              <a:rPr lang="en-GB" dirty="0"/>
              <a:t>across the budget, including for transport.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Flexibility and reviews </a:t>
            </a:r>
            <a:r>
              <a:rPr lang="en-GB" dirty="0"/>
              <a:t>(e.g. flexible CEF envelopes, unearmarked NRPP shares, highly adaptable Competitiveness Fund) can help respond to shocks, but risk diluting long‑term transport priorities.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Effectiveness</a:t>
            </a:r>
            <a:r>
              <a:rPr lang="en-GB" dirty="0"/>
              <a:t> will depend on performance-based criteria, parliamentary oversight and capacity to use these tools.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Strengths</a:t>
            </a:r>
            <a:r>
              <a:rPr lang="en-GB" dirty="0"/>
              <a:t>: adaptability to cost shocks, geopolitical events, technology shifts, evolving EU strategies; protection against under-absorption and delays.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Weaknesses and risks</a:t>
            </a:r>
            <a:r>
              <a:rPr lang="en-GB" dirty="0"/>
              <a:t>: unpredictability for large projects; democratic oversight and transparency; possible diversion from TEN‑T and climate priorities; smaller actors may struggle more to benefit from complex flexibility provisions.</a:t>
            </a:r>
          </a:p>
          <a:p>
            <a:pPr marL="342900" indent="-342900">
              <a:buFont typeface="Wingdings" pitchFamily="2" charset="2"/>
              <a:buChar char="§"/>
            </a:pPr>
            <a:endParaRPr lang="en-GB" dirty="0"/>
          </a:p>
          <a:p>
            <a:pPr marL="342900" indent="-342900">
              <a:buFont typeface="Wingdings" pitchFamily="2" charset="2"/>
              <a:buChar char="§"/>
            </a:pPr>
            <a:endParaRPr lang="en-GB" dirty="0"/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F2392CBF-3D18-EE8B-B37B-BF0F4D882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93362"/>
            <a:ext cx="11622204" cy="1195491"/>
          </a:xfrm>
        </p:spPr>
        <p:txBody>
          <a:bodyPr>
            <a:noAutofit/>
          </a:bodyPr>
          <a:lstStyle/>
          <a:p>
            <a:r>
              <a:rPr lang="en-GB" dirty="0"/>
              <a:t>06 Flexibility and review provisions in and across MFF proposals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82559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BF9CE-F64F-5882-A3C7-8B56D0B70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D39726-944D-8B55-B286-302331F9EE3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0" y="1699984"/>
            <a:ext cx="11403220" cy="4754541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Reinforce CEF‑Transport as EU‑level backbone for cross‑border TEN‑T, urban nodes, rail digitalisation, ports and alternative‑fuel corridors.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Safeguard and modernise the cohesion dimension of transport, steering NRPP-programmed transport towards safety, maintenance, regional accessibility and sustainable urban mobility rather than low-value new capacity.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The European Competitiveness Fund and the Horizon Europe successor could be made mobility-relevant by design.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Scale up and simplify blended finance (via </a:t>
            </a:r>
            <a:r>
              <a:rPr lang="en-GB" dirty="0" err="1"/>
              <a:t>InvestEU</a:t>
            </a:r>
            <a:r>
              <a:rPr lang="en-GB" dirty="0"/>
              <a:t> and the EIB) where it genuinely adds value; avoid mandatory blending for projects with high EU added value but weak financial returns.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Transport‑related conditionalities and performance frameworks linking allocations to measurable outcomes.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Clearer ex‑ante coordination rules between CEF, cohesion, ECF and Horizon successor.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endParaRPr lang="en-GB" dirty="0"/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endParaRPr lang="en-GB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7A85F604-C677-665F-8FEC-762AD66805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93362"/>
            <a:ext cx="11622204" cy="1195491"/>
          </a:xfrm>
        </p:spPr>
        <p:txBody>
          <a:bodyPr>
            <a:noAutofit/>
          </a:bodyPr>
          <a:lstStyle/>
          <a:p>
            <a:r>
              <a:rPr lang="en-GB" dirty="0"/>
              <a:t>07 Overall conclusions and recommendations (transport investments)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33580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D9494-19F8-2F47-DFCF-33AEFF2A8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497D1E-B5AF-2F2A-7001-29325EFC440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2" y="2090458"/>
            <a:ext cx="11403218" cy="3940472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>
                <a:latin typeface="EuropeaEco (Headings)"/>
              </a:rPr>
              <a:t>Embed transport‑specific, outcome‑oriented indicators in the horizontal Performance Regulation proposal.​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>
                <a:latin typeface="EuropeaEco (Headings)"/>
              </a:rPr>
              <a:t>Organise flexibility through bands rather than open‑ended fungibility.​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>
                <a:latin typeface="EuropeaEco (Headings)"/>
              </a:rPr>
              <a:t>Parliament and stakeholders could have a structured role in flexibility and review decisions.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>
                <a:latin typeface="EuropeaEco (Headings)"/>
              </a:rPr>
              <a:t>A targeted Transport Flexibility Window (or a ring-fenced share of a Flexibility Instrument) could address genuine shocks without distorting long-term planning.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000" dirty="0">
                <a:latin typeface="EuropeaEco (Headings)"/>
              </a:rPr>
              <a:t>Systematic investment in technical assistance and capacity-building is essential.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>
                <a:latin typeface="EuropeaEco (Headings)"/>
              </a:rPr>
              <a:t>Smarter use of mid‑term reviews with independent evidence and binding follow‑up where gaps exist.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endParaRPr lang="en-GB" dirty="0">
              <a:latin typeface="EuropeaEco (Headings)"/>
            </a:endParaRP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endParaRPr lang="en-GB" dirty="0">
              <a:latin typeface="EuropeaEco (Headings)"/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55E99B84-898C-D066-AAE2-BE5AE56EC9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93362"/>
            <a:ext cx="11622204" cy="1195491"/>
          </a:xfrm>
        </p:spPr>
        <p:txBody>
          <a:bodyPr>
            <a:noAutofit/>
          </a:bodyPr>
          <a:lstStyle/>
          <a:p>
            <a:r>
              <a:rPr lang="en-GB" dirty="0"/>
              <a:t>07 Overall conclusions and recommendations (governance &amp; flexibility)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23465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B7460-9D06-733D-9F33-36F2D9ED9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B883E8-A058-E3B1-CB71-1205D44EA73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2" y="2090458"/>
            <a:ext cx="10932370" cy="3543294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/>
              <a:t>Budget size and qualitative safeguards (via indicators) could go hand in hand for CEF‑T and cohesion.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/>
              <a:t>Parliament’s scrutiny of flexibility and performance frameworks can be pivotal for real outcomes, not just absorption.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/>
              <a:t>Continued engagement with stakeholders and implementing bodies can improve both legislation and oversight.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C6145564-D541-09A8-E279-F9E8E583C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93362"/>
            <a:ext cx="11622204" cy="1195491"/>
          </a:xfrm>
        </p:spPr>
        <p:txBody>
          <a:bodyPr>
            <a:noAutofit/>
          </a:bodyPr>
          <a:lstStyle/>
          <a:p>
            <a:r>
              <a:rPr lang="en-GB" dirty="0"/>
              <a:t>07 Overall conclusions and recommendations (TRAN Committee)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9181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6F862-BF89-85FC-1ECA-C2573EEB6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CB00968-A83D-A233-0F8F-484E539EAF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1030545"/>
            <a:ext cx="8191964" cy="3151038"/>
          </a:xfrm>
        </p:spPr>
        <p:txBody>
          <a:bodyPr/>
          <a:lstStyle/>
          <a:p>
            <a:r>
              <a:rPr lang="en-GB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47046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C8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CC6C21-1885-DC44-9D74-EF8E40618F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D7D3206-C817-731B-04CF-D8A42BCCF76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9425" y="1769010"/>
            <a:ext cx="10955713" cy="4220825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GB" dirty="0">
                <a:solidFill>
                  <a:schemeClr val="accent1"/>
                </a:solidFill>
              </a:rPr>
              <a:t>Objectives of the study</a:t>
            </a:r>
          </a:p>
          <a:p>
            <a:pPr marL="342900" indent="-342900">
              <a:buAutoNum type="arabicPeriod"/>
            </a:pPr>
            <a:endParaRPr lang="en-GB" dirty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chemeClr val="accent1"/>
                </a:solidFill>
              </a:rPr>
              <a:t>Where we are today: transport investments in the 2021–2027 MFF</a:t>
            </a:r>
          </a:p>
          <a:p>
            <a:pPr marL="342900" indent="-342900">
              <a:buAutoNum type="arabicPeriod"/>
            </a:pPr>
            <a:endParaRPr lang="en-GB" dirty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chemeClr val="accent1"/>
                </a:solidFill>
              </a:rPr>
              <a:t>Scaling up and reinventing EU transport investment: the 2028–2034 MFF</a:t>
            </a:r>
          </a:p>
          <a:p>
            <a:pPr marL="342900" indent="-342900">
              <a:buAutoNum type="arabicPeriod"/>
            </a:pPr>
            <a:endParaRPr lang="en-GB" dirty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chemeClr val="accent1"/>
                </a:solidFill>
              </a:rPr>
              <a:t>Value for money of EU transport investments in the 2028–2034 MFF</a:t>
            </a:r>
          </a:p>
          <a:p>
            <a:pPr marL="342900" indent="-342900">
              <a:buAutoNum type="arabicPeriod"/>
            </a:pPr>
            <a:endParaRPr lang="en-GB" dirty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chemeClr val="accent1"/>
                </a:solidFill>
              </a:rPr>
              <a:t>Interactions between different sources of MFF funding</a:t>
            </a:r>
          </a:p>
          <a:p>
            <a:pPr marL="342900" indent="-342900">
              <a:buAutoNum type="arabicPeriod"/>
            </a:pPr>
            <a:endParaRPr lang="en-GB" dirty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chemeClr val="accent1"/>
                </a:solidFill>
              </a:rPr>
              <a:t>Flexibility and review provisions in and across MFF proposals</a:t>
            </a:r>
          </a:p>
          <a:p>
            <a:pPr marL="342900" indent="-342900">
              <a:buAutoNum type="arabicPeriod"/>
            </a:pPr>
            <a:endParaRPr lang="en-GB" dirty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chemeClr val="accent1"/>
                </a:solidFill>
              </a:rPr>
              <a:t>Overall conclusions and recommendations</a:t>
            </a:r>
          </a:p>
          <a:p>
            <a:pPr marL="342900" indent="-342900">
              <a:buAutoNum type="arabicPeriod"/>
            </a:pPr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17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94392" y="193362"/>
            <a:ext cx="8336653" cy="965443"/>
          </a:xfrm>
        </p:spPr>
        <p:txBody>
          <a:bodyPr>
            <a:noAutofit/>
          </a:bodyPr>
          <a:lstStyle/>
          <a:p>
            <a:r>
              <a:rPr lang="en-GB" dirty="0"/>
              <a:t>01 Objectives of the study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394392" y="2090458"/>
            <a:ext cx="11403216" cy="3543294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/>
              <a:t>Provide an evidence‑based, comparative assessment of the value for money of transport investment opportunities in the 2028–2034 MFF proposals through stocktaking of the 2021–2027 period and identification of existing gaps.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/>
              <a:t>Analyse how different MFF instruments interact and how flexibility and review mechanisms affect transport objectives.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/>
              <a:t>Provide arguments and recommendations to serve the TRAN Committee in the ongoing MFF negotiations.</a:t>
            </a:r>
          </a:p>
        </p:txBody>
      </p:sp>
    </p:spTree>
    <p:extLst>
      <p:ext uri="{BB962C8B-B14F-4D97-AF65-F5344CB8AC3E}">
        <p14:creationId xmlns:p14="http://schemas.microsoft.com/office/powerpoint/2010/main" val="4085780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0D6EC-49DE-63E2-21B4-939FD3E20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40D31-D7B3-3C22-0F4D-8375B753D3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25215" y="2121280"/>
            <a:ext cx="11337532" cy="4086055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Multi‑layered mix</a:t>
            </a:r>
            <a:r>
              <a:rPr lang="en-GB" dirty="0"/>
              <a:t>: CEF‑Transport, Cohesion Fund, ERDF, EIB/</a:t>
            </a:r>
            <a:r>
              <a:rPr lang="en-GB" dirty="0" err="1"/>
              <a:t>InvestEU</a:t>
            </a:r>
            <a:r>
              <a:rPr lang="en-GB" dirty="0"/>
              <a:t> and </a:t>
            </a:r>
            <a:r>
              <a:rPr lang="en-GB" dirty="0" err="1"/>
              <a:t>NextGenerationEU</a:t>
            </a:r>
            <a:r>
              <a:rPr lang="en-GB" dirty="0"/>
              <a:t> (NGEU)/Recovery and Resilience Facility (RRF) together finance TEN‑T, urban and regional mobility, innovation and dual‑use.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CEF‑Transport </a:t>
            </a:r>
            <a:r>
              <a:rPr lang="en-GB" dirty="0"/>
              <a:t>focuses on EU‑scale cross‑border and decarbonisation; </a:t>
            </a:r>
            <a:r>
              <a:rPr lang="en-GB" i="1" dirty="0"/>
              <a:t>cohesion instruments </a:t>
            </a:r>
            <a:r>
              <a:rPr lang="en-GB" dirty="0"/>
              <a:t>finance the larger volume of regional, urban and last‑mile projects.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Blended finance </a:t>
            </a:r>
            <a:r>
              <a:rPr lang="en-GB" dirty="0"/>
              <a:t>(mostly CEF with EIB/</a:t>
            </a:r>
            <a:r>
              <a:rPr lang="en-GB" dirty="0" err="1"/>
              <a:t>InvestEU</a:t>
            </a:r>
            <a:r>
              <a:rPr lang="en-GB" dirty="0"/>
              <a:t>; ERDF/Cohesion Fund with EIB/</a:t>
            </a:r>
            <a:r>
              <a:rPr lang="en-GB" dirty="0" err="1"/>
              <a:t>InvestEU</a:t>
            </a:r>
            <a:r>
              <a:rPr lang="en-GB" dirty="0"/>
              <a:t>; grant for study followed by loan for implementation) is central but under‑used.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822C2397-2185-5F8A-16CA-FB366E280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93362"/>
            <a:ext cx="11622204" cy="1195491"/>
          </a:xfrm>
        </p:spPr>
        <p:txBody>
          <a:bodyPr>
            <a:noAutofit/>
          </a:bodyPr>
          <a:lstStyle/>
          <a:p>
            <a:r>
              <a:rPr lang="en-GB" dirty="0"/>
              <a:t>02 Where we are today: transport investments in the 2021–2027 MFF (I)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12654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73FF3-CBDF-0FD7-2DC6-ADBC3FFA6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4A787B-4B82-2FFC-CD55-D6BD78619FB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2" y="2090458"/>
            <a:ext cx="11199509" cy="3543294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Strong Cost-Benefit Analysis </a:t>
            </a:r>
            <a:r>
              <a:rPr lang="en-GB" dirty="0"/>
              <a:t>(CBA) fundamentals but </a:t>
            </a:r>
            <a:r>
              <a:rPr lang="en-GB" i="1" dirty="0"/>
              <a:t>challenges</a:t>
            </a:r>
            <a:r>
              <a:rPr lang="en-GB" dirty="0"/>
              <a:t> include oversubscription, regional and instrument imbalances, uneven capacity, cost overruns and limited results‑based impact measurement.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Parliament</a:t>
            </a:r>
            <a:r>
              <a:rPr lang="en-GB" dirty="0"/>
              <a:t> pushed for larger CEF‑T and stronger climate and cross‑border focus, but warned that needs still exceed resources.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Lessons</a:t>
            </a:r>
            <a:r>
              <a:rPr lang="en-GB" dirty="0"/>
              <a:t>: need for sharper coordination, outcome‑oriented indicators, stronger urban‑regional governance and smarter blending.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68640BDF-B656-18E5-71EF-AF85EFCE6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93362"/>
            <a:ext cx="11622204" cy="1195491"/>
          </a:xfrm>
        </p:spPr>
        <p:txBody>
          <a:bodyPr>
            <a:noAutofit/>
          </a:bodyPr>
          <a:lstStyle/>
          <a:p>
            <a:r>
              <a:rPr lang="en-GB" dirty="0"/>
              <a:t>02 Where we are today: transport investments in the 2021–2027 MFF (II)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97584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75931-EFB1-F485-AF94-BC9F1F948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676E69-6963-D5BA-6265-19FC4DC6619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3" y="2090458"/>
            <a:ext cx="11173630" cy="3543294"/>
          </a:xfrm>
        </p:spPr>
        <p:txBody>
          <a:bodyPr/>
          <a:lstStyle/>
          <a:p>
            <a:pPr marL="342900" indent="-342900">
              <a:buFont typeface="Wingdings" pitchFamily="2" charset="2"/>
              <a:buChar char="§"/>
            </a:pPr>
            <a:r>
              <a:rPr lang="en-GB" dirty="0"/>
              <a:t>2028–2034 brings a </a:t>
            </a:r>
            <a:r>
              <a:rPr lang="en-GB" i="1" dirty="0"/>
              <a:t>near‑doubling of CEF‑Transport </a:t>
            </a:r>
            <a:r>
              <a:rPr lang="en-GB" dirty="0"/>
              <a:t>and a </a:t>
            </a:r>
            <a:r>
              <a:rPr lang="en-GB" i="1" dirty="0"/>
              <a:t>more flexible cohesion architecture </a:t>
            </a:r>
            <a:r>
              <a:rPr lang="en-GB" dirty="0"/>
              <a:t>under the new National and Regional Partnership Plans (NRPPs).</a:t>
            </a:r>
          </a:p>
          <a:p>
            <a:endParaRPr lang="en-GB" dirty="0"/>
          </a:p>
          <a:p>
            <a:pPr marL="342900" indent="-342900">
              <a:buFont typeface="Wingdings" pitchFamily="2" charset="2"/>
              <a:buChar char="§"/>
            </a:pPr>
            <a:r>
              <a:rPr lang="en-GB" i="1" dirty="0"/>
              <a:t>New instruments </a:t>
            </a:r>
            <a:r>
              <a:rPr lang="en-GB" dirty="0"/>
              <a:t>(European Competitiveness Fund new flagship instrument bundling several existing programmes, Horizon successor), </a:t>
            </a:r>
            <a:r>
              <a:rPr lang="en-GB" i="1" dirty="0" err="1"/>
              <a:t>InvestEU</a:t>
            </a:r>
            <a:r>
              <a:rPr lang="en-GB" i="1" dirty="0"/>
              <a:t> and the EIB </a:t>
            </a:r>
            <a:r>
              <a:rPr lang="en-GB" dirty="0"/>
              <a:t>can mobilise very large additional volumes for clean and digital mobility.</a:t>
            </a:r>
          </a:p>
          <a:p>
            <a:pPr marL="342900" indent="-342900">
              <a:buFont typeface="Wingdings" pitchFamily="2" charset="2"/>
              <a:buChar char="§"/>
            </a:pPr>
            <a:endParaRPr lang="en-GB" dirty="0"/>
          </a:p>
          <a:p>
            <a:pPr marL="342900" indent="-342900">
              <a:buFont typeface="Wingdings" pitchFamily="2" charset="2"/>
              <a:buChar char="§"/>
            </a:pPr>
            <a:r>
              <a:rPr lang="en-GB" i="1" dirty="0"/>
              <a:t>Governance and flexibility choices </a:t>
            </a:r>
            <a:r>
              <a:rPr lang="en-GB" dirty="0"/>
              <a:t>will determine whether this enlarged architecture delivers high value for money.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23E5EA47-E946-A5BD-D154-0B5E8AF87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93362"/>
            <a:ext cx="11622204" cy="1195491"/>
          </a:xfrm>
        </p:spPr>
        <p:txBody>
          <a:bodyPr>
            <a:noAutofit/>
          </a:bodyPr>
          <a:lstStyle/>
          <a:p>
            <a:r>
              <a:rPr lang="en-GB" dirty="0"/>
              <a:t>03 Scaling up and reinventing EU transport investment: the 2028–2034 MFF (I)</a:t>
            </a:r>
          </a:p>
        </p:txBody>
      </p:sp>
    </p:spTree>
    <p:extLst>
      <p:ext uri="{BB962C8B-B14F-4D97-AF65-F5344CB8AC3E}">
        <p14:creationId xmlns:p14="http://schemas.microsoft.com/office/powerpoint/2010/main" val="3510149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1E25E-165E-C008-B2A4-9CEE0C0BE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234D24-F99B-04A9-655F-1EFB0E09531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84118" y="2008265"/>
            <a:ext cx="11472260" cy="4176778"/>
          </a:xfrm>
        </p:spPr>
        <p:txBody>
          <a:bodyPr/>
          <a:lstStyle/>
          <a:p>
            <a:pPr marL="342900" indent="-342900">
              <a:buFont typeface="Wingdings" pitchFamily="2" charset="2"/>
              <a:buChar char="§"/>
            </a:pPr>
            <a:r>
              <a:rPr lang="en-GB" dirty="0"/>
              <a:t>The 2028–2034 MFF creates a </a:t>
            </a:r>
            <a:r>
              <a:rPr lang="en-GB" i="1" dirty="0"/>
              <a:t>layered ecosystem</a:t>
            </a:r>
            <a:r>
              <a:rPr lang="en-GB" dirty="0"/>
              <a:t> of grants, cohesion funds, industrial tools and financial instruments that can work in synergy or cause fragmentation.</a:t>
            </a:r>
          </a:p>
          <a:p>
            <a:pPr marL="342900" indent="-342900">
              <a:buFont typeface="Wingdings" pitchFamily="2" charset="2"/>
              <a:buChar char="§"/>
            </a:pPr>
            <a:endParaRPr lang="en-GB" dirty="0"/>
          </a:p>
          <a:p>
            <a:pPr marL="342900" indent="-342900">
              <a:buFont typeface="Wingdings" pitchFamily="2" charset="2"/>
              <a:buChar char="§"/>
            </a:pPr>
            <a:r>
              <a:rPr lang="en-GB" dirty="0"/>
              <a:t>Indicative envelopes show </a:t>
            </a:r>
            <a:r>
              <a:rPr lang="en-GB" i="1" dirty="0"/>
              <a:t>large potential volumes</a:t>
            </a:r>
            <a:r>
              <a:rPr lang="en-GB" dirty="0"/>
              <a:t>, but none is guaranteed for transport or for high‑value, climate‑aligned projects.</a:t>
            </a:r>
          </a:p>
          <a:p>
            <a:pPr marL="342900" indent="-342900">
              <a:buFont typeface="Wingdings" pitchFamily="2" charset="2"/>
              <a:buChar char="§"/>
            </a:pPr>
            <a:endParaRPr lang="en-GB" dirty="0"/>
          </a:p>
          <a:p>
            <a:pPr marL="342900" indent="-342900">
              <a:buFont typeface="Wingdings" pitchFamily="2" charset="2"/>
              <a:buChar char="§"/>
            </a:pPr>
            <a:r>
              <a:rPr lang="en-GB" i="1" dirty="0"/>
              <a:t>Outcomes depend </a:t>
            </a:r>
            <a:r>
              <a:rPr lang="en-GB" dirty="0"/>
              <a:t>on NRPP/RPP choices, horizontal work programmes and the quality of project pipelines and blending.</a:t>
            </a:r>
          </a:p>
          <a:p>
            <a:pPr marL="342900" indent="-342900">
              <a:buFont typeface="Wingdings" pitchFamily="2" charset="2"/>
              <a:buChar char="§"/>
            </a:pPr>
            <a:endParaRPr lang="en-GB" dirty="0"/>
          </a:p>
          <a:p>
            <a:pPr marL="342900" indent="-342900">
              <a:buFont typeface="Wingdings" pitchFamily="2" charset="2"/>
              <a:buChar char="§"/>
            </a:pPr>
            <a:r>
              <a:rPr lang="en-GB" dirty="0"/>
              <a:t>Legislators are advised to secure transport safeguards, link funding to high benefit-cost ratio (BCR) projects, strengthen multi‑level governance and use flexibility and financial instruments to steer money to the best investments.</a:t>
            </a:r>
          </a:p>
          <a:p>
            <a:pPr marL="342900" indent="-342900">
              <a:buFont typeface="Wingdings" pitchFamily="2" charset="2"/>
              <a:buChar char="§"/>
            </a:pPr>
            <a:endParaRPr lang="en-GB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D23AA555-6470-D0CA-6CB8-F07002121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93362"/>
            <a:ext cx="11622204" cy="1195491"/>
          </a:xfrm>
        </p:spPr>
        <p:txBody>
          <a:bodyPr>
            <a:noAutofit/>
          </a:bodyPr>
          <a:lstStyle/>
          <a:p>
            <a:r>
              <a:rPr lang="en-GB" dirty="0"/>
              <a:t>03 Scaling up and reinventing EU transport investment: the 2028–2034 MFF (II)</a:t>
            </a:r>
          </a:p>
        </p:txBody>
      </p:sp>
    </p:spTree>
    <p:extLst>
      <p:ext uri="{BB962C8B-B14F-4D97-AF65-F5344CB8AC3E}">
        <p14:creationId xmlns:p14="http://schemas.microsoft.com/office/powerpoint/2010/main" val="3093383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B8278-92F1-F9D7-C12B-615779465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DC4EF-F176-BAC7-8F17-58619BA9CE7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3569" y="1874700"/>
            <a:ext cx="11403218" cy="4567196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i="1" dirty="0"/>
              <a:t>Standard indicators in EU appraisals</a:t>
            </a:r>
            <a:r>
              <a:rPr lang="en-GB" dirty="0"/>
              <a:t>: CBA (Cost-Benefit Analysis) framework with BCR (Benefit-to-Cost), NPV (Net Present Value) and IRR (Internal Rate of Return) ratios.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There is not a uniform set of quantified CBA, BCR, NPV and IRR ratios per investment type.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i="1" dirty="0"/>
              <a:t>Study research methodology</a:t>
            </a:r>
            <a:r>
              <a:rPr lang="en-GB" dirty="0"/>
              <a:t>: based on sampled CBAs, evaluations, studies and stakeholder evidence (indicative).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i="1" dirty="0"/>
              <a:t>Project‑level </a:t>
            </a:r>
            <a:r>
              <a:rPr lang="en-GB" i="1"/>
              <a:t>CBAs </a:t>
            </a:r>
            <a:r>
              <a:rPr lang="en-GB"/>
              <a:t>show </a:t>
            </a:r>
            <a:r>
              <a:rPr lang="en-GB" dirty="0"/>
              <a:t>systematically higher BCR/IRR for cross‑border rail/IWW, urban PT/nodes, alternative fuels and rail digitalisation than for general motorway expansion.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Transport investments with a </a:t>
            </a:r>
            <a:r>
              <a:rPr lang="en-GB" i="1" dirty="0"/>
              <a:t>typical BCR in the 1.5-3 range </a:t>
            </a:r>
            <a:r>
              <a:rPr lang="en-GB" dirty="0"/>
              <a:t>contribute to GDP, productivity, trade and labour‑market integration.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Macroeconomic analysis stresses the </a:t>
            </a:r>
            <a:r>
              <a:rPr lang="en-GB" i="1" dirty="0"/>
              <a:t>cost of non‑investment and delays </a:t>
            </a:r>
            <a:r>
              <a:rPr lang="en-GB" dirty="0"/>
              <a:t>in completing the TEN‑T core network.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endParaRPr lang="en-GB" i="1" dirty="0">
              <a:highlight>
                <a:srgbClr val="FFFF00"/>
              </a:highlight>
            </a:endParaRP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endParaRPr lang="en-GB" i="1" dirty="0">
              <a:highlight>
                <a:srgbClr val="FFFF00"/>
              </a:highlight>
            </a:endParaRP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F59409AB-7985-0552-8930-0EBA7203D8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93362"/>
            <a:ext cx="11622204" cy="1195491"/>
          </a:xfrm>
        </p:spPr>
        <p:txBody>
          <a:bodyPr>
            <a:noAutofit/>
          </a:bodyPr>
          <a:lstStyle/>
          <a:p>
            <a:r>
              <a:rPr lang="en-GB" dirty="0"/>
              <a:t>04 Value for money of EU transport investments in the 2028–2034 MFF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02719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429D3-8B9F-9D85-A11A-7F8986D4A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7CE93F-D396-1F4A-EEA5-AFC830FE9CE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3" y="2090458"/>
            <a:ext cx="11225388" cy="3543294"/>
          </a:xfrm>
        </p:spPr>
        <p:txBody>
          <a:bodyPr/>
          <a:lstStyle/>
          <a:p>
            <a:pPr marL="342900" indent="-342900">
              <a:buFont typeface="Wingdings" pitchFamily="2" charset="2"/>
              <a:buChar char="§"/>
            </a:pPr>
            <a:r>
              <a:rPr lang="en-GB" dirty="0"/>
              <a:t>CEF‑T, cohesion funds, ECF, Horizon and financial instruments </a:t>
            </a:r>
            <a:r>
              <a:rPr lang="en-GB" i="1" dirty="0"/>
              <a:t>can be highly complementary </a:t>
            </a:r>
            <a:r>
              <a:rPr lang="en-GB" dirty="0"/>
              <a:t>if roles are clear and programming is coordinated.</a:t>
            </a:r>
          </a:p>
          <a:p>
            <a:pPr marL="342900" indent="-342900">
              <a:buFont typeface="Wingdings" pitchFamily="2" charset="2"/>
              <a:buChar char="§"/>
            </a:pPr>
            <a:endParaRPr lang="en-GB" dirty="0"/>
          </a:p>
          <a:p>
            <a:pPr marL="342900" indent="-342900">
              <a:buFont typeface="Wingdings" pitchFamily="2" charset="2"/>
              <a:buChar char="§"/>
            </a:pPr>
            <a:r>
              <a:rPr lang="en-GB" i="1" dirty="0"/>
              <a:t>Risks</a:t>
            </a:r>
            <a:r>
              <a:rPr lang="en-GB" dirty="0"/>
              <a:t>: fragmentation &amp; overlaps between programmes, geographical imbalances &amp; “corridor bias”, under‑use of blending, centralisation of NRPP programming that weakens cohesion, administrative complexity and absorption constraints (especially in less‑developed regions).</a:t>
            </a:r>
          </a:p>
          <a:p>
            <a:pPr marL="342900" indent="-342900">
              <a:buFont typeface="Wingdings" pitchFamily="2" charset="2"/>
              <a:buChar char="§"/>
            </a:pPr>
            <a:endParaRPr lang="en-GB" dirty="0"/>
          </a:p>
          <a:p>
            <a:pPr marL="342900" indent="-342900">
              <a:buFont typeface="Wingdings" pitchFamily="2" charset="2"/>
              <a:buChar char="§"/>
            </a:pPr>
            <a:r>
              <a:rPr lang="en-GB" i="1" dirty="0"/>
              <a:t>Crucial factors </a:t>
            </a:r>
            <a:r>
              <a:rPr lang="en-GB" dirty="0"/>
              <a:t>to turn interactions into effective complementarity: strategic &amp; binding frameworks for transport across instruments, multi‑level governance, technical assistance, pipeline building and learning from mid‑term reviews.</a:t>
            </a:r>
            <a:br>
              <a:rPr lang="en-GB" dirty="0"/>
            </a:br>
            <a:endParaRPr lang="en-GB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A6B97F26-DF0C-9E2D-0549-34DADEA36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93362"/>
            <a:ext cx="11622204" cy="1195491"/>
          </a:xfrm>
        </p:spPr>
        <p:txBody>
          <a:bodyPr>
            <a:noAutofit/>
          </a:bodyPr>
          <a:lstStyle/>
          <a:p>
            <a:r>
              <a:rPr lang="en-GB" dirty="0"/>
              <a:t>05 Interactions between different sources of MFF funding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17907146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IGHT">
  <a:themeElements>
    <a:clrScheme name="EP colors">
      <a:dk1>
        <a:srgbClr val="000000"/>
      </a:dk1>
      <a:lt1>
        <a:srgbClr val="FFFFFF"/>
      </a:lt1>
      <a:dk2>
        <a:srgbClr val="7A868E"/>
      </a:dk2>
      <a:lt2>
        <a:srgbClr val="C8C8C8"/>
      </a:lt2>
      <a:accent1>
        <a:srgbClr val="0C4DA2"/>
      </a:accent1>
      <a:accent2>
        <a:srgbClr val="FDE021"/>
      </a:accent2>
      <a:accent3>
        <a:srgbClr val="00BCFF"/>
      </a:accent3>
      <a:accent4>
        <a:srgbClr val="28DC78"/>
      </a:accent4>
      <a:accent5>
        <a:srgbClr val="FF9600"/>
      </a:accent5>
      <a:accent6>
        <a:srgbClr val="ED0000"/>
      </a:accent6>
      <a:hlink>
        <a:srgbClr val="0C4DA2"/>
      </a:hlink>
      <a:folHlink>
        <a:srgbClr val="7A868E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accent1"/>
          </a:solidFill>
        </a:ln>
      </a:spPr>
      <a:bodyPr rtlCol="0" anchor="ctr"/>
      <a:lstStyle>
        <a:defPPr algn="ctr">
          <a:defRPr dirty="0" err="1" smtClean="0">
            <a:latin typeface="Myriad Pro" panose="020B0503030403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ColorName">
      <a:srgbClr val="003CB4"/>
    </a:custClr>
    <a:custClr name="ColorName">
      <a:srgbClr val="0D4FA0"/>
    </a:custClr>
    <a:custClr name="ColorName">
      <a:srgbClr val="1B6BFF"/>
    </a:custClr>
    <a:custClr name="ColorName">
      <a:srgbClr val="65E2FF"/>
    </a:custClr>
    <a:custClr name="ColorName">
      <a:srgbClr val="7F2223"/>
    </a:custClr>
    <a:custClr name="ColorName">
      <a:srgbClr val="EE0000"/>
    </a:custClr>
    <a:custClr name="ColorName">
      <a:srgbClr val="FF9501"/>
    </a:custClr>
    <a:custClr name="ColorName">
      <a:srgbClr val="FCBF00"/>
    </a:custClr>
    <a:custClr name="ColorName">
      <a:srgbClr val="017601"/>
    </a:custClr>
    <a:custClr name="ColorName">
      <a:srgbClr val="00B463"/>
    </a:custClr>
    <a:custClr name="ColorName">
      <a:srgbClr val="3363C3"/>
    </a:custClr>
    <a:custClr name="ColorName">
      <a:srgbClr val="3D72B3"/>
    </a:custClr>
    <a:custClr name="ColorName">
      <a:srgbClr val="4989FF"/>
    </a:custClr>
    <a:custClr name="ColorName">
      <a:srgbClr val="84E8FF"/>
    </a:custClr>
    <a:custClr name="ColorName">
      <a:srgbClr val="994E4F"/>
    </a:custClr>
    <a:custClr name="ColorName">
      <a:srgbClr val="F13333"/>
    </a:custClr>
    <a:custClr name="ColorName">
      <a:srgbClr val="FFAA34"/>
    </a:custClr>
    <a:custClr name="ColorName">
      <a:srgbClr val="FDCC33"/>
    </a:custClr>
    <a:custClr name="ColorName">
      <a:srgbClr val="349134"/>
    </a:custClr>
    <a:custClr name="ColorName">
      <a:srgbClr val="33C382"/>
    </a:custClr>
    <a:custClr name="ColorName">
      <a:srgbClr val="668AD2"/>
    </a:custClr>
    <a:custClr name="ColorName">
      <a:srgbClr val="6E95C6"/>
    </a:custClr>
    <a:custClr name="ColorName">
      <a:srgbClr val="76A6FF"/>
    </a:custClr>
    <a:custClr name="ColorName">
      <a:srgbClr val="A3EEFF"/>
    </a:custClr>
    <a:custClr name="ColorName">
      <a:srgbClr val="B27A7B"/>
    </a:custClr>
    <a:custClr name="ColorName">
      <a:srgbClr val="F56666"/>
    </a:custClr>
    <a:custClr name="ColorName">
      <a:srgbClr val="FFBF67"/>
    </a:custClr>
    <a:custClr name="ColorName">
      <a:srgbClr val="FDD966"/>
    </a:custClr>
    <a:custClr name="ColorName">
      <a:srgbClr val="67AD67"/>
    </a:custClr>
    <a:custClr name="ColorName">
      <a:srgbClr val="66D2A1"/>
    </a:custClr>
    <a:custClr name="ColorName">
      <a:srgbClr val="99B1E1"/>
    </a:custClr>
    <a:custClr name="ColorName">
      <a:srgbClr val="9EB9D9"/>
    </a:custClr>
    <a:custClr name="ColorName">
      <a:srgbClr val="A4C4FF"/>
    </a:custClr>
    <a:custClr name="ColorName">
      <a:srgbClr val="C1F3FF"/>
    </a:custClr>
    <a:custClr name="ColorName">
      <a:srgbClr val="CCA7A7"/>
    </a:custClr>
    <a:custClr name="ColorName">
      <a:srgbClr val="F89999"/>
    </a:custClr>
    <a:custClr name="ColorName">
      <a:srgbClr val="FFD599"/>
    </a:custClr>
    <a:custClr name="ColorName">
      <a:srgbClr val="FEE599"/>
    </a:custClr>
    <a:custClr name="ColorName">
      <a:srgbClr val="99C899"/>
    </a:custClr>
    <a:custClr name="ColorName">
      <a:srgbClr val="99E1C1"/>
    </a:custClr>
    <a:custClr name="ColorName">
      <a:srgbClr val="CCD8F0"/>
    </a:custClr>
    <a:custClr name="ColorName">
      <a:srgbClr val="CFDCEC"/>
    </a:custClr>
    <a:custClr name="ColorName">
      <a:srgbClr val="D1E1FF"/>
    </a:custClr>
    <a:custClr name="ColorName">
      <a:srgbClr val="E0F9FF"/>
    </a:custClr>
    <a:custClr name="ColorName">
      <a:srgbClr val="E5D3D3"/>
    </a:custClr>
    <a:custClr name="ColorName">
      <a:srgbClr val="FCCCCC"/>
    </a:custClr>
    <a:custClr name="ColorName">
      <a:srgbClr val="FFEACC"/>
    </a:custClr>
    <a:custClr name="ColorName">
      <a:srgbClr val="FEF2CC"/>
    </a:custClr>
    <a:custClr name="ColorName">
      <a:srgbClr val="CCE4CC"/>
    </a:custClr>
    <a:custClr name="ColorName">
      <a:srgbClr val="CCF0E0"/>
    </a:custClr>
  </a:custClrLst>
  <a:extLst>
    <a:ext uri="{05A4C25C-085E-4340-85A3-A5531E510DB2}">
      <thm15:themeFamily xmlns:thm15="http://schemas.microsoft.com/office/thememl/2012/main" name="EP_PowerPoint Template_2023.01.31_Final_Confluence-EuropeaEco6-illus-0" id="{F17B246F-9138-4958-A17E-AA3F7B56B208}" vid="{E933E601-7EB4-45BB-BA43-657A8A2AC4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39FD826779DA43B59AF3B24243F72D" ma:contentTypeVersion="11" ma:contentTypeDescription="Create a new document." ma:contentTypeScope="" ma:versionID="82783098cba0803eaafffedb75484bec">
  <xsd:schema xmlns:xsd="http://www.w3.org/2001/XMLSchema" xmlns:xs="http://www.w3.org/2001/XMLSchema" xmlns:p="http://schemas.microsoft.com/office/2006/metadata/properties" xmlns:ns2="c2f7bf97-4d20-46c8-b7d3-fd569187a7a9" xmlns:ns3="8d2effba-1067-40a2-92e0-bdc070673379" targetNamespace="http://schemas.microsoft.com/office/2006/metadata/properties" ma:root="true" ma:fieldsID="7d90926e3eb39dfe7cf4eef91eb009ff" ns2:_="" ns3:_="">
    <xsd:import namespace="c2f7bf97-4d20-46c8-b7d3-fd569187a7a9"/>
    <xsd:import namespace="8d2effba-1067-40a2-92e0-bdc07067337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f7bf97-4d20-46c8-b7d3-fd569187a7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2effba-1067-40a2-92e0-bdc0706733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2f7bf97-4d20-46c8-b7d3-fd569187a7a9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DE40694-AF64-438E-AB0D-F552D15F45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7337E2-4F87-4057-8F8A-0FA7338B38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f7bf97-4d20-46c8-b7d3-fd569187a7a9"/>
    <ds:schemaRef ds:uri="8d2effba-1067-40a2-92e0-bdc0706733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0B41CA-1C66-4084-B645-2079FAE45348}">
  <ds:schemaRefs>
    <ds:schemaRef ds:uri="http://schemas.microsoft.com/office/2006/documentManagement/types"/>
    <ds:schemaRef ds:uri="8d2effba-1067-40a2-92e0-bdc070673379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c2f7bf97-4d20-46c8-b7d3-fd569187a7a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1338</Words>
  <Application>Microsoft Office PowerPoint</Application>
  <PresentationFormat>Widescreen</PresentationFormat>
  <Paragraphs>87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EuropeaEco</vt:lpstr>
      <vt:lpstr>Arial</vt:lpstr>
      <vt:lpstr>EuropeaEco (Headings)</vt:lpstr>
      <vt:lpstr>Wingdings</vt:lpstr>
      <vt:lpstr>Myriad Pro</vt:lpstr>
      <vt:lpstr>CONTENT LIGHT</vt:lpstr>
      <vt:lpstr>Investing in Transport in the new MFF</vt:lpstr>
      <vt:lpstr>PowerPoint Presentation</vt:lpstr>
      <vt:lpstr>01 Objectives of the study</vt:lpstr>
      <vt:lpstr>02 Where we are today: transport investments in the 2021–2027 MFF (I)</vt:lpstr>
      <vt:lpstr>02 Where we are today: transport investments in the 2021–2027 MFF (II)</vt:lpstr>
      <vt:lpstr>03 Scaling up and reinventing EU transport investment: the 2028–2034 MFF (I)</vt:lpstr>
      <vt:lpstr>03 Scaling up and reinventing EU transport investment: the 2028–2034 MFF (II)</vt:lpstr>
      <vt:lpstr>04 Value for money of EU transport investments in the 2028–2034 MFF</vt:lpstr>
      <vt:lpstr>05 Interactions between different sources of MFF funding</vt:lpstr>
      <vt:lpstr>06 Flexibility and review provisions in and across MFF proposals</vt:lpstr>
      <vt:lpstr>07 Overall conclusions and recommendations (transport investments)</vt:lpstr>
      <vt:lpstr>07 Overall conclusions and recommendations (governance &amp; flexibility)</vt:lpstr>
      <vt:lpstr>07 Overall conclusions and recommendations (TRAN Committee)</vt:lpstr>
      <vt:lpstr>Thank you for your attention!</vt:lpstr>
    </vt:vector>
  </TitlesOfParts>
  <Manager/>
  <Company>European Parliament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#1 goes here</dc:title>
  <dc:subject/>
  <dc:creator>ADAMS Anthony</dc:creator>
  <cp:keywords>European Parliament</cp:keywords>
  <dc:description/>
  <cp:lastModifiedBy>Frida Kuhl</cp:lastModifiedBy>
  <cp:revision>118</cp:revision>
  <dcterms:created xsi:type="dcterms:W3CDTF">2024-08-07T12:33:10Z</dcterms:created>
  <dcterms:modified xsi:type="dcterms:W3CDTF">2026-04-28T13:03:35Z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0x0101007039FD826779DA43B59AF3B24243F72D</vt:lpwstr>
  </property>
  <property fmtid="{D5CDD505-2E9C-101B-9397-08002B2CF9AE}" pid="3" name="Order">
    <vt:lpwstr>38100.0000000000</vt:lpwstr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lpwstr/>
  </property>
</Properties>
</file>