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4034" r:id="rId4"/>
  </p:sldMasterIdLst>
  <p:notesMasterIdLst>
    <p:notesMasterId r:id="rId24"/>
  </p:notesMasterIdLst>
  <p:handoutMasterIdLst>
    <p:handoutMasterId r:id="rId25"/>
  </p:handoutMasterIdLst>
  <p:sldIdLst>
    <p:sldId id="361" r:id="rId5"/>
    <p:sldId id="424" r:id="rId6"/>
    <p:sldId id="435" r:id="rId7"/>
    <p:sldId id="425" r:id="rId8"/>
    <p:sldId id="429" r:id="rId9"/>
    <p:sldId id="438" r:id="rId10"/>
    <p:sldId id="436" r:id="rId11"/>
    <p:sldId id="439" r:id="rId12"/>
    <p:sldId id="430" r:id="rId13"/>
    <p:sldId id="440" r:id="rId14"/>
    <p:sldId id="437" r:id="rId15"/>
    <p:sldId id="428" r:id="rId16"/>
    <p:sldId id="433" r:id="rId17"/>
    <p:sldId id="441" r:id="rId18"/>
    <p:sldId id="319" r:id="rId19"/>
    <p:sldId id="414" r:id="rId20"/>
    <p:sldId id="423" r:id="rId21"/>
    <p:sldId id="434" r:id="rId22"/>
    <p:sldId id="447" r:id="rId23"/>
  </p:sldIdLst>
  <p:sldSz cx="12192000" cy="6858000"/>
  <p:notesSz cx="6858000" cy="9144000"/>
  <p:embeddedFontLst>
    <p:embeddedFont>
      <p:font typeface="EuropeaEco" pitchFamily="2" charset="0"/>
      <p:regular r:id="rId26"/>
      <p:bold r:id="rId27"/>
      <p:italic r:id="rId28"/>
      <p:boldItalic r:id="rId29"/>
    </p:embeddedFont>
    <p:embeddedFont>
      <p:font typeface="Myriad Pro" panose="020B0503030403020204" charset="0"/>
      <p:regular r:id="rId30"/>
      <p:bold r:id="rId31"/>
      <p:italic r:id="rId32"/>
      <p:boldItalic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33EC1B-58D1-0F91-8C36-D32F0BBA2C36}" name="SCHWARZ Kelly" initials="KS" userId="S::kelly.schwarz@europarl.europa.eu::719b4d36-a821-473e-b8d9-276db46416d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SUS Nuno" initials="JN" lastIdx="24" clrIdx="0">
    <p:extLst>
      <p:ext uri="{19B8F6BF-5375-455C-9EA6-DF929625EA0E}">
        <p15:presenceInfo xmlns:p15="http://schemas.microsoft.com/office/powerpoint/2012/main" userId="JESUS Nun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DA2"/>
    <a:srgbClr val="E5E5E4"/>
    <a:srgbClr val="1D6BFF"/>
    <a:srgbClr val="003CB4"/>
    <a:srgbClr val="0D4F9D"/>
    <a:srgbClr val="004EA0"/>
    <a:srgbClr val="C8C8C8"/>
    <a:srgbClr val="ED6C20"/>
    <a:srgbClr val="D01A68"/>
    <a:srgbClr val="6F2B91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9" autoAdjust="0"/>
    <p:restoredTop sz="73409" autoAdjust="0"/>
  </p:normalViewPr>
  <p:slideViewPr>
    <p:cSldViewPr snapToGrid="0" showGuides="1">
      <p:cViewPr varScale="1">
        <p:scale>
          <a:sx n="111" d="100"/>
          <a:sy n="111" d="100"/>
        </p:scale>
        <p:origin x="474" y="9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34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40" d="100"/>
          <a:sy n="140" d="100"/>
        </p:scale>
        <p:origin x="68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1.fntdata"/><Relationship Id="rId39" Type="http://schemas.microsoft.com/office/2018/10/relationships/authors" Target="authors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33" Type="http://schemas.openxmlformats.org/officeDocument/2006/relationships/font" Target="fonts/font8.fntdata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7.fntdata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3.fntdata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E619463-96A1-0736-7091-8F809C4C37E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26980A-73C8-0F33-EC13-278E1B6F55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12058-1059-46DE-B411-2C7AEA427E02}" type="datetimeFigureOut">
              <a:rPr lang="en-BE" smtClean="0"/>
              <a:t>04/13/2026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114C1-C1FB-231A-D402-AF9176E4E0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63AA90-DB39-7C86-DFAA-3F1B76CFA4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E92FD-BA49-423D-A161-620409B54C04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0556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597E50-07F5-4FA4-9EB4-A5240EDA7FFD}" type="datetimeFigureOut">
              <a:rPr lang="en-GB" smtClean="0"/>
              <a:t>13/04/2026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536A7-E858-4490-8AF5-6B4E613D338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890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8789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8193D-6B09-AB58-78DD-C651A571A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049897-8BEE-6F42-D284-80AE3FD3F9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BC981D-27AB-C75A-3A10-C782DD52BF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4FB761-9182-9BD2-CCA3-6E190B9468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918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D1C68-977B-A96E-109C-88F4AA585B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BBEDC9-185C-ED63-6907-03B6EEECC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F6126C-586B-849B-D8D9-36B76A8E05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0AAAB-88C8-85BE-B30C-B934D29FE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324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C8BAE-6059-CB88-B001-DC4D488CE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CFFFA0-6470-9A57-66FF-ED58278413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B5C96A-F232-41B9-95FC-0BA245A5C1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6EB4DB-E168-A348-4D0D-8968B99569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242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536A7-E858-4490-8AF5-6B4E613D338C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9866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/>
            </a:lvl1pPr>
          </a:lstStyle>
          <a:p>
            <a:r>
              <a:rPr lang="en-GB" noProof="0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5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0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04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23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ED5856-8EED-664E-86A6-1F6D0C4D6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6662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11135722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3480C0-1EA9-2543-A97E-FC761BE123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989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ection_Gre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86FDB4-8415-5B41-8C06-5328E17F0D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74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_Grey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849475"/>
            <a:ext cx="7095906" cy="1567801"/>
          </a:xfrm>
        </p:spPr>
        <p:txBody>
          <a:bodyPr anchor="t" anchorCtr="0"/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720693-A609-1345-A090-B43D149047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12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Add section title on one line</a:t>
            </a:r>
          </a:p>
        </p:txBody>
      </p:sp>
    </p:spTree>
    <p:extLst>
      <p:ext uri="{BB962C8B-B14F-4D97-AF65-F5344CB8AC3E}">
        <p14:creationId xmlns:p14="http://schemas.microsoft.com/office/powerpoint/2010/main" val="3256477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5CC1E-AA2F-6908-3D81-2D268B9B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Add section title on one line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3050794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Add slide title across one </a:t>
            </a:r>
            <a:br>
              <a:rPr lang="en-GB" noProof="0" dirty="0"/>
            </a:br>
            <a:r>
              <a:rPr lang="en-GB" noProof="0" dirty="0"/>
              <a:t>or two lines</a:t>
            </a:r>
          </a:p>
        </p:txBody>
      </p:sp>
    </p:spTree>
    <p:extLst>
      <p:ext uri="{BB962C8B-B14F-4D97-AF65-F5344CB8AC3E}">
        <p14:creationId xmlns:p14="http://schemas.microsoft.com/office/powerpoint/2010/main" val="4245481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title &amp; Body i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E6C450B-E31C-5874-0734-6B202ABA12C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8370888" cy="1778585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or two lines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89B116-B0EC-05C4-98DE-27FC68A38F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9425" y="3429000"/>
            <a:ext cx="8370888" cy="23887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 marL="357188" indent="-177800">
              <a:buFont typeface="EuropeaEco" pitchFamily="2" charset="0"/>
              <a:buChar char="–"/>
              <a:defRPr sz="20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743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1">
            <a:extLst>
              <a:ext uri="{FF2B5EF4-FFF2-40B4-BE49-F238E27FC236}">
                <a16:creationId xmlns:a16="http://schemas.microsoft.com/office/drawing/2014/main" id="{C80993B1-BE20-6B4C-9F83-3EDBADA914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9D3040-770A-9F76-3241-6E317B92FE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98" name="Text Placeholder 3">
            <a:extLst>
              <a:ext uri="{FF2B5EF4-FFF2-40B4-BE49-F238E27FC236}">
                <a16:creationId xmlns:a16="http://schemas.microsoft.com/office/drawing/2014/main" id="{F49FC4E7-E557-A809-1015-73531F085E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425" y="1415189"/>
            <a:ext cx="5616575" cy="4411747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0B3A14-A570-DF45-93C4-3342F2B7F6F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741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R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18577482-9C6F-B87F-3555-E0E7EB8DD4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D7B4FC63-FEDA-D66F-44F3-AE66B1236D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6169569" cy="2454446"/>
          </a:xfrm>
        </p:spPr>
        <p:txBody>
          <a:bodyPr/>
          <a:lstStyle>
            <a:lvl1pPr>
              <a:lnSpc>
                <a:spcPts val="5000"/>
              </a:lnSpc>
              <a:defRPr sz="5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</a:t>
            </a:r>
            <a:br>
              <a:rPr lang="en-GB" dirty="0"/>
            </a:br>
            <a:r>
              <a:rPr lang="en-GB" dirty="0"/>
              <a:t>across one to </a:t>
            </a:r>
            <a:br>
              <a:rPr lang="en-GB" dirty="0"/>
            </a:br>
            <a:r>
              <a:rPr lang="en-GB" dirty="0"/>
              <a:t>three lines</a:t>
            </a:r>
          </a:p>
        </p:txBody>
      </p:sp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D7A5E9AB-FE7C-9C4E-B3B0-0656C71EEB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148512" y="0"/>
            <a:ext cx="5043487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9CDD18-E3FA-AF41-9E61-53116426D4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3A24A3-7A31-374E-904F-B92BAF6C8E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6362" y="4003766"/>
            <a:ext cx="6169569" cy="2388704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 marL="357188" indent="-177800">
              <a:buFont typeface="EuropeaEco" pitchFamily="2" charset="0"/>
              <a:buChar char="–"/>
              <a:defRPr sz="1800"/>
            </a:lvl3pPr>
            <a:lvl4pPr marL="642937" indent="-285750">
              <a:buFont typeface="Arial" panose="020B0604020202020204" pitchFamily="34" charset="0"/>
              <a:buChar char="•"/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257872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3     ">
    <p:bg>
      <p:bgPr>
        <a:solidFill>
          <a:srgbClr val="0C4D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554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E6A353E-A8A7-1ACE-93C8-7406D9F41E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70187"/>
            <a:ext cx="5735843" cy="30388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GB" dirty="0"/>
              <a:t>Add section title on one line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9271A86-A20F-DD40-AEB5-CAD732766B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1415189"/>
            <a:ext cx="5508625" cy="758168"/>
          </a:xfrm>
        </p:spPr>
        <p:txBody>
          <a:bodyPr/>
          <a:lstStyle>
            <a:lvl1pPr>
              <a:lnSpc>
                <a:spcPct val="100000"/>
              </a:lnSpc>
              <a:defRPr sz="2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slide title across one </a:t>
            </a:r>
            <a:br>
              <a:rPr lang="en-GB" dirty="0"/>
            </a:br>
            <a:r>
              <a:rPr lang="en-GB" dirty="0"/>
              <a:t>or two lines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A5D6D0C-7D5B-CD4B-8058-DF768A2ED4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2455482"/>
            <a:ext cx="5508625" cy="1133063"/>
          </a:xfrm>
        </p:spPr>
        <p:txBody>
          <a:bodyPr/>
          <a:lstStyle>
            <a:lvl1pPr>
              <a:lnSpc>
                <a:spcPct val="110000"/>
              </a:lnSpc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2836952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oute+Title+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394392" y="6291809"/>
            <a:ext cx="828480" cy="230177"/>
          </a:xfrm>
          <a:prstGeom prst="rect">
            <a:avLst/>
          </a:prstGeom>
        </p:spPr>
        <p:txBody>
          <a:bodyPr/>
          <a:lstStyle>
            <a:lvl1pPr>
              <a:defRPr sz="1050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fld id="{48FB32EB-B944-4F55-92EC-EC18E6F49AF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FB8EF8-6BAD-C64B-BB7F-63112C4674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94393" y="403475"/>
            <a:ext cx="5542976" cy="36206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Add section title on one line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394392" y="1125015"/>
            <a:ext cx="8336653" cy="965443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500" b="1">
                <a:solidFill>
                  <a:schemeClr val="accent1"/>
                </a:solidFill>
                <a:latin typeface="EuropeaEco" pitchFamily="2" charset="0"/>
                <a:ea typeface="EuropeaEco" pitchFamily="2" charset="0"/>
              </a:defRPr>
            </a:lvl1pPr>
          </a:lstStyle>
          <a:p>
            <a:r>
              <a:rPr lang="en-US" dirty="0"/>
              <a:t>Add title in one line</a:t>
            </a:r>
            <a:endParaRPr lang="en-GB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27AC71E2-45A1-9919-708A-BB969A20DD1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4393" y="2090458"/>
            <a:ext cx="8336652" cy="354329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0000"/>
              </a:lnSpc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Add body copy</a:t>
            </a:r>
          </a:p>
        </p:txBody>
      </p:sp>
    </p:spTree>
    <p:extLst>
      <p:ext uri="{BB962C8B-B14F-4D97-AF65-F5344CB8AC3E}">
        <p14:creationId xmlns:p14="http://schemas.microsoft.com/office/powerpoint/2010/main" val="310034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7C6E79-71DF-8B41-8BA1-22158FC87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89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4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2200021"/>
            <a:ext cx="6462713" cy="1655762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096242"/>
            <a:ext cx="6462713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E657FC-7AC8-DC4E-8052-E0926F8DD0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7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>
            <a:extLst>
              <a:ext uri="{FF2B5EF4-FFF2-40B4-BE49-F238E27FC236}">
                <a16:creationId xmlns:a16="http://schemas.microsoft.com/office/drawing/2014/main" id="{5045D46D-95DE-A140-8D9B-AC9C30146C0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1999" cy="6858000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en-US" dirty="0"/>
              <a:t>click on the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479425" y="1412875"/>
            <a:ext cx="5508625" cy="2442908"/>
          </a:xfrm>
        </p:spPr>
        <p:txBody>
          <a:bodyPr anchor="b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presentation title_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B20D8-4185-BBFD-2847-455870BDA13D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479425" y="4096242"/>
            <a:ext cx="5508625" cy="151580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_Add presentation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855749-7457-CA48-9389-8CF4608D31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18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9E9BD-7D58-C628-8CC6-D319F2BD03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9425" y="461963"/>
            <a:ext cx="5616575" cy="914400"/>
          </a:xfrm>
        </p:spPr>
        <p:txBody>
          <a:bodyPr/>
          <a:lstStyle>
            <a:lvl1pPr>
              <a:lnSpc>
                <a:spcPts val="6000"/>
              </a:lnSpc>
              <a:defRPr sz="6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dirty="0"/>
              <a:t>Agenda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089A252-47A3-724D-6B27-33294128F5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9424" y="1892300"/>
            <a:ext cx="5722939" cy="3597158"/>
          </a:xfrm>
        </p:spPr>
        <p:txBody>
          <a:bodyPr vert="horz" lIns="0" tIns="0" rIns="0" bIns="0" numCol="2" spcCol="18288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E400F3DC-4379-0FE8-22CC-750DAF4C765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788150" y="1927808"/>
            <a:ext cx="2644775" cy="3597158"/>
          </a:xfrm>
        </p:spPr>
        <p:txBody>
          <a:bodyPr vert="horz" lIns="0" tIns="0" rIns="0" bIns="0" rtlCol="0">
            <a:noAutofit/>
          </a:bodyPr>
          <a:lstStyle>
            <a:lvl1pPr>
              <a:spcBef>
                <a:spcPts val="1200"/>
              </a:spcBef>
              <a:defRPr lang="en-US" b="1" smtClean="0">
                <a:solidFill>
                  <a:schemeClr val="accent1"/>
                </a:solidFill>
              </a:defRPr>
            </a:lvl1pPr>
            <a:lvl2pPr>
              <a:defRPr lang="en-US" sz="2000" smtClean="0"/>
            </a:lvl2pPr>
            <a:lvl3pPr>
              <a:defRPr lang="en-US" smtClean="0"/>
            </a:lvl3pPr>
            <a:lvl4pPr>
              <a:defRPr lang="en-US" sz="1600" smtClean="0"/>
            </a:lvl4pPr>
            <a:lvl5pPr>
              <a:defRPr lang="en-GB" sz="1600"/>
            </a:lvl5pPr>
          </a:lstStyle>
          <a:p>
            <a:pPr lvl="0">
              <a:spcAft>
                <a:spcPts val="1200"/>
              </a:spcAft>
              <a:buFont typeface="+mj-lt"/>
              <a:tabLst/>
            </a:pPr>
            <a:r>
              <a:rPr lang="en-US" dirty="0"/>
              <a:t>Agenda item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192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5417BE0-75EB-8649-EE05-433EDE8B6A4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rgbClr val="004EA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980675-EB31-DA43-B57A-7AA8122DED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1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75183-62B2-4ED8-B8B4-FC29F065FC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0B3388-D73D-7A43-B376-BB9AF9A473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48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0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9EC87-A812-1191-B3D9-E7BF8191A0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5" y="1030544"/>
            <a:ext cx="4562475" cy="3114894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section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E24FF-EDF3-2272-4975-AD69422A83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62691" y="2257063"/>
            <a:ext cx="4098206" cy="2135278"/>
          </a:xfrm>
        </p:spPr>
        <p:txBody>
          <a:bodyPr anchor="b"/>
          <a:lstStyle>
            <a:lvl1pPr marL="0" indent="0" algn="r">
              <a:buNone/>
              <a:defRPr sz="15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03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5B4571-2EC5-A449-9E5C-A5AAC97AA2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2" y="5851462"/>
            <a:ext cx="2320665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33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Placeholder 1">
            <a:extLst>
              <a:ext uri="{FF2B5EF4-FFF2-40B4-BE49-F238E27FC236}">
                <a16:creationId xmlns:a16="http://schemas.microsoft.com/office/drawing/2014/main" id="{152E6E88-EBCA-D0EC-2E27-BCC1166DA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470187"/>
            <a:ext cx="5735843" cy="30388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dirty="0"/>
              <a:t>Add section title on one line</a:t>
            </a:r>
            <a:endParaRPr lang="en-GB" dirty="0"/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862E5C15-D43D-1166-5DA2-50569688F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2560320"/>
            <a:ext cx="5735843" cy="32816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Add first level body copy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5D5839-15DF-8D73-AF8D-A4FC1E1B10D1}"/>
              </a:ext>
            </a:extLst>
          </p:cNvPr>
          <p:cNvSpPr/>
          <p:nvPr userDrawn="1"/>
        </p:nvSpPr>
        <p:spPr>
          <a:xfrm>
            <a:off x="12433738" y="0"/>
            <a:ext cx="2049518" cy="2942898"/>
          </a:xfrm>
          <a:prstGeom prst="rect">
            <a:avLst/>
          </a:prstGeom>
          <a:solidFill>
            <a:schemeClr val="tx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t"/>
          <a:lstStyle/>
          <a:p>
            <a:pPr algn="l"/>
            <a:r>
              <a:rPr lang="en-GB" sz="1200" b="1" dirty="0">
                <a:latin typeface="+mn-lt"/>
              </a:rPr>
              <a:t>HOW TO UPDATE THE FOOTER</a:t>
            </a:r>
          </a:p>
          <a:p>
            <a:pPr algn="l"/>
            <a:endParaRPr lang="en-GB" sz="1200" b="1" dirty="0">
              <a:latin typeface="+mn-lt"/>
            </a:endParaRP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View </a:t>
            </a: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Slide Master</a:t>
            </a: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Scroll to very first page that is numbered (1)</a:t>
            </a: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Update the Presentation Title and date (be careful not to delete the page number)</a:t>
            </a:r>
          </a:p>
          <a:p>
            <a:pPr marL="228600" indent="-228600" algn="l">
              <a:buFont typeface="+mj-lt"/>
              <a:buAutoNum type="arabicPeriod"/>
            </a:pPr>
            <a:r>
              <a:rPr lang="en-GB" sz="1200" b="0" dirty="0">
                <a:latin typeface="+mn-lt"/>
              </a:rPr>
              <a:t>Close master view / view normal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A123F2-A3B2-9A03-13BD-2169F504824E}"/>
              </a:ext>
            </a:extLst>
          </p:cNvPr>
          <p:cNvSpPr txBox="1"/>
          <p:nvPr userDrawn="1"/>
        </p:nvSpPr>
        <p:spPr>
          <a:xfrm>
            <a:off x="479425" y="6162558"/>
            <a:ext cx="736600" cy="36751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fld id="{B35DF284-1727-4595-8F5D-103E8F8818A3}" type="slidenum">
              <a:rPr lang="en-US" sz="1050" baseline="0" smtClean="0">
                <a:solidFill>
                  <a:schemeClr val="accent1"/>
                </a:solidFill>
                <a:latin typeface="+mj-lt"/>
              </a:rPr>
              <a:pPr algn="l">
                <a:lnSpc>
                  <a:spcPct val="100000"/>
                </a:lnSpc>
                <a:spcBef>
                  <a:spcPts val="0"/>
                </a:spcBef>
              </a:pPr>
              <a:t>‹#›</a:t>
            </a:fld>
            <a:r>
              <a:rPr lang="en-US" sz="1050" b="0" baseline="0" dirty="0">
                <a:solidFill>
                  <a:schemeClr val="accent1"/>
                </a:solidFill>
                <a:latin typeface="+mj-lt"/>
              </a:rPr>
              <a:t> </a:t>
            </a:r>
            <a:endParaRPr lang="en-GB" sz="1050" b="0" baseline="0" dirty="0">
              <a:solidFill>
                <a:schemeClr val="accent1"/>
              </a:solidFill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D261B20-908C-FA47-B007-6F210C8455CE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88131" y="5851462"/>
            <a:ext cx="2320668" cy="8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450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32" r:id="rId2"/>
    <p:sldLayoutId id="2147484131" r:id="rId3"/>
    <p:sldLayoutId id="2147484209" r:id="rId4"/>
    <p:sldLayoutId id="2147484133" r:id="rId5"/>
    <p:sldLayoutId id="2147484144" r:id="rId6"/>
    <p:sldLayoutId id="2147484138" r:id="rId7"/>
    <p:sldLayoutId id="2147484142" r:id="rId8"/>
    <p:sldLayoutId id="2147484140" r:id="rId9"/>
    <p:sldLayoutId id="2147484210" r:id="rId10"/>
    <p:sldLayoutId id="2147484197" r:id="rId11"/>
    <p:sldLayoutId id="2147484211" r:id="rId12"/>
    <p:sldLayoutId id="2147484214" r:id="rId13"/>
    <p:sldLayoutId id="2147484208" r:id="rId14"/>
    <p:sldLayoutId id="2147484106" r:id="rId15"/>
    <p:sldLayoutId id="2147484118" r:id="rId16"/>
    <p:sldLayoutId id="2147484109" r:id="rId17"/>
    <p:sldLayoutId id="2147484110" r:id="rId18"/>
    <p:sldLayoutId id="2147484212" r:id="rId19"/>
    <p:sldLayoutId id="2147484213" r:id="rId20"/>
    <p:sldLayoutId id="2147484218" r:id="rId2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1600" b="1" kern="1200" cap="none" baseline="0">
          <a:solidFill>
            <a:schemeClr val="accent1"/>
          </a:solidFill>
          <a:latin typeface="+mj-lt"/>
          <a:ea typeface="EuropeaEco" pitchFamily="2" charset="0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Myriad Pro" panose="020B0604020202020204" pitchFamily="34" charset="0"/>
        <a:buNone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•"/>
        <a:defRPr sz="1800" kern="1200" baseline="0">
          <a:solidFill>
            <a:schemeClr val="tx1"/>
          </a:solidFill>
          <a:latin typeface="+mj-lt"/>
          <a:ea typeface="+mn-ea"/>
          <a:cs typeface="+mn-cs"/>
        </a:defRPr>
      </a:lvl2pPr>
      <a:lvl3pPr marL="357188" indent="-177800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600" kern="1200" baseline="0">
          <a:solidFill>
            <a:schemeClr val="tx1"/>
          </a:solidFill>
          <a:latin typeface="+mj-lt"/>
          <a:ea typeface="+mn-ea"/>
          <a:cs typeface="+mn-cs"/>
        </a:defRPr>
      </a:lvl3pPr>
      <a:lvl4pPr marL="536575" indent="-179388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 "/>
        <a:defRPr sz="1400" kern="1200" baseline="0">
          <a:solidFill>
            <a:schemeClr val="tx1"/>
          </a:solidFill>
          <a:latin typeface="+mj-lt"/>
          <a:ea typeface="+mn-ea"/>
          <a:cs typeface="+mn-cs"/>
        </a:defRPr>
      </a:lvl4pPr>
      <a:lvl5pPr marL="719138" indent="-182563" algn="l" defTabSz="914400" rtl="0" eaLnBrk="1" latinLnBrk="0" hangingPunct="1">
        <a:lnSpc>
          <a:spcPct val="100000"/>
        </a:lnSpc>
        <a:spcBef>
          <a:spcPts val="0"/>
        </a:spcBef>
        <a:buClr>
          <a:schemeClr val="accent1"/>
        </a:buClr>
        <a:buFont typeface="EuropeaEco" pitchFamily="2" charset="0"/>
        <a:buChar char="–"/>
        <a:defRPr sz="1200" kern="1200" baseline="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Myriad Pro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  <p15:guide id="7" orient="horz" pos="291">
          <p15:clr>
            <a:srgbClr val="F26B43"/>
          </p15:clr>
        </p15:guide>
        <p15:guide id="11" pos="7378">
          <p15:clr>
            <a:srgbClr val="F26B43"/>
          </p15:clr>
        </p15:guide>
        <p15:guide id="12" pos="302">
          <p15:clr>
            <a:srgbClr val="F26B43"/>
          </p15:clr>
        </p15:guide>
        <p15:guide id="16" pos="766">
          <p15:clr>
            <a:srgbClr val="5ACBF0"/>
          </p15:clr>
        </p15:guide>
        <p15:guide id="17" pos="2116">
          <p15:clr>
            <a:srgbClr val="5ACBF0"/>
          </p15:clr>
        </p15:guide>
        <p15:guide id="18" pos="4503">
          <p15:clr>
            <a:srgbClr val="5ACBF0"/>
          </p15:clr>
        </p15:guide>
        <p15:guide id="19" pos="4979">
          <p15:clr>
            <a:srgbClr val="5ACBF0"/>
          </p15:clr>
        </p15:guide>
        <p15:guide id="20" orient="horz" pos="890">
          <p15:clr>
            <a:srgbClr val="F26B43"/>
          </p15:clr>
        </p15:guide>
        <p15:guide id="21" pos="907">
          <p15:clr>
            <a:srgbClr val="5ACBF0"/>
          </p15:clr>
        </p15:guide>
        <p15:guide id="22" pos="1368">
          <p15:clr>
            <a:srgbClr val="5ACBF0"/>
          </p15:clr>
        </p15:guide>
        <p15:guide id="23" pos="1503">
          <p15:clr>
            <a:srgbClr val="5ACBF0"/>
          </p15:clr>
        </p15:guide>
        <p15:guide id="24" pos="1968">
          <p15:clr>
            <a:srgbClr val="5ACBF0"/>
          </p15:clr>
        </p15:guide>
        <p15:guide id="25" pos="2569">
          <p15:clr>
            <a:srgbClr val="5ACBF0"/>
          </p15:clr>
        </p15:guide>
        <p15:guide id="26" pos="2705">
          <p15:clr>
            <a:srgbClr val="5ACBF0"/>
          </p15:clr>
        </p15:guide>
        <p15:guide id="27" pos="3176">
          <p15:clr>
            <a:srgbClr val="5ACBF0"/>
          </p15:clr>
        </p15:guide>
        <p15:guide id="28" pos="3311">
          <p15:clr>
            <a:srgbClr val="5ACBF0"/>
          </p15:clr>
        </p15:guide>
        <p15:guide id="29" pos="3772">
          <p15:clr>
            <a:srgbClr val="5ACBF0"/>
          </p15:clr>
        </p15:guide>
        <p15:guide id="30" pos="3907">
          <p15:clr>
            <a:srgbClr val="5ACBF0"/>
          </p15:clr>
        </p15:guide>
        <p15:guide id="31" pos="4373">
          <p15:clr>
            <a:srgbClr val="5ACBF0"/>
          </p15:clr>
        </p15:guide>
        <p15:guide id="32" pos="5109">
          <p15:clr>
            <a:srgbClr val="5ACBF0"/>
          </p15:clr>
        </p15:guide>
        <p15:guide id="33" pos="5575">
          <p15:clr>
            <a:srgbClr val="5ACBF0"/>
          </p15:clr>
        </p15:guide>
        <p15:guide id="34" pos="5705">
          <p15:clr>
            <a:srgbClr val="5ACBF0"/>
          </p15:clr>
        </p15:guide>
        <p15:guide id="35" pos="6171">
          <p15:clr>
            <a:srgbClr val="5ACBF0"/>
          </p15:clr>
        </p15:guide>
        <p15:guide id="36" pos="6311">
          <p15:clr>
            <a:srgbClr val="5ACBF0"/>
          </p15:clr>
        </p15:guide>
        <p15:guide id="37" pos="6777">
          <p15:clr>
            <a:srgbClr val="5ACBF0"/>
          </p15:clr>
        </p15:guide>
        <p15:guide id="38" pos="6907">
          <p15:clr>
            <a:srgbClr val="5ACBF0"/>
          </p15:clr>
        </p15:guide>
        <p15:guide id="39" orient="horz" pos="402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EDD17-6DA0-EAC5-9036-64C09F0496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096606"/>
            <a:ext cx="10819947" cy="1655762"/>
          </a:xfrm>
        </p:spPr>
        <p:txBody>
          <a:bodyPr/>
          <a:lstStyle/>
          <a:p>
            <a:r>
              <a:rPr lang="en-GB" sz="5400" dirty="0"/>
              <a:t>Flexibility and Simplification in Cohesion Policy under the 2028-2034 MFF Proposals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D62CFA-4117-DC38-F29E-6A38815F7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9425" y="3900288"/>
            <a:ext cx="10504261" cy="1515801"/>
          </a:xfrm>
        </p:spPr>
        <p:txBody>
          <a:bodyPr/>
          <a:lstStyle/>
          <a:p>
            <a:r>
              <a:rPr lang="en-GB" dirty="0"/>
              <a:t>European Policies </a:t>
            </a:r>
            <a:r>
              <a:rPr lang="en-GB"/>
              <a:t>Research Centre (EPRC), </a:t>
            </a:r>
            <a:r>
              <a:rPr lang="en-GB" dirty="0"/>
              <a:t>Delft and Glasgow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800" i="1" dirty="0"/>
          </a:p>
          <a:p>
            <a:br>
              <a:rPr lang="en-US" sz="1800" i="1" dirty="0"/>
            </a:br>
            <a:r>
              <a:rPr lang="en-US" sz="1800" i="1" dirty="0"/>
              <a:t>Authors: </a:t>
            </a:r>
            <a:r>
              <a:rPr lang="ca-ES" sz="1800" i="1" dirty="0"/>
              <a:t>Carlos Mendez, John Bachtler &amp; Odilia van der Valk</a:t>
            </a:r>
          </a:p>
          <a:p>
            <a:endParaRPr lang="en-US" sz="11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0A75F22-FC8C-615D-F49E-AAD6358607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77188" y="5986495"/>
            <a:ext cx="631483" cy="52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485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62ACF-94C9-8B15-DDA9-3F02C1DD0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336F17-E3C3-312D-60A6-9DE87C67A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513268"/>
            <a:ext cx="11512126" cy="965443"/>
          </a:xfrm>
        </p:spPr>
        <p:txBody>
          <a:bodyPr>
            <a:noAutofit/>
          </a:bodyPr>
          <a:lstStyle/>
          <a:p>
            <a:r>
              <a:rPr lang="en-GB" dirty="0"/>
              <a:t>Recommendations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36A16B-F469-799C-DDB5-DAB29B9B94E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1" y="1379680"/>
            <a:ext cx="10245899" cy="4956173"/>
          </a:xfrm>
        </p:spPr>
        <p:txBody>
          <a:bodyPr>
            <a:normAutofit lnSpcReduction="10000"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Seek </a:t>
            </a:r>
            <a:r>
              <a:rPr lang="en-GB" sz="2400" b="1" dirty="0"/>
              <a:t>clearer legal boundaries </a:t>
            </a:r>
            <a:r>
              <a:rPr lang="en-GB" sz="2400" dirty="0"/>
              <a:t>around the Union actions financed by the EU Facility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Request more detail on </a:t>
            </a:r>
            <a:r>
              <a:rPr lang="en-GB" sz="2400" b="1" dirty="0"/>
              <a:t>allocation criteria, activation triggers and mobilisation procedures </a:t>
            </a:r>
            <a:r>
              <a:rPr lang="en-GB" sz="2400" dirty="0"/>
              <a:t>under the Facility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Ensure adequate scrutiny of the </a:t>
            </a:r>
            <a:r>
              <a:rPr lang="en-GB" sz="2400" b="1" dirty="0"/>
              <a:t>strategic report and annual work programme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Avoid broad </a:t>
            </a:r>
            <a:r>
              <a:rPr lang="en-GB" sz="2400" b="1" dirty="0"/>
              <a:t>Commission discretion without sufficient legislative clarity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Negotiate </a:t>
            </a:r>
            <a:r>
              <a:rPr lang="en-GB" sz="2400" b="1" dirty="0"/>
              <a:t>tighter criteria and stronger scrutiny </a:t>
            </a:r>
            <a:r>
              <a:rPr lang="en-GB" sz="2400" dirty="0"/>
              <a:t>over the reserve, the mid-term review and reallocation powers, so that flexibility does not undermine long-term predictability</a:t>
            </a:r>
          </a:p>
        </p:txBody>
      </p:sp>
    </p:spTree>
    <p:extLst>
      <p:ext uri="{BB962C8B-B14F-4D97-AF65-F5344CB8AC3E}">
        <p14:creationId xmlns:p14="http://schemas.microsoft.com/office/powerpoint/2010/main" val="11903310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A3DA5-1724-88C8-D4C8-87FEF6B1B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E89261B-B51A-927F-2F90-D202C1D7E9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473891"/>
            <a:ext cx="8940620" cy="3114894"/>
          </a:xfrm>
        </p:spPr>
        <p:txBody>
          <a:bodyPr/>
          <a:lstStyle/>
          <a:p>
            <a:r>
              <a:rPr lang="en-GB" dirty="0"/>
              <a:t>Programming, thematic concentration and earmarking</a:t>
            </a:r>
            <a:endParaRPr lang="en-GB" u="sng" dirty="0"/>
          </a:p>
        </p:txBody>
      </p:sp>
      <p:sp>
        <p:nvSpPr>
          <p:cNvPr id="2" name="Subtitle 12">
            <a:extLst>
              <a:ext uri="{FF2B5EF4-FFF2-40B4-BE49-F238E27FC236}">
                <a16:creationId xmlns:a16="http://schemas.microsoft.com/office/drawing/2014/main" id="{1312F7B1-2CCF-6BFC-C236-4D4411160E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47119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89881-DD59-020A-ACCC-8B56D82ED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7D1F51-A82B-0A17-AA78-A02C4F5D4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937" y="790164"/>
            <a:ext cx="11512126" cy="965443"/>
          </a:xfrm>
        </p:spPr>
        <p:txBody>
          <a:bodyPr>
            <a:noAutofit/>
          </a:bodyPr>
          <a:lstStyle/>
          <a:p>
            <a:r>
              <a:rPr lang="en-GB" dirty="0"/>
              <a:t>What changes are proposed?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AD262B-964D-0379-E6A6-EA449635072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9937" y="1663840"/>
            <a:ext cx="10561842" cy="4403996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GB" sz="2400" b="1" dirty="0"/>
              <a:t>Cohesion Policy becomes more flexible with fewer established territorial and thematic earmarking obligations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Territorial allocations would become </a:t>
            </a:r>
            <a:r>
              <a:rPr lang="en-GB" sz="2400" b="1" dirty="0"/>
              <a:t>less differentiated</a:t>
            </a:r>
            <a:r>
              <a:rPr lang="en-GB" sz="2400" dirty="0"/>
              <a:t>, with guarantees for less developed regions but not transition and more developed regions</a:t>
            </a:r>
            <a:endParaRPr lang="en-GB" sz="2400" dirty="0">
              <a:highlight>
                <a:srgbClr val="FFFF00"/>
              </a:highlight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Thematic concentration </a:t>
            </a:r>
            <a:r>
              <a:rPr lang="en-GB" sz="2400" b="1" dirty="0"/>
              <a:t>would be less rule-bound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b="1" dirty="0"/>
              <a:t>NRPP structure</a:t>
            </a:r>
            <a:r>
              <a:rPr lang="en-GB" sz="2400" dirty="0"/>
              <a:t>, objectives, policy reference framework would shape priorities through integrated national plans rather than clearer fund-specific rules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Emerging priorities in </a:t>
            </a:r>
            <a:r>
              <a:rPr lang="en-GB" sz="2400" b="1" dirty="0"/>
              <a:t>competitiveness, defence and housing </a:t>
            </a:r>
            <a:r>
              <a:rPr lang="en-GB" sz="2400" dirty="0"/>
              <a:t>become more visible</a:t>
            </a:r>
          </a:p>
        </p:txBody>
      </p:sp>
    </p:spTree>
    <p:extLst>
      <p:ext uri="{BB962C8B-B14F-4D97-AF65-F5344CB8AC3E}">
        <p14:creationId xmlns:p14="http://schemas.microsoft.com/office/powerpoint/2010/main" val="2816276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4C18C-2599-81D5-62E4-A020F0645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6AE8BDD-F498-D22C-AACC-A1D7A95986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513268"/>
            <a:ext cx="11512126" cy="965443"/>
          </a:xfrm>
        </p:spPr>
        <p:txBody>
          <a:bodyPr>
            <a:noAutofit/>
          </a:bodyPr>
          <a:lstStyle/>
          <a:p>
            <a:r>
              <a:rPr lang="en-GB" dirty="0"/>
              <a:t>Main findings: gains and trade-offs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1BE27-6872-462A-151C-458529DBD24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1437630"/>
            <a:ext cx="10480754" cy="490710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GB" sz="2600" b="1" dirty="0"/>
              <a:t>Flexibility can improve adaptability, but also weaken the territorial, thematic and integrated development logic of Cohesion Policy</a:t>
            </a:r>
          </a:p>
          <a:p>
            <a:pPr>
              <a:lnSpc>
                <a:spcPct val="100000"/>
              </a:lnSpc>
            </a:pPr>
            <a:endParaRPr lang="en-GB" sz="26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The Fund/NRPP structure weakens the </a:t>
            </a:r>
            <a:r>
              <a:rPr lang="en-GB" sz="2600" b="1" dirty="0"/>
              <a:t>cohesion allocation methodology, risks competition over funding and centralisation</a:t>
            </a:r>
          </a:p>
          <a:p>
            <a:pPr>
              <a:lnSpc>
                <a:spcPct val="100000"/>
              </a:lnSpc>
            </a:pPr>
            <a:endParaRPr lang="en-GB" sz="26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Removal of thematic concentration rules enhance flexibility, but could weaken the policy’s </a:t>
            </a:r>
            <a:r>
              <a:rPr lang="en-GB" sz="2600" b="1" dirty="0"/>
              <a:t>place-based focus and strategic clarity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The broader </a:t>
            </a:r>
            <a:r>
              <a:rPr lang="en-GB" sz="2600" b="1" dirty="0"/>
              <a:t>specific objectives/reference framework </a:t>
            </a:r>
            <a:r>
              <a:rPr lang="en-GB" sz="2600" dirty="0"/>
              <a:t>may encourage </a:t>
            </a:r>
            <a:r>
              <a:rPr lang="en-GB" sz="2600" b="1" dirty="0"/>
              <a:t>standardisation</a:t>
            </a:r>
            <a:r>
              <a:rPr lang="en-GB" sz="2600" dirty="0"/>
              <a:t>, even where formal flexibility increases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New EU priorities can be integrated, but uptake can be </a:t>
            </a:r>
            <a:r>
              <a:rPr lang="en-GB" sz="2600" b="1" dirty="0"/>
              <a:t>selective, uneven and often pragmatic </a:t>
            </a:r>
            <a:r>
              <a:rPr lang="en-GB" sz="2600" dirty="0"/>
              <a:t>(e.g., housing in MTR) </a:t>
            </a:r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81495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DF7DB-D631-561A-CAEF-217E1C016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ABA867A-C441-50A6-1694-25928AB1C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513268"/>
            <a:ext cx="11512126" cy="965443"/>
          </a:xfrm>
        </p:spPr>
        <p:txBody>
          <a:bodyPr>
            <a:noAutofit/>
          </a:bodyPr>
          <a:lstStyle/>
          <a:p>
            <a:r>
              <a:rPr lang="en-GB" dirty="0"/>
              <a:t>Recommendations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7DC7A0-56A5-084D-E3AE-09F1B01C271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1437630"/>
            <a:ext cx="10480754" cy="490710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Seek a </a:t>
            </a:r>
            <a:r>
              <a:rPr lang="en-GB" sz="2400" b="1" dirty="0"/>
              <a:t>guaranteed minimum share of funding </a:t>
            </a:r>
            <a:r>
              <a:rPr lang="en-GB" sz="2400" dirty="0"/>
              <a:t>for CP, CP funds and categories of regions, as well as </a:t>
            </a:r>
            <a:r>
              <a:rPr lang="en-GB" sz="2400" b="1" dirty="0"/>
              <a:t>transparency in the allocation model </a:t>
            </a:r>
            <a:r>
              <a:rPr lang="en-GB" sz="2400" dirty="0"/>
              <a:t>- justification of how resources reflect current territorial disparities and needs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Safeguards so that </a:t>
            </a:r>
            <a:r>
              <a:rPr lang="en-GB" sz="2400" b="1" dirty="0"/>
              <a:t>greater national flexibility </a:t>
            </a:r>
            <a:r>
              <a:rPr lang="en-GB" sz="2400" dirty="0"/>
              <a:t>and reduced role of categories of regions does not weaken </a:t>
            </a:r>
            <a:r>
              <a:rPr lang="en-GB" sz="2400" b="1" dirty="0"/>
              <a:t>territorial focus of Cohesion Policy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Avoid </a:t>
            </a:r>
            <a:r>
              <a:rPr lang="en-GB" sz="2400" b="1" dirty="0"/>
              <a:t>excessive dispersion of resources </a:t>
            </a:r>
            <a:r>
              <a:rPr lang="en-GB" sz="2400" dirty="0"/>
              <a:t>or </a:t>
            </a:r>
            <a:r>
              <a:rPr lang="en-GB" sz="2400" b="1" dirty="0"/>
              <a:t>sectoral approach </a:t>
            </a:r>
            <a:r>
              <a:rPr lang="en-GB" sz="2400" dirty="0"/>
              <a:t>in programming – support cohesion-relevant priorities, place-based strategies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/>
              <a:t>Strengthen </a:t>
            </a:r>
            <a:r>
              <a:rPr lang="en-GB" sz="2400" dirty="0"/>
              <a:t>safeguards for </a:t>
            </a:r>
            <a:r>
              <a:rPr lang="en-GB" sz="2400" b="1" dirty="0"/>
              <a:t>partnership and multilevel governance – beyond a regional check</a:t>
            </a:r>
          </a:p>
        </p:txBody>
      </p:sp>
    </p:spTree>
    <p:extLst>
      <p:ext uri="{BB962C8B-B14F-4D97-AF65-F5344CB8AC3E}">
        <p14:creationId xmlns:p14="http://schemas.microsoft.com/office/powerpoint/2010/main" val="15657953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222CF5E-CEEE-B086-5832-1D6E7067E2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196794"/>
            <a:ext cx="8612817" cy="3114894"/>
          </a:xfrm>
        </p:spPr>
        <p:txBody>
          <a:bodyPr/>
          <a:lstStyle/>
          <a:p>
            <a:r>
              <a:rPr lang="en-GB" dirty="0"/>
              <a:t>Interreg simplification &amp; flexibility</a:t>
            </a:r>
            <a:endParaRPr lang="en-GB" u="sng" dirty="0"/>
          </a:p>
        </p:txBody>
      </p:sp>
      <p:sp>
        <p:nvSpPr>
          <p:cNvPr id="2" name="Subtitle 12">
            <a:extLst>
              <a:ext uri="{FF2B5EF4-FFF2-40B4-BE49-F238E27FC236}">
                <a16:creationId xmlns:a16="http://schemas.microsoft.com/office/drawing/2014/main" id="{D9686BA5-02CD-71EE-6247-6DF1801D9A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539937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94392" y="492952"/>
            <a:ext cx="8336653" cy="965443"/>
          </a:xfrm>
        </p:spPr>
        <p:txBody>
          <a:bodyPr>
            <a:noAutofit/>
          </a:bodyPr>
          <a:lstStyle/>
          <a:p>
            <a:r>
              <a:rPr lang="en-GB" dirty="0"/>
              <a:t>What changes are proposed?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394392" y="1524188"/>
            <a:ext cx="10391977" cy="3543294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post-2027 proposal keeps the </a:t>
            </a:r>
            <a:r>
              <a:rPr lang="en-GB" sz="2400" b="1" dirty="0"/>
              <a:t>main rationale, four strands, funding and co-financing structure </a:t>
            </a:r>
            <a:r>
              <a:rPr lang="en-GB" sz="2400" dirty="0"/>
              <a:t>of Interreg in place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A </a:t>
            </a:r>
            <a:r>
              <a:rPr lang="en-GB" sz="2400" b="1" dirty="0"/>
              <a:t>single Interreg Plan </a:t>
            </a:r>
            <a:r>
              <a:rPr lang="en-GB" sz="2400" dirty="0"/>
              <a:t>replaces individual programmes, integrated into wider </a:t>
            </a:r>
            <a:r>
              <a:rPr lang="en-GB" sz="2400" b="1" dirty="0"/>
              <a:t>NRPP architecture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Operational rules set through </a:t>
            </a:r>
            <a:r>
              <a:rPr lang="en-GB" sz="2400" b="1" dirty="0"/>
              <a:t>implementing acts </a:t>
            </a:r>
            <a:r>
              <a:rPr lang="en-GB" sz="2400" dirty="0"/>
              <a:t>rather than the regulation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Delivery would shift towards a stronger </a:t>
            </a:r>
            <a:r>
              <a:rPr lang="en-GB" sz="2400" b="1" dirty="0"/>
              <a:t>performance-based model </a:t>
            </a:r>
            <a:r>
              <a:rPr lang="en-GB" sz="2400" dirty="0"/>
              <a:t>based on measures, milestones and targets</a:t>
            </a:r>
          </a:p>
        </p:txBody>
      </p:sp>
    </p:spTree>
    <p:extLst>
      <p:ext uri="{BB962C8B-B14F-4D97-AF65-F5344CB8AC3E}">
        <p14:creationId xmlns:p14="http://schemas.microsoft.com/office/powerpoint/2010/main" val="4085780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96EFF-7E5C-683B-164B-44E17E6FA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D033ED-9582-9C59-ABD9-BF51390E56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386419"/>
            <a:ext cx="9316277" cy="965443"/>
          </a:xfrm>
        </p:spPr>
        <p:txBody>
          <a:bodyPr>
            <a:noAutofit/>
          </a:bodyPr>
          <a:lstStyle/>
          <a:p>
            <a:r>
              <a:rPr lang="en-GB" dirty="0"/>
              <a:t>Main findings: gains and trade-offs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4E676-1A9E-5A6A-E7E4-94D7B6F7166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1224247"/>
            <a:ext cx="10667185" cy="440950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b="1" dirty="0"/>
              <a:t>Interreg may look simpler, but the new framework presents practical challenges for territorial cooperation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Reforms may simplify the architecture, but make implementation more </a:t>
            </a:r>
            <a:r>
              <a:rPr lang="en-GB" sz="2400" b="1" dirty="0"/>
              <a:t>centralised and standardised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b="1" dirty="0"/>
              <a:t>Implementing acts </a:t>
            </a:r>
            <a:r>
              <a:rPr lang="en-GB" sz="2400" dirty="0"/>
              <a:t>may increase flexibility, but reduce </a:t>
            </a:r>
            <a:r>
              <a:rPr lang="en-GB" sz="2400" b="1" dirty="0"/>
              <a:t>legal certainty and  transparency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b="1" dirty="0"/>
              <a:t>Performance-based delivery </a:t>
            </a:r>
            <a:r>
              <a:rPr lang="en-GB" sz="2400" dirty="0"/>
              <a:t>can increase focus on outputs, but harder to apply in a multi-country cooperation setting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Some Interreg outcomes are </a:t>
            </a:r>
            <a:r>
              <a:rPr lang="en-GB" sz="2400" b="1" dirty="0"/>
              <a:t>collective, long term and hard to capture </a:t>
            </a:r>
            <a:r>
              <a:rPr lang="en-GB" sz="2400" dirty="0"/>
              <a:t>through standard milestones and targets</a:t>
            </a:r>
          </a:p>
        </p:txBody>
      </p:sp>
    </p:spTree>
    <p:extLst>
      <p:ext uri="{BB962C8B-B14F-4D97-AF65-F5344CB8AC3E}">
        <p14:creationId xmlns:p14="http://schemas.microsoft.com/office/powerpoint/2010/main" val="2732241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216FEF-79C8-5702-C440-B55832631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692E45-C9E3-1BA2-E863-2C16244A27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513268"/>
            <a:ext cx="11512126" cy="965443"/>
          </a:xfrm>
        </p:spPr>
        <p:txBody>
          <a:bodyPr>
            <a:noAutofit/>
          </a:bodyPr>
          <a:lstStyle/>
          <a:p>
            <a:r>
              <a:rPr lang="en-GB" dirty="0"/>
              <a:t>Recommendations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A26E0B-E00E-703E-95BA-CF0A89C49B7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1437630"/>
            <a:ext cx="10480754" cy="490710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Ensure </a:t>
            </a:r>
            <a:r>
              <a:rPr lang="en-GB" sz="2400" b="1" dirty="0"/>
              <a:t>key operational provisions </a:t>
            </a:r>
            <a:r>
              <a:rPr lang="en-GB" sz="2400" dirty="0"/>
              <a:t>(governance, partnership, project selection, monitoring and audit) remain legally anchored rather than being shifted extensively into implementing acts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Limit reliance on acts to </a:t>
            </a:r>
            <a:r>
              <a:rPr lang="en-GB" sz="2400" b="1" dirty="0"/>
              <a:t>protect certainty, transparency and meaningful parliamentary oversight </a:t>
            </a:r>
            <a:r>
              <a:rPr lang="en-GB" sz="2400" dirty="0"/>
              <a:t>over the Interreg framework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Adapt the performance-based delivery model and spending pressure to </a:t>
            </a:r>
            <a:r>
              <a:rPr lang="en-GB" sz="2400" b="1" dirty="0"/>
              <a:t>the realities of cross-border, transnational and interregional cooperation </a:t>
            </a:r>
            <a:r>
              <a:rPr lang="en-GB" sz="2400" dirty="0"/>
              <a:t>through increased flexibility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54340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B6DC506F-9CE6-3F7C-5F7B-CDF8055A4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925" y="828421"/>
            <a:ext cx="9518685" cy="1655762"/>
          </a:xfrm>
        </p:spPr>
        <p:txBody>
          <a:bodyPr/>
          <a:lstStyle/>
          <a:p>
            <a:r>
              <a:rPr lang="en-GB" dirty="0"/>
              <a:t>Thank you for your attention</a:t>
            </a:r>
          </a:p>
        </p:txBody>
      </p:sp>
      <p:grpSp>
        <p:nvGrpSpPr>
          <p:cNvPr id="4" name="Group 13">
            <a:extLst>
              <a:ext uri="{FF2B5EF4-FFF2-40B4-BE49-F238E27FC236}">
                <a16:creationId xmlns:a16="http://schemas.microsoft.com/office/drawing/2014/main" id="{09446174-5962-2350-B38B-37A3A1CCBF60}"/>
              </a:ext>
            </a:extLst>
          </p:cNvPr>
          <p:cNvGrpSpPr/>
          <p:nvPr/>
        </p:nvGrpSpPr>
        <p:grpSpPr>
          <a:xfrm>
            <a:off x="805339" y="3125685"/>
            <a:ext cx="885759" cy="885759"/>
            <a:chOff x="5653116" y="1008019"/>
            <a:chExt cx="885759" cy="885759"/>
          </a:xfrm>
          <a:solidFill>
            <a:schemeClr val="bg2">
              <a:lumMod val="2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71327EC-D4FC-E6EA-7A49-7B010705A189}"/>
                </a:ext>
              </a:extLst>
            </p:cNvPr>
            <p:cNvSpPr/>
            <p:nvPr/>
          </p:nvSpPr>
          <p:spPr>
            <a:xfrm>
              <a:off x="5686489" y="1041392"/>
              <a:ext cx="819015" cy="819015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pic>
          <p:nvPicPr>
            <p:cNvPr id="8" name="Picture 15" descr="A black and white logo&#10;&#10;Description automatically generated with low confidence">
              <a:extLst>
                <a:ext uri="{FF2B5EF4-FFF2-40B4-BE49-F238E27FC236}">
                  <a16:creationId xmlns:a16="http://schemas.microsoft.com/office/drawing/2014/main" id="{AD71B853-D64D-2EEF-ADAF-043948687C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3116" y="1008019"/>
              <a:ext cx="885759" cy="885759"/>
            </a:xfrm>
            <a:prstGeom prst="rect">
              <a:avLst/>
            </a:prstGeom>
            <a:grpFill/>
            <a:ln>
              <a:solidFill>
                <a:schemeClr val="accent1"/>
              </a:solidFill>
            </a:ln>
          </p:spPr>
        </p:pic>
      </p:grpSp>
      <p:sp>
        <p:nvSpPr>
          <p:cNvPr id="9" name="ZoneTexte 12">
            <a:extLst>
              <a:ext uri="{FF2B5EF4-FFF2-40B4-BE49-F238E27FC236}">
                <a16:creationId xmlns:a16="http://schemas.microsoft.com/office/drawing/2014/main" id="{DC661E99-4563-3F13-A45F-36639F17B96E}"/>
              </a:ext>
            </a:extLst>
          </p:cNvPr>
          <p:cNvSpPr txBox="1"/>
          <p:nvPr/>
        </p:nvSpPr>
        <p:spPr>
          <a:xfrm>
            <a:off x="2072823" y="3125685"/>
            <a:ext cx="78268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eprc-strath.org</a:t>
            </a:r>
            <a:endParaRPr lang="en-GB" sz="2400" dirty="0">
              <a:solidFill>
                <a:schemeClr val="bg1"/>
              </a:solidFill>
            </a:endParaRPr>
          </a:p>
        </p:txBody>
      </p:sp>
      <p:grpSp>
        <p:nvGrpSpPr>
          <p:cNvPr id="10" name="Group 16">
            <a:extLst>
              <a:ext uri="{FF2B5EF4-FFF2-40B4-BE49-F238E27FC236}">
                <a16:creationId xmlns:a16="http://schemas.microsoft.com/office/drawing/2014/main" id="{33CCCFB6-3D8B-E0D8-E5BA-43C31BA314F3}"/>
              </a:ext>
            </a:extLst>
          </p:cNvPr>
          <p:cNvGrpSpPr/>
          <p:nvPr/>
        </p:nvGrpSpPr>
        <p:grpSpPr>
          <a:xfrm>
            <a:off x="784786" y="4370698"/>
            <a:ext cx="926877" cy="885759"/>
            <a:chOff x="5686490" y="2360126"/>
            <a:chExt cx="819015" cy="819015"/>
          </a:xfrm>
          <a:solidFill>
            <a:schemeClr val="bg2">
              <a:lumMod val="25000"/>
            </a:schemeClr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1C66919-514B-A659-9964-506D3D9A5378}"/>
                </a:ext>
              </a:extLst>
            </p:cNvPr>
            <p:cNvSpPr/>
            <p:nvPr/>
          </p:nvSpPr>
          <p:spPr>
            <a:xfrm>
              <a:off x="5686490" y="2360126"/>
              <a:ext cx="819015" cy="81901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BE"/>
            </a:p>
          </p:txBody>
        </p:sp>
        <p:pic>
          <p:nvPicPr>
            <p:cNvPr id="12" name="Picture 18" descr="Icon&#10;&#10;Description automatically generated">
              <a:extLst>
                <a:ext uri="{FF2B5EF4-FFF2-40B4-BE49-F238E27FC236}">
                  <a16:creationId xmlns:a16="http://schemas.microsoft.com/office/drawing/2014/main" id="{3494C048-A507-B4F0-6710-675A8E245A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4238" y="2407877"/>
              <a:ext cx="723511" cy="723511"/>
            </a:xfrm>
            <a:prstGeom prst="rect">
              <a:avLst/>
            </a:prstGeom>
            <a:grpFill/>
          </p:spPr>
        </p:pic>
      </p:grpSp>
      <p:sp>
        <p:nvSpPr>
          <p:cNvPr id="13" name="ZoneTexte 11">
            <a:extLst>
              <a:ext uri="{FF2B5EF4-FFF2-40B4-BE49-F238E27FC236}">
                <a16:creationId xmlns:a16="http://schemas.microsoft.com/office/drawing/2014/main" id="{9891F5BB-C38F-A599-0112-CF9169F0F685}"/>
              </a:ext>
            </a:extLst>
          </p:cNvPr>
          <p:cNvSpPr txBox="1"/>
          <p:nvPr/>
        </p:nvSpPr>
        <p:spPr>
          <a:xfrm>
            <a:off x="2072823" y="4292110"/>
            <a:ext cx="782682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carlos.mendez@strath.ac.uk</a:t>
            </a:r>
          </a:p>
          <a:p>
            <a:r>
              <a:rPr lang="en-US" sz="2400" dirty="0">
                <a:solidFill>
                  <a:schemeClr val="bg1"/>
                </a:solidFill>
              </a:rPr>
              <a:t>john.bachtler@strath.ac.uk</a:t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odilia.van-der-valk@strath.ac.uk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6CD111-12A4-151D-BA4A-41E42172C0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5674" y="5980928"/>
            <a:ext cx="699179" cy="58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970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D807B-AB1D-5114-C501-524DF2F356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48C2C6-0EEB-639C-DE98-8AFF1AA941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dirty="0"/>
              <a:t>Study objectives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70C9CD-750B-AC5E-9B37-0919D4A9222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2090458"/>
            <a:ext cx="6468047" cy="389309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</a:pPr>
            <a:r>
              <a:rPr lang="en-GB" sz="3800" dirty="0"/>
              <a:t>Assess reform changes with a focus on simplification, flexibility, implementation implications and insights for EP’s position</a:t>
            </a:r>
          </a:p>
          <a:p>
            <a:pPr>
              <a:lnSpc>
                <a:spcPct val="100000"/>
              </a:lnSpc>
            </a:pPr>
            <a:endParaRPr lang="en-GB" sz="3800" dirty="0"/>
          </a:p>
          <a:p>
            <a:pPr>
              <a:lnSpc>
                <a:spcPct val="100000"/>
              </a:lnSpc>
            </a:pPr>
            <a:r>
              <a:rPr lang="en-GB" sz="3800" dirty="0"/>
              <a:t>Study objectives and blocks</a:t>
            </a:r>
          </a:p>
          <a:p>
            <a:pPr>
              <a:lnSpc>
                <a:spcPct val="100000"/>
              </a:lnSpc>
            </a:pPr>
            <a:r>
              <a:rPr lang="en-GB" sz="3800" dirty="0"/>
              <a:t> </a:t>
            </a:r>
          </a:p>
          <a:p>
            <a:pPr marL="636588" lvl="1" indent="-457200">
              <a:buFont typeface="+mj-lt"/>
              <a:buAutoNum type="arabicPeriod"/>
            </a:pPr>
            <a:r>
              <a:rPr lang="en-GB" sz="3800" dirty="0"/>
              <a:t>Simplification and performance-based delivery</a:t>
            </a:r>
          </a:p>
          <a:p>
            <a:pPr marL="636588" lvl="1" indent="-457200">
              <a:buFont typeface="+mj-lt"/>
              <a:buAutoNum type="arabicPeriod"/>
            </a:pPr>
            <a:endParaRPr lang="en-GB" sz="3800" dirty="0"/>
          </a:p>
          <a:p>
            <a:pPr marL="636588" lvl="1" indent="-457200">
              <a:buFont typeface="+mj-lt"/>
              <a:buAutoNum type="arabicPeriod"/>
            </a:pPr>
            <a:r>
              <a:rPr lang="en-GB" sz="3800" dirty="0"/>
              <a:t>Budgetary flexibility and predictability </a:t>
            </a:r>
          </a:p>
          <a:p>
            <a:pPr marL="636588" lvl="1" indent="-457200">
              <a:buFont typeface="+mj-lt"/>
              <a:buAutoNum type="arabicPeriod"/>
            </a:pPr>
            <a:endParaRPr lang="en-GB" sz="3800" dirty="0"/>
          </a:p>
          <a:p>
            <a:pPr marL="636588" lvl="1" indent="-457200">
              <a:buFont typeface="+mj-lt"/>
              <a:buAutoNum type="arabicPeriod"/>
            </a:pPr>
            <a:r>
              <a:rPr lang="en-GB" sz="3800" dirty="0"/>
              <a:t>Programming, thematic concentration and earmarking</a:t>
            </a:r>
          </a:p>
          <a:p>
            <a:pPr marL="636588" lvl="1" indent="-457200">
              <a:buFont typeface="+mj-lt"/>
              <a:buAutoNum type="arabicPeriod"/>
            </a:pPr>
            <a:endParaRPr lang="en-GB" sz="3800" dirty="0"/>
          </a:p>
          <a:p>
            <a:pPr marL="636588" lvl="1" indent="-457200">
              <a:buFont typeface="+mj-lt"/>
              <a:buAutoNum type="arabicPeriod"/>
            </a:pPr>
            <a:r>
              <a:rPr lang="en-GB" sz="3800" dirty="0"/>
              <a:t>Interreg simplification and flexibility</a:t>
            </a:r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  <p:pic>
        <p:nvPicPr>
          <p:cNvPr id="2" name="Picture Placeholder 10">
            <a:extLst>
              <a:ext uri="{FF2B5EF4-FFF2-40B4-BE49-F238E27FC236}">
                <a16:creationId xmlns:a16="http://schemas.microsoft.com/office/drawing/2014/main" id="{D3737DF0-008D-2DB3-4B70-33CBBA37D69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48513" y="1125538"/>
            <a:ext cx="4564062" cy="4665662"/>
          </a:xfrm>
          <a:custGeom>
            <a:avLst/>
            <a:gdLst>
              <a:gd name="connsiteX0" fmla="*/ 0 w 9752628"/>
              <a:gd name="connsiteY0" fmla="*/ 0 h 6857994"/>
              <a:gd name="connsiteX1" fmla="*/ 9752628 w 9752628"/>
              <a:gd name="connsiteY1" fmla="*/ 0 h 6857994"/>
              <a:gd name="connsiteX2" fmla="*/ 9752628 w 9752628"/>
              <a:gd name="connsiteY2" fmla="*/ 6857994 h 6857994"/>
              <a:gd name="connsiteX3" fmla="*/ 0 w 9752628"/>
              <a:gd name="connsiteY3" fmla="*/ 6857994 h 685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52628" h="6857994">
                <a:moveTo>
                  <a:pt x="0" y="0"/>
                </a:moveTo>
                <a:lnTo>
                  <a:pt x="9752628" y="0"/>
                </a:lnTo>
                <a:lnTo>
                  <a:pt x="9752628" y="6857994"/>
                </a:lnTo>
                <a:lnTo>
                  <a:pt x="0" y="685799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551379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67F28-A880-188D-766C-0763BA7F7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ABD692F-0AB6-A799-7E51-B62EC9A60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050" y="1529308"/>
            <a:ext cx="8940620" cy="3114894"/>
          </a:xfrm>
        </p:spPr>
        <p:txBody>
          <a:bodyPr/>
          <a:lstStyle/>
          <a:p>
            <a:r>
              <a:rPr lang="en-GB" dirty="0"/>
              <a:t>Simplification &amp; performance-based delivery</a:t>
            </a:r>
            <a:endParaRPr lang="en-GB" u="sng" dirty="0"/>
          </a:p>
        </p:txBody>
      </p:sp>
      <p:sp>
        <p:nvSpPr>
          <p:cNvPr id="2" name="Subtitle 12">
            <a:extLst>
              <a:ext uri="{FF2B5EF4-FFF2-40B4-BE49-F238E27FC236}">
                <a16:creationId xmlns:a16="http://schemas.microsoft.com/office/drawing/2014/main" id="{28A1263F-E8A3-AAC1-7703-7F6416FAF3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994995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DCB10-2E9B-35F9-BD0F-2BD1A187D4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BCDF19-47C0-31D8-2E46-92584BADCF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448562"/>
            <a:ext cx="9747721" cy="965443"/>
          </a:xfrm>
        </p:spPr>
        <p:txBody>
          <a:bodyPr>
            <a:noAutofit/>
          </a:bodyPr>
          <a:lstStyle/>
          <a:p>
            <a:r>
              <a:rPr lang="en-GB" dirty="0"/>
              <a:t>What changes are proposed?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96B2F-6452-F4FA-8520-D0C33666A1C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6536" y="1531165"/>
            <a:ext cx="10285445" cy="458530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b="1" dirty="0"/>
              <a:t>A more integrated, results-oriented and formally simpler system</a:t>
            </a:r>
          </a:p>
          <a:p>
            <a:pPr>
              <a:lnSpc>
                <a:spcPct val="100000"/>
              </a:lnSpc>
            </a:pPr>
            <a:endParaRPr lang="en-GB" sz="800" dirty="0"/>
          </a:p>
          <a:p>
            <a:pPr>
              <a:lnSpc>
                <a:spcPct val="100000"/>
              </a:lnSpc>
            </a:pPr>
            <a:endParaRPr lang="en-GB" sz="8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Fewer programming documents: </a:t>
            </a:r>
            <a:r>
              <a:rPr lang="en-GB" sz="2400" b="1" dirty="0"/>
              <a:t>540 programmes replaced by 27 NRPPs </a:t>
            </a:r>
            <a:r>
              <a:rPr lang="en-GB" sz="2400" dirty="0"/>
              <a:t>and one Interreg Plan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A </a:t>
            </a:r>
            <a:r>
              <a:rPr lang="en-GB" sz="2400" b="1" dirty="0"/>
              <a:t>single rulebook </a:t>
            </a:r>
            <a:r>
              <a:rPr lang="en-GB" sz="2400" dirty="0"/>
              <a:t>would replace a more fragmented set of fund-specific rules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EU disbursement would shift more strongly towards </a:t>
            </a:r>
            <a:r>
              <a:rPr lang="en-GB" sz="2400" b="1" dirty="0"/>
              <a:t>payments based on ‘performance’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b="1" dirty="0"/>
              <a:t>SCOs and FNLC</a:t>
            </a:r>
            <a:r>
              <a:rPr lang="en-GB" sz="2400" dirty="0"/>
              <a:t> would move from optional simplification tools to a more central delivery mechanism</a:t>
            </a:r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00415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BE796-A6BB-1654-7327-761A1AFE9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9233BE-9323-CBED-F465-784AD8542D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513268"/>
            <a:ext cx="11512126" cy="9654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Main findings: gains and trade-offs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9135F6-8BBB-556B-39D0-468675CF87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1" y="1388559"/>
            <a:ext cx="10329833" cy="465713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GB" sz="2600" b="1" dirty="0"/>
              <a:t>Reforms may streamline architecture, but real simplification on the ground (for MAs, IBs and beneficiaries) is uncertain and likely uneven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Simplification may be most visible </a:t>
            </a:r>
            <a:r>
              <a:rPr lang="en-GB" sz="2600" b="1" dirty="0"/>
              <a:t>at EU level</a:t>
            </a:r>
            <a:r>
              <a:rPr lang="en-GB" sz="2600" dirty="0"/>
              <a:t>, rather than day-to-day implementation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Administrative burden likely to shift from expenditure control to </a:t>
            </a:r>
            <a:r>
              <a:rPr lang="en-GB" sz="2600" b="1" dirty="0"/>
              <a:t>coordination, negotiation, monitoring, milestone-setting, verification and audit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Performance-based delivery may reduce invoice-level checks, but risks a </a:t>
            </a:r>
            <a:r>
              <a:rPr lang="en-GB" sz="2600" b="1" dirty="0"/>
              <a:t>“worst of both worlds” </a:t>
            </a:r>
            <a:r>
              <a:rPr lang="en-GB" sz="2600" dirty="0"/>
              <a:t>if layered onto existing controls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6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600" dirty="0"/>
              <a:t>The potential of SCOs/FNLC depends on </a:t>
            </a:r>
            <a:r>
              <a:rPr lang="en-GB" sz="2600" b="1" dirty="0"/>
              <a:t>legal clarity, workable templates, capacity and experience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33031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8065B-79EC-B257-72FC-D9B192BC4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EC0567C-A716-81CD-0D4D-33B880C598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513268"/>
            <a:ext cx="11512126" cy="965443"/>
          </a:xfrm>
        </p:spPr>
        <p:txBody>
          <a:bodyPr>
            <a:noAutofit/>
          </a:bodyPr>
          <a:lstStyle/>
          <a:p>
            <a:r>
              <a:rPr lang="en-GB" dirty="0"/>
              <a:t>Recommendations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5941B-BD05-E212-7EB0-248ABFE0B52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2" y="1437630"/>
            <a:ext cx="10480754" cy="490710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Scrutinise simplification claims to distinguish between formal streamlining and </a:t>
            </a:r>
            <a:r>
              <a:rPr lang="en-GB" sz="2400" b="1" dirty="0"/>
              <a:t>real administrative simplification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Seek stronger evidence that the proposed architecture reduces burdens </a:t>
            </a:r>
            <a:r>
              <a:rPr lang="en-GB" sz="2400" b="1" dirty="0"/>
              <a:t>for managing authorities, intermediate bodies and beneficiaries in practice</a:t>
            </a: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Ensure simplification does not come at the expense of </a:t>
            </a:r>
            <a:r>
              <a:rPr lang="en-GB" sz="2400" b="1" dirty="0"/>
              <a:t>(1) partnership and multilevel governance and (2) accountability 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GB" sz="2400" dirty="0"/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GB" sz="2400" dirty="0"/>
              <a:t>Treat </a:t>
            </a:r>
            <a:r>
              <a:rPr lang="en-GB" sz="2400" b="1" dirty="0"/>
              <a:t>capacity-building as an integral part of simplification</a:t>
            </a:r>
            <a:r>
              <a:rPr lang="en-GB" sz="2400" dirty="0"/>
              <a:t>, not a separate accompanying measure, through systematic management training, skills development, peer-to-peer, technical assistance for regions</a:t>
            </a:r>
          </a:p>
        </p:txBody>
      </p:sp>
    </p:spTree>
    <p:extLst>
      <p:ext uri="{BB962C8B-B14F-4D97-AF65-F5344CB8AC3E}">
        <p14:creationId xmlns:p14="http://schemas.microsoft.com/office/powerpoint/2010/main" val="800448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528E2-6CD0-F4DA-9427-052D4B611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F37DA19-5A27-A11E-6177-694808714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030544"/>
            <a:ext cx="8940620" cy="3114894"/>
          </a:xfrm>
        </p:spPr>
        <p:txBody>
          <a:bodyPr/>
          <a:lstStyle/>
          <a:p>
            <a:r>
              <a:rPr lang="en-GB" dirty="0"/>
              <a:t>Budgetary flexibility and predictability</a:t>
            </a:r>
            <a:endParaRPr lang="en-GB" u="sng" dirty="0"/>
          </a:p>
        </p:txBody>
      </p:sp>
      <p:sp>
        <p:nvSpPr>
          <p:cNvPr id="2" name="Subtitle 12">
            <a:extLst>
              <a:ext uri="{FF2B5EF4-FFF2-40B4-BE49-F238E27FC236}">
                <a16:creationId xmlns:a16="http://schemas.microsoft.com/office/drawing/2014/main" id="{C199E1D9-DE49-5BCA-633A-27BBD9179D8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78155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5FB85-111E-E88F-221D-CB3EF0D50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F81CC3F-05A2-19BE-655F-E20CC18CE8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448562"/>
            <a:ext cx="9747721" cy="965443"/>
          </a:xfrm>
        </p:spPr>
        <p:txBody>
          <a:bodyPr>
            <a:noAutofit/>
          </a:bodyPr>
          <a:lstStyle/>
          <a:p>
            <a:r>
              <a:rPr lang="en-GB" dirty="0"/>
              <a:t>What changes are proposed?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EBBDBC-C081-B5B8-20D6-19622BFD203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65414" y="1220446"/>
            <a:ext cx="10285445" cy="458530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b="1" dirty="0"/>
              <a:t>A more flexible, but also more centralised and conditional system</a:t>
            </a:r>
            <a:endParaRPr lang="en-GB" sz="800" b="1" dirty="0"/>
          </a:p>
          <a:p>
            <a:pPr>
              <a:lnSpc>
                <a:spcPct val="100000"/>
              </a:lnSpc>
            </a:pPr>
            <a:endParaRPr lang="en-GB" sz="8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A larger </a:t>
            </a:r>
            <a:r>
              <a:rPr lang="en-GB" sz="2400" b="1" dirty="0"/>
              <a:t>25% flexibility reserve </a:t>
            </a:r>
            <a:r>
              <a:rPr lang="en-GB" sz="2400" dirty="0"/>
              <a:t>would make reprograming more important than in 2021–2027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</a:t>
            </a:r>
            <a:r>
              <a:rPr lang="en-GB" sz="2400" b="1" dirty="0"/>
              <a:t>mid-term review </a:t>
            </a:r>
            <a:r>
              <a:rPr lang="en-GB" sz="2400" dirty="0"/>
              <a:t>would come earlier, be broader in scope, and become the main reprogramming mechanism for the second half of the period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A stronger link would be created between </a:t>
            </a:r>
            <a:r>
              <a:rPr lang="en-GB" sz="2400" b="1" dirty="0"/>
              <a:t>reprogramming, performance-based payments and conditionality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A new </a:t>
            </a:r>
            <a:r>
              <a:rPr lang="en-GB" sz="2400" b="1" dirty="0"/>
              <a:t>EU Facility </a:t>
            </a:r>
            <a:r>
              <a:rPr lang="en-GB" sz="2400" dirty="0"/>
              <a:t>would provide Commission-led top-up funding and Union action for crises, shocks and emerging priorities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60228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23BD1D-D9AC-67B9-B8E6-CD3B92643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02E242-F236-7175-BEFE-A7E8293C0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392" y="513268"/>
            <a:ext cx="11512126" cy="965443"/>
          </a:xfrm>
        </p:spPr>
        <p:txBody>
          <a:bodyPr>
            <a:noAutofit/>
          </a:bodyPr>
          <a:lstStyle/>
          <a:p>
            <a:r>
              <a:rPr lang="en-GB" dirty="0"/>
              <a:t>Main findings: flexibility gains and trade-offs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8B3E79-4E4F-F4B5-96D1-F9DFA8C68C6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94391" y="1379680"/>
            <a:ext cx="10550699" cy="495617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Greater flexibility will improve responsiveness to crises and new priorities, but </a:t>
            </a:r>
            <a:r>
              <a:rPr lang="en-GB" sz="2400" b="1" dirty="0"/>
              <a:t>will also reduce predictability </a:t>
            </a:r>
            <a:r>
              <a:rPr lang="en-GB" sz="2400" dirty="0"/>
              <a:t>for long-term territorial investment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earlier mid-term review </a:t>
            </a:r>
            <a:r>
              <a:rPr lang="en-GB" sz="2400" b="1" dirty="0"/>
              <a:t>will come too early </a:t>
            </a:r>
            <a:r>
              <a:rPr lang="en-GB" sz="2400" dirty="0"/>
              <a:t>for robust evidence-based adjustment and increase administrative burden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Stronger performance and conditionality links </a:t>
            </a:r>
            <a:r>
              <a:rPr lang="en-GB" sz="2400" b="1" dirty="0"/>
              <a:t>may make payment flows </a:t>
            </a:r>
            <a:r>
              <a:rPr lang="en-GB" sz="2400" dirty="0"/>
              <a:t>more uncertain and </a:t>
            </a:r>
            <a:r>
              <a:rPr lang="en-GB" sz="2400" b="1" dirty="0"/>
              <a:t>increase Commission leverage </a:t>
            </a:r>
            <a:r>
              <a:rPr lang="en-GB" sz="2400" dirty="0"/>
              <a:t>over implementation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The EU Facility improves speed and Union-level coordination, but raises concerns about </a:t>
            </a:r>
            <a:r>
              <a:rPr lang="en-GB" sz="2400" b="1" dirty="0"/>
              <a:t>legal clarity, national ownership, transparency and parliamentary oversight</a:t>
            </a:r>
          </a:p>
        </p:txBody>
      </p:sp>
    </p:spTree>
    <p:extLst>
      <p:ext uri="{BB962C8B-B14F-4D97-AF65-F5344CB8AC3E}">
        <p14:creationId xmlns:p14="http://schemas.microsoft.com/office/powerpoint/2010/main" val="668422888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IGHT">
  <a:themeElements>
    <a:clrScheme name="EP colors">
      <a:dk1>
        <a:srgbClr val="000000"/>
      </a:dk1>
      <a:lt1>
        <a:srgbClr val="FFFFFF"/>
      </a:lt1>
      <a:dk2>
        <a:srgbClr val="7A868E"/>
      </a:dk2>
      <a:lt2>
        <a:srgbClr val="C8C8C8"/>
      </a:lt2>
      <a:accent1>
        <a:srgbClr val="0C4DA2"/>
      </a:accent1>
      <a:accent2>
        <a:srgbClr val="FDE021"/>
      </a:accent2>
      <a:accent3>
        <a:srgbClr val="00BCFF"/>
      </a:accent3>
      <a:accent4>
        <a:srgbClr val="28DC78"/>
      </a:accent4>
      <a:accent5>
        <a:srgbClr val="FF9600"/>
      </a:accent5>
      <a:accent6>
        <a:srgbClr val="ED0000"/>
      </a:accent6>
      <a:hlink>
        <a:srgbClr val="0C4DA2"/>
      </a:hlink>
      <a:folHlink>
        <a:srgbClr val="7A868E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accent1"/>
          </a:solidFill>
        </a:ln>
      </a:spPr>
      <a:bodyPr rtlCol="0" anchor="ctr"/>
      <a:lstStyle>
        <a:defPPr algn="ctr">
          <a:defRPr dirty="0" err="1" smtClean="0">
            <a:latin typeface="Myriad Pro" panose="020B0503030403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custClrLst>
    <a:custClr name="ColorName">
      <a:srgbClr val="003CB4"/>
    </a:custClr>
    <a:custClr name="ColorName">
      <a:srgbClr val="0D4FA0"/>
    </a:custClr>
    <a:custClr name="ColorName">
      <a:srgbClr val="1B6BFF"/>
    </a:custClr>
    <a:custClr name="ColorName">
      <a:srgbClr val="65E2FF"/>
    </a:custClr>
    <a:custClr name="ColorName">
      <a:srgbClr val="7F2223"/>
    </a:custClr>
    <a:custClr name="ColorName">
      <a:srgbClr val="EE0000"/>
    </a:custClr>
    <a:custClr name="ColorName">
      <a:srgbClr val="FF9501"/>
    </a:custClr>
    <a:custClr name="ColorName">
      <a:srgbClr val="FCBF00"/>
    </a:custClr>
    <a:custClr name="ColorName">
      <a:srgbClr val="017601"/>
    </a:custClr>
    <a:custClr name="ColorName">
      <a:srgbClr val="00B463"/>
    </a:custClr>
    <a:custClr name="ColorName">
      <a:srgbClr val="3363C3"/>
    </a:custClr>
    <a:custClr name="ColorName">
      <a:srgbClr val="3D72B3"/>
    </a:custClr>
    <a:custClr name="ColorName">
      <a:srgbClr val="4989FF"/>
    </a:custClr>
    <a:custClr name="ColorName">
      <a:srgbClr val="84E8FF"/>
    </a:custClr>
    <a:custClr name="ColorName">
      <a:srgbClr val="994E4F"/>
    </a:custClr>
    <a:custClr name="ColorName">
      <a:srgbClr val="F13333"/>
    </a:custClr>
    <a:custClr name="ColorName">
      <a:srgbClr val="FFAA34"/>
    </a:custClr>
    <a:custClr name="ColorName">
      <a:srgbClr val="FDCC33"/>
    </a:custClr>
    <a:custClr name="ColorName">
      <a:srgbClr val="349134"/>
    </a:custClr>
    <a:custClr name="ColorName">
      <a:srgbClr val="33C382"/>
    </a:custClr>
    <a:custClr name="ColorName">
      <a:srgbClr val="668AD2"/>
    </a:custClr>
    <a:custClr name="ColorName">
      <a:srgbClr val="6E95C6"/>
    </a:custClr>
    <a:custClr name="ColorName">
      <a:srgbClr val="76A6FF"/>
    </a:custClr>
    <a:custClr name="ColorName">
      <a:srgbClr val="A3EEFF"/>
    </a:custClr>
    <a:custClr name="ColorName">
      <a:srgbClr val="B27A7B"/>
    </a:custClr>
    <a:custClr name="ColorName">
      <a:srgbClr val="F56666"/>
    </a:custClr>
    <a:custClr name="ColorName">
      <a:srgbClr val="FFBF67"/>
    </a:custClr>
    <a:custClr name="ColorName">
      <a:srgbClr val="FDD966"/>
    </a:custClr>
    <a:custClr name="ColorName">
      <a:srgbClr val="67AD67"/>
    </a:custClr>
    <a:custClr name="ColorName">
      <a:srgbClr val="66D2A1"/>
    </a:custClr>
    <a:custClr name="ColorName">
      <a:srgbClr val="99B1E1"/>
    </a:custClr>
    <a:custClr name="ColorName">
      <a:srgbClr val="9EB9D9"/>
    </a:custClr>
    <a:custClr name="ColorName">
      <a:srgbClr val="A4C4FF"/>
    </a:custClr>
    <a:custClr name="ColorName">
      <a:srgbClr val="C1F3FF"/>
    </a:custClr>
    <a:custClr name="ColorName">
      <a:srgbClr val="CCA7A7"/>
    </a:custClr>
    <a:custClr name="ColorName">
      <a:srgbClr val="F89999"/>
    </a:custClr>
    <a:custClr name="ColorName">
      <a:srgbClr val="FFD599"/>
    </a:custClr>
    <a:custClr name="ColorName">
      <a:srgbClr val="FEE599"/>
    </a:custClr>
    <a:custClr name="ColorName">
      <a:srgbClr val="99C899"/>
    </a:custClr>
    <a:custClr name="ColorName">
      <a:srgbClr val="99E1C1"/>
    </a:custClr>
    <a:custClr name="ColorName">
      <a:srgbClr val="CCD8F0"/>
    </a:custClr>
    <a:custClr name="ColorName">
      <a:srgbClr val="CFDCEC"/>
    </a:custClr>
    <a:custClr name="ColorName">
      <a:srgbClr val="D1E1FF"/>
    </a:custClr>
    <a:custClr name="ColorName">
      <a:srgbClr val="E0F9FF"/>
    </a:custClr>
    <a:custClr name="ColorName">
      <a:srgbClr val="E5D3D3"/>
    </a:custClr>
    <a:custClr name="ColorName">
      <a:srgbClr val="FCCCCC"/>
    </a:custClr>
    <a:custClr name="ColorName">
      <a:srgbClr val="FFEACC"/>
    </a:custClr>
    <a:custClr name="ColorName">
      <a:srgbClr val="FEF2CC"/>
    </a:custClr>
    <a:custClr name="ColorName">
      <a:srgbClr val="CCE4CC"/>
    </a:custClr>
    <a:custClr name="ColorName">
      <a:srgbClr val="CCF0E0"/>
    </a:custClr>
  </a:custClrLst>
  <a:extLst>
    <a:ext uri="{05A4C25C-085E-4340-85A3-A5531E510DB2}">
      <thm15:themeFamily xmlns:thm15="http://schemas.microsoft.com/office/thememl/2012/main" name="EP_PowerPoint Template_2023.01.31_Final_Confluence-EuropeaEco6-illus-0" id="{F17B246F-9138-4958-A17E-AA3F7B56B208}" vid="{E933E601-7EB4-45BB-BA43-657A8A2AC4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uropeaEco">
      <a:majorFont>
        <a:latin typeface="EuropeaEco"/>
        <a:ea typeface=""/>
        <a:cs typeface=""/>
      </a:majorFont>
      <a:minorFont>
        <a:latin typeface="EuropeaEc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c2f7bf97-4d20-46c8-b7d3-fd569187a7a9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39FD826779DA43B59AF3B24243F72D" ma:contentTypeVersion="11" ma:contentTypeDescription="Create a new document." ma:contentTypeScope="" ma:versionID="82783098cba0803eaafffedb75484bec">
  <xsd:schema xmlns:xsd="http://www.w3.org/2001/XMLSchema" xmlns:xs="http://www.w3.org/2001/XMLSchema" xmlns:p="http://schemas.microsoft.com/office/2006/metadata/properties" xmlns:ns2="c2f7bf97-4d20-46c8-b7d3-fd569187a7a9" xmlns:ns3="8d2effba-1067-40a2-92e0-bdc070673379" targetNamespace="http://schemas.microsoft.com/office/2006/metadata/properties" ma:root="true" ma:fieldsID="7d90926e3eb39dfe7cf4eef91eb009ff" ns2:_="" ns3:_="">
    <xsd:import namespace="c2f7bf97-4d20-46c8-b7d3-fd569187a7a9"/>
    <xsd:import namespace="8d2effba-1067-40a2-92e0-bdc07067337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f7bf97-4d20-46c8-b7d3-fd569187a7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2effba-1067-40a2-92e0-bdc070673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E40694-AF64-438E-AB0D-F552D15F45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0B41CA-1C66-4084-B645-2079FAE45348}">
  <ds:schemaRefs>
    <ds:schemaRef ds:uri="http://schemas.microsoft.com/office/2006/documentManagement/types"/>
    <ds:schemaRef ds:uri="8d2effba-1067-40a2-92e0-bdc070673379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infopath/2007/PartnerControls"/>
    <ds:schemaRef ds:uri="c2f7bf97-4d20-46c8-b7d3-fd569187a7a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77337E2-4F87-4057-8F8A-0FA7338B38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f7bf97-4d20-46c8-b7d3-fd569187a7a9"/>
    <ds:schemaRef ds:uri="8d2effba-1067-40a2-92e0-bdc0706733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1262</TotalTime>
  <Words>1106</Words>
  <Application>Microsoft Office PowerPoint</Application>
  <PresentationFormat>Widescreen</PresentationFormat>
  <Paragraphs>146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EuropeaEco</vt:lpstr>
      <vt:lpstr>Myriad Pro</vt:lpstr>
      <vt:lpstr>CONTENT LIGHT</vt:lpstr>
      <vt:lpstr>Flexibility and Simplification in Cohesion Policy under the 2028-2034 MFF Proposals</vt:lpstr>
      <vt:lpstr>Study objectives</vt:lpstr>
      <vt:lpstr>Simplification &amp; performance-based delivery</vt:lpstr>
      <vt:lpstr>What changes are proposed?</vt:lpstr>
      <vt:lpstr>Main findings: gains and trade-offs</vt:lpstr>
      <vt:lpstr>Recommendations</vt:lpstr>
      <vt:lpstr>Budgetary flexibility and predictability</vt:lpstr>
      <vt:lpstr>What changes are proposed?</vt:lpstr>
      <vt:lpstr>Main findings: flexibility gains and trade-offs</vt:lpstr>
      <vt:lpstr>Recommendations</vt:lpstr>
      <vt:lpstr>Programming, thematic concentration and earmarking</vt:lpstr>
      <vt:lpstr>What changes are proposed?</vt:lpstr>
      <vt:lpstr>Main findings: gains and trade-offs</vt:lpstr>
      <vt:lpstr>Recommendations</vt:lpstr>
      <vt:lpstr>Interreg simplification &amp; flexibility</vt:lpstr>
      <vt:lpstr>What changes are proposed?</vt:lpstr>
      <vt:lpstr>Main findings: gains and trade-offs</vt:lpstr>
      <vt:lpstr>Recommendations</vt:lpstr>
      <vt:lpstr>Thank you for your attention</vt:lpstr>
    </vt:vector>
  </TitlesOfParts>
  <Manager/>
  <Company>European Parliament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#1 goes here</dc:title>
  <dc:subject/>
  <dc:creator>ADAMS Anthony</dc:creator>
  <cp:keywords>European Parliament</cp:keywords>
  <dc:description/>
  <cp:lastModifiedBy>SCHWARZ Kelly</cp:lastModifiedBy>
  <cp:revision>84</cp:revision>
  <dcterms:created xsi:type="dcterms:W3CDTF">2024-08-07T12:33:10Z</dcterms:created>
  <dcterms:modified xsi:type="dcterms:W3CDTF">2026-04-13T07:08:35Z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0x0101007039FD826779DA43B59AF3B24243F72D</vt:lpwstr>
  </property>
  <property fmtid="{D5CDD505-2E9C-101B-9397-08002B2CF9AE}" pid="3" name="Order">
    <vt:lpwstr>38100.0000000000</vt:lpwstr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lpwstr/>
  </property>
</Properties>
</file>