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4" r:id="rId4"/>
  </p:sldMasterIdLst>
  <p:notesMasterIdLst>
    <p:notesMasterId r:id="rId22"/>
  </p:notesMasterIdLst>
  <p:handoutMasterIdLst>
    <p:handoutMasterId r:id="rId23"/>
  </p:handoutMasterIdLst>
  <p:sldIdLst>
    <p:sldId id="361" r:id="rId5"/>
    <p:sldId id="448" r:id="rId6"/>
    <p:sldId id="354" r:id="rId7"/>
    <p:sldId id="415" r:id="rId8"/>
    <p:sldId id="441" r:id="rId9"/>
    <p:sldId id="425" r:id="rId10"/>
    <p:sldId id="445" r:id="rId11"/>
    <p:sldId id="428" r:id="rId12"/>
    <p:sldId id="444" r:id="rId13"/>
    <p:sldId id="431" r:id="rId14"/>
    <p:sldId id="446" r:id="rId15"/>
    <p:sldId id="434" r:id="rId16"/>
    <p:sldId id="435" r:id="rId17"/>
    <p:sldId id="437" r:id="rId18"/>
    <p:sldId id="438" r:id="rId19"/>
    <p:sldId id="416" r:id="rId20"/>
    <p:sldId id="447" r:id="rId21"/>
  </p:sldIdLst>
  <p:sldSz cx="12192000" cy="6858000"/>
  <p:notesSz cx="6858000" cy="9144000"/>
  <p:embeddedFontLst>
    <p:embeddedFont>
      <p:font typeface="EuropeaEco" pitchFamily="2" charset="0"/>
      <p:regular r:id="rId24"/>
      <p:bold r:id="rId25"/>
      <p:italic r:id="rId26"/>
      <p:boldItalic r:id="rId27"/>
    </p:embeddedFont>
    <p:embeddedFont>
      <p:font typeface="Myriad Pro" panose="020B0503030403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33EC1B-58D1-0F91-8C36-D32F0BBA2C36}" name="SCHWARZ Kelly" initials="KS" userId="S::kelly.schwarz@europarl.europa.eu::719b4d36-a821-473e-b8d9-276db46416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US Nuno" initials="JN" lastIdx="24" clrIdx="0">
    <p:extLst>
      <p:ext uri="{19B8F6BF-5375-455C-9EA6-DF929625EA0E}">
        <p15:presenceInfo xmlns:p15="http://schemas.microsoft.com/office/powerpoint/2012/main" userId="JESUS N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E5E5E4"/>
    <a:srgbClr val="1D6BFF"/>
    <a:srgbClr val="003CB4"/>
    <a:srgbClr val="0D4F9D"/>
    <a:srgbClr val="004EA0"/>
    <a:srgbClr val="C8C8C8"/>
    <a:srgbClr val="ED6C20"/>
    <a:srgbClr val="D01A68"/>
    <a:srgbClr val="6F2B9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45" autoAdjust="0"/>
    <p:restoredTop sz="73409" autoAdjust="0"/>
  </p:normalViewPr>
  <p:slideViewPr>
    <p:cSldViewPr snapToGrid="0" showGuides="1">
      <p:cViewPr varScale="1">
        <p:scale>
          <a:sx n="108" d="100"/>
          <a:sy n="108" d="100"/>
        </p:scale>
        <p:origin x="78" y="108"/>
      </p:cViewPr>
      <p:guideLst>
        <p:guide pos="3840"/>
        <p:guide orient="horz" pos="2160"/>
      </p:guideLst>
    </p:cSldViewPr>
  </p:slideViewPr>
  <p:outlineViewPr>
    <p:cViewPr>
      <p:scale>
        <a:sx n="33" d="100"/>
        <a:sy n="33" d="100"/>
      </p:scale>
      <p:origin x="0" y="-234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40" d="100"/>
          <a:sy n="140" d="100"/>
        </p:scale>
        <p:origin x="680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19CCA-9497-4DDA-B059-2E1BACD6DB91}"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ca-ES"/>
        </a:p>
      </dgm:t>
    </dgm:pt>
    <dgm:pt modelId="{1F410A70-7820-4BBE-9BDC-179613E0648E}">
      <dgm:prSet custT="1"/>
      <dgm:spPr/>
      <dgm:t>
        <a:bodyPr/>
        <a:lstStyle/>
        <a:p>
          <a:r>
            <a:rPr lang="ca-ES" sz="1600" dirty="0"/>
            <a:t>Governance</a:t>
          </a:r>
        </a:p>
      </dgm:t>
    </dgm:pt>
    <dgm:pt modelId="{E9D67BFE-D3E1-4546-98E1-D58F9AA0B118}" type="parTrans" cxnId="{A226A77C-1F7B-49C0-A0A8-138A19DC4BCC}">
      <dgm:prSet/>
      <dgm:spPr/>
      <dgm:t>
        <a:bodyPr/>
        <a:lstStyle/>
        <a:p>
          <a:endParaRPr lang="ca-ES"/>
        </a:p>
      </dgm:t>
    </dgm:pt>
    <dgm:pt modelId="{95461369-A91B-4EDF-9858-5AB303CC2064}" type="sibTrans" cxnId="{A226A77C-1F7B-49C0-A0A8-138A19DC4BCC}">
      <dgm:prSet/>
      <dgm:spPr/>
      <dgm:t>
        <a:bodyPr/>
        <a:lstStyle/>
        <a:p>
          <a:endParaRPr lang="ca-ES"/>
        </a:p>
      </dgm:t>
    </dgm:pt>
    <dgm:pt modelId="{A4A9354E-187F-4250-A1F3-5CCCB52561C3}">
      <dgm:prSet custT="1"/>
      <dgm:spPr/>
      <dgm:t>
        <a:bodyPr/>
        <a:lstStyle/>
        <a:p>
          <a:endParaRPr lang="ca-ES" sz="1600" dirty="0"/>
        </a:p>
        <a:p>
          <a:r>
            <a:rPr lang="ca-ES" sz="1600" dirty="0"/>
            <a:t>Integrated and flexible programming</a:t>
          </a:r>
        </a:p>
      </dgm:t>
    </dgm:pt>
    <dgm:pt modelId="{71A989F0-EE17-42D3-A9AA-52E2D0DFC618}" type="parTrans" cxnId="{1CA42AB9-606E-4572-B11D-92115FF560AA}">
      <dgm:prSet/>
      <dgm:spPr/>
      <dgm:t>
        <a:bodyPr/>
        <a:lstStyle/>
        <a:p>
          <a:endParaRPr lang="ca-ES"/>
        </a:p>
      </dgm:t>
    </dgm:pt>
    <dgm:pt modelId="{93A8DE57-92D9-4EE6-9D00-EFDC7F3AAD07}" type="sibTrans" cxnId="{1CA42AB9-606E-4572-B11D-92115FF560AA}">
      <dgm:prSet/>
      <dgm:spPr/>
      <dgm:t>
        <a:bodyPr/>
        <a:lstStyle/>
        <a:p>
          <a:endParaRPr lang="ca-ES"/>
        </a:p>
      </dgm:t>
    </dgm:pt>
    <dgm:pt modelId="{8C7CF8F6-5CA4-422D-9B09-AFF0BB6F7A89}">
      <dgm:prSet custT="1"/>
      <dgm:spPr/>
      <dgm:t>
        <a:bodyPr/>
        <a:lstStyle/>
        <a:p>
          <a:r>
            <a:rPr lang="ca-ES" sz="1600" dirty="0"/>
            <a:t>Objectives</a:t>
          </a:r>
        </a:p>
      </dgm:t>
    </dgm:pt>
    <dgm:pt modelId="{24CDE1AB-C0F3-4E5D-BF29-0136C39144E9}" type="parTrans" cxnId="{1295F11D-F008-4984-A2AA-16FE59464E2F}">
      <dgm:prSet/>
      <dgm:spPr/>
      <dgm:t>
        <a:bodyPr/>
        <a:lstStyle/>
        <a:p>
          <a:endParaRPr lang="ca-ES"/>
        </a:p>
      </dgm:t>
    </dgm:pt>
    <dgm:pt modelId="{0E1A0FAF-7A58-47F3-8FE6-4CD8E171A888}" type="sibTrans" cxnId="{1295F11D-F008-4984-A2AA-16FE59464E2F}">
      <dgm:prSet/>
      <dgm:spPr/>
      <dgm:t>
        <a:bodyPr/>
        <a:lstStyle/>
        <a:p>
          <a:endParaRPr lang="ca-ES"/>
        </a:p>
      </dgm:t>
    </dgm:pt>
    <dgm:pt modelId="{64AC2004-C3AF-4068-86A4-4F97437BBCAA}">
      <dgm:prSet custT="1"/>
      <dgm:spPr/>
      <dgm:t>
        <a:bodyPr/>
        <a:lstStyle/>
        <a:p>
          <a:endParaRPr lang="ca-ES" sz="1600" dirty="0"/>
        </a:p>
        <a:p>
          <a:r>
            <a:rPr lang="ca-ES" sz="1600" dirty="0"/>
            <a:t>Role of the European Parliament</a:t>
          </a:r>
        </a:p>
      </dgm:t>
    </dgm:pt>
    <dgm:pt modelId="{F2145F00-CDE0-420B-B1D5-D3DFD551991D}" type="parTrans" cxnId="{F9714CA7-06E7-4BD0-AAB9-DEC91F1A7188}">
      <dgm:prSet/>
      <dgm:spPr/>
      <dgm:t>
        <a:bodyPr/>
        <a:lstStyle/>
        <a:p>
          <a:endParaRPr lang="ca-ES"/>
        </a:p>
      </dgm:t>
    </dgm:pt>
    <dgm:pt modelId="{5EB0398F-BADA-431F-835C-571B1D05F9BF}" type="sibTrans" cxnId="{F9714CA7-06E7-4BD0-AAB9-DEC91F1A7188}">
      <dgm:prSet/>
      <dgm:spPr/>
      <dgm:t>
        <a:bodyPr/>
        <a:lstStyle/>
        <a:p>
          <a:endParaRPr lang="ca-ES"/>
        </a:p>
      </dgm:t>
    </dgm:pt>
    <dgm:pt modelId="{07BB914A-4024-4FDD-8617-D610548606F9}">
      <dgm:prSet phldrT="[Text]" phldr="0" custT="1"/>
      <dgm:spPr>
        <a:solidFill>
          <a:schemeClr val="accent1"/>
        </a:solidFill>
      </dgm:spPr>
      <dgm:t>
        <a:bodyPr/>
        <a:lstStyle/>
        <a:p>
          <a:endParaRPr lang="en-GB" sz="1600" dirty="0"/>
        </a:p>
        <a:p>
          <a:r>
            <a:rPr lang="en-GB" sz="1600" dirty="0"/>
            <a:t>Financial management rules</a:t>
          </a:r>
        </a:p>
      </dgm:t>
      <dgm:extLst>
        <a:ext uri="{E40237B7-FDA0-4F09-8148-C483321AD2D9}">
          <dgm14:cNvPr xmlns:dgm14="http://schemas.microsoft.com/office/drawing/2010/diagram" id="0" name="" descr="Block #3"/>
        </a:ext>
      </dgm:extLst>
    </dgm:pt>
    <dgm:pt modelId="{E2244063-BBA4-485F-9E48-963741C73183}" type="sibTrans" cxnId="{FF29DD80-B597-45F3-BB9D-B420534E9C13}">
      <dgm:prSet/>
      <dgm:spPr/>
      <dgm:t>
        <a:bodyPr/>
        <a:lstStyle/>
        <a:p>
          <a:endParaRPr lang="en-GB" sz="1600"/>
        </a:p>
      </dgm:t>
    </dgm:pt>
    <dgm:pt modelId="{F3F683A5-A3A9-4D0A-B44F-67A2C1D8414A}" type="parTrans" cxnId="{FF29DD80-B597-45F3-BB9D-B420534E9C13}">
      <dgm:prSet/>
      <dgm:spPr/>
      <dgm:t>
        <a:bodyPr/>
        <a:lstStyle/>
        <a:p>
          <a:endParaRPr lang="en-GB" sz="1600"/>
        </a:p>
      </dgm:t>
    </dgm:pt>
    <dgm:pt modelId="{D8311F08-935B-4134-843F-A62B9A66404E}">
      <dgm:prSet custT="1"/>
      <dgm:spPr/>
      <dgm:t>
        <a:bodyPr/>
        <a:lstStyle/>
        <a:p>
          <a:endParaRPr lang="ca-ES" sz="1400" dirty="0"/>
        </a:p>
        <a:p>
          <a:r>
            <a:rPr lang="ca-ES" sz="1600" dirty="0"/>
            <a:t>Synergies with the European Competitiveness Fund</a:t>
          </a:r>
        </a:p>
      </dgm:t>
    </dgm:pt>
    <dgm:pt modelId="{B6A47FB5-5777-405F-90E9-755FB4B0373E}" type="parTrans" cxnId="{631CAF4E-D1F8-4D06-ACDA-C98E1B98B260}">
      <dgm:prSet/>
      <dgm:spPr/>
      <dgm:t>
        <a:bodyPr/>
        <a:lstStyle/>
        <a:p>
          <a:endParaRPr lang="ca-ES"/>
        </a:p>
      </dgm:t>
    </dgm:pt>
    <dgm:pt modelId="{21A95A6C-9068-484D-AFFD-EEB9085387F8}" type="sibTrans" cxnId="{631CAF4E-D1F8-4D06-ACDA-C98E1B98B260}">
      <dgm:prSet/>
      <dgm:spPr/>
      <dgm:t>
        <a:bodyPr/>
        <a:lstStyle/>
        <a:p>
          <a:endParaRPr lang="ca-ES"/>
        </a:p>
      </dgm:t>
    </dgm:pt>
    <dgm:pt modelId="{97B99AFB-8E8F-4B56-9BA1-5080E84D5C1A}" type="pres">
      <dgm:prSet presAssocID="{4E419CCA-9497-4DDA-B059-2E1BACD6DB91}" presName="Name0" presStyleCnt="0">
        <dgm:presLayoutVars>
          <dgm:dir/>
          <dgm:resizeHandles val="exact"/>
        </dgm:presLayoutVars>
      </dgm:prSet>
      <dgm:spPr/>
    </dgm:pt>
    <dgm:pt modelId="{9E90E890-3F40-404B-9511-53591E56DFD2}" type="pres">
      <dgm:prSet presAssocID="{4E419CCA-9497-4DDA-B059-2E1BACD6DB91}" presName="fgShape" presStyleLbl="fgShp" presStyleIdx="0" presStyleCnt="1"/>
      <dgm:spPr>
        <a:solidFill>
          <a:schemeClr val="bg1"/>
        </a:solidFill>
      </dgm:spPr>
      <dgm:extLst>
        <a:ext uri="{E40237B7-FDA0-4F09-8148-C483321AD2D9}">
          <dgm14:cNvPr xmlns:dgm14="http://schemas.microsoft.com/office/drawing/2010/diagram" id="0" name="" descr="Arrow"/>
        </a:ext>
      </dgm:extLst>
    </dgm:pt>
    <dgm:pt modelId="{58C727B8-1728-43DB-B72B-65605ABAA054}" type="pres">
      <dgm:prSet presAssocID="{4E419CCA-9497-4DDA-B059-2E1BACD6DB91}" presName="linComp" presStyleCnt="0"/>
      <dgm:spPr/>
    </dgm:pt>
    <dgm:pt modelId="{95243F4C-1F97-4A70-8156-606F68F812A2}" type="pres">
      <dgm:prSet presAssocID="{8C7CF8F6-5CA4-422D-9B09-AFF0BB6F7A89}" presName="compNode" presStyleCnt="0"/>
      <dgm:spPr/>
    </dgm:pt>
    <dgm:pt modelId="{396B3BFA-8C14-4C4B-BCD9-3C6AABE753B1}" type="pres">
      <dgm:prSet presAssocID="{8C7CF8F6-5CA4-422D-9B09-AFF0BB6F7A89}" presName="bkgdShape" presStyleLbl="node1" presStyleIdx="0" presStyleCnt="6" custLinFactNeighborX="2088" custLinFactNeighborY="555"/>
      <dgm:spPr/>
    </dgm:pt>
    <dgm:pt modelId="{F2A9E609-025D-4A70-B51F-2DA296913F52}" type="pres">
      <dgm:prSet presAssocID="{8C7CF8F6-5CA4-422D-9B09-AFF0BB6F7A89}" presName="nodeTx" presStyleLbl="node1" presStyleIdx="0" presStyleCnt="6">
        <dgm:presLayoutVars>
          <dgm:bulletEnabled val="1"/>
        </dgm:presLayoutVars>
      </dgm:prSet>
      <dgm:spPr/>
    </dgm:pt>
    <dgm:pt modelId="{4E00D92D-144D-4824-ABD3-1F424C0C9C96}" type="pres">
      <dgm:prSet presAssocID="{8C7CF8F6-5CA4-422D-9B09-AFF0BB6F7A89}" presName="invisiNode" presStyleLbl="node1" presStyleIdx="0" presStyleCnt="6"/>
      <dgm:spPr/>
    </dgm:pt>
    <dgm:pt modelId="{C68729D0-EE8F-413F-B2A1-CA47ECD11043}" type="pres">
      <dgm:prSet presAssocID="{8C7CF8F6-5CA4-422D-9B09-AFF0BB6F7A89}" presName="imagNode" presStyleLbl="fgImgPlace1" presStyleIdx="0" presStyleCnt="6" custLinFactNeighborX="1666" custLinFactNeighborY="2249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ille contour"/>
        </a:ext>
      </dgm:extLst>
    </dgm:pt>
    <dgm:pt modelId="{36BFFA73-B540-4118-8C79-D1F31F0DFE29}" type="pres">
      <dgm:prSet presAssocID="{0E1A0FAF-7A58-47F3-8FE6-4CD8E171A888}" presName="sibTrans" presStyleLbl="sibTrans2D1" presStyleIdx="0" presStyleCnt="0"/>
      <dgm:spPr/>
    </dgm:pt>
    <dgm:pt modelId="{F3BA9840-53AC-49AF-B206-925E10475C18}" type="pres">
      <dgm:prSet presAssocID="{1F410A70-7820-4BBE-9BDC-179613E0648E}" presName="compNode" presStyleCnt="0"/>
      <dgm:spPr/>
    </dgm:pt>
    <dgm:pt modelId="{4FD8B382-6EA5-4A1C-A1B5-A70CEB2B68E4}" type="pres">
      <dgm:prSet presAssocID="{1F410A70-7820-4BBE-9BDC-179613E0648E}" presName="bkgdShape" presStyleLbl="node1" presStyleIdx="1" presStyleCnt="6" custLinFactNeighborX="1564"/>
      <dgm:spPr/>
    </dgm:pt>
    <dgm:pt modelId="{6DFAA9FF-53E4-4036-A92C-3E007E5ABF39}" type="pres">
      <dgm:prSet presAssocID="{1F410A70-7820-4BBE-9BDC-179613E0648E}" presName="nodeTx" presStyleLbl="node1" presStyleIdx="1" presStyleCnt="6">
        <dgm:presLayoutVars>
          <dgm:bulletEnabled val="1"/>
        </dgm:presLayoutVars>
      </dgm:prSet>
      <dgm:spPr/>
    </dgm:pt>
    <dgm:pt modelId="{7654244C-ECCD-41F2-8F02-C5893E1AD057}" type="pres">
      <dgm:prSet presAssocID="{1F410A70-7820-4BBE-9BDC-179613E0648E}" presName="invisiNode" presStyleLbl="node1" presStyleIdx="1" presStyleCnt="6"/>
      <dgm:spPr/>
    </dgm:pt>
    <dgm:pt modelId="{CF5800E7-F647-434C-A762-E8CC9C838F0D}" type="pres">
      <dgm:prSet presAssocID="{1F410A70-7820-4BBE-9BDC-179613E0648E}" presName="imagNode" presStyleLbl="fgImgPlace1" presStyleIdx="1" presStyleCnt="6" custLinFactNeighborX="-833" custLinFactNeighborY="2249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éunion contour"/>
        </a:ext>
      </dgm:extLst>
    </dgm:pt>
    <dgm:pt modelId="{1F43D67F-5B17-4A7B-9EA7-B809729AF996}" type="pres">
      <dgm:prSet presAssocID="{95461369-A91B-4EDF-9858-5AB303CC2064}" presName="sibTrans" presStyleLbl="sibTrans2D1" presStyleIdx="0" presStyleCnt="0"/>
      <dgm:spPr/>
    </dgm:pt>
    <dgm:pt modelId="{4B08DE01-2F04-4E5D-8710-5B3AF73C019A}" type="pres">
      <dgm:prSet presAssocID="{A4A9354E-187F-4250-A1F3-5CCCB52561C3}" presName="compNode" presStyleCnt="0"/>
      <dgm:spPr/>
    </dgm:pt>
    <dgm:pt modelId="{210D5475-8C7E-4FD9-B9D3-80FDB41FDF0F}" type="pres">
      <dgm:prSet presAssocID="{A4A9354E-187F-4250-A1F3-5CCCB52561C3}" presName="bkgdShape" presStyleLbl="node1" presStyleIdx="2" presStyleCnt="6"/>
      <dgm:spPr/>
    </dgm:pt>
    <dgm:pt modelId="{B782FEFF-7310-4940-8867-8492765E1A65}" type="pres">
      <dgm:prSet presAssocID="{A4A9354E-187F-4250-A1F3-5CCCB52561C3}" presName="nodeTx" presStyleLbl="node1" presStyleIdx="2" presStyleCnt="6">
        <dgm:presLayoutVars>
          <dgm:bulletEnabled val="1"/>
        </dgm:presLayoutVars>
      </dgm:prSet>
      <dgm:spPr/>
    </dgm:pt>
    <dgm:pt modelId="{08F48AEE-DE3B-42E0-AFB3-FB1BD90E2451}" type="pres">
      <dgm:prSet presAssocID="{A4A9354E-187F-4250-A1F3-5CCCB52561C3}" presName="invisiNode" presStyleLbl="node1" presStyleIdx="2" presStyleCnt="6"/>
      <dgm:spPr/>
    </dgm:pt>
    <dgm:pt modelId="{17DF5427-5CAF-4717-BBCB-2AF19F7881A0}" type="pres">
      <dgm:prSet presAssocID="{A4A9354E-187F-4250-A1F3-5CCCB52561C3}" presName="imagNode" presStyleLbl="fgImgPlace1" presStyleIdx="2" presStyleCnt="6" custLinFactNeighborX="-763" custLinFactNeighborY="2499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ste contour"/>
        </a:ext>
      </dgm:extLst>
    </dgm:pt>
    <dgm:pt modelId="{A65589F1-E388-4AFF-88A0-965BFA76F13D}" type="pres">
      <dgm:prSet presAssocID="{93A8DE57-92D9-4EE6-9D00-EFDC7F3AAD07}" presName="sibTrans" presStyleLbl="sibTrans2D1" presStyleIdx="0" presStyleCnt="0"/>
      <dgm:spPr/>
    </dgm:pt>
    <dgm:pt modelId="{E3D56AD9-0CCA-4C84-870D-36FC1067AF5D}" type="pres">
      <dgm:prSet presAssocID="{07BB914A-4024-4FDD-8617-D610548606F9}" presName="compNode" presStyleCnt="0"/>
      <dgm:spPr/>
    </dgm:pt>
    <dgm:pt modelId="{2906C434-4760-4BCB-9303-A0CBFEC8C0A4}" type="pres">
      <dgm:prSet presAssocID="{07BB914A-4024-4FDD-8617-D610548606F9}" presName="bkgdShape" presStyleLbl="node1" presStyleIdx="3" presStyleCnt="6"/>
      <dgm:spPr/>
    </dgm:pt>
    <dgm:pt modelId="{694BE0E6-D593-44BE-B0C5-724ACFC7D147}" type="pres">
      <dgm:prSet presAssocID="{07BB914A-4024-4FDD-8617-D610548606F9}" presName="nodeTx" presStyleLbl="node1" presStyleIdx="3" presStyleCnt="6">
        <dgm:presLayoutVars>
          <dgm:bulletEnabled val="1"/>
        </dgm:presLayoutVars>
      </dgm:prSet>
      <dgm:spPr/>
    </dgm:pt>
    <dgm:pt modelId="{C5759E28-2210-49E5-9AE9-8D79AAC53DA8}" type="pres">
      <dgm:prSet presAssocID="{07BB914A-4024-4FDD-8617-D610548606F9}" presName="invisiNode" presStyleLbl="node1" presStyleIdx="3" presStyleCnt="6"/>
      <dgm:spPr/>
    </dgm:pt>
    <dgm:pt modelId="{A45E5CF3-0F36-4CAB-A5BC-68A45E516F1F}" type="pres">
      <dgm:prSet presAssocID="{07BB914A-4024-4FDD-8617-D610548606F9}" presName="imagNode" presStyleLbl="fgImgPlace1" presStyleIdx="3" presStyleCnt="6" custScaleX="116909" custScaleY="116909" custLinFactNeighborY="17653"/>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hilanthropie contour"/>
        </a:ext>
      </dgm:extLst>
    </dgm:pt>
    <dgm:pt modelId="{E987C591-EAD9-46E7-A786-3891EB18B78B}" type="pres">
      <dgm:prSet presAssocID="{E2244063-BBA4-485F-9E48-963741C73183}" presName="sibTrans" presStyleLbl="sibTrans2D1" presStyleIdx="0" presStyleCnt="0"/>
      <dgm:spPr/>
    </dgm:pt>
    <dgm:pt modelId="{2BCE3319-FC75-4F35-B96B-E22563C4597A}" type="pres">
      <dgm:prSet presAssocID="{D8311F08-935B-4134-843F-A62B9A66404E}" presName="compNode" presStyleCnt="0"/>
      <dgm:spPr/>
    </dgm:pt>
    <dgm:pt modelId="{55CE6046-9793-467A-80A3-4A5E088C9717}" type="pres">
      <dgm:prSet presAssocID="{D8311F08-935B-4134-843F-A62B9A66404E}" presName="bkgdShape" presStyleLbl="node1" presStyleIdx="4" presStyleCnt="6" custLinFactNeighborX="-514" custLinFactNeighborY="-552"/>
      <dgm:spPr/>
    </dgm:pt>
    <dgm:pt modelId="{09D0C585-F332-418A-8B0A-3B9BCE9506E5}" type="pres">
      <dgm:prSet presAssocID="{D8311F08-935B-4134-843F-A62B9A66404E}" presName="nodeTx" presStyleLbl="node1" presStyleIdx="4" presStyleCnt="6">
        <dgm:presLayoutVars>
          <dgm:bulletEnabled val="1"/>
        </dgm:presLayoutVars>
      </dgm:prSet>
      <dgm:spPr/>
    </dgm:pt>
    <dgm:pt modelId="{B23EC92A-E02E-4077-AB4F-3B088E262528}" type="pres">
      <dgm:prSet presAssocID="{D8311F08-935B-4134-843F-A62B9A66404E}" presName="invisiNode" presStyleLbl="node1" presStyleIdx="4" presStyleCnt="6"/>
      <dgm:spPr/>
    </dgm:pt>
    <dgm:pt modelId="{A346ACA8-2934-4B25-B8A2-86209DEFF594}" type="pres">
      <dgm:prSet presAssocID="{D8311F08-935B-4134-843F-A62B9A66404E}" presName="imagNode" presStyleLbl="fgImgPlace1" presStyleIdx="4" presStyleCnt="6" custLinFactNeighborX="4141" custLinFactNeighborY="18219"/>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ngrenages contour"/>
        </a:ext>
      </dgm:extLst>
    </dgm:pt>
    <dgm:pt modelId="{4DE69AA1-C83C-43D4-807C-610B3C784F8C}" type="pres">
      <dgm:prSet presAssocID="{21A95A6C-9068-484D-AFFD-EEB9085387F8}" presName="sibTrans" presStyleLbl="sibTrans2D1" presStyleIdx="0" presStyleCnt="0"/>
      <dgm:spPr/>
    </dgm:pt>
    <dgm:pt modelId="{0372EA8E-5C95-46E4-AE55-C66602482B9A}" type="pres">
      <dgm:prSet presAssocID="{64AC2004-C3AF-4068-86A4-4F97437BBCAA}" presName="compNode" presStyleCnt="0"/>
      <dgm:spPr/>
    </dgm:pt>
    <dgm:pt modelId="{2951F89A-3D99-43A5-B747-AA437738D5EB}" type="pres">
      <dgm:prSet presAssocID="{64AC2004-C3AF-4068-86A4-4F97437BBCAA}" presName="bkgdShape" presStyleLbl="node1" presStyleIdx="5" presStyleCnt="6" custLinFactNeighborX="-3080" custLinFactNeighborY="-276"/>
      <dgm:spPr/>
    </dgm:pt>
    <dgm:pt modelId="{44A35848-E7C2-4238-BD4F-C7AEC7F4D1DD}" type="pres">
      <dgm:prSet presAssocID="{64AC2004-C3AF-4068-86A4-4F97437BBCAA}" presName="nodeTx" presStyleLbl="node1" presStyleIdx="5" presStyleCnt="6">
        <dgm:presLayoutVars>
          <dgm:bulletEnabled val="1"/>
        </dgm:presLayoutVars>
      </dgm:prSet>
      <dgm:spPr/>
    </dgm:pt>
    <dgm:pt modelId="{819B62BD-0B2D-4756-98D2-AB8B57435B69}" type="pres">
      <dgm:prSet presAssocID="{64AC2004-C3AF-4068-86A4-4F97437BBCAA}" presName="invisiNode" presStyleLbl="node1" presStyleIdx="5" presStyleCnt="6"/>
      <dgm:spPr/>
    </dgm:pt>
    <dgm:pt modelId="{03ABEADB-593D-422D-A30A-3300702FAB7B}" type="pres">
      <dgm:prSet presAssocID="{64AC2004-C3AF-4068-86A4-4F97437BBCAA}" presName="imagNode" presStyleLbl="fgImgPlace1" presStyleIdx="5" presStyleCnt="6" custLinFactNeighborX="2485" custLinFactNeighborY="1490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Tribunal contour"/>
        </a:ext>
      </dgm:extLst>
    </dgm:pt>
  </dgm:ptLst>
  <dgm:cxnLst>
    <dgm:cxn modelId="{7B3EE90B-90FE-4377-9C19-869FB78CBB29}" type="presOf" srcId="{1F410A70-7820-4BBE-9BDC-179613E0648E}" destId="{4FD8B382-6EA5-4A1C-A1B5-A70CEB2B68E4}" srcOrd="0" destOrd="0" presId="urn:microsoft.com/office/officeart/2005/8/layout/hList7"/>
    <dgm:cxn modelId="{15C9880D-6EAD-4CB0-868E-F0833BDBF7C2}" type="presOf" srcId="{64AC2004-C3AF-4068-86A4-4F97437BBCAA}" destId="{44A35848-E7C2-4238-BD4F-C7AEC7F4D1DD}" srcOrd="1" destOrd="0" presId="urn:microsoft.com/office/officeart/2005/8/layout/hList7"/>
    <dgm:cxn modelId="{1295F11D-F008-4984-A2AA-16FE59464E2F}" srcId="{4E419CCA-9497-4DDA-B059-2E1BACD6DB91}" destId="{8C7CF8F6-5CA4-422D-9B09-AFF0BB6F7A89}" srcOrd="0" destOrd="0" parTransId="{24CDE1AB-C0F3-4E5D-BF29-0136C39144E9}" sibTransId="{0E1A0FAF-7A58-47F3-8FE6-4CD8E171A888}"/>
    <dgm:cxn modelId="{D73E5C2A-A22F-4A43-851A-8EFEA23352FE}" type="presOf" srcId="{A4A9354E-187F-4250-A1F3-5CCCB52561C3}" destId="{210D5475-8C7E-4FD9-B9D3-80FDB41FDF0F}" srcOrd="0" destOrd="0" presId="urn:microsoft.com/office/officeart/2005/8/layout/hList7"/>
    <dgm:cxn modelId="{8BED0E36-2AFA-4657-AE3E-9C06530EF2B2}" type="presOf" srcId="{07BB914A-4024-4FDD-8617-D610548606F9}" destId="{2906C434-4760-4BCB-9303-A0CBFEC8C0A4}" srcOrd="0" destOrd="0" presId="urn:microsoft.com/office/officeart/2005/8/layout/hList7"/>
    <dgm:cxn modelId="{1426D83F-FE2F-4DC9-BC30-BA95C6C6E3FD}" type="presOf" srcId="{64AC2004-C3AF-4068-86A4-4F97437BBCAA}" destId="{2951F89A-3D99-43A5-B747-AA437738D5EB}" srcOrd="0" destOrd="0" presId="urn:microsoft.com/office/officeart/2005/8/layout/hList7"/>
    <dgm:cxn modelId="{A12F0F49-6C05-4505-8026-44EC3786A054}" type="presOf" srcId="{4E419CCA-9497-4DDA-B059-2E1BACD6DB91}" destId="{97B99AFB-8E8F-4B56-9BA1-5080E84D5C1A}" srcOrd="0" destOrd="0" presId="urn:microsoft.com/office/officeart/2005/8/layout/hList7"/>
    <dgm:cxn modelId="{96728D6C-27DE-4B9F-8E53-C8F260F6A14E}" type="presOf" srcId="{D8311F08-935B-4134-843F-A62B9A66404E}" destId="{55CE6046-9793-467A-80A3-4A5E088C9717}" srcOrd="0" destOrd="0" presId="urn:microsoft.com/office/officeart/2005/8/layout/hList7"/>
    <dgm:cxn modelId="{631CAF4E-D1F8-4D06-ACDA-C98E1B98B260}" srcId="{4E419CCA-9497-4DDA-B059-2E1BACD6DB91}" destId="{D8311F08-935B-4134-843F-A62B9A66404E}" srcOrd="4" destOrd="0" parTransId="{B6A47FB5-5777-405F-90E9-755FB4B0373E}" sibTransId="{21A95A6C-9068-484D-AFFD-EEB9085387F8}"/>
    <dgm:cxn modelId="{70771B73-C69C-4DA5-997D-8C6EA20D2528}" type="presOf" srcId="{8C7CF8F6-5CA4-422D-9B09-AFF0BB6F7A89}" destId="{F2A9E609-025D-4A70-B51F-2DA296913F52}" srcOrd="1" destOrd="0" presId="urn:microsoft.com/office/officeart/2005/8/layout/hList7"/>
    <dgm:cxn modelId="{A226A77C-1F7B-49C0-A0A8-138A19DC4BCC}" srcId="{4E419CCA-9497-4DDA-B059-2E1BACD6DB91}" destId="{1F410A70-7820-4BBE-9BDC-179613E0648E}" srcOrd="1" destOrd="0" parTransId="{E9D67BFE-D3E1-4546-98E1-D58F9AA0B118}" sibTransId="{95461369-A91B-4EDF-9858-5AB303CC2064}"/>
    <dgm:cxn modelId="{4387AB7D-3C5F-49CC-94A7-9DE570930284}" type="presOf" srcId="{0E1A0FAF-7A58-47F3-8FE6-4CD8E171A888}" destId="{36BFFA73-B540-4118-8C79-D1F31F0DFE29}" srcOrd="0" destOrd="0" presId="urn:microsoft.com/office/officeart/2005/8/layout/hList7"/>
    <dgm:cxn modelId="{FF29DD80-B597-45F3-BB9D-B420534E9C13}" srcId="{4E419CCA-9497-4DDA-B059-2E1BACD6DB91}" destId="{07BB914A-4024-4FDD-8617-D610548606F9}" srcOrd="3" destOrd="0" parTransId="{F3F683A5-A3A9-4D0A-B44F-67A2C1D8414A}" sibTransId="{E2244063-BBA4-485F-9E48-963741C73183}"/>
    <dgm:cxn modelId="{0C7CFB87-39CD-4DA1-976D-A508F031CA6E}" type="presOf" srcId="{D8311F08-935B-4134-843F-A62B9A66404E}" destId="{09D0C585-F332-418A-8B0A-3B9BCE9506E5}" srcOrd="1" destOrd="0" presId="urn:microsoft.com/office/officeart/2005/8/layout/hList7"/>
    <dgm:cxn modelId="{5224BE89-1EDB-4C32-A877-FAF10869B329}" type="presOf" srcId="{95461369-A91B-4EDF-9858-5AB303CC2064}" destId="{1F43D67F-5B17-4A7B-9EA7-B809729AF996}" srcOrd="0" destOrd="0" presId="urn:microsoft.com/office/officeart/2005/8/layout/hList7"/>
    <dgm:cxn modelId="{1F562398-9F72-4563-813A-AE96E954CC7C}" type="presOf" srcId="{07BB914A-4024-4FDD-8617-D610548606F9}" destId="{694BE0E6-D593-44BE-B0C5-724ACFC7D147}" srcOrd="1" destOrd="0" presId="urn:microsoft.com/office/officeart/2005/8/layout/hList7"/>
    <dgm:cxn modelId="{F9714CA7-06E7-4BD0-AAB9-DEC91F1A7188}" srcId="{4E419CCA-9497-4DDA-B059-2E1BACD6DB91}" destId="{64AC2004-C3AF-4068-86A4-4F97437BBCAA}" srcOrd="5" destOrd="0" parTransId="{F2145F00-CDE0-420B-B1D5-D3DFD551991D}" sibTransId="{5EB0398F-BADA-431F-835C-571B1D05F9BF}"/>
    <dgm:cxn modelId="{33CB68AB-D74D-41A3-B936-DE968B337C74}" type="presOf" srcId="{93A8DE57-92D9-4EE6-9D00-EFDC7F3AAD07}" destId="{A65589F1-E388-4AFF-88A0-965BFA76F13D}" srcOrd="0" destOrd="0" presId="urn:microsoft.com/office/officeart/2005/8/layout/hList7"/>
    <dgm:cxn modelId="{BE5376B3-0CDB-4A01-B1EC-B6345B3B40D8}" type="presOf" srcId="{A4A9354E-187F-4250-A1F3-5CCCB52561C3}" destId="{B782FEFF-7310-4940-8867-8492765E1A65}" srcOrd="1" destOrd="0" presId="urn:microsoft.com/office/officeart/2005/8/layout/hList7"/>
    <dgm:cxn modelId="{1CA42AB9-606E-4572-B11D-92115FF560AA}" srcId="{4E419CCA-9497-4DDA-B059-2E1BACD6DB91}" destId="{A4A9354E-187F-4250-A1F3-5CCCB52561C3}" srcOrd="2" destOrd="0" parTransId="{71A989F0-EE17-42D3-A9AA-52E2D0DFC618}" sibTransId="{93A8DE57-92D9-4EE6-9D00-EFDC7F3AAD07}"/>
    <dgm:cxn modelId="{ACA080E0-A91E-4AEF-9BF9-D30A3D0B617E}" type="presOf" srcId="{E2244063-BBA4-485F-9E48-963741C73183}" destId="{E987C591-EAD9-46E7-A786-3891EB18B78B}" srcOrd="0" destOrd="0" presId="urn:microsoft.com/office/officeart/2005/8/layout/hList7"/>
    <dgm:cxn modelId="{EAAEDDE3-FB55-4A67-AB23-AB775126AC55}" type="presOf" srcId="{21A95A6C-9068-484D-AFFD-EEB9085387F8}" destId="{4DE69AA1-C83C-43D4-807C-610B3C784F8C}" srcOrd="0" destOrd="0" presId="urn:microsoft.com/office/officeart/2005/8/layout/hList7"/>
    <dgm:cxn modelId="{5BF09DF3-BCAA-4093-AD6B-C63E67D1750E}" type="presOf" srcId="{1F410A70-7820-4BBE-9BDC-179613E0648E}" destId="{6DFAA9FF-53E4-4036-A92C-3E007E5ABF39}" srcOrd="1" destOrd="0" presId="urn:microsoft.com/office/officeart/2005/8/layout/hList7"/>
    <dgm:cxn modelId="{5342D4F4-E490-4447-8437-AEBA7D66CA9D}" type="presOf" srcId="{8C7CF8F6-5CA4-422D-9B09-AFF0BB6F7A89}" destId="{396B3BFA-8C14-4C4B-BCD9-3C6AABE753B1}" srcOrd="0" destOrd="0" presId="urn:microsoft.com/office/officeart/2005/8/layout/hList7"/>
    <dgm:cxn modelId="{F43774E0-6BB9-49A4-9D15-D4735831DCD7}" type="presParOf" srcId="{97B99AFB-8E8F-4B56-9BA1-5080E84D5C1A}" destId="{9E90E890-3F40-404B-9511-53591E56DFD2}" srcOrd="0" destOrd="0" presId="urn:microsoft.com/office/officeart/2005/8/layout/hList7"/>
    <dgm:cxn modelId="{6705855B-AA3B-497C-8B08-6FBFE8CF8479}" type="presParOf" srcId="{97B99AFB-8E8F-4B56-9BA1-5080E84D5C1A}" destId="{58C727B8-1728-43DB-B72B-65605ABAA054}" srcOrd="1" destOrd="0" presId="urn:microsoft.com/office/officeart/2005/8/layout/hList7"/>
    <dgm:cxn modelId="{1C09967D-60DA-4BE7-AD8C-B260EF2F1E39}" type="presParOf" srcId="{58C727B8-1728-43DB-B72B-65605ABAA054}" destId="{95243F4C-1F97-4A70-8156-606F68F812A2}" srcOrd="0" destOrd="0" presId="urn:microsoft.com/office/officeart/2005/8/layout/hList7"/>
    <dgm:cxn modelId="{231ED625-0281-4065-852D-CABF1D47A58F}" type="presParOf" srcId="{95243F4C-1F97-4A70-8156-606F68F812A2}" destId="{396B3BFA-8C14-4C4B-BCD9-3C6AABE753B1}" srcOrd="0" destOrd="0" presId="urn:microsoft.com/office/officeart/2005/8/layout/hList7"/>
    <dgm:cxn modelId="{7406E489-DBD2-409F-A112-25A00A0F02E0}" type="presParOf" srcId="{95243F4C-1F97-4A70-8156-606F68F812A2}" destId="{F2A9E609-025D-4A70-B51F-2DA296913F52}" srcOrd="1" destOrd="0" presId="urn:microsoft.com/office/officeart/2005/8/layout/hList7"/>
    <dgm:cxn modelId="{D3ACE513-E2D8-4A5B-9084-FB618196F7F4}" type="presParOf" srcId="{95243F4C-1F97-4A70-8156-606F68F812A2}" destId="{4E00D92D-144D-4824-ABD3-1F424C0C9C96}" srcOrd="2" destOrd="0" presId="urn:microsoft.com/office/officeart/2005/8/layout/hList7"/>
    <dgm:cxn modelId="{56C689AD-1F3B-4C04-A065-C4246D378303}" type="presParOf" srcId="{95243F4C-1F97-4A70-8156-606F68F812A2}" destId="{C68729D0-EE8F-413F-B2A1-CA47ECD11043}" srcOrd="3" destOrd="0" presId="urn:microsoft.com/office/officeart/2005/8/layout/hList7"/>
    <dgm:cxn modelId="{7B64769E-1C24-4FAA-BE66-C096FE9C2933}" type="presParOf" srcId="{58C727B8-1728-43DB-B72B-65605ABAA054}" destId="{36BFFA73-B540-4118-8C79-D1F31F0DFE29}" srcOrd="1" destOrd="0" presId="urn:microsoft.com/office/officeart/2005/8/layout/hList7"/>
    <dgm:cxn modelId="{C656BD42-7810-416F-B2AF-D1CE16776154}" type="presParOf" srcId="{58C727B8-1728-43DB-B72B-65605ABAA054}" destId="{F3BA9840-53AC-49AF-B206-925E10475C18}" srcOrd="2" destOrd="0" presId="urn:microsoft.com/office/officeart/2005/8/layout/hList7"/>
    <dgm:cxn modelId="{76D57730-41B4-4AC1-A395-28DC178EA151}" type="presParOf" srcId="{F3BA9840-53AC-49AF-B206-925E10475C18}" destId="{4FD8B382-6EA5-4A1C-A1B5-A70CEB2B68E4}" srcOrd="0" destOrd="0" presId="urn:microsoft.com/office/officeart/2005/8/layout/hList7"/>
    <dgm:cxn modelId="{45C33B20-3AB6-4618-8E9F-E352E5F3B0B2}" type="presParOf" srcId="{F3BA9840-53AC-49AF-B206-925E10475C18}" destId="{6DFAA9FF-53E4-4036-A92C-3E007E5ABF39}" srcOrd="1" destOrd="0" presId="urn:microsoft.com/office/officeart/2005/8/layout/hList7"/>
    <dgm:cxn modelId="{B2077CA9-AD68-425D-8E11-0F57AF2B6364}" type="presParOf" srcId="{F3BA9840-53AC-49AF-B206-925E10475C18}" destId="{7654244C-ECCD-41F2-8F02-C5893E1AD057}" srcOrd="2" destOrd="0" presId="urn:microsoft.com/office/officeart/2005/8/layout/hList7"/>
    <dgm:cxn modelId="{7746BA62-2C07-4C37-9BF3-190796F5B76E}" type="presParOf" srcId="{F3BA9840-53AC-49AF-B206-925E10475C18}" destId="{CF5800E7-F647-434C-A762-E8CC9C838F0D}" srcOrd="3" destOrd="0" presId="urn:microsoft.com/office/officeart/2005/8/layout/hList7"/>
    <dgm:cxn modelId="{EF5B18B1-DC8C-43C5-8B6F-F441D4A9530B}" type="presParOf" srcId="{58C727B8-1728-43DB-B72B-65605ABAA054}" destId="{1F43D67F-5B17-4A7B-9EA7-B809729AF996}" srcOrd="3" destOrd="0" presId="urn:microsoft.com/office/officeart/2005/8/layout/hList7"/>
    <dgm:cxn modelId="{DB0A6A55-4461-4C75-86BE-A359E4155940}" type="presParOf" srcId="{58C727B8-1728-43DB-B72B-65605ABAA054}" destId="{4B08DE01-2F04-4E5D-8710-5B3AF73C019A}" srcOrd="4" destOrd="0" presId="urn:microsoft.com/office/officeart/2005/8/layout/hList7"/>
    <dgm:cxn modelId="{A8B65C28-A0BE-4A7C-9A80-CBD68E0825A3}" type="presParOf" srcId="{4B08DE01-2F04-4E5D-8710-5B3AF73C019A}" destId="{210D5475-8C7E-4FD9-B9D3-80FDB41FDF0F}" srcOrd="0" destOrd="0" presId="urn:microsoft.com/office/officeart/2005/8/layout/hList7"/>
    <dgm:cxn modelId="{771D59AC-90C1-411F-A83D-2728A7431BD4}" type="presParOf" srcId="{4B08DE01-2F04-4E5D-8710-5B3AF73C019A}" destId="{B782FEFF-7310-4940-8867-8492765E1A65}" srcOrd="1" destOrd="0" presId="urn:microsoft.com/office/officeart/2005/8/layout/hList7"/>
    <dgm:cxn modelId="{0FB38FE8-CE65-47F9-B56A-CF03336A01A4}" type="presParOf" srcId="{4B08DE01-2F04-4E5D-8710-5B3AF73C019A}" destId="{08F48AEE-DE3B-42E0-AFB3-FB1BD90E2451}" srcOrd="2" destOrd="0" presId="urn:microsoft.com/office/officeart/2005/8/layout/hList7"/>
    <dgm:cxn modelId="{1B0B1D7B-5347-47C3-A3D0-13EB1F5F4642}" type="presParOf" srcId="{4B08DE01-2F04-4E5D-8710-5B3AF73C019A}" destId="{17DF5427-5CAF-4717-BBCB-2AF19F7881A0}" srcOrd="3" destOrd="0" presId="urn:microsoft.com/office/officeart/2005/8/layout/hList7"/>
    <dgm:cxn modelId="{AAA2B691-3D90-4F72-8CEB-9FB1DD4824DB}" type="presParOf" srcId="{58C727B8-1728-43DB-B72B-65605ABAA054}" destId="{A65589F1-E388-4AFF-88A0-965BFA76F13D}" srcOrd="5" destOrd="0" presId="urn:microsoft.com/office/officeart/2005/8/layout/hList7"/>
    <dgm:cxn modelId="{6CAE679A-573C-4FD3-9772-9F2EE297E7BC}" type="presParOf" srcId="{58C727B8-1728-43DB-B72B-65605ABAA054}" destId="{E3D56AD9-0CCA-4C84-870D-36FC1067AF5D}" srcOrd="6" destOrd="0" presId="urn:microsoft.com/office/officeart/2005/8/layout/hList7"/>
    <dgm:cxn modelId="{9B23E311-24CB-4F3C-A171-5DF598D15369}" type="presParOf" srcId="{E3D56AD9-0CCA-4C84-870D-36FC1067AF5D}" destId="{2906C434-4760-4BCB-9303-A0CBFEC8C0A4}" srcOrd="0" destOrd="0" presId="urn:microsoft.com/office/officeart/2005/8/layout/hList7"/>
    <dgm:cxn modelId="{6B37B6B6-650A-4D12-8245-53A04295D1AB}" type="presParOf" srcId="{E3D56AD9-0CCA-4C84-870D-36FC1067AF5D}" destId="{694BE0E6-D593-44BE-B0C5-724ACFC7D147}" srcOrd="1" destOrd="0" presId="urn:microsoft.com/office/officeart/2005/8/layout/hList7"/>
    <dgm:cxn modelId="{5B49D42F-7C21-47A8-96CA-ED1B97C9AEF4}" type="presParOf" srcId="{E3D56AD9-0CCA-4C84-870D-36FC1067AF5D}" destId="{C5759E28-2210-49E5-9AE9-8D79AAC53DA8}" srcOrd="2" destOrd="0" presId="urn:microsoft.com/office/officeart/2005/8/layout/hList7"/>
    <dgm:cxn modelId="{279E5D29-3DBD-4168-836E-DF9E0DFBFB81}" type="presParOf" srcId="{E3D56AD9-0CCA-4C84-870D-36FC1067AF5D}" destId="{A45E5CF3-0F36-4CAB-A5BC-68A45E516F1F}" srcOrd="3" destOrd="0" presId="urn:microsoft.com/office/officeart/2005/8/layout/hList7"/>
    <dgm:cxn modelId="{654B231D-43B1-4517-81DD-1355235086B2}" type="presParOf" srcId="{58C727B8-1728-43DB-B72B-65605ABAA054}" destId="{E987C591-EAD9-46E7-A786-3891EB18B78B}" srcOrd="7" destOrd="0" presId="urn:microsoft.com/office/officeart/2005/8/layout/hList7"/>
    <dgm:cxn modelId="{B0899E1D-BF97-4633-8451-AE6F978B6E35}" type="presParOf" srcId="{58C727B8-1728-43DB-B72B-65605ABAA054}" destId="{2BCE3319-FC75-4F35-B96B-E22563C4597A}" srcOrd="8" destOrd="0" presId="urn:microsoft.com/office/officeart/2005/8/layout/hList7"/>
    <dgm:cxn modelId="{32B6F782-B1DC-4205-B98C-2AA105022546}" type="presParOf" srcId="{2BCE3319-FC75-4F35-B96B-E22563C4597A}" destId="{55CE6046-9793-467A-80A3-4A5E088C9717}" srcOrd="0" destOrd="0" presId="urn:microsoft.com/office/officeart/2005/8/layout/hList7"/>
    <dgm:cxn modelId="{42C99539-F262-474F-BF7C-ADBDE6E3E547}" type="presParOf" srcId="{2BCE3319-FC75-4F35-B96B-E22563C4597A}" destId="{09D0C585-F332-418A-8B0A-3B9BCE9506E5}" srcOrd="1" destOrd="0" presId="urn:microsoft.com/office/officeart/2005/8/layout/hList7"/>
    <dgm:cxn modelId="{CA1C3C84-FE7F-4133-9C91-01628260AA56}" type="presParOf" srcId="{2BCE3319-FC75-4F35-B96B-E22563C4597A}" destId="{B23EC92A-E02E-4077-AB4F-3B088E262528}" srcOrd="2" destOrd="0" presId="urn:microsoft.com/office/officeart/2005/8/layout/hList7"/>
    <dgm:cxn modelId="{12B5C008-8D35-41E0-A52D-0F6FB15893EE}" type="presParOf" srcId="{2BCE3319-FC75-4F35-B96B-E22563C4597A}" destId="{A346ACA8-2934-4B25-B8A2-86209DEFF594}" srcOrd="3" destOrd="0" presId="urn:microsoft.com/office/officeart/2005/8/layout/hList7"/>
    <dgm:cxn modelId="{3A21E536-51D1-4739-85E7-19E0987FDD28}" type="presParOf" srcId="{58C727B8-1728-43DB-B72B-65605ABAA054}" destId="{4DE69AA1-C83C-43D4-807C-610B3C784F8C}" srcOrd="9" destOrd="0" presId="urn:microsoft.com/office/officeart/2005/8/layout/hList7"/>
    <dgm:cxn modelId="{E85DC2B4-E609-4716-AFF7-39ECBF22386F}" type="presParOf" srcId="{58C727B8-1728-43DB-B72B-65605ABAA054}" destId="{0372EA8E-5C95-46E4-AE55-C66602482B9A}" srcOrd="10" destOrd="0" presId="urn:microsoft.com/office/officeart/2005/8/layout/hList7"/>
    <dgm:cxn modelId="{36D9CCDC-6FF2-4CB7-9343-1C6CF11626BB}" type="presParOf" srcId="{0372EA8E-5C95-46E4-AE55-C66602482B9A}" destId="{2951F89A-3D99-43A5-B747-AA437738D5EB}" srcOrd="0" destOrd="0" presId="urn:microsoft.com/office/officeart/2005/8/layout/hList7"/>
    <dgm:cxn modelId="{431F95BB-BA2E-46FD-A0FA-0BEB2B748C6F}" type="presParOf" srcId="{0372EA8E-5C95-46E4-AE55-C66602482B9A}" destId="{44A35848-E7C2-4238-BD4F-C7AEC7F4D1DD}" srcOrd="1" destOrd="0" presId="urn:microsoft.com/office/officeart/2005/8/layout/hList7"/>
    <dgm:cxn modelId="{D63A963D-1991-44AE-A778-E078B67BB631}" type="presParOf" srcId="{0372EA8E-5C95-46E4-AE55-C66602482B9A}" destId="{819B62BD-0B2D-4756-98D2-AB8B57435B69}" srcOrd="2" destOrd="0" presId="urn:microsoft.com/office/officeart/2005/8/layout/hList7"/>
    <dgm:cxn modelId="{24B6B367-56E5-45CF-A91B-6D1838C05A20}" type="presParOf" srcId="{0372EA8E-5C95-46E4-AE55-C66602482B9A}" destId="{03ABEADB-593D-422D-A30A-3300702FAB7B}"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B3BFA-8C14-4C4B-BCD9-3C6AABE753B1}">
      <dsp:nvSpPr>
        <dsp:cNvPr id="0" name=""/>
        <dsp:cNvSpPr/>
      </dsp:nvSpPr>
      <dsp:spPr>
        <a:xfrm>
          <a:off x="36237" y="0"/>
          <a:ext cx="1729294" cy="3219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a-ES" sz="1600" kern="1200" dirty="0"/>
            <a:t>Objectives</a:t>
          </a:r>
        </a:p>
      </dsp:txBody>
      <dsp:txXfrm>
        <a:off x="36237" y="1287718"/>
        <a:ext cx="1729294" cy="1287718"/>
      </dsp:txXfrm>
    </dsp:sp>
    <dsp:sp modelId="{C68729D0-EE8F-413F-B2A1-CA47ECD11043}">
      <dsp:nvSpPr>
        <dsp:cNvPr id="0" name=""/>
        <dsp:cNvSpPr/>
      </dsp:nvSpPr>
      <dsp:spPr>
        <a:xfrm>
          <a:off x="346624" y="434266"/>
          <a:ext cx="1072025" cy="107202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D8B382-6EA5-4A1C-A1B5-A70CEB2B68E4}">
      <dsp:nvSpPr>
        <dsp:cNvPr id="0" name=""/>
        <dsp:cNvSpPr/>
      </dsp:nvSpPr>
      <dsp:spPr>
        <a:xfrm>
          <a:off x="1808348" y="0"/>
          <a:ext cx="1729294" cy="3219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a-ES" sz="1600" kern="1200" dirty="0"/>
            <a:t>Governance</a:t>
          </a:r>
        </a:p>
      </dsp:txBody>
      <dsp:txXfrm>
        <a:off x="1808348" y="1287718"/>
        <a:ext cx="1729294" cy="1287718"/>
      </dsp:txXfrm>
    </dsp:sp>
    <dsp:sp modelId="{CF5800E7-F647-434C-A762-E8CC9C838F0D}">
      <dsp:nvSpPr>
        <dsp:cNvPr id="0" name=""/>
        <dsp:cNvSpPr/>
      </dsp:nvSpPr>
      <dsp:spPr>
        <a:xfrm>
          <a:off x="2101007" y="434266"/>
          <a:ext cx="1072025" cy="107202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D5475-8C7E-4FD9-B9D3-80FDB41FDF0F}">
      <dsp:nvSpPr>
        <dsp:cNvPr id="0" name=""/>
        <dsp:cNvSpPr/>
      </dsp:nvSpPr>
      <dsp:spPr>
        <a:xfrm>
          <a:off x="3562475" y="0"/>
          <a:ext cx="1729294" cy="3219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ca-ES" sz="1600" kern="1200" dirty="0"/>
        </a:p>
        <a:p>
          <a:pPr marL="0" lvl="0" indent="0" algn="ctr" defTabSz="711200">
            <a:lnSpc>
              <a:spcPct val="90000"/>
            </a:lnSpc>
            <a:spcBef>
              <a:spcPct val="0"/>
            </a:spcBef>
            <a:spcAft>
              <a:spcPct val="35000"/>
            </a:spcAft>
            <a:buNone/>
          </a:pPr>
          <a:r>
            <a:rPr lang="ca-ES" sz="1600" kern="1200" dirty="0"/>
            <a:t>Integrated and flexible programming</a:t>
          </a:r>
        </a:p>
      </dsp:txBody>
      <dsp:txXfrm>
        <a:off x="3562475" y="1287718"/>
        <a:ext cx="1729294" cy="1287718"/>
      </dsp:txXfrm>
    </dsp:sp>
    <dsp:sp modelId="{17DF5427-5CAF-4717-BBCB-2AF19F7881A0}">
      <dsp:nvSpPr>
        <dsp:cNvPr id="0" name=""/>
        <dsp:cNvSpPr/>
      </dsp:nvSpPr>
      <dsp:spPr>
        <a:xfrm>
          <a:off x="3882930" y="461056"/>
          <a:ext cx="1072025" cy="107202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06C434-4760-4BCB-9303-A0CBFEC8C0A4}">
      <dsp:nvSpPr>
        <dsp:cNvPr id="0" name=""/>
        <dsp:cNvSpPr/>
      </dsp:nvSpPr>
      <dsp:spPr>
        <a:xfrm>
          <a:off x="5343648" y="0"/>
          <a:ext cx="1729294" cy="3219295"/>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GB" sz="1600" kern="1200" dirty="0"/>
        </a:p>
        <a:p>
          <a:pPr marL="0" lvl="0" indent="0" algn="ctr" defTabSz="711200">
            <a:lnSpc>
              <a:spcPct val="90000"/>
            </a:lnSpc>
            <a:spcBef>
              <a:spcPct val="0"/>
            </a:spcBef>
            <a:spcAft>
              <a:spcPct val="35000"/>
            </a:spcAft>
            <a:buNone/>
          </a:pPr>
          <a:r>
            <a:rPr lang="en-GB" sz="1600" kern="1200" dirty="0"/>
            <a:t>Financial management rules</a:t>
          </a:r>
        </a:p>
      </dsp:txBody>
      <dsp:txXfrm>
        <a:off x="5343648" y="1287718"/>
        <a:ext cx="1729294" cy="1287718"/>
      </dsp:txXfrm>
    </dsp:sp>
    <dsp:sp modelId="{A45E5CF3-0F36-4CAB-A5BC-68A45E516F1F}">
      <dsp:nvSpPr>
        <dsp:cNvPr id="0" name=""/>
        <dsp:cNvSpPr/>
      </dsp:nvSpPr>
      <dsp:spPr>
        <a:xfrm>
          <a:off x="5581648" y="291767"/>
          <a:ext cx="1253293" cy="1253293"/>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CE6046-9793-467A-80A3-4A5E088C9717}">
      <dsp:nvSpPr>
        <dsp:cNvPr id="0" name=""/>
        <dsp:cNvSpPr/>
      </dsp:nvSpPr>
      <dsp:spPr>
        <a:xfrm>
          <a:off x="7115932" y="0"/>
          <a:ext cx="1729294" cy="3219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ca-ES" sz="1400" kern="1200" dirty="0"/>
        </a:p>
        <a:p>
          <a:pPr marL="0" lvl="0" indent="0" algn="ctr" defTabSz="622300">
            <a:lnSpc>
              <a:spcPct val="90000"/>
            </a:lnSpc>
            <a:spcBef>
              <a:spcPct val="0"/>
            </a:spcBef>
            <a:spcAft>
              <a:spcPct val="35000"/>
            </a:spcAft>
            <a:buNone/>
          </a:pPr>
          <a:r>
            <a:rPr lang="ca-ES" sz="1600" kern="1200" dirty="0"/>
            <a:t>Synergies with the European Competitiveness Fund</a:t>
          </a:r>
        </a:p>
      </dsp:txBody>
      <dsp:txXfrm>
        <a:off x="7115932" y="1287718"/>
        <a:ext cx="1729294" cy="1287718"/>
      </dsp:txXfrm>
    </dsp:sp>
    <dsp:sp modelId="{A346ACA8-2934-4B25-B8A2-86209DEFF594}">
      <dsp:nvSpPr>
        <dsp:cNvPr id="0" name=""/>
        <dsp:cNvSpPr/>
      </dsp:nvSpPr>
      <dsp:spPr>
        <a:xfrm>
          <a:off x="7497848" y="388469"/>
          <a:ext cx="1072025" cy="1072025"/>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1F89A-3D99-43A5-B747-AA437738D5EB}">
      <dsp:nvSpPr>
        <dsp:cNvPr id="0" name=""/>
        <dsp:cNvSpPr/>
      </dsp:nvSpPr>
      <dsp:spPr>
        <a:xfrm>
          <a:off x="8852731" y="0"/>
          <a:ext cx="1729294" cy="3219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ca-ES" sz="1600" kern="1200" dirty="0"/>
        </a:p>
        <a:p>
          <a:pPr marL="0" lvl="0" indent="0" algn="ctr" defTabSz="711200">
            <a:lnSpc>
              <a:spcPct val="90000"/>
            </a:lnSpc>
            <a:spcBef>
              <a:spcPct val="0"/>
            </a:spcBef>
            <a:spcAft>
              <a:spcPct val="35000"/>
            </a:spcAft>
            <a:buNone/>
          </a:pPr>
          <a:r>
            <a:rPr lang="ca-ES" sz="1600" kern="1200" dirty="0"/>
            <a:t>Role of the European Parliament</a:t>
          </a:r>
        </a:p>
      </dsp:txBody>
      <dsp:txXfrm>
        <a:off x="8852731" y="1287718"/>
        <a:ext cx="1729294" cy="1287718"/>
      </dsp:txXfrm>
    </dsp:sp>
    <dsp:sp modelId="{03ABEADB-593D-422D-A30A-3300702FAB7B}">
      <dsp:nvSpPr>
        <dsp:cNvPr id="0" name=""/>
        <dsp:cNvSpPr/>
      </dsp:nvSpPr>
      <dsp:spPr>
        <a:xfrm>
          <a:off x="9261268" y="352953"/>
          <a:ext cx="1072025" cy="1072025"/>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90E890-3F40-404B-9511-53591E56DFD2}">
      <dsp:nvSpPr>
        <dsp:cNvPr id="0" name=""/>
        <dsp:cNvSpPr/>
      </dsp:nvSpPr>
      <dsp:spPr>
        <a:xfrm>
          <a:off x="425416" y="2575436"/>
          <a:ext cx="9784584" cy="482894"/>
        </a:xfrm>
        <a:prstGeom prst="leftRight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19463-96A1-0736-7091-8F809C4C37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dirty="0"/>
          </a:p>
        </p:txBody>
      </p:sp>
      <p:sp>
        <p:nvSpPr>
          <p:cNvPr id="3" name="Date Placeholder 2">
            <a:extLst>
              <a:ext uri="{FF2B5EF4-FFF2-40B4-BE49-F238E27FC236}">
                <a16:creationId xmlns:a16="http://schemas.microsoft.com/office/drawing/2014/main" id="{A026980A-73C8-0F33-EC13-278E1B6F55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12058-1059-46DE-B411-2C7AEA427E02}" type="datetimeFigureOut">
              <a:rPr lang="en-BE" smtClean="0"/>
              <a:t>03/16/2026</a:t>
            </a:fld>
            <a:endParaRPr lang="en-BE"/>
          </a:p>
        </p:txBody>
      </p:sp>
      <p:sp>
        <p:nvSpPr>
          <p:cNvPr id="4" name="Footer Placeholder 3">
            <a:extLst>
              <a:ext uri="{FF2B5EF4-FFF2-40B4-BE49-F238E27FC236}">
                <a16:creationId xmlns:a16="http://schemas.microsoft.com/office/drawing/2014/main" id="{9CF114C1-C1FB-231A-D402-AF9176E4E0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7663AA90-DB39-7C86-DFAA-3F1B76CFA4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E92FD-BA49-423D-A161-620409B54C04}" type="slidenum">
              <a:rPr lang="en-BE" smtClean="0"/>
              <a:t>‹#›</a:t>
            </a:fld>
            <a:endParaRPr lang="en-BE"/>
          </a:p>
        </p:txBody>
      </p:sp>
    </p:spTree>
    <p:extLst>
      <p:ext uri="{BB962C8B-B14F-4D97-AF65-F5344CB8AC3E}">
        <p14:creationId xmlns:p14="http://schemas.microsoft.com/office/powerpoint/2010/main" val="13055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97E50-07F5-4FA4-9EB4-A5240EDA7FFD}" type="datetimeFigureOut">
              <a:rPr lang="en-GB" smtClean="0"/>
              <a:t>16/03/2026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536A7-E858-4490-8AF5-6B4E613D338C}" type="slidenum">
              <a:rPr lang="en-GB" smtClean="0"/>
              <a:t>‹#›</a:t>
            </a:fld>
            <a:endParaRPr lang="en-GB" dirty="0"/>
          </a:p>
        </p:txBody>
      </p:sp>
    </p:spTree>
    <p:extLst>
      <p:ext uri="{BB962C8B-B14F-4D97-AF65-F5344CB8AC3E}">
        <p14:creationId xmlns:p14="http://schemas.microsoft.com/office/powerpoint/2010/main" val="40089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1</a:t>
            </a:fld>
            <a:endParaRPr lang="en-GB" dirty="0"/>
          </a:p>
        </p:txBody>
      </p:sp>
    </p:spTree>
    <p:extLst>
      <p:ext uri="{BB962C8B-B14F-4D97-AF65-F5344CB8AC3E}">
        <p14:creationId xmlns:p14="http://schemas.microsoft.com/office/powerpoint/2010/main" val="374878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Accessibility -</a:t>
            </a:r>
            <a:r>
              <a:rPr lang="en-GB" baseline="0" dirty="0"/>
              <a:t> Instructions for the end user:</a:t>
            </a:r>
          </a:p>
          <a:p>
            <a:r>
              <a:rPr lang="en-GB" sz="1200" kern="1200" dirty="0">
                <a:solidFill>
                  <a:schemeClr val="tx1"/>
                </a:solidFill>
                <a:effectLst/>
                <a:latin typeface="+mn-lt"/>
                <a:ea typeface="+mn-ea"/>
                <a:cs typeface="+mn-cs"/>
              </a:rPr>
              <a:t>Writing alternative text for complex images is crucial for ensuring that all users, including those with visual impairments, can understand the content and context of the image. Complex images may include charts, graphs, infographics, diagrams, and images with multiple elements.</a:t>
            </a:r>
          </a:p>
          <a:p>
            <a:r>
              <a:rPr lang="en-GB" sz="1200" kern="1200" dirty="0">
                <a:solidFill>
                  <a:schemeClr val="tx1"/>
                </a:solidFill>
                <a:effectLst/>
                <a:latin typeface="+mn-lt"/>
                <a:ea typeface="+mn-ea"/>
                <a:cs typeface="+mn-cs"/>
              </a:rPr>
              <a:t>Consider the following when you need to describe complex images.</a:t>
            </a:r>
          </a:p>
          <a:p>
            <a:r>
              <a:rPr lang="en-GB" sz="1200" b="1" kern="1200" dirty="0">
                <a:solidFill>
                  <a:schemeClr val="tx1"/>
                </a:solidFill>
                <a:effectLst/>
                <a:latin typeface="+mn-lt"/>
                <a:ea typeface="+mn-ea"/>
                <a:cs typeface="+mn-cs"/>
              </a:rPr>
              <a:t>1. Understand the Image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Take the time to thoroughly examine the image and understand its purpose and the information it conveys. Identify the key elements and the relationships between them.</a:t>
            </a:r>
          </a:p>
          <a:p>
            <a:r>
              <a:rPr lang="en-GB" sz="1200" b="1" kern="1200" dirty="0">
                <a:solidFill>
                  <a:schemeClr val="tx1"/>
                </a:solidFill>
                <a:effectLst/>
                <a:latin typeface="+mn-lt"/>
                <a:ea typeface="+mn-ea"/>
                <a:cs typeface="+mn-cs"/>
              </a:rPr>
              <a:t>2. Be Descriptive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Provide a clear and concise description of the image. Describe what the image shows and the information it presents.</a:t>
            </a:r>
          </a:p>
          <a:p>
            <a:r>
              <a:rPr lang="en-GB" sz="1200" b="1" kern="1200" dirty="0">
                <a:solidFill>
                  <a:schemeClr val="tx1"/>
                </a:solidFill>
                <a:effectLst/>
                <a:latin typeface="+mn-lt"/>
                <a:ea typeface="+mn-ea"/>
                <a:cs typeface="+mn-cs"/>
              </a:rPr>
              <a:t>3. Focus on Content and Context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Consider the context in which the image appears and the information it adds to the surrounding content. Ensure that your alt text conveys this information accurately.</a:t>
            </a:r>
          </a:p>
          <a:p>
            <a:r>
              <a:rPr lang="en-GB" sz="1200" b="1" kern="1200" dirty="0">
                <a:solidFill>
                  <a:schemeClr val="tx1"/>
                </a:solidFill>
                <a:effectLst/>
                <a:latin typeface="+mn-lt"/>
                <a:ea typeface="+mn-ea"/>
                <a:cs typeface="+mn-cs"/>
              </a:rPr>
              <a:t>4. Start with a Short Description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Begin with a brief summary of the image in a few words or a sentence, capturing the main message or theme.</a:t>
            </a:r>
          </a:p>
          <a:p>
            <a:r>
              <a:rPr lang="en-GB" sz="1200" b="1" kern="1200" dirty="0">
                <a:solidFill>
                  <a:schemeClr val="tx1"/>
                </a:solidFill>
                <a:effectLst/>
                <a:latin typeface="+mn-lt"/>
                <a:ea typeface="+mn-ea"/>
                <a:cs typeface="+mn-cs"/>
              </a:rPr>
              <a:t>5. Expand with Specific Details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Elaborate on the key elements in the image, providing more specific details without being overly verbose.</a:t>
            </a:r>
          </a:p>
          <a:p>
            <a:r>
              <a:rPr lang="en-GB" sz="1200" b="1" kern="1200" dirty="0">
                <a:solidFill>
                  <a:schemeClr val="tx1"/>
                </a:solidFill>
                <a:effectLst/>
                <a:latin typeface="+mn-lt"/>
                <a:ea typeface="+mn-ea"/>
                <a:cs typeface="+mn-cs"/>
              </a:rPr>
              <a:t>6. Use simple Language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Write in clear and simple language, avoiding jargon or technical terms that might be unfamiliar to some users.</a:t>
            </a:r>
          </a:p>
          <a:p>
            <a:r>
              <a:rPr lang="en-GB" sz="1200" b="1" kern="1200" dirty="0">
                <a:solidFill>
                  <a:schemeClr val="tx1"/>
                </a:solidFill>
                <a:effectLst/>
                <a:latin typeface="+mn-lt"/>
                <a:ea typeface="+mn-ea"/>
                <a:cs typeface="+mn-cs"/>
              </a:rPr>
              <a:t>7. Include Numerical Data</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 image contains numerical data or statistics, include these in the alt text to ensure users have access to the relevant information.</a:t>
            </a:r>
          </a:p>
          <a:p>
            <a:r>
              <a:rPr lang="en-GB" sz="1200" b="1" kern="1200" dirty="0">
                <a:solidFill>
                  <a:schemeClr val="tx1"/>
                </a:solidFill>
                <a:effectLst/>
                <a:latin typeface="+mn-lt"/>
                <a:ea typeface="+mn-ea"/>
                <a:cs typeface="+mn-cs"/>
              </a:rPr>
              <a:t>8. Describe Visual Relationships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 image represents a relationship between elements (e.g., a flowchart or network diagram), explain the connections between the different components.</a:t>
            </a:r>
          </a:p>
          <a:p>
            <a:r>
              <a:rPr lang="en-GB" sz="1200" b="1" kern="1200" dirty="0">
                <a:solidFill>
                  <a:schemeClr val="tx1"/>
                </a:solidFill>
                <a:effectLst/>
                <a:latin typeface="+mn-lt"/>
                <a:ea typeface="+mn-ea"/>
                <a:cs typeface="+mn-cs"/>
              </a:rPr>
              <a:t>9. Indicate Colour Information</a:t>
            </a:r>
          </a:p>
          <a:p>
            <a:r>
              <a:rPr lang="en-GB" sz="1200" kern="1200" dirty="0">
                <a:solidFill>
                  <a:schemeClr val="tx1"/>
                </a:solidFill>
                <a:effectLst/>
                <a:latin typeface="+mn-lt"/>
                <a:ea typeface="+mn-ea"/>
                <a:cs typeface="+mn-cs"/>
              </a:rPr>
              <a:t>If colour is a critical aspect of the image, mention it in the alt text. However, avoid using colour as the sole means of conveying information.</a:t>
            </a:r>
          </a:p>
          <a:p>
            <a:r>
              <a:rPr lang="en-GB" sz="1200" b="1" kern="1200" dirty="0">
                <a:solidFill>
                  <a:schemeClr val="tx1"/>
                </a:solidFill>
                <a:effectLst/>
                <a:latin typeface="+mn-lt"/>
                <a:ea typeface="+mn-ea"/>
                <a:cs typeface="+mn-cs"/>
              </a:rPr>
              <a:t>10. Be Objective and Impartial</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Provide information in an objective manner, avoiding opinions or biased language.</a:t>
            </a:r>
          </a:p>
          <a:p>
            <a:r>
              <a:rPr lang="en-GB" sz="1200" b="1" kern="1200" dirty="0">
                <a:solidFill>
                  <a:schemeClr val="tx1"/>
                </a:solidFill>
                <a:effectLst/>
                <a:latin typeface="+mn-lt"/>
                <a:ea typeface="+mn-ea"/>
                <a:cs typeface="+mn-cs"/>
              </a:rPr>
              <a:t>11. Consider User Needs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Anticipate the needs of users who rely solely on the alt text to understand the image. Ensure that your description is sufficient to convey the image's meaning.</a:t>
            </a:r>
          </a:p>
          <a:p>
            <a:r>
              <a:rPr lang="en-GB" dirty="0"/>
              <a:t>Graphic</a:t>
            </a:r>
            <a:r>
              <a:rPr lang="en-GB" baseline="0" dirty="0"/>
              <a:t> elements </a:t>
            </a:r>
            <a:r>
              <a:rPr lang="en-GB" dirty="0"/>
              <a:t>need to be described individually as well as the group itself. Insert alt text for each graphical element unless it is decorative.</a:t>
            </a:r>
          </a:p>
        </p:txBody>
      </p:sp>
      <p:sp>
        <p:nvSpPr>
          <p:cNvPr id="4" name="Slide Number Placeholder 3"/>
          <p:cNvSpPr>
            <a:spLocks noGrp="1"/>
          </p:cNvSpPr>
          <p:nvPr>
            <p:ph type="sldNum" sz="quarter" idx="10"/>
          </p:nvPr>
        </p:nvSpPr>
        <p:spPr/>
        <p:txBody>
          <a:bodyPr/>
          <a:lstStyle/>
          <a:p>
            <a:fld id="{441536A7-E858-4490-8AF5-6B4E613D338C}" type="slidenum">
              <a:rPr lang="en-GB" smtClean="0"/>
              <a:t>3</a:t>
            </a:fld>
            <a:endParaRPr lang="en-GB" dirty="0"/>
          </a:p>
        </p:txBody>
      </p:sp>
    </p:spTree>
    <p:extLst>
      <p:ext uri="{BB962C8B-B14F-4D97-AF65-F5344CB8AC3E}">
        <p14:creationId xmlns:p14="http://schemas.microsoft.com/office/powerpoint/2010/main" val="2422727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lvl1pPr>
          </a:lstStyle>
          <a:p>
            <a:r>
              <a:rPr lang="en-GB" noProof="0"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_Add presentation subtitle</a:t>
            </a:r>
          </a:p>
        </p:txBody>
      </p:sp>
      <p:pic>
        <p:nvPicPr>
          <p:cNvPr id="6" name="Picture 5">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5865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04</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6152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accent1"/>
                </a:solidFill>
              </a:defRPr>
            </a:lvl1pPr>
          </a:lstStyle>
          <a:p>
            <a:r>
              <a:rPr lang="en-GB" dirty="0"/>
              <a:t>Add section title</a:t>
            </a:r>
          </a:p>
        </p:txBody>
      </p:sp>
      <p:pic>
        <p:nvPicPr>
          <p:cNvPr id="5" name="Picture 4">
            <a:extLst>
              <a:ext uri="{FF2B5EF4-FFF2-40B4-BE49-F238E27FC236}">
                <a16:creationId xmlns:a16="http://schemas.microsoft.com/office/drawing/2014/main" id="{75ED5856-8EED-664E-86A6-1F6D0C4D6F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6366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_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FC3480C0-1EA9-2543-A97E-FC761BE123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94498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_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8E86FDB4-8415-5B41-8C06-5328E17F0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37247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accent1"/>
                </a:solidFill>
              </a:defRPr>
            </a:lvl1pPr>
          </a:lstStyle>
          <a:p>
            <a:r>
              <a:rPr lang="en-GB" dirty="0"/>
              <a:t>Add section title</a:t>
            </a:r>
          </a:p>
        </p:txBody>
      </p:sp>
      <p:pic>
        <p:nvPicPr>
          <p:cNvPr id="7" name="Picture 6">
            <a:extLst>
              <a:ext uri="{FF2B5EF4-FFF2-40B4-BE49-F238E27FC236}">
                <a16:creationId xmlns:a16="http://schemas.microsoft.com/office/drawing/2014/main" id="{7B720693-A609-1345-A090-B43D14904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82491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p>
            <a:r>
              <a:rPr lang="en-GB" dirty="0"/>
              <a:t>Add section title on one line</a:t>
            </a:r>
          </a:p>
        </p:txBody>
      </p:sp>
    </p:spTree>
    <p:extLst>
      <p:ext uri="{BB962C8B-B14F-4D97-AF65-F5344CB8AC3E}">
        <p14:creationId xmlns:p14="http://schemas.microsoft.com/office/powerpoint/2010/main" val="325647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lvl1pPr>
              <a:defRPr>
                <a:solidFill>
                  <a:schemeClr val="accent1"/>
                </a:solidFill>
              </a:defRPr>
            </a:lvl1pPr>
          </a:lstStyle>
          <a:p>
            <a:r>
              <a:rPr lang="en-GB" noProof="0" dirty="0"/>
              <a:t>Add section title on one line</a:t>
            </a:r>
          </a:p>
        </p:txBody>
      </p:sp>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1415189"/>
            <a:ext cx="8370888" cy="3050794"/>
          </a:xfrm>
        </p:spPr>
        <p:txBody>
          <a:bodyPr/>
          <a:lstStyle>
            <a:lvl1pPr>
              <a:lnSpc>
                <a:spcPts val="5000"/>
              </a:lnSpc>
              <a:defRPr sz="5000" b="1">
                <a:solidFill>
                  <a:schemeClr val="accent1"/>
                </a:solidFill>
              </a:defRPr>
            </a:lvl1pPr>
          </a:lstStyle>
          <a:p>
            <a:pPr lvl="0"/>
            <a:r>
              <a:rPr lang="en-GB" noProof="0" dirty="0"/>
              <a:t>Add slide title across one </a:t>
            </a:r>
            <a:br>
              <a:rPr lang="en-GB" noProof="0" dirty="0"/>
            </a:br>
            <a:r>
              <a:rPr lang="en-GB" noProof="0" dirty="0"/>
              <a:t>or two lines</a:t>
            </a:r>
          </a:p>
        </p:txBody>
      </p:sp>
    </p:spTree>
    <p:extLst>
      <p:ext uri="{BB962C8B-B14F-4D97-AF65-F5344CB8AC3E}">
        <p14:creationId xmlns:p14="http://schemas.microsoft.com/office/powerpoint/2010/main" val="424548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amp; Body in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12" name="Text Placeholder 3">
            <a:extLst>
              <a:ext uri="{FF2B5EF4-FFF2-40B4-BE49-F238E27FC236}">
                <a16:creationId xmlns:a16="http://schemas.microsoft.com/office/drawing/2014/main" id="{5E6C450B-E31C-5874-0734-6B202ABA12C5}"/>
              </a:ext>
            </a:extLst>
          </p:cNvPr>
          <p:cNvSpPr>
            <a:spLocks noGrp="1"/>
          </p:cNvSpPr>
          <p:nvPr>
            <p:ph type="body" sz="quarter" idx="10" hasCustomPrompt="1"/>
          </p:nvPr>
        </p:nvSpPr>
        <p:spPr>
          <a:xfrm>
            <a:off x="479425" y="1415189"/>
            <a:ext cx="8370888" cy="1778585"/>
          </a:xfrm>
        </p:spPr>
        <p:txBody>
          <a:bodyPr/>
          <a:lstStyle>
            <a:lvl1pPr>
              <a:lnSpc>
                <a:spcPts val="5000"/>
              </a:lnSpc>
              <a:defRPr sz="5000" b="1">
                <a:solidFill>
                  <a:schemeClr val="accent1"/>
                </a:solidFill>
              </a:defRPr>
            </a:lvl1pPr>
          </a:lstStyle>
          <a:p>
            <a:pPr lvl="0"/>
            <a:r>
              <a:rPr lang="en-GB" dirty="0"/>
              <a:t>Add slide title across one or two lines</a:t>
            </a:r>
          </a:p>
        </p:txBody>
      </p:sp>
      <p:sp>
        <p:nvSpPr>
          <p:cNvPr id="4" name="Text Placeholder 3">
            <a:extLst>
              <a:ext uri="{FF2B5EF4-FFF2-40B4-BE49-F238E27FC236}">
                <a16:creationId xmlns:a16="http://schemas.microsoft.com/office/drawing/2014/main" id="{A589B116-B0EC-05C4-98DE-27FC68A38FFB}"/>
              </a:ext>
            </a:extLst>
          </p:cNvPr>
          <p:cNvSpPr>
            <a:spLocks noGrp="1"/>
          </p:cNvSpPr>
          <p:nvPr>
            <p:ph type="body" sz="quarter" idx="11"/>
          </p:nvPr>
        </p:nvSpPr>
        <p:spPr>
          <a:xfrm>
            <a:off x="479425" y="3429000"/>
            <a:ext cx="8370888" cy="2388704"/>
          </a:xfrm>
        </p:spPr>
        <p:txBody>
          <a:bodyPr/>
          <a:lstStyle>
            <a:lvl1pPr>
              <a:defRPr sz="2800"/>
            </a:lvl1pPr>
            <a:lvl2pPr>
              <a:defRPr sz="2400"/>
            </a:lvl2pPr>
            <a:lvl3pPr marL="357188" indent="-177800">
              <a:buFont typeface="EuropeaEco" pitchFamily="2" charset="0"/>
              <a:buChar char="–"/>
              <a:defRPr sz="2000"/>
            </a:lvl3pPr>
            <a:lvl4pPr marL="642937" indent="-285750">
              <a:buFont typeface="Arial" panose="020B0604020202020204" pitchFamily="34" charset="0"/>
              <a:buChar cha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974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age pictur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C80993B1-BE20-6B4C-9F83-3EDBADA9144B}"/>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11" name="Title 1">
            <a:extLst>
              <a:ext uri="{FF2B5EF4-FFF2-40B4-BE49-F238E27FC236}">
                <a16:creationId xmlns:a16="http://schemas.microsoft.com/office/drawing/2014/main" id="{B29D3040-770A-9F76-3241-6E317B92FE04}"/>
              </a:ext>
            </a:extLst>
          </p:cNvPr>
          <p:cNvSpPr>
            <a:spLocks noGrp="1"/>
          </p:cNvSpPr>
          <p:nvPr>
            <p:ph type="title" hasCustomPrompt="1"/>
          </p:nvPr>
        </p:nvSpPr>
        <p:spPr>
          <a:xfrm>
            <a:off x="479425" y="470187"/>
            <a:ext cx="5735843" cy="303883"/>
          </a:xfrm>
        </p:spPr>
        <p:txBody>
          <a:bodyPr/>
          <a:lstStyle>
            <a:lvl1pPr>
              <a:defRPr>
                <a:solidFill>
                  <a:schemeClr val="bg1"/>
                </a:solidFill>
              </a:defRPr>
            </a:lvl1pPr>
          </a:lstStyle>
          <a:p>
            <a:r>
              <a:rPr lang="en-GB" dirty="0"/>
              <a:t>Add section title on one line</a:t>
            </a:r>
          </a:p>
        </p:txBody>
      </p:sp>
      <p:sp>
        <p:nvSpPr>
          <p:cNvPr id="98" name="Text Placeholder 3">
            <a:extLst>
              <a:ext uri="{FF2B5EF4-FFF2-40B4-BE49-F238E27FC236}">
                <a16:creationId xmlns:a16="http://schemas.microsoft.com/office/drawing/2014/main" id="{F49FC4E7-E557-A809-1015-73531F085EBB}"/>
              </a:ext>
            </a:extLst>
          </p:cNvPr>
          <p:cNvSpPr>
            <a:spLocks noGrp="1"/>
          </p:cNvSpPr>
          <p:nvPr>
            <p:ph type="body" sz="quarter" idx="10"/>
          </p:nvPr>
        </p:nvSpPr>
        <p:spPr>
          <a:xfrm>
            <a:off x="479425" y="1415189"/>
            <a:ext cx="5616575" cy="4411747"/>
          </a:xfrm>
        </p:spPr>
        <p:txBody>
          <a:bodyPr/>
          <a:lstStyle>
            <a:lvl1pPr>
              <a:lnSpc>
                <a:spcPts val="5000"/>
              </a:lnSpc>
              <a:defRPr sz="5000" b="1">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140B3A14-A570-DF45-93C4-3342F2B7F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05174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H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8577482-9C6F-B87F-3555-E0E7EB8DD40B}"/>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24" name="Text Placeholder 3">
            <a:extLst>
              <a:ext uri="{FF2B5EF4-FFF2-40B4-BE49-F238E27FC236}">
                <a16:creationId xmlns:a16="http://schemas.microsoft.com/office/drawing/2014/main" id="{D7B4FC63-FEDA-D66F-44F3-AE66B1236D32}"/>
              </a:ext>
            </a:extLst>
          </p:cNvPr>
          <p:cNvSpPr>
            <a:spLocks noGrp="1"/>
          </p:cNvSpPr>
          <p:nvPr>
            <p:ph type="body" sz="quarter" idx="10" hasCustomPrompt="1"/>
          </p:nvPr>
        </p:nvSpPr>
        <p:spPr>
          <a:xfrm>
            <a:off x="479425" y="1415189"/>
            <a:ext cx="6169569" cy="2454446"/>
          </a:xfrm>
        </p:spPr>
        <p:txBody>
          <a:bodyPr/>
          <a:lstStyle>
            <a:lvl1pPr>
              <a:lnSpc>
                <a:spcPts val="5000"/>
              </a:lnSpc>
              <a:defRPr sz="5000" b="1">
                <a:solidFill>
                  <a:schemeClr val="accent1"/>
                </a:solidFill>
              </a:defRPr>
            </a:lvl1pPr>
          </a:lstStyle>
          <a:p>
            <a:pPr lvl="0"/>
            <a:r>
              <a:rPr lang="en-GB" dirty="0"/>
              <a:t>Add slide title </a:t>
            </a:r>
            <a:br>
              <a:rPr lang="en-GB" dirty="0"/>
            </a:br>
            <a:r>
              <a:rPr lang="en-GB" dirty="0"/>
              <a:t>across one to </a:t>
            </a:r>
            <a:br>
              <a:rPr lang="en-GB" dirty="0"/>
            </a:br>
            <a:r>
              <a:rPr lang="en-GB" dirty="0"/>
              <a:t>three lines</a:t>
            </a:r>
          </a:p>
        </p:txBody>
      </p:sp>
      <p:sp>
        <p:nvSpPr>
          <p:cNvPr id="7"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pic>
        <p:nvPicPr>
          <p:cNvPr id="9" name="Picture 8">
            <a:extLst>
              <a:ext uri="{FF2B5EF4-FFF2-40B4-BE49-F238E27FC236}">
                <a16:creationId xmlns:a16="http://schemas.microsoft.com/office/drawing/2014/main" id="{9E9CDD18-E3FA-AF41-9E61-53116426D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8" name="Text Placeholder 3">
            <a:extLst>
              <a:ext uri="{FF2B5EF4-FFF2-40B4-BE49-F238E27FC236}">
                <a16:creationId xmlns:a16="http://schemas.microsoft.com/office/drawing/2014/main" id="{693A24A3-7A31-374E-904F-B92BAF6C8E24}"/>
              </a:ext>
            </a:extLst>
          </p:cNvPr>
          <p:cNvSpPr>
            <a:spLocks noGrp="1"/>
          </p:cNvSpPr>
          <p:nvPr>
            <p:ph type="body" sz="quarter" idx="11" hasCustomPrompt="1"/>
          </p:nvPr>
        </p:nvSpPr>
        <p:spPr>
          <a:xfrm>
            <a:off x="466362" y="4003766"/>
            <a:ext cx="6169569" cy="2388704"/>
          </a:xfrm>
        </p:spPr>
        <p:txBody>
          <a:bodyPr/>
          <a:lstStyle>
            <a:lvl1pPr>
              <a:defRPr sz="1800"/>
            </a:lvl1pPr>
            <a:lvl2pPr>
              <a:defRPr sz="1800"/>
            </a:lvl2pPr>
            <a:lvl3pPr marL="357188" indent="-177800">
              <a:buFont typeface="EuropeaEco" pitchFamily="2" charset="0"/>
              <a:buChar char="–"/>
              <a:defRPr sz="1800"/>
            </a:lvl3pPr>
            <a:lvl4pPr marL="642937" indent="-285750">
              <a:buFont typeface="Arial" panose="020B0604020202020204" pitchFamily="34" charset="0"/>
              <a:buChar char="•"/>
              <a:defRPr sz="1800"/>
            </a:lvl4pPr>
            <a:lvl5pPr>
              <a:defRPr sz="1800"/>
            </a:lvl5pPr>
          </a:lstStyle>
          <a:p>
            <a:pPr lvl="0"/>
            <a:r>
              <a:rPr lang="en-US" dirty="0"/>
              <a:t>Add text </a:t>
            </a:r>
          </a:p>
        </p:txBody>
      </p:sp>
    </p:spTree>
    <p:extLst>
      <p:ext uri="{BB962C8B-B14F-4D97-AF65-F5344CB8AC3E}">
        <p14:creationId xmlns:p14="http://schemas.microsoft.com/office/powerpoint/2010/main" val="257872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3     ">
    <p:bg>
      <p:bgPr>
        <a:solidFill>
          <a:srgbClr val="0C4D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48035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od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8" name="Text Placeholder 3">
            <a:extLst>
              <a:ext uri="{FF2B5EF4-FFF2-40B4-BE49-F238E27FC236}">
                <a16:creationId xmlns:a16="http://schemas.microsoft.com/office/drawing/2014/main" id="{F9271A86-A20F-DD40-AEB5-CAD732766B70}"/>
              </a:ext>
            </a:extLst>
          </p:cNvPr>
          <p:cNvSpPr>
            <a:spLocks noGrp="1"/>
          </p:cNvSpPr>
          <p:nvPr>
            <p:ph type="body" sz="quarter" idx="10" hasCustomPrompt="1"/>
          </p:nvPr>
        </p:nvSpPr>
        <p:spPr>
          <a:xfrm>
            <a:off x="479425" y="1415189"/>
            <a:ext cx="5508625" cy="758168"/>
          </a:xfrm>
        </p:spPr>
        <p:txBody>
          <a:bodyPr/>
          <a:lstStyle>
            <a:lvl1pPr>
              <a:lnSpc>
                <a:spcPct val="100000"/>
              </a:lnSpc>
              <a:defRPr sz="2800" b="1">
                <a:solidFill>
                  <a:schemeClr val="accent1"/>
                </a:solidFill>
              </a:defRPr>
            </a:lvl1pPr>
          </a:lstStyle>
          <a:p>
            <a:pPr lvl="0"/>
            <a:r>
              <a:rPr lang="en-GB" dirty="0"/>
              <a:t>Add slide title across one </a:t>
            </a:r>
            <a:br>
              <a:rPr lang="en-GB" dirty="0"/>
            </a:br>
            <a:r>
              <a:rPr lang="en-GB" dirty="0"/>
              <a:t>or two lines</a:t>
            </a:r>
          </a:p>
        </p:txBody>
      </p:sp>
      <p:sp>
        <p:nvSpPr>
          <p:cNvPr id="7" name="Text Placeholder 3">
            <a:extLst>
              <a:ext uri="{FF2B5EF4-FFF2-40B4-BE49-F238E27FC236}">
                <a16:creationId xmlns:a16="http://schemas.microsoft.com/office/drawing/2014/main" id="{8A5D6D0C-7D5B-CD4B-8058-DF768A2ED492}"/>
              </a:ext>
            </a:extLst>
          </p:cNvPr>
          <p:cNvSpPr>
            <a:spLocks noGrp="1"/>
          </p:cNvSpPr>
          <p:nvPr>
            <p:ph type="body" sz="quarter" idx="12" hasCustomPrompt="1"/>
          </p:nvPr>
        </p:nvSpPr>
        <p:spPr>
          <a:xfrm>
            <a:off x="479425" y="2455482"/>
            <a:ext cx="5508625" cy="1133063"/>
          </a:xfrm>
        </p:spPr>
        <p:txBody>
          <a:bodyPr/>
          <a:lstStyle>
            <a:lvl1pPr>
              <a:lnSpc>
                <a:spcPct val="110000"/>
              </a:lnSpc>
              <a:defRPr sz="1400" b="0">
                <a:solidFill>
                  <a:schemeClr val="tx1"/>
                </a:solidFill>
              </a:defRPr>
            </a:lvl1pPr>
          </a:lstStyle>
          <a:p>
            <a:pPr lvl="0"/>
            <a:r>
              <a:rPr lang="en-GB" dirty="0"/>
              <a:t>Add body copy</a:t>
            </a:r>
          </a:p>
        </p:txBody>
      </p:sp>
    </p:spTree>
    <p:extLst>
      <p:ext uri="{BB962C8B-B14F-4D97-AF65-F5344CB8AC3E}">
        <p14:creationId xmlns:p14="http://schemas.microsoft.com/office/powerpoint/2010/main" val="283695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oute+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965443"/>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090458"/>
            <a:ext cx="8336652" cy="3543294"/>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3100342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oute+Title+sub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8" name="Text Placeholder 3">
            <a:extLst>
              <a:ext uri="{FF2B5EF4-FFF2-40B4-BE49-F238E27FC236}">
                <a16:creationId xmlns:a16="http://schemas.microsoft.com/office/drawing/2014/main" id="{27AC71E2-45A1-9919-708A-BB969A20DD12}"/>
              </a:ext>
            </a:extLst>
          </p:cNvPr>
          <p:cNvSpPr>
            <a:spLocks noGrp="1"/>
          </p:cNvSpPr>
          <p:nvPr>
            <p:ph type="body" sz="quarter" idx="19" hasCustomPrompt="1"/>
          </p:nvPr>
        </p:nvSpPr>
        <p:spPr>
          <a:xfrm>
            <a:off x="394393" y="2015508"/>
            <a:ext cx="8336652" cy="511440"/>
          </a:xfrm>
          <a:prstGeom prst="rect">
            <a:avLst/>
          </a:prstGeom>
        </p:spPr>
        <p:txBody>
          <a:bodyPr/>
          <a:lstStyle>
            <a:lvl1pPr marL="0" indent="0">
              <a:lnSpc>
                <a:spcPct val="110000"/>
              </a:lnSpc>
              <a:buNone/>
              <a:defRPr sz="2500" b="0">
                <a:solidFill>
                  <a:schemeClr val="tx1"/>
                </a:solidFill>
              </a:defRPr>
            </a:lvl1pPr>
          </a:lstStyle>
          <a:p>
            <a:pPr lvl="0"/>
            <a:r>
              <a:rPr lang="en-GB" dirty="0"/>
              <a:t>Add optional subtitle</a:t>
            </a:r>
          </a:p>
        </p:txBody>
      </p:sp>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815859"/>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801450"/>
            <a:ext cx="8336652" cy="2832302"/>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4133000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Route+Title+Body+Side image">
    <p:spTree>
      <p:nvGrpSpPr>
        <p:cNvPr id="1" name=""/>
        <p:cNvGrpSpPr/>
        <p:nvPr/>
      </p:nvGrpSpPr>
      <p:grpSpPr>
        <a:xfrm>
          <a:off x="0" y="0"/>
          <a:ext cx="0" cy="0"/>
          <a:chOff x="0" y="0"/>
          <a:chExt cx="0" cy="0"/>
        </a:xfrm>
      </p:grpSpPr>
      <p:sp>
        <p:nvSpPr>
          <p:cNvPr id="8"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17" name="Title 1"/>
          <p:cNvSpPr>
            <a:spLocks noGrp="1"/>
          </p:cNvSpPr>
          <p:nvPr>
            <p:ph type="ctrTitle" hasCustomPrompt="1"/>
          </p:nvPr>
        </p:nvSpPr>
        <p:spPr>
          <a:xfrm>
            <a:off x="394392" y="1125015"/>
            <a:ext cx="5981009" cy="1375075"/>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across one </a:t>
            </a:r>
            <a:br>
              <a:rPr lang="en-US" dirty="0"/>
            </a:br>
            <a:r>
              <a:rPr lang="en-US" dirty="0"/>
              <a:t>to two lines</a:t>
            </a:r>
            <a:endParaRPr lang="en-GB" dirty="0"/>
          </a:p>
        </p:txBody>
      </p:sp>
      <p:sp>
        <p:nvSpPr>
          <p:cNvPr id="9" name="Picture Placeholder 11">
            <a:extLst>
              <a:ext uri="{FF2B5EF4-FFF2-40B4-BE49-F238E27FC236}">
                <a16:creationId xmlns:a16="http://schemas.microsoft.com/office/drawing/2014/main" id="{1F036442-9EF4-9278-24FF-E3C74D159E36}"/>
              </a:ext>
            </a:extLst>
          </p:cNvPr>
          <p:cNvSpPr>
            <a:spLocks noGrp="1"/>
          </p:cNvSpPr>
          <p:nvPr>
            <p:ph type="pic" sz="quarter" idx="13" hasCustomPrompt="1"/>
          </p:nvPr>
        </p:nvSpPr>
        <p:spPr>
          <a:xfrm>
            <a:off x="7148513" y="1133253"/>
            <a:ext cx="4564062" cy="1949933"/>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marL="0" indent="0">
              <a:buNone/>
              <a:defRPr sz="1400"/>
            </a:lvl1pPr>
          </a:lstStyle>
          <a:p>
            <a:r>
              <a:rPr lang="en-US" dirty="0"/>
              <a:t>click on the icon to add picture</a:t>
            </a:r>
            <a:endParaRPr lang="en-GB" dirty="0"/>
          </a:p>
        </p:txBody>
      </p:sp>
      <p:sp>
        <p:nvSpPr>
          <p:cNvPr id="13" name="Picture Placeholder 12">
            <a:extLst>
              <a:ext uri="{FF2B5EF4-FFF2-40B4-BE49-F238E27FC236}">
                <a16:creationId xmlns:a16="http://schemas.microsoft.com/office/drawing/2014/main" id="{91A6CC6B-FD78-954B-5BE4-82A40C096EFB}"/>
              </a:ext>
            </a:extLst>
          </p:cNvPr>
          <p:cNvSpPr>
            <a:spLocks noGrp="1"/>
          </p:cNvSpPr>
          <p:nvPr>
            <p:ph type="pic" sz="quarter" idx="15" hasCustomPrompt="1"/>
          </p:nvPr>
        </p:nvSpPr>
        <p:spPr>
          <a:xfrm>
            <a:off x="7148513" y="3308576"/>
            <a:ext cx="4564062" cy="1949933"/>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marL="0" indent="0">
              <a:buNone/>
              <a:defRPr sz="1400"/>
            </a:lvl1pPr>
          </a:lstStyle>
          <a:p>
            <a:r>
              <a:rPr lang="en-US" dirty="0"/>
              <a:t>click on the icon to add picture</a:t>
            </a:r>
            <a:endParaRPr lang="en-GB" dirty="0"/>
          </a:p>
        </p:txBody>
      </p:sp>
      <p:pic>
        <p:nvPicPr>
          <p:cNvPr id="15" name="Picture 14">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10" name="Text Placeholder 3">
            <a:extLst>
              <a:ext uri="{FF2B5EF4-FFF2-40B4-BE49-F238E27FC236}">
                <a16:creationId xmlns:a16="http://schemas.microsoft.com/office/drawing/2014/main" id="{27AC71E2-45A1-9919-708A-BB969A20DD12}"/>
              </a:ext>
            </a:extLst>
          </p:cNvPr>
          <p:cNvSpPr>
            <a:spLocks noGrp="1"/>
          </p:cNvSpPr>
          <p:nvPr>
            <p:ph type="body" sz="quarter" idx="19" hasCustomPrompt="1"/>
          </p:nvPr>
        </p:nvSpPr>
        <p:spPr>
          <a:xfrm>
            <a:off x="394393" y="2801450"/>
            <a:ext cx="5981008" cy="2832302"/>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3057835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oute+Title+Body+Side image">
    <p:spTree>
      <p:nvGrpSpPr>
        <p:cNvPr id="1" name=""/>
        <p:cNvGrpSpPr/>
        <p:nvPr/>
      </p:nvGrpSpPr>
      <p:grpSpPr>
        <a:xfrm>
          <a:off x="0" y="0"/>
          <a:ext cx="0" cy="0"/>
          <a:chOff x="0" y="0"/>
          <a:chExt cx="0" cy="0"/>
        </a:xfrm>
      </p:grpSpPr>
      <p:sp>
        <p:nvSpPr>
          <p:cNvPr id="8"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sp>
        <p:nvSpPr>
          <p:cNvPr id="10"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marL="0" indent="0">
              <a:buNone/>
              <a:defRPr sz="1400"/>
            </a:lvl1pPr>
          </a:lstStyle>
          <a:p>
            <a:r>
              <a:rPr lang="en-US" dirty="0"/>
              <a:t>Click on the icon to add picture</a:t>
            </a:r>
            <a:endParaRPr lang="en-GB" dirty="0"/>
          </a:p>
        </p:txBody>
      </p:sp>
      <p:pic>
        <p:nvPicPr>
          <p:cNvPr id="11" name="Picture 10">
            <a:extLst>
              <a:ext uri="{FF2B5EF4-FFF2-40B4-BE49-F238E27FC236}">
                <a16:creationId xmlns:a16="http://schemas.microsoft.com/office/drawing/2014/main" id="{9E9CDD18-E3FA-AF41-9E61-53116426D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17" name="Title 1"/>
          <p:cNvSpPr>
            <a:spLocks noGrp="1"/>
          </p:cNvSpPr>
          <p:nvPr>
            <p:ph type="ctrTitle" hasCustomPrompt="1"/>
          </p:nvPr>
        </p:nvSpPr>
        <p:spPr>
          <a:xfrm>
            <a:off x="394392" y="1125015"/>
            <a:ext cx="5981009" cy="1375075"/>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across one </a:t>
            </a:r>
            <a:br>
              <a:rPr lang="en-US" dirty="0"/>
            </a:br>
            <a:r>
              <a:rPr lang="en-US" dirty="0"/>
              <a:t>to two lines</a:t>
            </a:r>
            <a:endParaRPr lang="en-GB" dirty="0"/>
          </a:p>
        </p:txBody>
      </p:sp>
      <p:sp>
        <p:nvSpPr>
          <p:cNvPr id="9" name="Text Placeholder 3">
            <a:extLst>
              <a:ext uri="{FF2B5EF4-FFF2-40B4-BE49-F238E27FC236}">
                <a16:creationId xmlns:a16="http://schemas.microsoft.com/office/drawing/2014/main" id="{27AC71E2-45A1-9919-708A-BB969A20DD12}"/>
              </a:ext>
            </a:extLst>
          </p:cNvPr>
          <p:cNvSpPr>
            <a:spLocks noGrp="1"/>
          </p:cNvSpPr>
          <p:nvPr>
            <p:ph type="body" sz="quarter" idx="19" hasCustomPrompt="1"/>
          </p:nvPr>
        </p:nvSpPr>
        <p:spPr>
          <a:xfrm>
            <a:off x="394393" y="2801450"/>
            <a:ext cx="5981008" cy="2832302"/>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162985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8" name="Text Placeholder 3">
            <a:extLst>
              <a:ext uri="{FF2B5EF4-FFF2-40B4-BE49-F238E27FC236}">
                <a16:creationId xmlns:a16="http://schemas.microsoft.com/office/drawing/2014/main" id="{F9271A86-A20F-DD40-AEB5-CAD732766B70}"/>
              </a:ext>
            </a:extLst>
          </p:cNvPr>
          <p:cNvSpPr>
            <a:spLocks noGrp="1"/>
          </p:cNvSpPr>
          <p:nvPr>
            <p:ph type="body" sz="quarter" idx="10" hasCustomPrompt="1"/>
          </p:nvPr>
        </p:nvSpPr>
        <p:spPr>
          <a:xfrm>
            <a:off x="479425" y="1415189"/>
            <a:ext cx="5508625" cy="758168"/>
          </a:xfrm>
        </p:spPr>
        <p:txBody>
          <a:bodyPr/>
          <a:lstStyle>
            <a:lvl1pPr>
              <a:lnSpc>
                <a:spcPct val="100000"/>
              </a:lnSpc>
              <a:defRPr sz="2800" b="1">
                <a:solidFill>
                  <a:schemeClr val="accent1"/>
                </a:solidFill>
              </a:defRPr>
            </a:lvl1pPr>
          </a:lstStyle>
          <a:p>
            <a:pPr lvl="0"/>
            <a:r>
              <a:rPr lang="en-GB" dirty="0"/>
              <a:t>Add slide title across one or two lines</a:t>
            </a:r>
          </a:p>
        </p:txBody>
      </p:sp>
      <p:sp>
        <p:nvSpPr>
          <p:cNvPr id="11" name="Text Placeholder 3">
            <a:extLst>
              <a:ext uri="{FF2B5EF4-FFF2-40B4-BE49-F238E27FC236}">
                <a16:creationId xmlns:a16="http://schemas.microsoft.com/office/drawing/2014/main" id="{2A9DECE6-83B2-0602-81D7-496A6166A243}"/>
              </a:ext>
            </a:extLst>
          </p:cNvPr>
          <p:cNvSpPr>
            <a:spLocks noGrp="1"/>
          </p:cNvSpPr>
          <p:nvPr>
            <p:ph type="body" sz="quarter" idx="11" hasCustomPrompt="1"/>
          </p:nvPr>
        </p:nvSpPr>
        <p:spPr>
          <a:xfrm>
            <a:off x="479425" y="2455482"/>
            <a:ext cx="5508625" cy="1133063"/>
          </a:xfrm>
        </p:spPr>
        <p:txBody>
          <a:bodyPr/>
          <a:lstStyle>
            <a:lvl1pPr>
              <a:lnSpc>
                <a:spcPct val="100000"/>
              </a:lnSpc>
              <a:defRPr sz="2000" b="0">
                <a:solidFill>
                  <a:schemeClr val="tx1"/>
                </a:solidFill>
              </a:defRPr>
            </a:lvl1pPr>
          </a:lstStyle>
          <a:p>
            <a:pPr lvl="0"/>
            <a:r>
              <a:rPr lang="en-GB" dirty="0"/>
              <a:t>Add optional subtitle</a:t>
            </a:r>
          </a:p>
        </p:txBody>
      </p:sp>
    </p:spTree>
    <p:extLst>
      <p:ext uri="{BB962C8B-B14F-4D97-AF65-F5344CB8AC3E}">
        <p14:creationId xmlns:p14="http://schemas.microsoft.com/office/powerpoint/2010/main" val="3344787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A47C6E79-71DF-8B41-8BA1-22158FC87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40338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79317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5">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5045D46D-95DE-A140-8D9B-AC9C30146C09}"/>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2" name="Title 1">
            <a:extLst>
              <a:ext uri="{FF2B5EF4-FFF2-40B4-BE49-F238E27FC236}">
                <a16:creationId xmlns:a16="http://schemas.microsoft.com/office/drawing/2014/main" id="{B209EC87-A812-1191-B3D9-E7BF8191A0C8}"/>
              </a:ext>
            </a:extLst>
          </p:cNvPr>
          <p:cNvSpPr>
            <a:spLocks noGrp="1"/>
          </p:cNvSpPr>
          <p:nvPr userDrawn="1">
            <p:ph type="ctrTitle" hasCustomPrompt="1"/>
          </p:nvPr>
        </p:nvSpPr>
        <p:spPr>
          <a:xfrm>
            <a:off x="479425" y="1412875"/>
            <a:ext cx="5508625" cy="2442908"/>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userDrawn="1">
            <p:ph type="subTitle" idx="1" hasCustomPrompt="1"/>
          </p:nvPr>
        </p:nvSpPr>
        <p:spPr>
          <a:xfrm>
            <a:off x="479425" y="4096242"/>
            <a:ext cx="5508625"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BA855749-7457-CA48-9389-8CF4608D31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9918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461963"/>
            <a:ext cx="5616575" cy="914400"/>
          </a:xfrm>
        </p:spPr>
        <p:txBody>
          <a:bodyPr/>
          <a:lstStyle>
            <a:lvl1pPr>
              <a:lnSpc>
                <a:spcPts val="6000"/>
              </a:lnSpc>
              <a:defRPr sz="6000" b="1">
                <a:solidFill>
                  <a:schemeClr val="accent1"/>
                </a:solidFill>
              </a:defRPr>
            </a:lvl1pPr>
          </a:lstStyle>
          <a:p>
            <a:pPr lvl="0"/>
            <a:r>
              <a:rPr lang="en-GB" dirty="0"/>
              <a:t>Agenda</a:t>
            </a:r>
          </a:p>
        </p:txBody>
      </p:sp>
      <p:sp>
        <p:nvSpPr>
          <p:cNvPr id="9" name="Text Placeholder 8">
            <a:extLst>
              <a:ext uri="{FF2B5EF4-FFF2-40B4-BE49-F238E27FC236}">
                <a16:creationId xmlns:a16="http://schemas.microsoft.com/office/drawing/2014/main" id="{A089A252-47A3-724D-6B27-33294128F53B}"/>
              </a:ext>
            </a:extLst>
          </p:cNvPr>
          <p:cNvSpPr>
            <a:spLocks noGrp="1"/>
          </p:cNvSpPr>
          <p:nvPr>
            <p:ph type="body" sz="quarter" idx="11" hasCustomPrompt="1"/>
          </p:nvPr>
        </p:nvSpPr>
        <p:spPr>
          <a:xfrm>
            <a:off x="479424" y="1892300"/>
            <a:ext cx="5722939" cy="3597158"/>
          </a:xfrm>
        </p:spPr>
        <p:txBody>
          <a:bodyPr vert="horz" lIns="0" tIns="0" rIns="0" bIns="0" numCol="2" spcCol="18288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
        <p:nvSpPr>
          <p:cNvPr id="25" name="Text Placeholder 8">
            <a:extLst>
              <a:ext uri="{FF2B5EF4-FFF2-40B4-BE49-F238E27FC236}">
                <a16:creationId xmlns:a16="http://schemas.microsoft.com/office/drawing/2014/main" id="{E400F3DC-4379-0FE8-22CC-750DAF4C7655}"/>
              </a:ext>
            </a:extLst>
          </p:cNvPr>
          <p:cNvSpPr>
            <a:spLocks noGrp="1"/>
          </p:cNvSpPr>
          <p:nvPr>
            <p:ph type="body" sz="quarter" idx="12" hasCustomPrompt="1"/>
          </p:nvPr>
        </p:nvSpPr>
        <p:spPr>
          <a:xfrm>
            <a:off x="6788150" y="1927808"/>
            <a:ext cx="2644775" cy="3597158"/>
          </a:xfrm>
        </p:spPr>
        <p:txBody>
          <a:bodyPr vert="horz" lIns="0" tIns="0" rIns="0" bIns="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Tree>
    <p:extLst>
      <p:ext uri="{BB962C8B-B14F-4D97-AF65-F5344CB8AC3E}">
        <p14:creationId xmlns:p14="http://schemas.microsoft.com/office/powerpoint/2010/main" val="215192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lvl1pPr>
          </a:lstStyle>
          <a:p>
            <a:r>
              <a:rPr lang="en-GB" dirty="0"/>
              <a:t>Add section title</a:t>
            </a:r>
          </a:p>
        </p:txBody>
      </p:sp>
      <p:sp>
        <p:nvSpPr>
          <p:cNvPr id="4" name="Subtitle 2">
            <a:extLst>
              <a:ext uri="{FF2B5EF4-FFF2-40B4-BE49-F238E27FC236}">
                <a16:creationId xmlns:a16="http://schemas.microsoft.com/office/drawing/2014/main" id="{15417BE0-75EB-8649-EE05-433EDE8B6A46}"/>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rgbClr val="004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01</a:t>
            </a:r>
          </a:p>
        </p:txBody>
      </p:sp>
      <p:pic>
        <p:nvPicPr>
          <p:cNvPr id="5" name="Picture 4">
            <a:extLst>
              <a:ext uri="{FF2B5EF4-FFF2-40B4-BE49-F238E27FC236}">
                <a16:creationId xmlns:a16="http://schemas.microsoft.com/office/drawing/2014/main" id="{D7980675-EB31-DA43-B57A-7AA8122DED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4731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2D375183-62B2-4ED8-B8B4-FC29F065FC5C}"/>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02</a:t>
            </a:r>
          </a:p>
        </p:txBody>
      </p:sp>
      <p:pic>
        <p:nvPicPr>
          <p:cNvPr id="6" name="Picture 5">
            <a:extLst>
              <a:ext uri="{FF2B5EF4-FFF2-40B4-BE49-F238E27FC236}">
                <a16:creationId xmlns:a16="http://schemas.microsoft.com/office/drawing/2014/main" id="{A80B3388-D73D-7A43-B376-BB9AF9A47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6184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0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03</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9303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Title Placeholder 1">
            <a:extLst>
              <a:ext uri="{FF2B5EF4-FFF2-40B4-BE49-F238E27FC236}">
                <a16:creationId xmlns:a16="http://schemas.microsoft.com/office/drawing/2014/main" id="{152E6E88-EBCA-D0EC-2E27-BCC1166DA6C1}"/>
              </a:ext>
            </a:extLst>
          </p:cNvPr>
          <p:cNvSpPr>
            <a:spLocks noGrp="1"/>
          </p:cNvSpPr>
          <p:nvPr>
            <p:ph type="title"/>
          </p:nvPr>
        </p:nvSpPr>
        <p:spPr>
          <a:xfrm>
            <a:off x="479425" y="470187"/>
            <a:ext cx="5735843" cy="303883"/>
          </a:xfrm>
          <a:prstGeom prst="rect">
            <a:avLst/>
          </a:prstGeom>
        </p:spPr>
        <p:txBody>
          <a:bodyPr vert="horz" lIns="0" tIns="0" rIns="0" bIns="0" rtlCol="0" anchor="t">
            <a:noAutofit/>
          </a:bodyPr>
          <a:lstStyle/>
          <a:p>
            <a:r>
              <a:rPr lang="en-US" dirty="0"/>
              <a:t>Add section title on one line</a:t>
            </a:r>
            <a:endParaRPr lang="en-GB" dirty="0"/>
          </a:p>
        </p:txBody>
      </p:sp>
      <p:sp>
        <p:nvSpPr>
          <p:cNvPr id="51" name="Text Placeholder 2">
            <a:extLst>
              <a:ext uri="{FF2B5EF4-FFF2-40B4-BE49-F238E27FC236}">
                <a16:creationId xmlns:a16="http://schemas.microsoft.com/office/drawing/2014/main" id="{862E5C15-D43D-1166-5DA2-50569688F430}"/>
              </a:ext>
            </a:extLst>
          </p:cNvPr>
          <p:cNvSpPr>
            <a:spLocks noGrp="1"/>
          </p:cNvSpPr>
          <p:nvPr>
            <p:ph type="body" idx="1"/>
          </p:nvPr>
        </p:nvSpPr>
        <p:spPr>
          <a:xfrm>
            <a:off x="479425" y="2560320"/>
            <a:ext cx="5735843" cy="328168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725D5839-15DF-8D73-AF8D-A4FC1E1B10D1}"/>
              </a:ext>
            </a:extLst>
          </p:cNvPr>
          <p:cNvSpPr/>
          <p:nvPr userDrawn="1"/>
        </p:nvSpPr>
        <p:spPr>
          <a:xfrm>
            <a:off x="12433738" y="0"/>
            <a:ext cx="2049518" cy="2942898"/>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GB" sz="1200" b="1" dirty="0">
                <a:latin typeface="+mn-lt"/>
              </a:rPr>
              <a:t>HOW TO UPDATE THE FOOTER</a:t>
            </a:r>
          </a:p>
          <a:p>
            <a:pPr algn="l"/>
            <a:endParaRPr lang="en-GB" sz="1200" b="1" dirty="0">
              <a:latin typeface="+mn-lt"/>
            </a:endParaRPr>
          </a:p>
          <a:p>
            <a:pPr marL="228600" indent="-228600" algn="l">
              <a:buFont typeface="+mj-lt"/>
              <a:buAutoNum type="arabicPeriod"/>
            </a:pPr>
            <a:r>
              <a:rPr lang="en-GB" sz="1200" b="0" dirty="0">
                <a:latin typeface="+mn-lt"/>
              </a:rPr>
              <a:t>View </a:t>
            </a:r>
          </a:p>
          <a:p>
            <a:pPr marL="228600" indent="-228600" algn="l">
              <a:buFont typeface="+mj-lt"/>
              <a:buAutoNum type="arabicPeriod"/>
            </a:pPr>
            <a:r>
              <a:rPr lang="en-GB" sz="1200" b="0" dirty="0">
                <a:latin typeface="+mn-lt"/>
              </a:rPr>
              <a:t>Slide Master</a:t>
            </a:r>
          </a:p>
          <a:p>
            <a:pPr marL="228600" indent="-228600" algn="l">
              <a:buFont typeface="+mj-lt"/>
              <a:buAutoNum type="arabicPeriod"/>
            </a:pPr>
            <a:r>
              <a:rPr lang="en-GB" sz="1200" b="0" dirty="0">
                <a:latin typeface="+mn-lt"/>
              </a:rPr>
              <a:t>Scroll to very first page that is numbered (1)</a:t>
            </a:r>
          </a:p>
          <a:p>
            <a:pPr marL="228600" indent="-228600" algn="l">
              <a:buFont typeface="+mj-lt"/>
              <a:buAutoNum type="arabicPeriod"/>
            </a:pPr>
            <a:r>
              <a:rPr lang="en-GB" sz="1200" b="0" dirty="0">
                <a:latin typeface="+mn-lt"/>
              </a:rPr>
              <a:t>Update the Presentation Title and date (be careful not to delete the page number)</a:t>
            </a:r>
          </a:p>
          <a:p>
            <a:pPr marL="228600" indent="-228600" algn="l">
              <a:buFont typeface="+mj-lt"/>
              <a:buAutoNum type="arabicPeriod"/>
            </a:pPr>
            <a:r>
              <a:rPr lang="en-GB" sz="1200" b="0" dirty="0">
                <a:latin typeface="+mn-lt"/>
              </a:rPr>
              <a:t>Close master view / view normal</a:t>
            </a:r>
          </a:p>
        </p:txBody>
      </p:sp>
      <p:sp>
        <p:nvSpPr>
          <p:cNvPr id="3" name="TextBox 2">
            <a:extLst>
              <a:ext uri="{FF2B5EF4-FFF2-40B4-BE49-F238E27FC236}">
                <a16:creationId xmlns:a16="http://schemas.microsoft.com/office/drawing/2014/main" id="{E3A123F2-A3B2-9A03-13BD-2169F504824E}"/>
              </a:ext>
            </a:extLst>
          </p:cNvPr>
          <p:cNvSpPr txBox="1"/>
          <p:nvPr userDrawn="1"/>
        </p:nvSpPr>
        <p:spPr>
          <a:xfrm>
            <a:off x="479425" y="6162558"/>
            <a:ext cx="736600" cy="367517"/>
          </a:xfrm>
          <a:prstGeom prst="rect">
            <a:avLst/>
          </a:prstGeom>
          <a:noFill/>
        </p:spPr>
        <p:txBody>
          <a:bodyPr wrap="square" lIns="0" tIns="0" rIns="0" bIns="0" rtlCol="0" anchor="ctr">
            <a:noAutofit/>
          </a:bodyPr>
          <a:lstStyle/>
          <a:p>
            <a:pPr algn="l">
              <a:lnSpc>
                <a:spcPct val="100000"/>
              </a:lnSpc>
              <a:spcBef>
                <a:spcPts val="0"/>
              </a:spcBef>
            </a:pPr>
            <a:fld id="{B35DF284-1727-4595-8F5D-103E8F8818A3}" type="slidenum">
              <a:rPr lang="en-US" sz="1050" baseline="0" smtClean="0">
                <a:solidFill>
                  <a:schemeClr val="accent1"/>
                </a:solidFill>
                <a:latin typeface="+mj-lt"/>
              </a:rPr>
              <a:pPr algn="l">
                <a:lnSpc>
                  <a:spcPct val="100000"/>
                </a:lnSpc>
                <a:spcBef>
                  <a:spcPts val="0"/>
                </a:spcBef>
              </a:pPr>
              <a:t>‹#›</a:t>
            </a:fld>
            <a:r>
              <a:rPr lang="en-US" sz="1050" b="0" baseline="0" dirty="0">
                <a:solidFill>
                  <a:schemeClr val="accent1"/>
                </a:solidFill>
                <a:latin typeface="+mj-lt"/>
              </a:rPr>
              <a:t> </a:t>
            </a:r>
            <a:endParaRPr lang="en-GB" sz="1050" b="0" baseline="0" dirty="0">
              <a:solidFill>
                <a:schemeClr val="accent1"/>
              </a:solidFill>
              <a:latin typeface="+mj-lt"/>
            </a:endParaRPr>
          </a:p>
        </p:txBody>
      </p:sp>
      <p:pic>
        <p:nvPicPr>
          <p:cNvPr id="12" name="Picture 11">
            <a:extLst>
              <a:ext uri="{FF2B5EF4-FFF2-40B4-BE49-F238E27FC236}">
                <a16:creationId xmlns:a16="http://schemas.microsoft.com/office/drawing/2014/main" id="{BD261B20-908C-FA47-B007-6F210C8455CE}"/>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819450292"/>
      </p:ext>
    </p:extLst>
  </p:cSld>
  <p:clrMap bg1="lt1" tx1="dk1" bg2="lt2" tx2="dk2" accent1="accent1" accent2="accent2" accent3="accent3" accent4="accent4" accent5="accent5" accent6="accent6" hlink="hlink" folHlink="folHlink"/>
  <p:sldLayoutIdLst>
    <p:sldLayoutId id="2147484196" r:id="rId1"/>
    <p:sldLayoutId id="2147484132" r:id="rId2"/>
    <p:sldLayoutId id="2147484131" r:id="rId3"/>
    <p:sldLayoutId id="2147484209" r:id="rId4"/>
    <p:sldLayoutId id="2147484133" r:id="rId5"/>
    <p:sldLayoutId id="2147484144" r:id="rId6"/>
    <p:sldLayoutId id="2147484138" r:id="rId7"/>
    <p:sldLayoutId id="2147484142" r:id="rId8"/>
    <p:sldLayoutId id="2147484140" r:id="rId9"/>
    <p:sldLayoutId id="2147484210" r:id="rId10"/>
    <p:sldLayoutId id="2147484197" r:id="rId11"/>
    <p:sldLayoutId id="2147484211" r:id="rId12"/>
    <p:sldLayoutId id="2147484214" r:id="rId13"/>
    <p:sldLayoutId id="2147484208" r:id="rId14"/>
    <p:sldLayoutId id="2147484106" r:id="rId15"/>
    <p:sldLayoutId id="2147484118" r:id="rId16"/>
    <p:sldLayoutId id="2147484109" r:id="rId17"/>
    <p:sldLayoutId id="2147484110" r:id="rId18"/>
    <p:sldLayoutId id="2147484212" r:id="rId19"/>
    <p:sldLayoutId id="2147484213" r:id="rId20"/>
    <p:sldLayoutId id="2147484218" r:id="rId21"/>
    <p:sldLayoutId id="2147484219" r:id="rId22"/>
    <p:sldLayoutId id="2147484220" r:id="rId23"/>
    <p:sldLayoutId id="2147484221" r:id="rId24"/>
    <p:sldLayoutId id="2147484222" r:id="rId25"/>
  </p:sldLayoutIdLst>
  <p:txStyles>
    <p:title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p:titleStyle>
    <p:body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orient="horz" pos="291">
          <p15:clr>
            <a:srgbClr val="F26B43"/>
          </p15:clr>
        </p15:guide>
        <p15:guide id="11" pos="7378">
          <p15:clr>
            <a:srgbClr val="F26B43"/>
          </p15:clr>
        </p15:guide>
        <p15:guide id="12" pos="302">
          <p15:clr>
            <a:srgbClr val="F26B43"/>
          </p15:clr>
        </p15:guide>
        <p15:guide id="16" pos="766">
          <p15:clr>
            <a:srgbClr val="5ACBF0"/>
          </p15:clr>
        </p15:guide>
        <p15:guide id="17" pos="2116">
          <p15:clr>
            <a:srgbClr val="5ACBF0"/>
          </p15:clr>
        </p15:guide>
        <p15:guide id="18" pos="4503">
          <p15:clr>
            <a:srgbClr val="5ACBF0"/>
          </p15:clr>
        </p15:guide>
        <p15:guide id="19" pos="4979">
          <p15:clr>
            <a:srgbClr val="5ACBF0"/>
          </p15:clr>
        </p15:guide>
        <p15:guide id="20" orient="horz" pos="890">
          <p15:clr>
            <a:srgbClr val="F26B43"/>
          </p15:clr>
        </p15:guide>
        <p15:guide id="21" pos="907">
          <p15:clr>
            <a:srgbClr val="5ACBF0"/>
          </p15:clr>
        </p15:guide>
        <p15:guide id="22" pos="1368">
          <p15:clr>
            <a:srgbClr val="5ACBF0"/>
          </p15:clr>
        </p15:guide>
        <p15:guide id="23" pos="1503">
          <p15:clr>
            <a:srgbClr val="5ACBF0"/>
          </p15:clr>
        </p15:guide>
        <p15:guide id="24" pos="1968">
          <p15:clr>
            <a:srgbClr val="5ACBF0"/>
          </p15:clr>
        </p15:guide>
        <p15:guide id="25" pos="2569">
          <p15:clr>
            <a:srgbClr val="5ACBF0"/>
          </p15:clr>
        </p15:guide>
        <p15:guide id="26" pos="2705">
          <p15:clr>
            <a:srgbClr val="5ACBF0"/>
          </p15:clr>
        </p15:guide>
        <p15:guide id="27" pos="3176">
          <p15:clr>
            <a:srgbClr val="5ACBF0"/>
          </p15:clr>
        </p15:guide>
        <p15:guide id="28" pos="3311">
          <p15:clr>
            <a:srgbClr val="5ACBF0"/>
          </p15:clr>
        </p15:guide>
        <p15:guide id="29" pos="3772">
          <p15:clr>
            <a:srgbClr val="5ACBF0"/>
          </p15:clr>
        </p15:guide>
        <p15:guide id="30" pos="3907">
          <p15:clr>
            <a:srgbClr val="5ACBF0"/>
          </p15:clr>
        </p15:guide>
        <p15:guide id="31" pos="4373">
          <p15:clr>
            <a:srgbClr val="5ACBF0"/>
          </p15:clr>
        </p15:guide>
        <p15:guide id="32" pos="5109">
          <p15:clr>
            <a:srgbClr val="5ACBF0"/>
          </p15:clr>
        </p15:guide>
        <p15:guide id="33" pos="5575">
          <p15:clr>
            <a:srgbClr val="5ACBF0"/>
          </p15:clr>
        </p15:guide>
        <p15:guide id="34" pos="5705">
          <p15:clr>
            <a:srgbClr val="5ACBF0"/>
          </p15:clr>
        </p15:guide>
        <p15:guide id="35" pos="6171">
          <p15:clr>
            <a:srgbClr val="5ACBF0"/>
          </p15:clr>
        </p15:guide>
        <p15:guide id="36" pos="6311">
          <p15:clr>
            <a:srgbClr val="5ACBF0"/>
          </p15:clr>
        </p15:guide>
        <p15:guide id="37" pos="6777">
          <p15:clr>
            <a:srgbClr val="5ACBF0"/>
          </p15:clr>
        </p15:guide>
        <p15:guide id="38" pos="6907">
          <p15:clr>
            <a:srgbClr val="5ACBF0"/>
          </p15:clr>
        </p15:guide>
        <p15:guide id="39" orient="horz" pos="40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DD17-6DA0-EAC5-9036-64C09F04967B}"/>
              </a:ext>
            </a:extLst>
          </p:cNvPr>
          <p:cNvSpPr>
            <a:spLocks noGrp="1"/>
          </p:cNvSpPr>
          <p:nvPr>
            <p:ph type="ctrTitle"/>
          </p:nvPr>
        </p:nvSpPr>
        <p:spPr>
          <a:xfrm>
            <a:off x="479424" y="1519660"/>
            <a:ext cx="10819947" cy="1655762"/>
          </a:xfrm>
        </p:spPr>
        <p:txBody>
          <a:bodyPr/>
          <a:lstStyle/>
          <a:p>
            <a:r>
              <a:rPr lang="en-US" sz="4800" b="1" dirty="0"/>
              <a:t>Navigating the European Commission’s MFF Proposal for 2028-2034</a:t>
            </a:r>
            <a:endParaRPr lang="en-US" dirty="0"/>
          </a:p>
        </p:txBody>
      </p:sp>
      <p:sp>
        <p:nvSpPr>
          <p:cNvPr id="3" name="Subtitle 2">
            <a:extLst>
              <a:ext uri="{FF2B5EF4-FFF2-40B4-BE49-F238E27FC236}">
                <a16:creationId xmlns:a16="http://schemas.microsoft.com/office/drawing/2014/main" id="{EAD62CFA-4117-DC38-F29E-6A38815F7868}"/>
              </a:ext>
            </a:extLst>
          </p:cNvPr>
          <p:cNvSpPr>
            <a:spLocks noGrp="1"/>
          </p:cNvSpPr>
          <p:nvPr>
            <p:ph type="subTitle" idx="1"/>
          </p:nvPr>
        </p:nvSpPr>
        <p:spPr>
          <a:xfrm>
            <a:off x="479425" y="3307013"/>
            <a:ext cx="10504261" cy="1515801"/>
          </a:xfrm>
        </p:spPr>
        <p:txBody>
          <a:bodyPr/>
          <a:lstStyle/>
          <a:p>
            <a:r>
              <a:rPr lang="en-US" sz="2400" dirty="0"/>
              <a:t>Mapping Risks and Opportunities for Cohesion </a:t>
            </a:r>
            <a:r>
              <a:rPr lang="en-US" dirty="0"/>
              <a:t>P</a:t>
            </a:r>
            <a:r>
              <a:rPr lang="en-US" sz="2400" dirty="0"/>
              <a:t>olicy and Regional </a:t>
            </a:r>
            <a:r>
              <a:rPr lang="en-US" dirty="0"/>
              <a:t>D</a:t>
            </a:r>
            <a:r>
              <a:rPr lang="en-US" sz="2400" dirty="0"/>
              <a:t>evelopment</a:t>
            </a:r>
          </a:p>
          <a:p>
            <a:endParaRPr lang="en-US" dirty="0"/>
          </a:p>
          <a:p>
            <a:endParaRPr lang="en-US" dirty="0"/>
          </a:p>
          <a:p>
            <a:endParaRPr lang="en-US" dirty="0"/>
          </a:p>
          <a:p>
            <a:endParaRPr lang="en-US" dirty="0"/>
          </a:p>
          <a:p>
            <a:endParaRPr lang="en-US" dirty="0"/>
          </a:p>
          <a:p>
            <a:endParaRPr lang="en-US" dirty="0"/>
          </a:p>
          <a:p>
            <a:endParaRPr lang="en-US" sz="1400" dirty="0"/>
          </a:p>
          <a:p>
            <a:r>
              <a:rPr lang="en-US" sz="1800" i="1" dirty="0"/>
              <a:t>Authors: </a:t>
            </a:r>
            <a:r>
              <a:rPr lang="ca-ES" sz="1800" i="1" dirty="0"/>
              <a:t>Eulalia Rubio, Jacques Delors </a:t>
            </a:r>
            <a:r>
              <a:rPr lang="ca-ES" sz="1800" i="1" dirty="0" err="1"/>
              <a:t>Institute</a:t>
            </a:r>
            <a:r>
              <a:rPr lang="ca-ES" sz="1800" i="1" dirty="0"/>
              <a:t> &amp; Cinzia Alcidi, CEPS</a:t>
            </a:r>
          </a:p>
          <a:p>
            <a:endParaRPr lang="en-US" sz="2400" dirty="0"/>
          </a:p>
        </p:txBody>
      </p:sp>
      <p:pic>
        <p:nvPicPr>
          <p:cNvPr id="4" name="Image 8">
            <a:extLst>
              <a:ext uri="{FF2B5EF4-FFF2-40B4-BE49-F238E27FC236}">
                <a16:creationId xmlns:a16="http://schemas.microsoft.com/office/drawing/2014/main" id="{C6D7BD38-0CD6-D93F-20D3-F261B63EBA1E}"/>
              </a:ext>
            </a:extLst>
          </p:cNvPr>
          <p:cNvPicPr>
            <a:picLocks noChangeAspect="1"/>
          </p:cNvPicPr>
          <p:nvPr/>
        </p:nvPicPr>
        <p:blipFill>
          <a:blip r:embed="rId3"/>
          <a:stretch>
            <a:fillRect/>
          </a:stretch>
        </p:blipFill>
        <p:spPr>
          <a:xfrm>
            <a:off x="7868231" y="5941374"/>
            <a:ext cx="737921" cy="546513"/>
          </a:xfrm>
          <a:prstGeom prst="rect">
            <a:avLst/>
          </a:prstGeom>
        </p:spPr>
      </p:pic>
      <p:pic>
        <p:nvPicPr>
          <p:cNvPr id="5" name="Image 6">
            <a:extLst>
              <a:ext uri="{FF2B5EF4-FFF2-40B4-BE49-F238E27FC236}">
                <a16:creationId xmlns:a16="http://schemas.microsoft.com/office/drawing/2014/main" id="{571FF8A5-C889-DBE3-8E84-14F61F9332B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948162" y="5930488"/>
            <a:ext cx="515581" cy="562842"/>
          </a:xfrm>
          <a:prstGeom prst="rect">
            <a:avLst/>
          </a:prstGeom>
        </p:spPr>
      </p:pic>
    </p:spTree>
    <p:extLst>
      <p:ext uri="{BB962C8B-B14F-4D97-AF65-F5344CB8AC3E}">
        <p14:creationId xmlns:p14="http://schemas.microsoft.com/office/powerpoint/2010/main" val="39944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1" y="2007308"/>
            <a:ext cx="10545157" cy="586074"/>
          </a:xfrm>
        </p:spPr>
        <p:txBody>
          <a:bodyPr/>
          <a:lstStyle/>
          <a:p>
            <a:pPr marL="342900" indent="-342900">
              <a:buClr>
                <a:srgbClr val="0C4DA2"/>
              </a:buClr>
              <a:buFont typeface="Arial" panose="020B0604020202020204" pitchFamily="34" charset="0"/>
              <a:buChar char="•"/>
            </a:pPr>
            <a:r>
              <a:rPr lang="en-US" sz="3200" dirty="0">
                <a:sym typeface="Wingdings" panose="05000000000000000000" pitchFamily="2" charset="2"/>
              </a:rPr>
              <a:t>The performance-based approach addresses several RRF shortcomings but </a:t>
            </a:r>
            <a:r>
              <a:rPr lang="es-ES" sz="3200" dirty="0" err="1">
                <a:sym typeface="Wingdings" panose="05000000000000000000" pitchFamily="2" charset="2"/>
              </a:rPr>
              <a:t>simplification</a:t>
            </a:r>
            <a:r>
              <a:rPr lang="es-ES" sz="3200" dirty="0">
                <a:sym typeface="Wingdings" panose="05000000000000000000" pitchFamily="2" charset="2"/>
              </a:rPr>
              <a:t> </a:t>
            </a:r>
            <a:r>
              <a:rPr lang="es-ES" sz="3200" dirty="0" err="1">
                <a:sym typeface="Wingdings" panose="05000000000000000000" pitchFamily="2" charset="2"/>
              </a:rPr>
              <a:t>gains</a:t>
            </a:r>
            <a:r>
              <a:rPr lang="es-ES" sz="3200" dirty="0">
                <a:sym typeface="Wingdings" panose="05000000000000000000" pitchFamily="2" charset="2"/>
              </a:rPr>
              <a:t> </a:t>
            </a:r>
            <a:r>
              <a:rPr lang="es-ES" sz="3200" dirty="0" err="1">
                <a:sym typeface="Wingdings" panose="05000000000000000000" pitchFamily="2" charset="2"/>
              </a:rPr>
              <a:t>may</a:t>
            </a:r>
            <a:r>
              <a:rPr lang="es-ES" sz="3200" dirty="0">
                <a:sym typeface="Wingdings" panose="05000000000000000000" pitchFamily="2" charset="2"/>
              </a:rPr>
              <a:t> be </a:t>
            </a:r>
            <a:r>
              <a:rPr lang="es-ES" sz="3200" dirty="0" err="1">
                <a:sym typeface="Wingdings" panose="05000000000000000000" pitchFamily="2" charset="2"/>
              </a:rPr>
              <a:t>overestimated</a:t>
            </a:r>
            <a:endParaRPr lang="es-ES" sz="3200" dirty="0">
              <a:sym typeface="Wingdings" panose="05000000000000000000" pitchFamily="2" charset="2"/>
            </a:endParaRPr>
          </a:p>
          <a:p>
            <a:pPr marL="342900" indent="-342900">
              <a:buClr>
                <a:srgbClr val="0C4DA2"/>
              </a:buClr>
              <a:buFont typeface="Arial" panose="020B0604020202020204" pitchFamily="34" charset="0"/>
              <a:buChar char="•"/>
            </a:pPr>
            <a:endParaRPr lang="es-ES" sz="1050" dirty="0">
              <a:sym typeface="Wingdings" panose="05000000000000000000" pitchFamily="2" charset="2"/>
            </a:endParaRPr>
          </a:p>
          <a:p>
            <a:pPr marL="342900" indent="-342900">
              <a:buClr>
                <a:srgbClr val="0C4DA2"/>
              </a:buClr>
              <a:buFont typeface="Arial" panose="020B0604020202020204" pitchFamily="34" charset="0"/>
              <a:buChar char="•"/>
            </a:pPr>
            <a:r>
              <a:rPr lang="en-US" sz="3200" dirty="0">
                <a:sym typeface="Wingdings" panose="05000000000000000000" pitchFamily="2" charset="2"/>
              </a:rPr>
              <a:t>Adjustment costs will be particularly important for weaker administrations</a:t>
            </a:r>
          </a:p>
          <a:p>
            <a:pPr marL="342900" indent="-342900">
              <a:buClr>
                <a:srgbClr val="0C4DA2"/>
              </a:buClr>
              <a:buFont typeface="Arial" panose="020B0604020202020204" pitchFamily="34" charset="0"/>
              <a:buChar char="•"/>
            </a:pPr>
            <a:endParaRPr lang="es-ES" sz="1050" dirty="0">
              <a:sym typeface="Wingdings" panose="05000000000000000000" pitchFamily="2" charset="2"/>
            </a:endParaRPr>
          </a:p>
          <a:p>
            <a:pPr marL="342900" indent="-342900">
              <a:buClr>
                <a:srgbClr val="0C4DA2"/>
              </a:buClr>
              <a:buFont typeface="Arial" panose="020B0604020202020204" pitchFamily="34" charset="0"/>
              <a:buChar char="•"/>
            </a:pPr>
            <a:r>
              <a:rPr lang="en-US" sz="3200" dirty="0"/>
              <a:t>A performance-based approach may be difficult to apply to </a:t>
            </a:r>
            <a:r>
              <a:rPr lang="es-ES" sz="3200" dirty="0"/>
              <a:t>innovative </a:t>
            </a:r>
            <a:r>
              <a:rPr lang="es-ES" sz="3200" dirty="0" err="1"/>
              <a:t>operations</a:t>
            </a:r>
            <a:endParaRPr lang="ca-ES" sz="3200" dirty="0"/>
          </a:p>
        </p:txBody>
      </p:sp>
      <p:sp>
        <p:nvSpPr>
          <p:cNvPr id="3" name="Title 3">
            <a:extLst>
              <a:ext uri="{FF2B5EF4-FFF2-40B4-BE49-F238E27FC236}">
                <a16:creationId xmlns:a16="http://schemas.microsoft.com/office/drawing/2014/main" id="{BC6ABC43-0747-F7BC-F727-85609A8E6437}"/>
              </a:ext>
            </a:extLst>
          </p:cNvPr>
          <p:cNvSpPr txBox="1">
            <a:spLocks/>
          </p:cNvSpPr>
          <p:nvPr/>
        </p:nvSpPr>
        <p:spPr>
          <a:xfrm>
            <a:off x="394392" y="1125015"/>
            <a:ext cx="10384444" cy="1375075"/>
          </a:xfrm>
          <a:prstGeom prst="rect">
            <a:avLst/>
          </a:prstGeom>
        </p:spPr>
        <p:txBody>
          <a:bodyPr vert="horz" lIns="0" tIns="0" rIns="0" bIns="0" rtlCol="0" anchor="t">
            <a:normAutofit/>
          </a:bodyPr>
          <a:lstStyle>
            <a:lvl1pPr algn="l" defTabSz="914400" rtl="0" eaLnBrk="1" latinLnBrk="0" hangingPunct="1">
              <a:lnSpc>
                <a:spcPct val="90000"/>
              </a:lnSpc>
              <a:spcBef>
                <a:spcPts val="0"/>
              </a:spcBef>
              <a:buNone/>
              <a:defRPr sz="4500" b="1" kern="1200" cap="none" baseline="0">
                <a:solidFill>
                  <a:schemeClr val="accent1"/>
                </a:solidFill>
                <a:latin typeface="EuropeaEco" pitchFamily="2" charset="0"/>
                <a:ea typeface="EuropeaEco" pitchFamily="2" charset="0"/>
                <a:cs typeface="+mj-cs"/>
              </a:defRPr>
            </a:lvl1pPr>
          </a:lstStyle>
          <a:p>
            <a:r>
              <a:rPr lang="de-DE" sz="3600" dirty="0"/>
              <a:t>4. Shift </a:t>
            </a:r>
            <a:r>
              <a:rPr lang="de-DE" sz="3600" dirty="0" err="1"/>
              <a:t>to</a:t>
            </a:r>
            <a:r>
              <a:rPr lang="de-DE" sz="3600" dirty="0"/>
              <a:t> a performance-</a:t>
            </a:r>
            <a:r>
              <a:rPr lang="de-DE" sz="3600" dirty="0" err="1"/>
              <a:t>based</a:t>
            </a:r>
            <a:r>
              <a:rPr lang="de-DE" sz="3600" dirty="0"/>
              <a:t> </a:t>
            </a:r>
            <a:r>
              <a:rPr lang="de-DE" sz="3600" dirty="0" err="1"/>
              <a:t>delivery</a:t>
            </a:r>
            <a:r>
              <a:rPr lang="de-DE" sz="3600" dirty="0"/>
              <a:t> </a:t>
            </a:r>
            <a:r>
              <a:rPr lang="de-DE" sz="3600" dirty="0" err="1"/>
              <a:t>mode</a:t>
            </a:r>
            <a:endParaRPr lang="en-GB" sz="3600" dirty="0"/>
          </a:p>
        </p:txBody>
      </p:sp>
    </p:spTree>
    <p:extLst>
      <p:ext uri="{BB962C8B-B14F-4D97-AF65-F5344CB8AC3E}">
        <p14:creationId xmlns:p14="http://schemas.microsoft.com/office/powerpoint/2010/main" val="113123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1E90D4C8-2A23-1182-7884-F22E1B28AD73}"/>
              </a:ext>
            </a:extLst>
          </p:cNvPr>
          <p:cNvSpPr>
            <a:spLocks noGrp="1"/>
          </p:cNvSpPr>
          <p:nvPr>
            <p:ph type="body" sz="quarter" idx="20"/>
          </p:nvPr>
        </p:nvSpPr>
        <p:spPr>
          <a:xfrm>
            <a:off x="394393" y="403475"/>
            <a:ext cx="6840000" cy="362069"/>
          </a:xfrm>
        </p:spPr>
        <p:txBody>
          <a:bodyPr/>
          <a:lstStyle/>
          <a:p>
            <a:r>
              <a:rPr lang="en-US" sz="1600" b="1" dirty="0"/>
              <a:t>Shift to a performance-based delivery mode</a:t>
            </a:r>
            <a:endParaRPr lang="en-GB" dirty="0"/>
          </a:p>
        </p:txBody>
      </p:sp>
      <p:grpSp>
        <p:nvGrpSpPr>
          <p:cNvPr id="74" name="Group 73">
            <a:extLst>
              <a:ext uri="{FF2B5EF4-FFF2-40B4-BE49-F238E27FC236}">
                <a16:creationId xmlns:a16="http://schemas.microsoft.com/office/drawing/2014/main" id="{E51821BF-056A-540C-5C53-1D67EC09551E}"/>
              </a:ext>
            </a:extLst>
          </p:cNvPr>
          <p:cNvGrpSpPr/>
          <p:nvPr/>
        </p:nvGrpSpPr>
        <p:grpSpPr>
          <a:xfrm>
            <a:off x="394392" y="2104371"/>
            <a:ext cx="3174431" cy="3199351"/>
            <a:chOff x="1510049" y="1867407"/>
            <a:chExt cx="2160000" cy="2160000"/>
          </a:xfrm>
        </p:grpSpPr>
        <p:sp>
          <p:nvSpPr>
            <p:cNvPr id="2" name="Oval 1">
              <a:extLst>
                <a:ext uri="{FF2B5EF4-FFF2-40B4-BE49-F238E27FC236}">
                  <a16:creationId xmlns:a16="http://schemas.microsoft.com/office/drawing/2014/main" id="{40CFF4A7-7E3B-E0E1-36A7-4942AC160A9E}"/>
                </a:ext>
              </a:extLst>
            </p:cNvPr>
            <p:cNvSpPr/>
            <p:nvPr/>
          </p:nvSpPr>
          <p:spPr>
            <a:xfrm>
              <a:off x="1510049" y="1867408"/>
              <a:ext cx="2160000" cy="2160000"/>
            </a:xfrm>
            <a:prstGeom prst="ellipse">
              <a:avLst/>
            </a:prstGeom>
            <a:noFill/>
            <a:ln w="19050">
              <a:solidFill>
                <a:srgbClr val="0D4F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p>
          </p:txBody>
        </p:sp>
        <p:sp>
          <p:nvSpPr>
            <p:cNvPr id="23" name="Freeform 5">
              <a:extLst>
                <a:ext uri="{FF2B5EF4-FFF2-40B4-BE49-F238E27FC236}">
                  <a16:creationId xmlns:a16="http://schemas.microsoft.com/office/drawing/2014/main" id="{191AD1F8-5213-657B-FB78-E5D0ECDA1867}"/>
                </a:ext>
              </a:extLst>
            </p:cNvPr>
            <p:cNvSpPr>
              <a:spLocks/>
            </p:cNvSpPr>
            <p:nvPr/>
          </p:nvSpPr>
          <p:spPr bwMode="auto">
            <a:xfrm>
              <a:off x="1510049" y="1922242"/>
              <a:ext cx="382021" cy="336431"/>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11</a:t>
              </a:r>
              <a:endParaRPr lang="id-ID" sz="1351" b="1" dirty="0">
                <a:solidFill>
                  <a:schemeClr val="bg1"/>
                </a:solidFill>
              </a:endParaRPr>
            </a:p>
          </p:txBody>
        </p:sp>
      </p:grpSp>
      <p:grpSp>
        <p:nvGrpSpPr>
          <p:cNvPr id="7" name="Group 6">
            <a:extLst>
              <a:ext uri="{FF2B5EF4-FFF2-40B4-BE49-F238E27FC236}">
                <a16:creationId xmlns:a16="http://schemas.microsoft.com/office/drawing/2014/main" id="{82D552EF-8FF5-970F-E8B6-40F423DE59AB}"/>
              </a:ext>
            </a:extLst>
          </p:cNvPr>
          <p:cNvGrpSpPr/>
          <p:nvPr/>
        </p:nvGrpSpPr>
        <p:grpSpPr>
          <a:xfrm>
            <a:off x="8623177" y="2097177"/>
            <a:ext cx="3174431" cy="3199351"/>
            <a:chOff x="1510049" y="1867407"/>
            <a:chExt cx="2160000" cy="2160000"/>
          </a:xfrm>
        </p:grpSpPr>
        <p:sp>
          <p:nvSpPr>
            <p:cNvPr id="8" name="Oval 7">
              <a:extLst>
                <a:ext uri="{FF2B5EF4-FFF2-40B4-BE49-F238E27FC236}">
                  <a16:creationId xmlns:a16="http://schemas.microsoft.com/office/drawing/2014/main" id="{DF09B4EC-059D-9AAF-DB26-1B4F49C123C8}"/>
                </a:ext>
              </a:extLst>
            </p:cNvPr>
            <p:cNvSpPr/>
            <p:nvPr/>
          </p:nvSpPr>
          <p:spPr>
            <a:xfrm>
              <a:off x="1510049" y="1867408"/>
              <a:ext cx="2160000" cy="2160000"/>
            </a:xfrm>
            <a:prstGeom prst="ellipse">
              <a:avLst/>
            </a:prstGeom>
            <a:noFill/>
            <a:ln w="19050">
              <a:solidFill>
                <a:srgbClr val="0D4F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p>
          </p:txBody>
        </p:sp>
        <p:sp>
          <p:nvSpPr>
            <p:cNvPr id="9" name="Freeform 5">
              <a:extLst>
                <a:ext uri="{FF2B5EF4-FFF2-40B4-BE49-F238E27FC236}">
                  <a16:creationId xmlns:a16="http://schemas.microsoft.com/office/drawing/2014/main" id="{B065A188-971C-F8F3-357D-CBFADB4248CA}"/>
                </a:ext>
              </a:extLst>
            </p:cNvPr>
            <p:cNvSpPr>
              <a:spLocks/>
            </p:cNvSpPr>
            <p:nvPr/>
          </p:nvSpPr>
          <p:spPr bwMode="auto">
            <a:xfrm>
              <a:off x="1510049" y="1922242"/>
              <a:ext cx="382021" cy="336431"/>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13</a:t>
              </a:r>
              <a:endParaRPr lang="id-ID" sz="1351" b="1" dirty="0">
                <a:solidFill>
                  <a:schemeClr val="bg1"/>
                </a:solidFill>
              </a:endParaRPr>
            </a:p>
          </p:txBody>
        </p:sp>
      </p:grpSp>
      <p:grpSp>
        <p:nvGrpSpPr>
          <p:cNvPr id="10" name="Group 9">
            <a:extLst>
              <a:ext uri="{FF2B5EF4-FFF2-40B4-BE49-F238E27FC236}">
                <a16:creationId xmlns:a16="http://schemas.microsoft.com/office/drawing/2014/main" id="{9C8ECD3A-555D-E2DE-97B2-CC1F004F8E82}"/>
              </a:ext>
            </a:extLst>
          </p:cNvPr>
          <p:cNvGrpSpPr/>
          <p:nvPr/>
        </p:nvGrpSpPr>
        <p:grpSpPr>
          <a:xfrm>
            <a:off x="4685266" y="2104372"/>
            <a:ext cx="3174431" cy="3199351"/>
            <a:chOff x="1510049" y="1867407"/>
            <a:chExt cx="2160000" cy="2160000"/>
          </a:xfrm>
        </p:grpSpPr>
        <p:sp>
          <p:nvSpPr>
            <p:cNvPr id="11" name="Oval 10">
              <a:extLst>
                <a:ext uri="{FF2B5EF4-FFF2-40B4-BE49-F238E27FC236}">
                  <a16:creationId xmlns:a16="http://schemas.microsoft.com/office/drawing/2014/main" id="{224CFBB8-44E3-5773-61B0-55951761E568}"/>
                </a:ext>
              </a:extLst>
            </p:cNvPr>
            <p:cNvSpPr/>
            <p:nvPr/>
          </p:nvSpPr>
          <p:spPr>
            <a:xfrm>
              <a:off x="1510049" y="1867408"/>
              <a:ext cx="2160000" cy="2160000"/>
            </a:xfrm>
            <a:prstGeom prst="ellipse">
              <a:avLst/>
            </a:prstGeom>
            <a:noFill/>
            <a:ln w="19050">
              <a:solidFill>
                <a:srgbClr val="0D4F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p>
          </p:txBody>
        </p:sp>
        <p:sp>
          <p:nvSpPr>
            <p:cNvPr id="12" name="Freeform 5">
              <a:extLst>
                <a:ext uri="{FF2B5EF4-FFF2-40B4-BE49-F238E27FC236}">
                  <a16:creationId xmlns:a16="http://schemas.microsoft.com/office/drawing/2014/main" id="{20FFAA81-CCF4-2E84-9930-8EBE698D7BBB}"/>
                </a:ext>
              </a:extLst>
            </p:cNvPr>
            <p:cNvSpPr>
              <a:spLocks/>
            </p:cNvSpPr>
            <p:nvPr/>
          </p:nvSpPr>
          <p:spPr bwMode="auto">
            <a:xfrm>
              <a:off x="1510049" y="1922242"/>
              <a:ext cx="382021" cy="336431"/>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12</a:t>
              </a:r>
              <a:endParaRPr lang="id-ID" sz="1351" b="1" dirty="0">
                <a:solidFill>
                  <a:schemeClr val="bg1"/>
                </a:solidFill>
              </a:endParaRPr>
            </a:p>
          </p:txBody>
        </p:sp>
      </p:grpSp>
      <p:sp>
        <p:nvSpPr>
          <p:cNvPr id="15" name="TextBox 14">
            <a:extLst>
              <a:ext uri="{FF2B5EF4-FFF2-40B4-BE49-F238E27FC236}">
                <a16:creationId xmlns:a16="http://schemas.microsoft.com/office/drawing/2014/main" id="{F056889A-1B07-B4F0-4654-429ACEE11DC0}"/>
              </a:ext>
            </a:extLst>
          </p:cNvPr>
          <p:cNvSpPr txBox="1"/>
          <p:nvPr/>
        </p:nvSpPr>
        <p:spPr>
          <a:xfrm>
            <a:off x="716742" y="3078217"/>
            <a:ext cx="2529730" cy="1200329"/>
          </a:xfrm>
          <a:prstGeom prst="rect">
            <a:avLst/>
          </a:prstGeom>
          <a:noFill/>
          <a:ln>
            <a:noFill/>
          </a:ln>
        </p:spPr>
        <p:txBody>
          <a:bodyPr wrap="square" rtlCol="0">
            <a:spAutoFit/>
          </a:bodyPr>
          <a:lstStyle/>
          <a:p>
            <a:pPr algn="ctr"/>
            <a:r>
              <a:rPr lang="en-US" sz="1800" dirty="0">
                <a:sym typeface="Wingdings" panose="05000000000000000000" pitchFamily="2" charset="2"/>
              </a:rPr>
              <a:t>Provide guidance and stronger technical assistance for weaker administrations</a:t>
            </a:r>
          </a:p>
        </p:txBody>
      </p:sp>
      <p:sp>
        <p:nvSpPr>
          <p:cNvPr id="19" name="TextBox 18">
            <a:extLst>
              <a:ext uri="{FF2B5EF4-FFF2-40B4-BE49-F238E27FC236}">
                <a16:creationId xmlns:a16="http://schemas.microsoft.com/office/drawing/2014/main" id="{2A84F921-7D59-69C4-F023-F46702869F8C}"/>
              </a:ext>
            </a:extLst>
          </p:cNvPr>
          <p:cNvSpPr txBox="1"/>
          <p:nvPr/>
        </p:nvSpPr>
        <p:spPr>
          <a:xfrm>
            <a:off x="5052066" y="3216717"/>
            <a:ext cx="2529730" cy="923330"/>
          </a:xfrm>
          <a:prstGeom prst="rect">
            <a:avLst/>
          </a:prstGeom>
          <a:noFill/>
          <a:ln>
            <a:noFill/>
          </a:ln>
        </p:spPr>
        <p:txBody>
          <a:bodyPr wrap="square" rtlCol="0">
            <a:spAutoFit/>
          </a:bodyPr>
          <a:lstStyle/>
          <a:p>
            <a:pPr algn="ctr"/>
            <a:r>
              <a:rPr lang="en-US" sz="1800" dirty="0">
                <a:sym typeface="Wingdings" panose="05000000000000000000" pitchFamily="2" charset="2"/>
              </a:rPr>
              <a:t>Create a methodological handbook for payout values</a:t>
            </a:r>
          </a:p>
        </p:txBody>
      </p:sp>
      <p:sp>
        <p:nvSpPr>
          <p:cNvPr id="3" name="TextBox 2">
            <a:extLst>
              <a:ext uri="{FF2B5EF4-FFF2-40B4-BE49-F238E27FC236}">
                <a16:creationId xmlns:a16="http://schemas.microsoft.com/office/drawing/2014/main" id="{76479350-137C-16E5-09C9-BAF17B83D927}"/>
              </a:ext>
            </a:extLst>
          </p:cNvPr>
          <p:cNvSpPr txBox="1"/>
          <p:nvPr/>
        </p:nvSpPr>
        <p:spPr>
          <a:xfrm>
            <a:off x="8976140" y="3200752"/>
            <a:ext cx="2529730" cy="923330"/>
          </a:xfrm>
          <a:prstGeom prst="rect">
            <a:avLst/>
          </a:prstGeom>
          <a:noFill/>
          <a:ln>
            <a:noFill/>
          </a:ln>
        </p:spPr>
        <p:txBody>
          <a:bodyPr wrap="square" rtlCol="0">
            <a:spAutoFit/>
          </a:bodyPr>
          <a:lstStyle/>
          <a:p>
            <a:pPr algn="ctr"/>
            <a:r>
              <a:rPr lang="en-US" sz="1800" dirty="0">
                <a:sym typeface="Wingdings" panose="05000000000000000000" pitchFamily="2" charset="2"/>
              </a:rPr>
              <a:t>Adapt milestones for innovative or risky projects</a:t>
            </a:r>
            <a:endParaRPr lang="ca-ES" sz="1800" dirty="0">
              <a:sym typeface="Wingdings" panose="05000000000000000000" pitchFamily="2" charset="2"/>
            </a:endParaRPr>
          </a:p>
        </p:txBody>
      </p:sp>
      <p:sp>
        <p:nvSpPr>
          <p:cNvPr id="14" name="Title 3">
            <a:extLst>
              <a:ext uri="{FF2B5EF4-FFF2-40B4-BE49-F238E27FC236}">
                <a16:creationId xmlns:a16="http://schemas.microsoft.com/office/drawing/2014/main" id="{5D6505BF-9615-3944-360A-491380380D55}"/>
              </a:ext>
            </a:extLst>
          </p:cNvPr>
          <p:cNvSpPr>
            <a:spLocks noGrp="1"/>
          </p:cNvSpPr>
          <p:nvPr>
            <p:ph type="ctrTitle"/>
          </p:nvPr>
        </p:nvSpPr>
        <p:spPr>
          <a:xfrm>
            <a:off x="394392" y="1125015"/>
            <a:ext cx="8336653" cy="815859"/>
          </a:xfrm>
        </p:spPr>
        <p:txBody>
          <a:bodyPr>
            <a:normAutofit fontScale="90000"/>
          </a:bodyPr>
          <a:lstStyle/>
          <a:p>
            <a:r>
              <a:rPr lang="en-GB" sz="4000" dirty="0"/>
              <a:t>Recommendations</a:t>
            </a:r>
            <a:br>
              <a:rPr lang="en-GB" dirty="0"/>
            </a:br>
            <a:endParaRPr lang="en-GB" dirty="0"/>
          </a:p>
        </p:txBody>
      </p:sp>
    </p:spTree>
    <p:extLst>
      <p:ext uri="{BB962C8B-B14F-4D97-AF65-F5344CB8AC3E}">
        <p14:creationId xmlns:p14="http://schemas.microsoft.com/office/powerpoint/2010/main" val="64578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2" y="2007308"/>
            <a:ext cx="10431450" cy="586074"/>
          </a:xfrm>
        </p:spPr>
        <p:txBody>
          <a:bodyPr/>
          <a:lstStyle/>
          <a:p>
            <a:pPr marL="342900" indent="-342900">
              <a:buClr>
                <a:srgbClr val="0C4DA2"/>
              </a:buClr>
              <a:buFont typeface="Arial" panose="020B0604020202020204" pitchFamily="34" charset="0"/>
              <a:buChar char="•"/>
            </a:pPr>
            <a:r>
              <a:rPr lang="en-US" sz="2800" dirty="0">
                <a:sym typeface="Wingdings" panose="05000000000000000000" pitchFamily="2" charset="2"/>
              </a:rPr>
              <a:t>The steering mechanism will have limited influence on national plans</a:t>
            </a:r>
          </a:p>
          <a:p>
            <a:pPr marL="342900" indent="-342900">
              <a:buClr>
                <a:srgbClr val="0C4DA2"/>
              </a:buClr>
              <a:buFont typeface="Arial" panose="020B0604020202020204" pitchFamily="34" charset="0"/>
              <a:buChar char="•"/>
            </a:pPr>
            <a:endParaRPr lang="en-US" sz="1050" dirty="0">
              <a:sym typeface="Wingdings" panose="05000000000000000000" pitchFamily="2" charset="2"/>
            </a:endParaRPr>
          </a:p>
          <a:p>
            <a:pPr marL="342900" indent="-342900">
              <a:buClr>
                <a:srgbClr val="0C4DA2"/>
              </a:buClr>
              <a:buFont typeface="Arial" panose="020B0604020202020204" pitchFamily="34" charset="0"/>
              <a:buChar char="•"/>
            </a:pPr>
            <a:r>
              <a:rPr lang="en-US" sz="2800" dirty="0">
                <a:sym typeface="Wingdings" panose="05000000000000000000" pitchFamily="2" charset="2"/>
              </a:rPr>
              <a:t>Existing synergy mechanisms are mainly designed to ensure EU financing for excellent projects (‘seals’) or reduce the administrative burden for Member States’ (transfers) </a:t>
            </a:r>
          </a:p>
          <a:p>
            <a:pPr marL="342900" indent="-342900">
              <a:buClr>
                <a:srgbClr val="0C4DA2"/>
              </a:buClr>
              <a:buFont typeface="Arial" panose="020B0604020202020204" pitchFamily="34" charset="0"/>
              <a:buChar char="•"/>
            </a:pPr>
            <a:endParaRPr lang="en-US" sz="1050" dirty="0">
              <a:sym typeface="Wingdings" panose="05000000000000000000" pitchFamily="2" charset="2"/>
            </a:endParaRPr>
          </a:p>
          <a:p>
            <a:pPr marL="342900" indent="-342900">
              <a:buClr>
                <a:srgbClr val="0C4DA2"/>
              </a:buClr>
              <a:buFont typeface="Arial" panose="020B0604020202020204" pitchFamily="34" charset="0"/>
              <a:buChar char="•"/>
            </a:pPr>
            <a:r>
              <a:rPr lang="en-US" sz="2800" dirty="0">
                <a:sym typeface="Wingdings" panose="05000000000000000000" pitchFamily="2" charset="2"/>
              </a:rPr>
              <a:t>There is an unresolved tension between ECF (based on scale and agglomeration) and NRPPs (promoting territorially balanced development)</a:t>
            </a:r>
          </a:p>
        </p:txBody>
      </p:sp>
      <p:sp>
        <p:nvSpPr>
          <p:cNvPr id="5" name="Title 3">
            <a:extLst>
              <a:ext uri="{FF2B5EF4-FFF2-40B4-BE49-F238E27FC236}">
                <a16:creationId xmlns:a16="http://schemas.microsoft.com/office/drawing/2014/main" id="{6DD269E0-4CA9-DA1A-355E-9384CB95D7E8}"/>
              </a:ext>
            </a:extLst>
          </p:cNvPr>
          <p:cNvSpPr txBox="1">
            <a:spLocks/>
          </p:cNvSpPr>
          <p:nvPr/>
        </p:nvSpPr>
        <p:spPr>
          <a:xfrm>
            <a:off x="394392" y="1125015"/>
            <a:ext cx="10922001" cy="1375075"/>
          </a:xfrm>
          <a:prstGeom prst="rect">
            <a:avLst/>
          </a:prstGeom>
        </p:spPr>
        <p:txBody>
          <a:bodyPr vert="horz" lIns="0" tIns="0" rIns="0" bIns="0" rtlCol="0" anchor="t">
            <a:normAutofit/>
          </a:bodyPr>
          <a:lstStyle>
            <a:lvl1pPr algn="l" defTabSz="914400" rtl="0" eaLnBrk="1" latinLnBrk="0" hangingPunct="1">
              <a:lnSpc>
                <a:spcPct val="90000"/>
              </a:lnSpc>
              <a:spcBef>
                <a:spcPts val="0"/>
              </a:spcBef>
              <a:buNone/>
              <a:defRPr sz="4500" b="1" kern="1200" cap="none" baseline="0">
                <a:solidFill>
                  <a:schemeClr val="accent1"/>
                </a:solidFill>
                <a:latin typeface="EuropeaEco" pitchFamily="2" charset="0"/>
                <a:ea typeface="EuropeaEco" pitchFamily="2" charset="0"/>
                <a:cs typeface="+mj-cs"/>
              </a:defRPr>
            </a:lvl1pPr>
          </a:lstStyle>
          <a:p>
            <a:r>
              <a:rPr lang="de-DE" sz="3600" dirty="0"/>
              <a:t>5. </a:t>
            </a:r>
            <a:r>
              <a:rPr lang="de-DE" sz="3600" dirty="0" err="1"/>
              <a:t>Synergies</a:t>
            </a:r>
            <a:r>
              <a:rPr lang="de-DE" sz="3600" dirty="0"/>
              <a:t> </a:t>
            </a:r>
            <a:r>
              <a:rPr lang="de-DE" sz="3600" dirty="0" err="1"/>
              <a:t>with</a:t>
            </a:r>
            <a:r>
              <a:rPr lang="de-DE" sz="3600" dirty="0"/>
              <a:t> </a:t>
            </a:r>
            <a:r>
              <a:rPr lang="de-DE" sz="3600" dirty="0" err="1"/>
              <a:t>the</a:t>
            </a:r>
            <a:r>
              <a:rPr lang="de-DE" sz="3600" dirty="0"/>
              <a:t> European </a:t>
            </a:r>
            <a:r>
              <a:rPr lang="de-DE" sz="3600" dirty="0" err="1"/>
              <a:t>Competitiveness</a:t>
            </a:r>
            <a:r>
              <a:rPr lang="de-DE" sz="3600" dirty="0"/>
              <a:t> Fund</a:t>
            </a:r>
            <a:endParaRPr lang="en-GB" sz="3600" dirty="0"/>
          </a:p>
        </p:txBody>
      </p:sp>
    </p:spTree>
    <p:extLst>
      <p:ext uri="{BB962C8B-B14F-4D97-AF65-F5344CB8AC3E}">
        <p14:creationId xmlns:p14="http://schemas.microsoft.com/office/powerpoint/2010/main" val="276204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F5FD7C-BA20-6669-9A99-960C69DCDC5B}"/>
              </a:ext>
            </a:extLst>
          </p:cNvPr>
          <p:cNvSpPr>
            <a:spLocks noGrp="1"/>
          </p:cNvSpPr>
          <p:nvPr>
            <p:ph type="body" sz="quarter" idx="20"/>
          </p:nvPr>
        </p:nvSpPr>
        <p:spPr/>
        <p:txBody>
          <a:bodyPr/>
          <a:lstStyle/>
          <a:p>
            <a:r>
              <a:rPr lang="en-US" sz="1600" b="1" dirty="0"/>
              <a:t>Synergies with the European Competitiveness Fund</a:t>
            </a:r>
            <a:endParaRPr lang="en-GB" dirty="0"/>
          </a:p>
        </p:txBody>
      </p:sp>
      <p:sp>
        <p:nvSpPr>
          <p:cNvPr id="4" name="Title 3">
            <a:extLst>
              <a:ext uri="{FF2B5EF4-FFF2-40B4-BE49-F238E27FC236}">
                <a16:creationId xmlns:a16="http://schemas.microsoft.com/office/drawing/2014/main" id="{8D3D8361-08BD-E48C-01AE-4E8CDB0B8B6A}"/>
              </a:ext>
            </a:extLst>
          </p:cNvPr>
          <p:cNvSpPr>
            <a:spLocks noGrp="1"/>
          </p:cNvSpPr>
          <p:nvPr>
            <p:ph type="ctrTitle"/>
          </p:nvPr>
        </p:nvSpPr>
        <p:spPr/>
        <p:txBody>
          <a:bodyPr>
            <a:normAutofit fontScale="90000"/>
          </a:bodyPr>
          <a:lstStyle/>
          <a:p>
            <a:r>
              <a:rPr lang="en-GB" sz="4000" dirty="0"/>
              <a:t>Recommendations</a:t>
            </a:r>
            <a:br>
              <a:rPr lang="en-GB" dirty="0"/>
            </a:br>
            <a:endParaRPr lang="en-GB" dirty="0"/>
          </a:p>
        </p:txBody>
      </p:sp>
      <p:sp>
        <p:nvSpPr>
          <p:cNvPr id="5" name="Text Placeholder 4">
            <a:extLst>
              <a:ext uri="{FF2B5EF4-FFF2-40B4-BE49-F238E27FC236}">
                <a16:creationId xmlns:a16="http://schemas.microsoft.com/office/drawing/2014/main" id="{6D599F37-7EBD-65D5-06A8-366E730128CA}"/>
              </a:ext>
            </a:extLst>
          </p:cNvPr>
          <p:cNvSpPr>
            <a:spLocks noGrp="1"/>
          </p:cNvSpPr>
          <p:nvPr>
            <p:ph type="body" sz="quarter" idx="21"/>
          </p:nvPr>
        </p:nvSpPr>
        <p:spPr>
          <a:xfrm>
            <a:off x="1190798" y="2029405"/>
            <a:ext cx="9903922" cy="2832302"/>
          </a:xfrm>
        </p:spPr>
        <p:txBody>
          <a:bodyPr/>
          <a:lstStyle/>
          <a:p>
            <a:r>
              <a:rPr lang="en-US" sz="3200" dirty="0"/>
              <a:t>Use the EU Facility to mitigate the potential negative territorial effects of the ECF</a:t>
            </a:r>
          </a:p>
          <a:p>
            <a:pPr marL="514350" indent="-514350">
              <a:buFont typeface="+mj-lt"/>
              <a:buAutoNum type="arabicPeriod" startAt="14"/>
            </a:pPr>
            <a:endParaRPr lang="en-US" sz="1050" dirty="0"/>
          </a:p>
          <a:p>
            <a:r>
              <a:rPr lang="en-US" sz="3200" dirty="0"/>
              <a:t>Promote place-based innovation instruments such as interregional innovative investment (I3) projects and Smart </a:t>
            </a:r>
            <a:r>
              <a:rPr lang="en-US" sz="3200" dirty="0" err="1"/>
              <a:t>Specialisation</a:t>
            </a:r>
            <a:r>
              <a:rPr lang="en-US" sz="3200" dirty="0"/>
              <a:t> Strategies (S3)</a:t>
            </a:r>
          </a:p>
          <a:p>
            <a:endParaRPr lang="en-GB" dirty="0"/>
          </a:p>
        </p:txBody>
      </p:sp>
      <p:sp>
        <p:nvSpPr>
          <p:cNvPr id="2" name="Freeform 5">
            <a:extLst>
              <a:ext uri="{FF2B5EF4-FFF2-40B4-BE49-F238E27FC236}">
                <a16:creationId xmlns:a16="http://schemas.microsoft.com/office/drawing/2014/main" id="{80E8BA0B-1380-54BB-E2D7-1682F6A87CC4}"/>
              </a:ext>
            </a:extLst>
          </p:cNvPr>
          <p:cNvSpPr>
            <a:spLocks/>
          </p:cNvSpPr>
          <p:nvPr/>
        </p:nvSpPr>
        <p:spPr bwMode="auto">
          <a:xfrm>
            <a:off x="431222" y="2117349"/>
            <a:ext cx="561435" cy="498315"/>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14</a:t>
            </a:r>
            <a:endParaRPr lang="id-ID" sz="2000" b="1" dirty="0">
              <a:solidFill>
                <a:schemeClr val="bg1"/>
              </a:solidFill>
            </a:endParaRPr>
          </a:p>
        </p:txBody>
      </p:sp>
      <p:sp>
        <p:nvSpPr>
          <p:cNvPr id="6" name="Freeform 5">
            <a:extLst>
              <a:ext uri="{FF2B5EF4-FFF2-40B4-BE49-F238E27FC236}">
                <a16:creationId xmlns:a16="http://schemas.microsoft.com/office/drawing/2014/main" id="{C1D0E1FF-B66F-512B-F42D-E434E08CC8FD}"/>
              </a:ext>
            </a:extLst>
          </p:cNvPr>
          <p:cNvSpPr>
            <a:spLocks/>
          </p:cNvSpPr>
          <p:nvPr/>
        </p:nvSpPr>
        <p:spPr bwMode="auto">
          <a:xfrm>
            <a:off x="420140" y="3374930"/>
            <a:ext cx="561435" cy="498315"/>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15</a:t>
            </a:r>
            <a:endParaRPr lang="id-ID" sz="2000" b="1" dirty="0">
              <a:solidFill>
                <a:schemeClr val="bg1"/>
              </a:solidFill>
            </a:endParaRPr>
          </a:p>
        </p:txBody>
      </p:sp>
    </p:spTree>
    <p:extLst>
      <p:ext uri="{BB962C8B-B14F-4D97-AF65-F5344CB8AC3E}">
        <p14:creationId xmlns:p14="http://schemas.microsoft.com/office/powerpoint/2010/main" val="2143737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2" y="2007308"/>
            <a:ext cx="10324408" cy="586074"/>
          </a:xfrm>
        </p:spPr>
        <p:txBody>
          <a:bodyPr/>
          <a:lstStyle/>
          <a:p>
            <a:pPr marL="342900" indent="-342900">
              <a:buClr>
                <a:srgbClr val="0C4DA2"/>
              </a:buClr>
              <a:buFont typeface="Arial" panose="020B0604020202020204" pitchFamily="34" charset="0"/>
              <a:buChar char="•"/>
            </a:pPr>
            <a:r>
              <a:rPr lang="en-US" sz="3200" dirty="0">
                <a:sym typeface="Wingdings" panose="05000000000000000000" pitchFamily="2" charset="2"/>
              </a:rPr>
              <a:t>The NRPP Proposal offers potential benefits in terms of transparency</a:t>
            </a:r>
          </a:p>
          <a:p>
            <a:pPr marL="342900" indent="-342900">
              <a:buClr>
                <a:srgbClr val="0C4DA2"/>
              </a:buClr>
              <a:buFont typeface="Arial" panose="020B0604020202020204" pitchFamily="34" charset="0"/>
              <a:buChar char="•"/>
            </a:pPr>
            <a:endParaRPr lang="en-US" sz="1050" dirty="0">
              <a:sym typeface="Wingdings" panose="05000000000000000000" pitchFamily="2" charset="2"/>
            </a:endParaRPr>
          </a:p>
          <a:p>
            <a:pPr marL="342900" indent="-342900">
              <a:buClr>
                <a:srgbClr val="0C4DA2"/>
              </a:buClr>
              <a:buFont typeface="Arial" panose="020B0604020202020204" pitchFamily="34" charset="0"/>
              <a:buChar char="•"/>
            </a:pPr>
            <a:r>
              <a:rPr lang="en-US" sz="3200" dirty="0">
                <a:sym typeface="Wingdings" panose="05000000000000000000" pitchFamily="2" charset="2"/>
              </a:rPr>
              <a:t>But risks limiting the European Parliament’s capacity to exert effective scrutiny</a:t>
            </a:r>
          </a:p>
          <a:p>
            <a:pPr marL="342900" indent="-342900">
              <a:buClr>
                <a:srgbClr val="0C4DA2"/>
              </a:buClr>
              <a:buFont typeface="Arial" panose="020B0604020202020204" pitchFamily="34" charset="0"/>
              <a:buChar char="•"/>
            </a:pPr>
            <a:endParaRPr lang="en-US" sz="1050" dirty="0">
              <a:sym typeface="Wingdings" panose="05000000000000000000" pitchFamily="2" charset="2"/>
            </a:endParaRPr>
          </a:p>
          <a:p>
            <a:pPr marL="342900" indent="-342900">
              <a:buClr>
                <a:srgbClr val="0C4DA2"/>
              </a:buClr>
              <a:buFont typeface="Arial" panose="020B0604020202020204" pitchFamily="34" charset="0"/>
              <a:buChar char="•"/>
            </a:pPr>
            <a:r>
              <a:rPr lang="en-US" sz="3200" dirty="0">
                <a:sym typeface="Wingdings" panose="05000000000000000000" pitchFamily="2" charset="2"/>
              </a:rPr>
              <a:t>The Parliament’s role in deciding on the use of the EU Facility is also unclear</a:t>
            </a:r>
          </a:p>
        </p:txBody>
      </p:sp>
      <p:sp>
        <p:nvSpPr>
          <p:cNvPr id="3" name="Title 3">
            <a:extLst>
              <a:ext uri="{FF2B5EF4-FFF2-40B4-BE49-F238E27FC236}">
                <a16:creationId xmlns:a16="http://schemas.microsoft.com/office/drawing/2014/main" id="{6554512E-65C4-B4B1-7E9A-4ABF32B1F074}"/>
              </a:ext>
            </a:extLst>
          </p:cNvPr>
          <p:cNvSpPr txBox="1">
            <a:spLocks/>
          </p:cNvSpPr>
          <p:nvPr/>
        </p:nvSpPr>
        <p:spPr>
          <a:xfrm>
            <a:off x="394392" y="1125015"/>
            <a:ext cx="8128924" cy="1375075"/>
          </a:xfrm>
          <a:prstGeom prst="rect">
            <a:avLst/>
          </a:prstGeom>
        </p:spPr>
        <p:txBody>
          <a:bodyPr vert="horz" lIns="0" tIns="0" rIns="0" bIns="0" rtlCol="0" anchor="t">
            <a:normAutofit/>
          </a:bodyPr>
          <a:lstStyle>
            <a:lvl1pPr algn="l" defTabSz="914400" rtl="0" eaLnBrk="1" latinLnBrk="0" hangingPunct="1">
              <a:lnSpc>
                <a:spcPct val="90000"/>
              </a:lnSpc>
              <a:spcBef>
                <a:spcPts val="0"/>
              </a:spcBef>
              <a:buNone/>
              <a:defRPr sz="4500" b="1" kern="1200" cap="none" baseline="0">
                <a:solidFill>
                  <a:schemeClr val="accent1"/>
                </a:solidFill>
                <a:latin typeface="EuropeaEco" pitchFamily="2" charset="0"/>
                <a:ea typeface="EuropeaEco" pitchFamily="2" charset="0"/>
                <a:cs typeface="+mj-cs"/>
              </a:defRPr>
            </a:lvl1pPr>
          </a:lstStyle>
          <a:p>
            <a:r>
              <a:rPr lang="es-ES" sz="3600" dirty="0"/>
              <a:t>6. Role </a:t>
            </a:r>
            <a:r>
              <a:rPr lang="es-ES" sz="3600" dirty="0" err="1"/>
              <a:t>of</a:t>
            </a:r>
            <a:r>
              <a:rPr lang="es-ES" sz="3600" dirty="0"/>
              <a:t> </a:t>
            </a:r>
            <a:r>
              <a:rPr lang="es-ES" sz="3600" dirty="0" err="1"/>
              <a:t>the</a:t>
            </a:r>
            <a:r>
              <a:rPr lang="es-ES" sz="3600" dirty="0"/>
              <a:t> </a:t>
            </a:r>
            <a:r>
              <a:rPr lang="es-ES" sz="3600" dirty="0" err="1"/>
              <a:t>European</a:t>
            </a:r>
            <a:r>
              <a:rPr lang="es-ES" sz="3600" dirty="0"/>
              <a:t> </a:t>
            </a:r>
            <a:r>
              <a:rPr lang="es-ES" sz="3600" dirty="0" err="1"/>
              <a:t>Parliament</a:t>
            </a:r>
            <a:endParaRPr lang="en-GB" sz="3600" dirty="0"/>
          </a:p>
        </p:txBody>
      </p:sp>
    </p:spTree>
    <p:extLst>
      <p:ext uri="{BB962C8B-B14F-4D97-AF65-F5344CB8AC3E}">
        <p14:creationId xmlns:p14="http://schemas.microsoft.com/office/powerpoint/2010/main" val="157123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F5FD7C-BA20-6669-9A99-960C69DCDC5B}"/>
              </a:ext>
            </a:extLst>
          </p:cNvPr>
          <p:cNvSpPr>
            <a:spLocks noGrp="1"/>
          </p:cNvSpPr>
          <p:nvPr>
            <p:ph type="body" sz="quarter" idx="20"/>
          </p:nvPr>
        </p:nvSpPr>
        <p:spPr/>
        <p:txBody>
          <a:bodyPr/>
          <a:lstStyle/>
          <a:p>
            <a:r>
              <a:rPr lang="en-US" sz="1600" b="1" dirty="0"/>
              <a:t>Role of the European Parliament</a:t>
            </a:r>
            <a:endParaRPr lang="en-GB" dirty="0"/>
          </a:p>
        </p:txBody>
      </p:sp>
      <p:sp>
        <p:nvSpPr>
          <p:cNvPr id="4" name="Title 3">
            <a:extLst>
              <a:ext uri="{FF2B5EF4-FFF2-40B4-BE49-F238E27FC236}">
                <a16:creationId xmlns:a16="http://schemas.microsoft.com/office/drawing/2014/main" id="{8D3D8361-08BD-E48C-01AE-4E8CDB0B8B6A}"/>
              </a:ext>
            </a:extLst>
          </p:cNvPr>
          <p:cNvSpPr>
            <a:spLocks noGrp="1"/>
          </p:cNvSpPr>
          <p:nvPr>
            <p:ph type="ctrTitle"/>
          </p:nvPr>
        </p:nvSpPr>
        <p:spPr>
          <a:xfrm>
            <a:off x="394393" y="1096671"/>
            <a:ext cx="8336653" cy="815859"/>
          </a:xfrm>
        </p:spPr>
        <p:txBody>
          <a:bodyPr>
            <a:normAutofit fontScale="90000"/>
          </a:bodyPr>
          <a:lstStyle/>
          <a:p>
            <a:r>
              <a:rPr lang="en-GB" sz="4000" dirty="0"/>
              <a:t>Recommendations</a:t>
            </a:r>
            <a:br>
              <a:rPr lang="en-GB" dirty="0"/>
            </a:br>
            <a:endParaRPr lang="en-GB" dirty="0"/>
          </a:p>
        </p:txBody>
      </p:sp>
      <p:sp>
        <p:nvSpPr>
          <p:cNvPr id="5" name="Text Placeholder 4">
            <a:extLst>
              <a:ext uri="{FF2B5EF4-FFF2-40B4-BE49-F238E27FC236}">
                <a16:creationId xmlns:a16="http://schemas.microsoft.com/office/drawing/2014/main" id="{6D599F37-7EBD-65D5-06A8-366E730128CA}"/>
              </a:ext>
            </a:extLst>
          </p:cNvPr>
          <p:cNvSpPr>
            <a:spLocks noGrp="1"/>
          </p:cNvSpPr>
          <p:nvPr>
            <p:ph type="body" sz="quarter" idx="21"/>
          </p:nvPr>
        </p:nvSpPr>
        <p:spPr>
          <a:xfrm>
            <a:off x="1180227" y="2012849"/>
            <a:ext cx="10316356" cy="2832302"/>
          </a:xfrm>
        </p:spPr>
        <p:txBody>
          <a:bodyPr/>
          <a:lstStyle/>
          <a:p>
            <a:r>
              <a:rPr lang="en-US" sz="3200" dirty="0">
                <a:sym typeface="Wingdings" panose="05000000000000000000" pitchFamily="2" charset="2"/>
              </a:rPr>
              <a:t>Require more frequent Commission reporting (e.g. bi-annual implementation reports) and allow the Parliament to access annual review meeting reports to </a:t>
            </a:r>
            <a:r>
              <a:rPr lang="en-US" sz="3200" dirty="0" err="1">
                <a:sym typeface="Wingdings" panose="05000000000000000000" pitchFamily="2" charset="2"/>
              </a:rPr>
              <a:t>scrutinise</a:t>
            </a:r>
            <a:r>
              <a:rPr lang="en-US" sz="3200" dirty="0">
                <a:sym typeface="Wingdings" panose="05000000000000000000" pitchFamily="2" charset="2"/>
              </a:rPr>
              <a:t> real performance</a:t>
            </a:r>
          </a:p>
          <a:p>
            <a:endParaRPr lang="en-US" sz="1050" dirty="0">
              <a:sym typeface="Wingdings" panose="05000000000000000000" pitchFamily="2" charset="2"/>
            </a:endParaRPr>
          </a:p>
          <a:p>
            <a:r>
              <a:rPr lang="en-US" sz="3200" dirty="0">
                <a:sym typeface="Wingdings" panose="05000000000000000000" pitchFamily="2" charset="2"/>
              </a:rPr>
              <a:t>Give to the EP and the Council more time to revise delegated acts</a:t>
            </a:r>
          </a:p>
          <a:p>
            <a:pPr marL="514350" indent="-514350">
              <a:buFont typeface="+mj-lt"/>
              <a:buAutoNum type="arabicPeriod" startAt="16"/>
            </a:pPr>
            <a:endParaRPr lang="en-US" sz="1050" dirty="0">
              <a:sym typeface="Wingdings" panose="05000000000000000000" pitchFamily="2" charset="2"/>
            </a:endParaRPr>
          </a:p>
          <a:p>
            <a:r>
              <a:rPr lang="en-US" sz="3200" dirty="0">
                <a:sym typeface="Wingdings" panose="05000000000000000000" pitchFamily="2" charset="2"/>
              </a:rPr>
              <a:t>Ensure the EP’s involvement in the </a:t>
            </a:r>
            <a:r>
              <a:rPr lang="en-US" sz="3200" dirty="0" err="1">
                <a:sym typeface="Wingdings" panose="05000000000000000000" pitchFamily="2" charset="2"/>
              </a:rPr>
              <a:t>mobilisation</a:t>
            </a:r>
            <a:r>
              <a:rPr lang="en-US" sz="3200" dirty="0">
                <a:sym typeface="Wingdings" panose="05000000000000000000" pitchFamily="2" charset="2"/>
              </a:rPr>
              <a:t> of the EU Facility</a:t>
            </a:r>
            <a:endParaRPr lang="ca-ES" sz="3200" dirty="0">
              <a:sym typeface="Wingdings" panose="05000000000000000000" pitchFamily="2" charset="2"/>
            </a:endParaRPr>
          </a:p>
          <a:p>
            <a:endParaRPr lang="en-GB" dirty="0"/>
          </a:p>
        </p:txBody>
      </p:sp>
      <p:sp>
        <p:nvSpPr>
          <p:cNvPr id="2" name="Freeform 5">
            <a:extLst>
              <a:ext uri="{FF2B5EF4-FFF2-40B4-BE49-F238E27FC236}">
                <a16:creationId xmlns:a16="http://schemas.microsoft.com/office/drawing/2014/main" id="{7F7B4D18-5EA9-000C-3C97-D2A8DAAAB44F}"/>
              </a:ext>
            </a:extLst>
          </p:cNvPr>
          <p:cNvSpPr>
            <a:spLocks/>
          </p:cNvSpPr>
          <p:nvPr/>
        </p:nvSpPr>
        <p:spPr bwMode="auto">
          <a:xfrm>
            <a:off x="388112" y="2078897"/>
            <a:ext cx="561435" cy="498315"/>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16</a:t>
            </a:r>
            <a:endParaRPr lang="id-ID" sz="2000" b="1" dirty="0">
              <a:solidFill>
                <a:schemeClr val="bg1"/>
              </a:solidFill>
            </a:endParaRPr>
          </a:p>
        </p:txBody>
      </p:sp>
      <p:sp>
        <p:nvSpPr>
          <p:cNvPr id="6" name="Freeform 5">
            <a:extLst>
              <a:ext uri="{FF2B5EF4-FFF2-40B4-BE49-F238E27FC236}">
                <a16:creationId xmlns:a16="http://schemas.microsoft.com/office/drawing/2014/main" id="{FE105D19-0E9D-9106-6C75-424A7B9ECF89}"/>
              </a:ext>
            </a:extLst>
          </p:cNvPr>
          <p:cNvSpPr>
            <a:spLocks/>
          </p:cNvSpPr>
          <p:nvPr/>
        </p:nvSpPr>
        <p:spPr bwMode="auto">
          <a:xfrm>
            <a:off x="351327" y="3897291"/>
            <a:ext cx="561435" cy="498315"/>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17</a:t>
            </a:r>
            <a:endParaRPr lang="id-ID" sz="2000" b="1" dirty="0">
              <a:solidFill>
                <a:schemeClr val="bg1"/>
              </a:solidFill>
            </a:endParaRPr>
          </a:p>
        </p:txBody>
      </p:sp>
      <p:sp>
        <p:nvSpPr>
          <p:cNvPr id="7" name="Freeform 5">
            <a:extLst>
              <a:ext uri="{FF2B5EF4-FFF2-40B4-BE49-F238E27FC236}">
                <a16:creationId xmlns:a16="http://schemas.microsoft.com/office/drawing/2014/main" id="{696229A7-72A9-5D64-3D51-3F2BD0237A69}"/>
              </a:ext>
            </a:extLst>
          </p:cNvPr>
          <p:cNvSpPr>
            <a:spLocks/>
          </p:cNvSpPr>
          <p:nvPr/>
        </p:nvSpPr>
        <p:spPr bwMode="auto">
          <a:xfrm>
            <a:off x="354859" y="5120788"/>
            <a:ext cx="561435" cy="498315"/>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18</a:t>
            </a:r>
            <a:endParaRPr lang="id-ID" sz="2000" b="1" dirty="0">
              <a:solidFill>
                <a:schemeClr val="bg1"/>
              </a:solidFill>
            </a:endParaRPr>
          </a:p>
        </p:txBody>
      </p:sp>
    </p:spTree>
    <p:extLst>
      <p:ext uri="{BB962C8B-B14F-4D97-AF65-F5344CB8AC3E}">
        <p14:creationId xmlns:p14="http://schemas.microsoft.com/office/powerpoint/2010/main" val="152856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394392" y="1979721"/>
            <a:ext cx="6326003" cy="4492100"/>
          </a:xfrm>
          <a:prstGeom prst="rect">
            <a:avLst/>
          </a:prstGeom>
        </p:spPr>
        <p:txBody>
          <a:bodyPr/>
          <a:lstStyle/>
          <a:p>
            <a:pPr marL="342900" indent="-342900">
              <a:buClr>
                <a:srgbClr val="0C4DA2"/>
              </a:buClr>
              <a:buFont typeface="Arial" panose="020B0604020202020204" pitchFamily="34" charset="0"/>
              <a:buChar char="•"/>
            </a:pPr>
            <a:r>
              <a:rPr lang="en-US" sz="2400" dirty="0">
                <a:sym typeface="Wingdings" panose="05000000000000000000" pitchFamily="2" charset="2"/>
              </a:rPr>
              <a:t>National plans offer risks and opportunities for Cohesion Policy</a:t>
            </a:r>
          </a:p>
          <a:p>
            <a:pPr marL="342900" indent="-342900">
              <a:buClr>
                <a:srgbClr val="0C4DA2"/>
              </a:buClr>
              <a:buFont typeface="Arial" panose="020B0604020202020204" pitchFamily="34" charset="0"/>
              <a:buChar char="•"/>
            </a:pPr>
            <a:endParaRPr lang="en-US" sz="1050" dirty="0">
              <a:sym typeface="Wingdings" panose="05000000000000000000" pitchFamily="2" charset="2"/>
            </a:endParaRPr>
          </a:p>
          <a:p>
            <a:pPr marL="342900" indent="-342900">
              <a:buClr>
                <a:srgbClr val="0C4DA2"/>
              </a:buClr>
              <a:buFont typeface="Arial" panose="020B0604020202020204" pitchFamily="34" charset="0"/>
              <a:buChar char="•"/>
            </a:pPr>
            <a:r>
              <a:rPr lang="en-US" sz="2400" dirty="0">
                <a:sym typeface="Wingdings" panose="05000000000000000000" pitchFamily="2" charset="2"/>
              </a:rPr>
              <a:t>If badly designed, they can dilute cohesion goals and weaken the role of sub-national authorities</a:t>
            </a:r>
          </a:p>
          <a:p>
            <a:pPr marL="342900" indent="-342900">
              <a:buClr>
                <a:srgbClr val="0C4DA2"/>
              </a:buClr>
              <a:buFont typeface="Arial" panose="020B0604020202020204" pitchFamily="34" charset="0"/>
              <a:buChar char="•"/>
            </a:pPr>
            <a:endParaRPr lang="en-US" sz="1050" dirty="0">
              <a:sym typeface="Wingdings" panose="05000000000000000000" pitchFamily="2" charset="2"/>
            </a:endParaRPr>
          </a:p>
          <a:p>
            <a:pPr marL="342900" indent="-342900">
              <a:buClr>
                <a:srgbClr val="0C4DA2"/>
              </a:buClr>
              <a:buFont typeface="Arial" panose="020B0604020202020204" pitchFamily="34" charset="0"/>
              <a:buChar char="•"/>
            </a:pPr>
            <a:r>
              <a:rPr lang="en-US" sz="2400" dirty="0">
                <a:sym typeface="Wingdings" panose="05000000000000000000" pitchFamily="2" charset="2"/>
              </a:rPr>
              <a:t>If well-designed, they can support more coherent territorial responses, provide greater flexibility to address new cohesion challenges, and steer national policies in a more cohesion-friendly direction</a:t>
            </a:r>
          </a:p>
          <a:p>
            <a:pPr marL="342900" indent="-342900">
              <a:buClr>
                <a:srgbClr val="0C4DA2"/>
              </a:buClr>
              <a:buFont typeface="Arial" panose="020B0604020202020204" pitchFamily="34" charset="0"/>
              <a:buChar char="•"/>
            </a:pPr>
            <a:endParaRPr lang="en-US" sz="2800" dirty="0">
              <a:sym typeface="Wingdings" panose="05000000000000000000" pitchFamily="2" charset="2"/>
            </a:endParaRPr>
          </a:p>
          <a:p>
            <a:pPr marL="342900" indent="-342900">
              <a:buClr>
                <a:srgbClr val="0C4DA2"/>
              </a:buClr>
              <a:buFont typeface="Arial" panose="020B0604020202020204" pitchFamily="34" charset="0"/>
              <a:buChar char="•"/>
            </a:pPr>
            <a:endParaRPr lang="en-GB" sz="2800" dirty="0"/>
          </a:p>
        </p:txBody>
      </p:sp>
      <p:pic>
        <p:nvPicPr>
          <p:cNvPr id="6" name="Picture Placeholder 5">
            <a:extLst>
              <a:ext uri="{FF2B5EF4-FFF2-40B4-BE49-F238E27FC236}">
                <a16:creationId xmlns:a16="http://schemas.microsoft.com/office/drawing/2014/main" id="{2D9C158D-9C9A-E1C6-F70B-6055D066D62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a:fillRect/>
          </a:stretch>
        </p:blipFill>
        <p:spPr/>
      </p:pic>
      <p:sp>
        <p:nvSpPr>
          <p:cNvPr id="8" name="Title 3">
            <a:extLst>
              <a:ext uri="{FF2B5EF4-FFF2-40B4-BE49-F238E27FC236}">
                <a16:creationId xmlns:a16="http://schemas.microsoft.com/office/drawing/2014/main" id="{AC7D0319-BB94-E2D1-30A0-4780F057540C}"/>
              </a:ext>
            </a:extLst>
          </p:cNvPr>
          <p:cNvSpPr txBox="1">
            <a:spLocks/>
          </p:cNvSpPr>
          <p:nvPr/>
        </p:nvSpPr>
        <p:spPr>
          <a:xfrm>
            <a:off x="394392" y="1125015"/>
            <a:ext cx="5981009" cy="1375075"/>
          </a:xfrm>
          <a:prstGeom prst="rect">
            <a:avLst/>
          </a:prstGeom>
        </p:spPr>
        <p:txBody>
          <a:bodyPr vert="horz" lIns="0" tIns="0" rIns="0" bIns="0" rtlCol="0" anchor="t">
            <a:normAutofit/>
          </a:bodyPr>
          <a:lstStyle>
            <a:lvl1pPr algn="l" defTabSz="914400" rtl="0" eaLnBrk="1" latinLnBrk="0" hangingPunct="1">
              <a:lnSpc>
                <a:spcPct val="90000"/>
              </a:lnSpc>
              <a:spcBef>
                <a:spcPts val="0"/>
              </a:spcBef>
              <a:buNone/>
              <a:defRPr sz="4500" b="1" kern="1200" cap="none" baseline="0">
                <a:solidFill>
                  <a:schemeClr val="accent1"/>
                </a:solidFill>
                <a:latin typeface="EuropeaEco" pitchFamily="2" charset="0"/>
                <a:ea typeface="EuropeaEco" pitchFamily="2" charset="0"/>
                <a:cs typeface="+mj-cs"/>
              </a:defRPr>
            </a:lvl1pPr>
          </a:lstStyle>
          <a:p>
            <a:r>
              <a:rPr lang="de-DE" sz="3600" dirty="0" err="1"/>
              <a:t>Conclusions</a:t>
            </a:r>
            <a:endParaRPr lang="en-GB" sz="3600" dirty="0"/>
          </a:p>
        </p:txBody>
      </p:sp>
    </p:spTree>
    <p:extLst>
      <p:ext uri="{BB962C8B-B14F-4D97-AF65-F5344CB8AC3E}">
        <p14:creationId xmlns:p14="http://schemas.microsoft.com/office/powerpoint/2010/main" val="3443284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DC506F-9CE6-3F7C-5F7B-CDF8055A4A04}"/>
              </a:ext>
            </a:extLst>
          </p:cNvPr>
          <p:cNvSpPr>
            <a:spLocks noGrp="1"/>
          </p:cNvSpPr>
          <p:nvPr>
            <p:ph type="ctrTitle"/>
          </p:nvPr>
        </p:nvSpPr>
        <p:spPr>
          <a:xfrm>
            <a:off x="542925" y="828421"/>
            <a:ext cx="9518685" cy="1655762"/>
          </a:xfrm>
        </p:spPr>
        <p:txBody>
          <a:bodyPr/>
          <a:lstStyle/>
          <a:p>
            <a:r>
              <a:rPr lang="en-GB" dirty="0"/>
              <a:t>Thank you for your attention</a:t>
            </a:r>
          </a:p>
        </p:txBody>
      </p:sp>
      <p:grpSp>
        <p:nvGrpSpPr>
          <p:cNvPr id="4" name="Group 13">
            <a:extLst>
              <a:ext uri="{FF2B5EF4-FFF2-40B4-BE49-F238E27FC236}">
                <a16:creationId xmlns:a16="http://schemas.microsoft.com/office/drawing/2014/main" id="{09446174-5962-2350-B38B-37A3A1CCBF60}"/>
              </a:ext>
            </a:extLst>
          </p:cNvPr>
          <p:cNvGrpSpPr/>
          <p:nvPr/>
        </p:nvGrpSpPr>
        <p:grpSpPr>
          <a:xfrm>
            <a:off x="805339" y="3125685"/>
            <a:ext cx="885759" cy="885759"/>
            <a:chOff x="5653116" y="1008019"/>
            <a:chExt cx="885759" cy="885759"/>
          </a:xfrm>
          <a:solidFill>
            <a:schemeClr val="bg2">
              <a:lumMod val="25000"/>
            </a:schemeClr>
          </a:solidFill>
        </p:grpSpPr>
        <p:sp>
          <p:nvSpPr>
            <p:cNvPr id="7" name="Rectangle 6">
              <a:extLst>
                <a:ext uri="{FF2B5EF4-FFF2-40B4-BE49-F238E27FC236}">
                  <a16:creationId xmlns:a16="http://schemas.microsoft.com/office/drawing/2014/main" id="{D71327EC-D4FC-E6EA-7A49-7B010705A189}"/>
                </a:ext>
              </a:extLst>
            </p:cNvPr>
            <p:cNvSpPr/>
            <p:nvPr/>
          </p:nvSpPr>
          <p:spPr>
            <a:xfrm>
              <a:off x="5686489" y="1041392"/>
              <a:ext cx="819015" cy="819015"/>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8" name="Picture 15" descr="A black and white logo&#10;&#10;Description automatically generated with low confidence">
              <a:extLst>
                <a:ext uri="{FF2B5EF4-FFF2-40B4-BE49-F238E27FC236}">
                  <a16:creationId xmlns:a16="http://schemas.microsoft.com/office/drawing/2014/main" id="{AD71B853-D64D-2EEF-ADAF-043948687CF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653116" y="1008019"/>
              <a:ext cx="885759" cy="885759"/>
            </a:xfrm>
            <a:prstGeom prst="rect">
              <a:avLst/>
            </a:prstGeom>
            <a:grpFill/>
            <a:ln>
              <a:solidFill>
                <a:schemeClr val="accent1"/>
              </a:solidFill>
            </a:ln>
          </p:spPr>
        </p:pic>
      </p:grpSp>
      <p:sp>
        <p:nvSpPr>
          <p:cNvPr id="9" name="ZoneTexte 12">
            <a:extLst>
              <a:ext uri="{FF2B5EF4-FFF2-40B4-BE49-F238E27FC236}">
                <a16:creationId xmlns:a16="http://schemas.microsoft.com/office/drawing/2014/main" id="{DC661E99-4563-3F13-A45F-36639F17B96E}"/>
              </a:ext>
            </a:extLst>
          </p:cNvPr>
          <p:cNvSpPr txBox="1"/>
          <p:nvPr/>
        </p:nvSpPr>
        <p:spPr>
          <a:xfrm>
            <a:off x="2072823" y="3125685"/>
            <a:ext cx="7826828" cy="830997"/>
          </a:xfrm>
          <a:prstGeom prst="rect">
            <a:avLst/>
          </a:prstGeom>
          <a:noFill/>
        </p:spPr>
        <p:txBody>
          <a:bodyPr wrap="square">
            <a:spAutoFit/>
          </a:bodyPr>
          <a:lstStyle/>
          <a:p>
            <a:r>
              <a:rPr lang="en-US" sz="2400" dirty="0">
                <a:solidFill>
                  <a:schemeClr val="bg1"/>
                </a:solidFill>
              </a:rPr>
              <a:t>Delorsinstitute.eu</a:t>
            </a:r>
          </a:p>
          <a:p>
            <a:r>
              <a:rPr lang="en-US" sz="2400" dirty="0">
                <a:solidFill>
                  <a:schemeClr val="bg1"/>
                </a:solidFill>
              </a:rPr>
              <a:t>Ceps.eu</a:t>
            </a:r>
            <a:endParaRPr lang="en-GB" sz="2400" dirty="0">
              <a:solidFill>
                <a:schemeClr val="bg1"/>
              </a:solidFill>
            </a:endParaRPr>
          </a:p>
        </p:txBody>
      </p:sp>
      <p:grpSp>
        <p:nvGrpSpPr>
          <p:cNvPr id="10" name="Group 16">
            <a:extLst>
              <a:ext uri="{FF2B5EF4-FFF2-40B4-BE49-F238E27FC236}">
                <a16:creationId xmlns:a16="http://schemas.microsoft.com/office/drawing/2014/main" id="{33CCCFB6-3D8B-E0D8-E5BA-43C31BA314F3}"/>
              </a:ext>
            </a:extLst>
          </p:cNvPr>
          <p:cNvGrpSpPr/>
          <p:nvPr/>
        </p:nvGrpSpPr>
        <p:grpSpPr>
          <a:xfrm>
            <a:off x="784786" y="4370698"/>
            <a:ext cx="926877" cy="885759"/>
            <a:chOff x="5686490" y="2360126"/>
            <a:chExt cx="819015" cy="819015"/>
          </a:xfrm>
          <a:solidFill>
            <a:schemeClr val="bg2">
              <a:lumMod val="25000"/>
            </a:schemeClr>
          </a:solidFill>
        </p:grpSpPr>
        <p:sp>
          <p:nvSpPr>
            <p:cNvPr id="11" name="Rectangle 10">
              <a:extLst>
                <a:ext uri="{FF2B5EF4-FFF2-40B4-BE49-F238E27FC236}">
                  <a16:creationId xmlns:a16="http://schemas.microsoft.com/office/drawing/2014/main" id="{31C66919-514B-A659-9964-506D3D9A5378}"/>
                </a:ext>
              </a:extLst>
            </p:cNvPr>
            <p:cNvSpPr/>
            <p:nvPr/>
          </p:nvSpPr>
          <p:spPr>
            <a:xfrm>
              <a:off x="5686490" y="2360126"/>
              <a:ext cx="819015" cy="8190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2" name="Picture 18" descr="Icon&#10;&#10;Description automatically generated">
              <a:extLst>
                <a:ext uri="{FF2B5EF4-FFF2-40B4-BE49-F238E27FC236}">
                  <a16:creationId xmlns:a16="http://schemas.microsoft.com/office/drawing/2014/main" id="{3494C048-A507-B4F0-6710-675A8E245AE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34238" y="2407877"/>
              <a:ext cx="723511" cy="723511"/>
            </a:xfrm>
            <a:prstGeom prst="rect">
              <a:avLst/>
            </a:prstGeom>
            <a:grpFill/>
          </p:spPr>
        </p:pic>
      </p:grpSp>
      <p:sp>
        <p:nvSpPr>
          <p:cNvPr id="13" name="ZoneTexte 11">
            <a:extLst>
              <a:ext uri="{FF2B5EF4-FFF2-40B4-BE49-F238E27FC236}">
                <a16:creationId xmlns:a16="http://schemas.microsoft.com/office/drawing/2014/main" id="{9891F5BB-C38F-A599-0112-CF9169F0F685}"/>
              </a:ext>
            </a:extLst>
          </p:cNvPr>
          <p:cNvSpPr txBox="1"/>
          <p:nvPr/>
        </p:nvSpPr>
        <p:spPr>
          <a:xfrm>
            <a:off x="2072823" y="4292110"/>
            <a:ext cx="7826828" cy="1200329"/>
          </a:xfrm>
          <a:prstGeom prst="rect">
            <a:avLst/>
          </a:prstGeom>
          <a:noFill/>
        </p:spPr>
        <p:txBody>
          <a:bodyPr wrap="square">
            <a:spAutoFit/>
          </a:bodyPr>
          <a:lstStyle/>
          <a:p>
            <a:r>
              <a:rPr lang="en-US" sz="2400" dirty="0">
                <a:solidFill>
                  <a:schemeClr val="bg1"/>
                </a:solidFill>
              </a:rPr>
              <a:t>rubio@delorsinstitute.eu </a:t>
            </a:r>
          </a:p>
          <a:p>
            <a:r>
              <a:rPr lang="en-US" sz="2400" dirty="0">
                <a:solidFill>
                  <a:schemeClr val="bg1"/>
                </a:solidFill>
              </a:rPr>
              <a:t>eulalia.rubio@ceps.eu</a:t>
            </a:r>
          </a:p>
          <a:p>
            <a:r>
              <a:rPr lang="en-US" sz="2400" dirty="0">
                <a:solidFill>
                  <a:schemeClr val="bg1"/>
                </a:solidFill>
              </a:rPr>
              <a:t>cinzia.alcidi@ceps.eu</a:t>
            </a:r>
            <a:endParaRPr lang="en-GB" sz="2400" dirty="0">
              <a:solidFill>
                <a:schemeClr val="bg1"/>
              </a:solidFill>
            </a:endParaRPr>
          </a:p>
        </p:txBody>
      </p:sp>
      <p:pic>
        <p:nvPicPr>
          <p:cNvPr id="14" name="Image 8">
            <a:extLst>
              <a:ext uri="{FF2B5EF4-FFF2-40B4-BE49-F238E27FC236}">
                <a16:creationId xmlns:a16="http://schemas.microsoft.com/office/drawing/2014/main" id="{97B73EB6-7822-15C3-A8B0-741A9DE6FAEE}"/>
              </a:ext>
            </a:extLst>
          </p:cNvPr>
          <p:cNvPicPr>
            <a:picLocks noChangeAspect="1"/>
          </p:cNvPicPr>
          <p:nvPr/>
        </p:nvPicPr>
        <p:blipFill>
          <a:blip r:embed="rId4"/>
          <a:stretch>
            <a:fillRect/>
          </a:stretch>
        </p:blipFill>
        <p:spPr>
          <a:xfrm>
            <a:off x="7868231" y="5941374"/>
            <a:ext cx="737921" cy="546513"/>
          </a:xfrm>
          <a:prstGeom prst="rect">
            <a:avLst/>
          </a:prstGeom>
        </p:spPr>
      </p:pic>
      <p:pic>
        <p:nvPicPr>
          <p:cNvPr id="15" name="Image 6">
            <a:extLst>
              <a:ext uri="{FF2B5EF4-FFF2-40B4-BE49-F238E27FC236}">
                <a16:creationId xmlns:a16="http://schemas.microsoft.com/office/drawing/2014/main" id="{24ED339B-8019-8B95-F3C6-CF08D15863A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948162" y="5930488"/>
            <a:ext cx="515581" cy="562842"/>
          </a:xfrm>
          <a:prstGeom prst="rect">
            <a:avLst/>
          </a:prstGeom>
        </p:spPr>
      </p:pic>
    </p:spTree>
    <p:extLst>
      <p:ext uri="{BB962C8B-B14F-4D97-AF65-F5344CB8AC3E}">
        <p14:creationId xmlns:p14="http://schemas.microsoft.com/office/powerpoint/2010/main" val="252297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s-ES" sz="3600" dirty="0" err="1"/>
              <a:t>Objectives</a:t>
            </a:r>
            <a:r>
              <a:rPr lang="es-ES" sz="3600" dirty="0"/>
              <a:t> </a:t>
            </a:r>
            <a:r>
              <a:rPr lang="en-GB" sz="3600" dirty="0"/>
              <a:t>of the study</a:t>
            </a:r>
          </a:p>
        </p:txBody>
      </p:sp>
      <p:pic>
        <p:nvPicPr>
          <p:cNvPr id="7" name="Picture Placeholder 6">
            <a:extLst>
              <a:ext uri="{FF2B5EF4-FFF2-40B4-BE49-F238E27FC236}">
                <a16:creationId xmlns:a16="http://schemas.microsoft.com/office/drawing/2014/main" id="{8C2A61A5-FF46-5F13-A98F-505EDB0731C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val="0"/>
              </a:ext>
            </a:extLst>
          </a:blip>
          <a:srcRect/>
          <a:stretch>
            <a:fillRect/>
          </a:stretch>
        </p:blipFill>
        <p:spPr>
          <a:xfrm>
            <a:off x="7148513" y="1133475"/>
            <a:ext cx="4564062" cy="4600575"/>
          </a:xfrm>
        </p:spPr>
      </p:pic>
      <p:sp>
        <p:nvSpPr>
          <p:cNvPr id="12" name="Text Placeholder 11"/>
          <p:cNvSpPr>
            <a:spLocks noGrp="1"/>
          </p:cNvSpPr>
          <p:nvPr>
            <p:ph type="body" sz="quarter" idx="19"/>
          </p:nvPr>
        </p:nvSpPr>
        <p:spPr>
          <a:xfrm>
            <a:off x="394393" y="2280750"/>
            <a:ext cx="5981008" cy="3554900"/>
          </a:xfrm>
        </p:spPr>
        <p:txBody>
          <a:bodyPr/>
          <a:lstStyle/>
          <a:p>
            <a:pPr marL="457200" indent="-457200">
              <a:spcBef>
                <a:spcPts val="1200"/>
              </a:spcBef>
              <a:buAutoNum type="arabicPeriod"/>
            </a:pPr>
            <a:r>
              <a:rPr lang="en-US" sz="2400" dirty="0"/>
              <a:t>Assess how the Commission’s MFF Proposal 2028-2034 (notably the draft NRPP Regulation) reshapes EU support relevant to Cohesion Policy and regional development</a:t>
            </a:r>
          </a:p>
          <a:p>
            <a:pPr marL="457200" indent="-457200">
              <a:spcBef>
                <a:spcPts val="1200"/>
              </a:spcBef>
              <a:buAutoNum type="arabicPeriod"/>
            </a:pPr>
            <a:r>
              <a:rPr lang="en-US" sz="2400" dirty="0"/>
              <a:t>Formulate policy recommendations to strengthen the Proposal’s effectiveness in delivering Cohesion Policy objectives</a:t>
            </a:r>
          </a:p>
          <a:p>
            <a:endParaRPr lang="en-GB" dirty="0"/>
          </a:p>
        </p:txBody>
      </p:sp>
    </p:spTree>
    <p:extLst>
      <p:ext uri="{BB962C8B-B14F-4D97-AF65-F5344CB8AC3E}">
        <p14:creationId xmlns:p14="http://schemas.microsoft.com/office/powerpoint/2010/main" val="179480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Diagram with four blocs. Each bloc has a portrait.">
            <a:extLst>
              <a:ext uri="{FF2B5EF4-FFF2-40B4-BE49-F238E27FC236}">
                <a16:creationId xmlns:a16="http://schemas.microsoft.com/office/drawing/2014/main" id="{30CF80E8-D89C-6C33-F03D-727B0AAB43A7}"/>
              </a:ext>
            </a:extLst>
          </p:cNvPr>
          <p:cNvGraphicFramePr/>
          <p:nvPr>
            <p:extLst>
              <p:ext uri="{D42A27DB-BD31-4B8C-83A1-F6EECF244321}">
                <p14:modId xmlns:p14="http://schemas.microsoft.com/office/powerpoint/2010/main" val="977384872"/>
              </p:ext>
            </p:extLst>
          </p:nvPr>
        </p:nvGraphicFramePr>
        <p:xfrm>
          <a:off x="479425" y="2657722"/>
          <a:ext cx="10635418" cy="3219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3">
            <a:extLst>
              <a:ext uri="{FF2B5EF4-FFF2-40B4-BE49-F238E27FC236}">
                <a16:creationId xmlns:a16="http://schemas.microsoft.com/office/drawing/2014/main" id="{064DB408-555C-5998-C95F-5EF6E4F2C94E}"/>
              </a:ext>
            </a:extLst>
          </p:cNvPr>
          <p:cNvSpPr txBox="1">
            <a:spLocks/>
          </p:cNvSpPr>
          <p:nvPr/>
        </p:nvSpPr>
        <p:spPr>
          <a:xfrm>
            <a:off x="394392" y="1125015"/>
            <a:ext cx="10635418" cy="1375075"/>
          </a:xfrm>
          <a:prstGeom prst="rect">
            <a:avLst/>
          </a:prstGeom>
        </p:spPr>
        <p:txBody>
          <a:bodyPr vert="horz" lIns="0" tIns="0" rIns="0" bIns="0" rtlCol="0" anchor="t">
            <a:normAutofit/>
          </a:bodyPr>
          <a:lst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a:lstStyle>
          <a:p>
            <a:r>
              <a:rPr lang="de-DE" sz="3600" dirty="0"/>
              <a:t>Analysis </a:t>
            </a:r>
            <a:r>
              <a:rPr lang="de-DE" sz="3600" dirty="0" err="1"/>
              <a:t>structured</a:t>
            </a:r>
            <a:r>
              <a:rPr lang="de-DE" sz="3600" dirty="0"/>
              <a:t> in </a:t>
            </a:r>
            <a:r>
              <a:rPr lang="de-DE" sz="3600" dirty="0" err="1"/>
              <a:t>six</a:t>
            </a:r>
            <a:r>
              <a:rPr lang="de-DE" sz="3600" dirty="0"/>
              <a:t> </a:t>
            </a:r>
            <a:r>
              <a:rPr lang="de-DE" sz="3600" dirty="0" err="1"/>
              <a:t>thematic</a:t>
            </a:r>
            <a:r>
              <a:rPr lang="de-DE" sz="3600" dirty="0"/>
              <a:t> </a:t>
            </a:r>
            <a:r>
              <a:rPr lang="de-DE" sz="3600" dirty="0" err="1"/>
              <a:t>blocks</a:t>
            </a:r>
            <a:endParaRPr lang="en-GB" sz="3600" dirty="0"/>
          </a:p>
        </p:txBody>
      </p:sp>
    </p:spTree>
    <p:extLst>
      <p:ext uri="{BB962C8B-B14F-4D97-AF65-F5344CB8AC3E}">
        <p14:creationId xmlns:p14="http://schemas.microsoft.com/office/powerpoint/2010/main" val="219754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1" y="1508543"/>
            <a:ext cx="11226801" cy="586074"/>
          </a:xfrm>
        </p:spPr>
        <p:txBody>
          <a:bodyPr/>
          <a:lstStyle/>
          <a:p>
            <a:pPr>
              <a:buClr>
                <a:srgbClr val="0C4DA2"/>
              </a:buClr>
            </a:pPr>
            <a:endParaRPr lang="en-US" sz="3200" dirty="0">
              <a:sym typeface="Wingdings" panose="05000000000000000000" pitchFamily="2" charset="2"/>
            </a:endParaRPr>
          </a:p>
          <a:p>
            <a:pPr marL="457200" indent="-457200">
              <a:buClr>
                <a:srgbClr val="0C4DA2"/>
              </a:buClr>
              <a:buFont typeface="Arial" panose="020B0604020202020204" pitchFamily="34" charset="0"/>
              <a:buChar char="•"/>
            </a:pPr>
            <a:r>
              <a:rPr lang="de-DE" sz="3200" dirty="0">
                <a:sym typeface="Wingdings" panose="05000000000000000000" pitchFamily="2" charset="2"/>
              </a:rPr>
              <a:t>The NRPP </a:t>
            </a:r>
            <a:r>
              <a:rPr lang="de-DE" sz="3200" dirty="0" err="1">
                <a:sym typeface="Wingdings" panose="05000000000000000000" pitchFamily="2" charset="2"/>
              </a:rPr>
              <a:t>Proposal</a:t>
            </a:r>
            <a:r>
              <a:rPr lang="de-DE" sz="3200" dirty="0">
                <a:sym typeface="Wingdings" panose="05000000000000000000" pitchFamily="2" charset="2"/>
              </a:rPr>
              <a:t> </a:t>
            </a:r>
            <a:r>
              <a:rPr lang="de-DE" sz="3200" dirty="0" err="1">
                <a:sym typeface="Wingdings" panose="05000000000000000000" pitchFamily="2" charset="2"/>
              </a:rPr>
              <a:t>lacks</a:t>
            </a:r>
            <a:r>
              <a:rPr lang="de-DE" sz="3200" dirty="0">
                <a:sym typeface="Wingdings" panose="05000000000000000000" pitchFamily="2" charset="2"/>
              </a:rPr>
              <a:t> a </a:t>
            </a:r>
            <a:r>
              <a:rPr lang="de-DE" sz="3200" dirty="0" err="1">
                <a:sym typeface="Wingdings" panose="05000000000000000000" pitchFamily="2" charset="2"/>
              </a:rPr>
              <a:t>clear</a:t>
            </a:r>
            <a:r>
              <a:rPr lang="de-DE" sz="3200" dirty="0">
                <a:sym typeface="Wingdings" panose="05000000000000000000" pitchFamily="2" charset="2"/>
              </a:rPr>
              <a:t> </a:t>
            </a:r>
            <a:r>
              <a:rPr lang="de-DE" sz="3200" dirty="0" err="1">
                <a:sym typeface="Wingdings" panose="05000000000000000000" pitchFamily="2" charset="2"/>
              </a:rPr>
              <a:t>intervention</a:t>
            </a:r>
            <a:r>
              <a:rPr lang="de-DE" sz="3200" dirty="0">
                <a:sym typeface="Wingdings" panose="05000000000000000000" pitchFamily="2" charset="2"/>
              </a:rPr>
              <a:t> </a:t>
            </a:r>
            <a:r>
              <a:rPr lang="de-DE" sz="3200" dirty="0" err="1">
                <a:sym typeface="Wingdings" panose="05000000000000000000" pitchFamily="2" charset="2"/>
              </a:rPr>
              <a:t>logic</a:t>
            </a:r>
            <a:r>
              <a:rPr lang="en-US" sz="3200" dirty="0">
                <a:sym typeface="Wingdings" panose="05000000000000000000" pitchFamily="2" charset="2"/>
              </a:rPr>
              <a:t> for promoting cohesion</a:t>
            </a:r>
          </a:p>
          <a:p>
            <a:pPr>
              <a:buClr>
                <a:srgbClr val="0C4DA2"/>
              </a:buClr>
            </a:pPr>
            <a:endParaRPr lang="en-US" sz="200" dirty="0">
              <a:sym typeface="Wingdings" panose="05000000000000000000" pitchFamily="2" charset="2"/>
            </a:endParaRPr>
          </a:p>
          <a:p>
            <a:pPr>
              <a:buClr>
                <a:srgbClr val="0C4DA2"/>
              </a:buClr>
            </a:pPr>
            <a:endParaRPr lang="en-US" sz="1100" dirty="0">
              <a:sym typeface="Wingdings" panose="05000000000000000000" pitchFamily="2" charset="2"/>
            </a:endParaRPr>
          </a:p>
          <a:p>
            <a:pPr marL="457200" indent="-457200">
              <a:buClr>
                <a:srgbClr val="0C4DA2"/>
              </a:buClr>
              <a:buFont typeface="Arial" panose="020B0604020202020204" pitchFamily="34" charset="0"/>
              <a:buChar char="•"/>
            </a:pPr>
            <a:r>
              <a:rPr lang="en-US" sz="3200" dirty="0">
                <a:sym typeface="Wingdings" panose="05000000000000000000" pitchFamily="2" charset="2"/>
              </a:rPr>
              <a:t>The place-based approach is no longer a central feature </a:t>
            </a:r>
          </a:p>
          <a:p>
            <a:pPr marL="457200" indent="-457200">
              <a:buClr>
                <a:srgbClr val="0C4DA2"/>
              </a:buClr>
              <a:buFont typeface="Arial" panose="020B0604020202020204" pitchFamily="34" charset="0"/>
              <a:buChar char="•"/>
            </a:pPr>
            <a:endParaRPr lang="en-US" sz="1050" dirty="0">
              <a:sym typeface="Wingdings" panose="05000000000000000000" pitchFamily="2" charset="2"/>
            </a:endParaRPr>
          </a:p>
          <a:p>
            <a:pPr marL="457200" indent="-457200">
              <a:buClr>
                <a:srgbClr val="0C4DA2"/>
              </a:buClr>
              <a:buFont typeface="Arial" panose="020B0604020202020204" pitchFamily="34" charset="0"/>
              <a:buChar char="•"/>
            </a:pPr>
            <a:r>
              <a:rPr lang="en-US" sz="3200" dirty="0">
                <a:sym typeface="Wingdings" panose="05000000000000000000" pitchFamily="2" charset="2"/>
              </a:rPr>
              <a:t>Integrated plans may support more coherent territorial responses and allow for greater flexibility to address new cohesion challenges</a:t>
            </a:r>
          </a:p>
        </p:txBody>
      </p:sp>
      <p:sp>
        <p:nvSpPr>
          <p:cNvPr id="3" name="Title 3">
            <a:extLst>
              <a:ext uri="{FF2B5EF4-FFF2-40B4-BE49-F238E27FC236}">
                <a16:creationId xmlns:a16="http://schemas.microsoft.com/office/drawing/2014/main" id="{AB06AB63-5B34-266F-D798-6445B70DE5EE}"/>
              </a:ext>
            </a:extLst>
          </p:cNvPr>
          <p:cNvSpPr txBox="1">
            <a:spLocks/>
          </p:cNvSpPr>
          <p:nvPr/>
        </p:nvSpPr>
        <p:spPr>
          <a:xfrm>
            <a:off x="394392" y="1125015"/>
            <a:ext cx="10517448" cy="1375075"/>
          </a:xfrm>
          <a:prstGeom prst="rect">
            <a:avLst/>
          </a:prstGeom>
        </p:spPr>
        <p:txBody>
          <a:bodyPr vert="horz" lIns="0" tIns="0" rIns="0" bIns="0" rtlCol="0" anchor="t">
            <a:normAutofit/>
          </a:bodyPr>
          <a:lstStyle>
            <a:lvl1pPr algn="l" defTabSz="914400" rtl="0" eaLnBrk="1" latinLnBrk="0" hangingPunct="1">
              <a:lnSpc>
                <a:spcPct val="90000"/>
              </a:lnSpc>
              <a:spcBef>
                <a:spcPts val="0"/>
              </a:spcBef>
              <a:buNone/>
              <a:defRPr sz="4500" b="1" kern="1200" cap="none" baseline="0">
                <a:solidFill>
                  <a:schemeClr val="accent1"/>
                </a:solidFill>
                <a:latin typeface="EuropeaEco" pitchFamily="2" charset="0"/>
                <a:ea typeface="EuropeaEco" pitchFamily="2" charset="0"/>
                <a:cs typeface="+mj-cs"/>
              </a:defRPr>
            </a:lvl1pPr>
          </a:lstStyle>
          <a:p>
            <a:r>
              <a:rPr lang="es-ES" sz="3600" dirty="0"/>
              <a:t>1. </a:t>
            </a:r>
            <a:r>
              <a:rPr lang="es-ES" sz="3600" dirty="0" err="1"/>
              <a:t>Pursuing</a:t>
            </a:r>
            <a:r>
              <a:rPr lang="es-ES" sz="3600" dirty="0"/>
              <a:t> </a:t>
            </a:r>
            <a:r>
              <a:rPr lang="es-ES" sz="3600" dirty="0" err="1"/>
              <a:t>cohesion</a:t>
            </a:r>
            <a:r>
              <a:rPr lang="es-ES" sz="3600" dirty="0"/>
              <a:t> </a:t>
            </a:r>
            <a:r>
              <a:rPr lang="es-ES" sz="3600" dirty="0" err="1"/>
              <a:t>objectives</a:t>
            </a:r>
            <a:r>
              <a:rPr lang="es-ES" sz="3600" dirty="0"/>
              <a:t> </a:t>
            </a:r>
            <a:r>
              <a:rPr lang="es-ES" sz="3600" dirty="0" err="1"/>
              <a:t>through</a:t>
            </a:r>
            <a:r>
              <a:rPr lang="es-ES" sz="3600" dirty="0"/>
              <a:t> </a:t>
            </a:r>
            <a:r>
              <a:rPr lang="es-ES" sz="3600" dirty="0" err="1"/>
              <a:t>the</a:t>
            </a:r>
            <a:r>
              <a:rPr lang="es-ES" sz="3600" dirty="0"/>
              <a:t> </a:t>
            </a:r>
            <a:r>
              <a:rPr lang="es-ES" sz="3600" dirty="0" err="1"/>
              <a:t>NRPPs</a:t>
            </a:r>
            <a:endParaRPr lang="en-GB" sz="3600" dirty="0"/>
          </a:p>
        </p:txBody>
      </p:sp>
    </p:spTree>
    <p:extLst>
      <p:ext uri="{BB962C8B-B14F-4D97-AF65-F5344CB8AC3E}">
        <p14:creationId xmlns:p14="http://schemas.microsoft.com/office/powerpoint/2010/main" val="347876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B1F74DE-0F78-A7D6-F2A6-578C80F86173}"/>
              </a:ext>
            </a:extLst>
          </p:cNvPr>
          <p:cNvGrpSpPr/>
          <p:nvPr/>
        </p:nvGrpSpPr>
        <p:grpSpPr>
          <a:xfrm>
            <a:off x="3312854" y="2446768"/>
            <a:ext cx="2499728" cy="2379660"/>
            <a:chOff x="1510049" y="1867408"/>
            <a:chExt cx="2160000" cy="2160000"/>
          </a:xfrm>
        </p:grpSpPr>
        <p:sp>
          <p:nvSpPr>
            <p:cNvPr id="27" name="Oval 26">
              <a:extLst>
                <a:ext uri="{FF2B5EF4-FFF2-40B4-BE49-F238E27FC236}">
                  <a16:creationId xmlns:a16="http://schemas.microsoft.com/office/drawing/2014/main" id="{54A57229-5819-24C1-8EB8-352582386E4A}"/>
                </a:ext>
              </a:extLst>
            </p:cNvPr>
            <p:cNvSpPr/>
            <p:nvPr/>
          </p:nvSpPr>
          <p:spPr>
            <a:xfrm>
              <a:off x="1510049" y="1867408"/>
              <a:ext cx="2160000" cy="2160000"/>
            </a:xfrm>
            <a:prstGeom prst="ellipse">
              <a:avLst/>
            </a:prstGeom>
            <a:noFill/>
            <a:ln w="19050">
              <a:solidFill>
                <a:srgbClr val="0D4F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28" name="Freeform 5">
              <a:extLst>
                <a:ext uri="{FF2B5EF4-FFF2-40B4-BE49-F238E27FC236}">
                  <a16:creationId xmlns:a16="http://schemas.microsoft.com/office/drawing/2014/main" id="{A3413A4D-FA5A-3CBF-CC1E-F9F338D91617}"/>
                </a:ext>
              </a:extLst>
            </p:cNvPr>
            <p:cNvSpPr>
              <a:spLocks/>
            </p:cNvSpPr>
            <p:nvPr/>
          </p:nvSpPr>
          <p:spPr bwMode="auto">
            <a:xfrm>
              <a:off x="1510049" y="1922242"/>
              <a:ext cx="382021" cy="336431"/>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id-ID" sz="1600" b="1" dirty="0">
                  <a:solidFill>
                    <a:schemeClr val="bg1"/>
                  </a:solidFill>
                </a:rPr>
                <a:t>0</a:t>
              </a:r>
              <a:r>
                <a:rPr lang="de-DE" sz="1600" b="1" dirty="0">
                  <a:solidFill>
                    <a:schemeClr val="bg1"/>
                  </a:solidFill>
                </a:rPr>
                <a:t>2</a:t>
              </a:r>
              <a:endParaRPr lang="id-ID" sz="1600" b="1" dirty="0">
                <a:solidFill>
                  <a:schemeClr val="bg1"/>
                </a:solidFill>
              </a:endParaRPr>
            </a:p>
          </p:txBody>
        </p:sp>
      </p:grpSp>
      <p:grpSp>
        <p:nvGrpSpPr>
          <p:cNvPr id="29" name="Group 28">
            <a:extLst>
              <a:ext uri="{FF2B5EF4-FFF2-40B4-BE49-F238E27FC236}">
                <a16:creationId xmlns:a16="http://schemas.microsoft.com/office/drawing/2014/main" id="{8DBD07B5-0DFF-004D-3E67-8AF5E1C4946F}"/>
              </a:ext>
            </a:extLst>
          </p:cNvPr>
          <p:cNvGrpSpPr/>
          <p:nvPr/>
        </p:nvGrpSpPr>
        <p:grpSpPr>
          <a:xfrm>
            <a:off x="6379420" y="2446768"/>
            <a:ext cx="2499728" cy="2379660"/>
            <a:chOff x="1510049" y="1867408"/>
            <a:chExt cx="2160000" cy="2160000"/>
          </a:xfrm>
        </p:grpSpPr>
        <p:sp>
          <p:nvSpPr>
            <p:cNvPr id="30" name="Oval 29">
              <a:extLst>
                <a:ext uri="{FF2B5EF4-FFF2-40B4-BE49-F238E27FC236}">
                  <a16:creationId xmlns:a16="http://schemas.microsoft.com/office/drawing/2014/main" id="{623CBD5C-62D6-8847-1C69-110C72AF4D75}"/>
                </a:ext>
              </a:extLst>
            </p:cNvPr>
            <p:cNvSpPr/>
            <p:nvPr/>
          </p:nvSpPr>
          <p:spPr>
            <a:xfrm>
              <a:off x="1510049" y="1867408"/>
              <a:ext cx="2160000" cy="2160000"/>
            </a:xfrm>
            <a:prstGeom prst="ellipse">
              <a:avLst/>
            </a:prstGeom>
            <a:noFill/>
            <a:ln w="19050">
              <a:solidFill>
                <a:srgbClr val="0D4F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p>
          </p:txBody>
        </p:sp>
        <p:sp>
          <p:nvSpPr>
            <p:cNvPr id="31" name="Freeform 5">
              <a:extLst>
                <a:ext uri="{FF2B5EF4-FFF2-40B4-BE49-F238E27FC236}">
                  <a16:creationId xmlns:a16="http://schemas.microsoft.com/office/drawing/2014/main" id="{DBF42B0E-B238-B56E-F8D3-9678FE77AA88}"/>
                </a:ext>
              </a:extLst>
            </p:cNvPr>
            <p:cNvSpPr>
              <a:spLocks/>
            </p:cNvSpPr>
            <p:nvPr/>
          </p:nvSpPr>
          <p:spPr bwMode="auto">
            <a:xfrm>
              <a:off x="1510049" y="1922242"/>
              <a:ext cx="382021" cy="336431"/>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id-ID" sz="1600" b="1" dirty="0">
                  <a:solidFill>
                    <a:schemeClr val="bg1"/>
                  </a:solidFill>
                </a:rPr>
                <a:t>0</a:t>
              </a:r>
              <a:r>
                <a:rPr lang="de-DE" sz="1600" b="1" dirty="0">
                  <a:solidFill>
                    <a:schemeClr val="bg1"/>
                  </a:solidFill>
                </a:rPr>
                <a:t>3</a:t>
              </a:r>
              <a:endParaRPr lang="id-ID" sz="1600" b="1" dirty="0">
                <a:solidFill>
                  <a:schemeClr val="bg1"/>
                </a:solidFill>
              </a:endParaRPr>
            </a:p>
          </p:txBody>
        </p:sp>
      </p:grpSp>
      <p:grpSp>
        <p:nvGrpSpPr>
          <p:cNvPr id="33" name="Group 32">
            <a:extLst>
              <a:ext uri="{FF2B5EF4-FFF2-40B4-BE49-F238E27FC236}">
                <a16:creationId xmlns:a16="http://schemas.microsoft.com/office/drawing/2014/main" id="{6280B36A-E15A-4D22-E82F-86EA0592D118}"/>
              </a:ext>
            </a:extLst>
          </p:cNvPr>
          <p:cNvGrpSpPr/>
          <p:nvPr/>
        </p:nvGrpSpPr>
        <p:grpSpPr>
          <a:xfrm>
            <a:off x="9297879" y="2446768"/>
            <a:ext cx="2499728" cy="2379660"/>
            <a:chOff x="1510049" y="1867408"/>
            <a:chExt cx="2160000" cy="2160000"/>
          </a:xfrm>
        </p:grpSpPr>
        <p:sp>
          <p:nvSpPr>
            <p:cNvPr id="34" name="Oval 33">
              <a:extLst>
                <a:ext uri="{FF2B5EF4-FFF2-40B4-BE49-F238E27FC236}">
                  <a16:creationId xmlns:a16="http://schemas.microsoft.com/office/drawing/2014/main" id="{B1478F46-C233-307F-A9B6-E870E7E71380}"/>
                </a:ext>
              </a:extLst>
            </p:cNvPr>
            <p:cNvSpPr/>
            <p:nvPr/>
          </p:nvSpPr>
          <p:spPr>
            <a:xfrm>
              <a:off x="1510049" y="1867408"/>
              <a:ext cx="2160000" cy="2160000"/>
            </a:xfrm>
            <a:prstGeom prst="ellipse">
              <a:avLst/>
            </a:prstGeom>
            <a:noFill/>
            <a:ln w="19050">
              <a:solidFill>
                <a:srgbClr val="0D4F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p>
          </p:txBody>
        </p:sp>
        <p:sp>
          <p:nvSpPr>
            <p:cNvPr id="35" name="Freeform 5">
              <a:extLst>
                <a:ext uri="{FF2B5EF4-FFF2-40B4-BE49-F238E27FC236}">
                  <a16:creationId xmlns:a16="http://schemas.microsoft.com/office/drawing/2014/main" id="{EB7A835D-E68E-8C13-C34C-CA7725DC8FA1}"/>
                </a:ext>
              </a:extLst>
            </p:cNvPr>
            <p:cNvSpPr>
              <a:spLocks/>
            </p:cNvSpPr>
            <p:nvPr/>
          </p:nvSpPr>
          <p:spPr bwMode="auto">
            <a:xfrm>
              <a:off x="1510049" y="1922242"/>
              <a:ext cx="382021" cy="336431"/>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id-ID" sz="1600" b="1" dirty="0">
                  <a:solidFill>
                    <a:schemeClr val="bg1"/>
                  </a:solidFill>
                </a:rPr>
                <a:t>0</a:t>
              </a:r>
              <a:r>
                <a:rPr lang="de-DE" sz="1600" b="1" dirty="0">
                  <a:solidFill>
                    <a:schemeClr val="bg1"/>
                  </a:solidFill>
                </a:rPr>
                <a:t>4</a:t>
              </a:r>
              <a:endParaRPr lang="id-ID" sz="1600" b="1" dirty="0">
                <a:solidFill>
                  <a:schemeClr val="bg1"/>
                </a:solidFill>
              </a:endParaRPr>
            </a:p>
          </p:txBody>
        </p:sp>
      </p:grpSp>
      <p:sp>
        <p:nvSpPr>
          <p:cNvPr id="36" name="TextBox 35">
            <a:extLst>
              <a:ext uri="{FF2B5EF4-FFF2-40B4-BE49-F238E27FC236}">
                <a16:creationId xmlns:a16="http://schemas.microsoft.com/office/drawing/2014/main" id="{119766C8-6946-56BD-84DF-E5B4DEA663DB}"/>
              </a:ext>
            </a:extLst>
          </p:cNvPr>
          <p:cNvSpPr txBox="1"/>
          <p:nvPr/>
        </p:nvSpPr>
        <p:spPr>
          <a:xfrm>
            <a:off x="579812" y="3114523"/>
            <a:ext cx="2128890" cy="923330"/>
          </a:xfrm>
          <a:prstGeom prst="rect">
            <a:avLst/>
          </a:prstGeom>
          <a:noFill/>
          <a:ln>
            <a:noFill/>
          </a:ln>
        </p:spPr>
        <p:txBody>
          <a:bodyPr wrap="square" rtlCol="0">
            <a:spAutoFit/>
          </a:bodyPr>
          <a:lstStyle/>
          <a:p>
            <a:pPr algn="ctr"/>
            <a:r>
              <a:rPr lang="en-US" dirty="0">
                <a:sym typeface="Wingdings" panose="05000000000000000000" pitchFamily="2" charset="2"/>
              </a:rPr>
              <a:t>Clarify the cohesion intervention logic behind the Plans</a:t>
            </a:r>
          </a:p>
        </p:txBody>
      </p:sp>
      <p:sp>
        <p:nvSpPr>
          <p:cNvPr id="37" name="TextBox 36">
            <a:extLst>
              <a:ext uri="{FF2B5EF4-FFF2-40B4-BE49-F238E27FC236}">
                <a16:creationId xmlns:a16="http://schemas.microsoft.com/office/drawing/2014/main" id="{EA34C321-B7D5-E693-E48F-4D630F76BE0C}"/>
              </a:ext>
            </a:extLst>
          </p:cNvPr>
          <p:cNvSpPr txBox="1"/>
          <p:nvPr/>
        </p:nvSpPr>
        <p:spPr>
          <a:xfrm>
            <a:off x="3634917" y="2870430"/>
            <a:ext cx="1943455" cy="1477328"/>
          </a:xfrm>
          <a:prstGeom prst="rect">
            <a:avLst/>
          </a:prstGeom>
          <a:noFill/>
          <a:ln>
            <a:noFill/>
          </a:ln>
        </p:spPr>
        <p:txBody>
          <a:bodyPr wrap="square" rtlCol="0">
            <a:spAutoFit/>
          </a:bodyPr>
          <a:lstStyle/>
          <a:p>
            <a:pPr algn="ctr"/>
            <a:r>
              <a:rPr lang="en-US" dirty="0">
                <a:sym typeface="Wingdings" panose="05000000000000000000" pitchFamily="2" charset="2"/>
              </a:rPr>
              <a:t>Empower the Commission to issue country-specific cohesion recommendations  </a:t>
            </a:r>
          </a:p>
        </p:txBody>
      </p:sp>
      <p:sp>
        <p:nvSpPr>
          <p:cNvPr id="38" name="TextBox 37">
            <a:extLst>
              <a:ext uri="{FF2B5EF4-FFF2-40B4-BE49-F238E27FC236}">
                <a16:creationId xmlns:a16="http://schemas.microsoft.com/office/drawing/2014/main" id="{7F477E8E-D553-EC8B-5BB9-CC9359DF9913}"/>
              </a:ext>
            </a:extLst>
          </p:cNvPr>
          <p:cNvSpPr txBox="1"/>
          <p:nvPr/>
        </p:nvSpPr>
        <p:spPr>
          <a:xfrm>
            <a:off x="9518932" y="3147428"/>
            <a:ext cx="2036196" cy="923330"/>
          </a:xfrm>
          <a:prstGeom prst="rect">
            <a:avLst/>
          </a:prstGeom>
          <a:noFill/>
          <a:ln>
            <a:noFill/>
          </a:ln>
        </p:spPr>
        <p:txBody>
          <a:bodyPr wrap="square" rtlCol="0">
            <a:spAutoFit/>
          </a:bodyPr>
          <a:lstStyle/>
          <a:p>
            <a:pPr algn="ctr"/>
            <a:r>
              <a:rPr lang="en-US" dirty="0">
                <a:sym typeface="Wingdings" panose="05000000000000000000" pitchFamily="2" charset="2"/>
              </a:rPr>
              <a:t>Clarify the “right/freedom to stay” concept</a:t>
            </a:r>
          </a:p>
        </p:txBody>
      </p:sp>
      <p:sp>
        <p:nvSpPr>
          <p:cNvPr id="39" name="TextBox 38">
            <a:extLst>
              <a:ext uri="{FF2B5EF4-FFF2-40B4-BE49-F238E27FC236}">
                <a16:creationId xmlns:a16="http://schemas.microsoft.com/office/drawing/2014/main" id="{615E4A8A-C1F7-5173-8E5E-EFC65413ADF6}"/>
              </a:ext>
            </a:extLst>
          </p:cNvPr>
          <p:cNvSpPr txBox="1"/>
          <p:nvPr/>
        </p:nvSpPr>
        <p:spPr>
          <a:xfrm>
            <a:off x="6621284" y="3008929"/>
            <a:ext cx="2016000" cy="1200329"/>
          </a:xfrm>
          <a:prstGeom prst="rect">
            <a:avLst/>
          </a:prstGeom>
          <a:noFill/>
          <a:ln>
            <a:noFill/>
          </a:ln>
        </p:spPr>
        <p:txBody>
          <a:bodyPr wrap="square" rtlCol="0">
            <a:spAutoFit/>
          </a:bodyPr>
          <a:lstStyle/>
          <a:p>
            <a:pPr algn="ctr"/>
            <a:r>
              <a:rPr lang="en-US" dirty="0">
                <a:sym typeface="Wingdings" panose="05000000000000000000" pitchFamily="2" charset="2"/>
              </a:rPr>
              <a:t>Subject the </a:t>
            </a:r>
          </a:p>
          <a:p>
            <a:pPr algn="ctr"/>
            <a:r>
              <a:rPr lang="en-US" dirty="0">
                <a:sym typeface="Wingdings" panose="05000000000000000000" pitchFamily="2" charset="2"/>
              </a:rPr>
              <a:t>NRP Plans to a territorial impact assessment (TIA) </a:t>
            </a:r>
          </a:p>
        </p:txBody>
      </p:sp>
      <p:grpSp>
        <p:nvGrpSpPr>
          <p:cNvPr id="74" name="Group 73">
            <a:extLst>
              <a:ext uri="{FF2B5EF4-FFF2-40B4-BE49-F238E27FC236}">
                <a16:creationId xmlns:a16="http://schemas.microsoft.com/office/drawing/2014/main" id="{E51821BF-056A-540C-5C53-1D67EC09551E}"/>
              </a:ext>
            </a:extLst>
          </p:cNvPr>
          <p:cNvGrpSpPr/>
          <p:nvPr/>
        </p:nvGrpSpPr>
        <p:grpSpPr>
          <a:xfrm>
            <a:off x="394393" y="2386357"/>
            <a:ext cx="2499728" cy="2379660"/>
            <a:chOff x="1510049" y="1867407"/>
            <a:chExt cx="2160000" cy="2160000"/>
          </a:xfrm>
        </p:grpSpPr>
        <p:sp>
          <p:nvSpPr>
            <p:cNvPr id="2" name="Oval 1">
              <a:extLst>
                <a:ext uri="{FF2B5EF4-FFF2-40B4-BE49-F238E27FC236}">
                  <a16:creationId xmlns:a16="http://schemas.microsoft.com/office/drawing/2014/main" id="{40CFF4A7-7E3B-E0E1-36A7-4942AC160A9E}"/>
                </a:ext>
              </a:extLst>
            </p:cNvPr>
            <p:cNvSpPr/>
            <p:nvPr/>
          </p:nvSpPr>
          <p:spPr>
            <a:xfrm>
              <a:off x="1510049" y="1867408"/>
              <a:ext cx="2160000" cy="2160000"/>
            </a:xfrm>
            <a:prstGeom prst="ellipse">
              <a:avLst/>
            </a:prstGeom>
            <a:noFill/>
            <a:ln w="19050">
              <a:solidFill>
                <a:srgbClr val="0D4F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p>
          </p:txBody>
        </p:sp>
        <p:sp>
          <p:nvSpPr>
            <p:cNvPr id="23" name="Freeform 5">
              <a:extLst>
                <a:ext uri="{FF2B5EF4-FFF2-40B4-BE49-F238E27FC236}">
                  <a16:creationId xmlns:a16="http://schemas.microsoft.com/office/drawing/2014/main" id="{191AD1F8-5213-657B-FB78-E5D0ECDA1867}"/>
                </a:ext>
              </a:extLst>
            </p:cNvPr>
            <p:cNvSpPr>
              <a:spLocks/>
            </p:cNvSpPr>
            <p:nvPr/>
          </p:nvSpPr>
          <p:spPr bwMode="auto">
            <a:xfrm>
              <a:off x="1510049" y="1922242"/>
              <a:ext cx="382021" cy="336431"/>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id-ID" sz="1600" b="1" dirty="0">
                  <a:solidFill>
                    <a:schemeClr val="bg1"/>
                  </a:solidFill>
                </a:rPr>
                <a:t>0</a:t>
              </a:r>
              <a:r>
                <a:rPr lang="de-DE" sz="1600" b="1" dirty="0">
                  <a:solidFill>
                    <a:schemeClr val="bg1"/>
                  </a:solidFill>
                </a:rPr>
                <a:t>1</a:t>
              </a:r>
              <a:endParaRPr lang="id-ID" sz="1600" b="1" dirty="0">
                <a:solidFill>
                  <a:schemeClr val="bg1"/>
                </a:solidFill>
              </a:endParaRPr>
            </a:p>
          </p:txBody>
        </p:sp>
      </p:grpSp>
      <p:sp>
        <p:nvSpPr>
          <p:cNvPr id="3" name="Text Placeholder 2">
            <a:extLst>
              <a:ext uri="{FF2B5EF4-FFF2-40B4-BE49-F238E27FC236}">
                <a16:creationId xmlns:a16="http://schemas.microsoft.com/office/drawing/2014/main" id="{F384D9FE-AD46-6E1C-F9F4-C0CE616938C2}"/>
              </a:ext>
            </a:extLst>
          </p:cNvPr>
          <p:cNvSpPr>
            <a:spLocks noGrp="1"/>
          </p:cNvSpPr>
          <p:nvPr>
            <p:ph type="body" sz="quarter" idx="20"/>
          </p:nvPr>
        </p:nvSpPr>
        <p:spPr>
          <a:xfrm>
            <a:off x="394393" y="403475"/>
            <a:ext cx="5542976" cy="362069"/>
          </a:xfrm>
        </p:spPr>
        <p:txBody>
          <a:bodyPr/>
          <a:lstStyle/>
          <a:p>
            <a:r>
              <a:rPr lang="en-US" sz="1600" b="1" dirty="0"/>
              <a:t>Pursuing cohesion objectives through the NRPPs </a:t>
            </a:r>
            <a:endParaRPr lang="en-GB" dirty="0"/>
          </a:p>
        </p:txBody>
      </p:sp>
      <p:sp>
        <p:nvSpPr>
          <p:cNvPr id="8" name="Title 3">
            <a:extLst>
              <a:ext uri="{FF2B5EF4-FFF2-40B4-BE49-F238E27FC236}">
                <a16:creationId xmlns:a16="http://schemas.microsoft.com/office/drawing/2014/main" id="{7F058820-8C3C-49F7-4E97-0912469FC407}"/>
              </a:ext>
            </a:extLst>
          </p:cNvPr>
          <p:cNvSpPr>
            <a:spLocks noGrp="1"/>
          </p:cNvSpPr>
          <p:nvPr>
            <p:ph type="ctrTitle"/>
          </p:nvPr>
        </p:nvSpPr>
        <p:spPr>
          <a:xfrm>
            <a:off x="394392" y="1125015"/>
            <a:ext cx="8336653" cy="815859"/>
          </a:xfrm>
        </p:spPr>
        <p:txBody>
          <a:bodyPr>
            <a:normAutofit/>
          </a:bodyPr>
          <a:lstStyle/>
          <a:p>
            <a:r>
              <a:rPr lang="en-GB" sz="3600" dirty="0"/>
              <a:t>Recommendations</a:t>
            </a:r>
          </a:p>
        </p:txBody>
      </p:sp>
    </p:spTree>
    <p:extLst>
      <p:ext uri="{BB962C8B-B14F-4D97-AF65-F5344CB8AC3E}">
        <p14:creationId xmlns:p14="http://schemas.microsoft.com/office/powerpoint/2010/main" val="418267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2" y="2007308"/>
            <a:ext cx="10545157" cy="586074"/>
          </a:xfrm>
        </p:spPr>
        <p:txBody>
          <a:bodyPr/>
          <a:lstStyle/>
          <a:p>
            <a:pPr marL="342900" indent="-342900">
              <a:buClr>
                <a:srgbClr val="0C4DA2"/>
              </a:buClr>
              <a:buFont typeface="Arial" panose="020B0604020202020204" pitchFamily="34" charset="0"/>
              <a:buChar char="•"/>
            </a:pPr>
            <a:r>
              <a:rPr lang="en-US" sz="3200" dirty="0"/>
              <a:t>The role of regional governments remains largely at Member States’ discretion (as today) </a:t>
            </a:r>
          </a:p>
          <a:p>
            <a:pPr marL="342900" indent="-342900">
              <a:buClr>
                <a:srgbClr val="0C4DA2"/>
              </a:buClr>
              <a:buFont typeface="Arial" panose="020B0604020202020204" pitchFamily="34" charset="0"/>
              <a:buChar char="•"/>
            </a:pPr>
            <a:endParaRPr lang="en-US" sz="1050" dirty="0"/>
          </a:p>
          <a:p>
            <a:pPr marL="342900" indent="-342900">
              <a:buClr>
                <a:srgbClr val="0C4DA2"/>
              </a:buClr>
              <a:buFont typeface="Arial" panose="020B0604020202020204" pitchFamily="34" charset="0"/>
              <a:buChar char="•"/>
            </a:pPr>
            <a:r>
              <a:rPr lang="en-US" sz="3200" dirty="0"/>
              <a:t>But the lack of strict regional earmarking and the integrated approach will lead to greater </a:t>
            </a:r>
            <a:r>
              <a:rPr lang="en-US" sz="3200" dirty="0" err="1"/>
              <a:t>centralisation</a:t>
            </a:r>
            <a:endParaRPr lang="en-US" sz="3200" dirty="0"/>
          </a:p>
          <a:p>
            <a:endParaRPr lang="en-US" sz="1050" dirty="0"/>
          </a:p>
          <a:p>
            <a:pPr marL="342900" indent="-342900">
              <a:buClr>
                <a:srgbClr val="0C4DA2"/>
              </a:buClr>
              <a:buFont typeface="Arial" panose="020B0604020202020204" pitchFamily="34" charset="0"/>
              <a:buChar char="•"/>
            </a:pPr>
            <a:r>
              <a:rPr lang="en-US" sz="3200" dirty="0"/>
              <a:t>Some degree of </a:t>
            </a:r>
            <a:r>
              <a:rPr lang="en-US" sz="3200" dirty="0" err="1"/>
              <a:t>centralisation</a:t>
            </a:r>
            <a:r>
              <a:rPr lang="en-US" sz="3200" dirty="0"/>
              <a:t> is beneficial but there is a need to respect the division of legal competences and ensure an appropriate accountability chain</a:t>
            </a:r>
          </a:p>
        </p:txBody>
      </p:sp>
      <p:sp>
        <p:nvSpPr>
          <p:cNvPr id="5" name="Title 3">
            <a:extLst>
              <a:ext uri="{FF2B5EF4-FFF2-40B4-BE49-F238E27FC236}">
                <a16:creationId xmlns:a16="http://schemas.microsoft.com/office/drawing/2014/main" id="{3BAFF155-DA03-8326-50BA-82FD0AB7B4C3}"/>
              </a:ext>
            </a:extLst>
          </p:cNvPr>
          <p:cNvSpPr txBox="1">
            <a:spLocks/>
          </p:cNvSpPr>
          <p:nvPr/>
        </p:nvSpPr>
        <p:spPr>
          <a:xfrm>
            <a:off x="394392" y="1125015"/>
            <a:ext cx="5981009" cy="1375075"/>
          </a:xfrm>
          <a:prstGeom prst="rect">
            <a:avLst/>
          </a:prstGeom>
        </p:spPr>
        <p:txBody>
          <a:bodyPr vert="horz" lIns="0" tIns="0" rIns="0" bIns="0" rtlCol="0" anchor="t">
            <a:normAutofit/>
          </a:bodyPr>
          <a:lstStyle>
            <a:lvl1pPr algn="l" defTabSz="914400" rtl="0" eaLnBrk="1" latinLnBrk="0" hangingPunct="1">
              <a:lnSpc>
                <a:spcPct val="90000"/>
              </a:lnSpc>
              <a:spcBef>
                <a:spcPts val="0"/>
              </a:spcBef>
              <a:buNone/>
              <a:defRPr sz="4500" b="1" kern="1200" cap="none" baseline="0">
                <a:solidFill>
                  <a:schemeClr val="accent1"/>
                </a:solidFill>
                <a:latin typeface="EuropeaEco" pitchFamily="2" charset="0"/>
                <a:ea typeface="EuropeaEco" pitchFamily="2" charset="0"/>
                <a:cs typeface="+mj-cs"/>
              </a:defRPr>
            </a:lvl1pPr>
          </a:lstStyle>
          <a:p>
            <a:r>
              <a:rPr lang="de-DE" sz="3600" dirty="0">
                <a:solidFill>
                  <a:srgbClr val="0C4DA2"/>
                </a:solidFill>
              </a:rPr>
              <a:t>2. </a:t>
            </a:r>
            <a:r>
              <a:rPr lang="de-DE" sz="3600" dirty="0" err="1">
                <a:solidFill>
                  <a:srgbClr val="0C4DA2"/>
                </a:solidFill>
              </a:rPr>
              <a:t>Governance</a:t>
            </a:r>
            <a:r>
              <a:rPr lang="de-DE" sz="3600" dirty="0"/>
              <a:t> </a:t>
            </a:r>
            <a:r>
              <a:rPr lang="de-DE" sz="3600" dirty="0" err="1"/>
              <a:t>of</a:t>
            </a:r>
            <a:r>
              <a:rPr lang="de-DE" sz="3600" dirty="0"/>
              <a:t> </a:t>
            </a:r>
            <a:r>
              <a:rPr lang="de-DE" sz="3600" dirty="0" err="1"/>
              <a:t>the</a:t>
            </a:r>
            <a:r>
              <a:rPr lang="de-DE" sz="3600" dirty="0"/>
              <a:t> Plans</a:t>
            </a:r>
            <a:endParaRPr lang="en-GB" sz="3600" dirty="0"/>
          </a:p>
        </p:txBody>
      </p:sp>
    </p:spTree>
    <p:extLst>
      <p:ext uri="{BB962C8B-B14F-4D97-AF65-F5344CB8AC3E}">
        <p14:creationId xmlns:p14="http://schemas.microsoft.com/office/powerpoint/2010/main" val="147891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1199042" y="2108397"/>
            <a:ext cx="9651838" cy="586074"/>
          </a:xfrm>
        </p:spPr>
        <p:txBody>
          <a:bodyPr/>
          <a:lstStyle/>
          <a:p>
            <a:r>
              <a:rPr lang="en-US" sz="3200" dirty="0"/>
              <a:t>Add a ‘legal check’ to the ‘regional check’</a:t>
            </a:r>
          </a:p>
          <a:p>
            <a:endParaRPr lang="en-US" sz="1050" dirty="0"/>
          </a:p>
          <a:p>
            <a:r>
              <a:rPr lang="en-US" sz="3200" dirty="0"/>
              <a:t>Introduce region-specific milestones and targets in areas of exclusive regional competence</a:t>
            </a:r>
          </a:p>
          <a:p>
            <a:endParaRPr lang="en-US" sz="1050" dirty="0"/>
          </a:p>
          <a:p>
            <a:r>
              <a:rPr lang="en-US" sz="3200" dirty="0"/>
              <a:t>Ensure predictable and timely payments to regions by preventing selective inclusion of milestones and targets in EU payments requests</a:t>
            </a:r>
          </a:p>
          <a:p>
            <a:endParaRPr lang="en-US" sz="2000" dirty="0"/>
          </a:p>
          <a:p>
            <a:endParaRPr lang="en-US" sz="2800" dirty="0"/>
          </a:p>
        </p:txBody>
      </p:sp>
      <p:sp>
        <p:nvSpPr>
          <p:cNvPr id="3" name="Text Placeholder 2"/>
          <p:cNvSpPr>
            <a:spLocks noGrp="1"/>
          </p:cNvSpPr>
          <p:nvPr>
            <p:ph type="body" sz="quarter" idx="20"/>
          </p:nvPr>
        </p:nvSpPr>
        <p:spPr/>
        <p:txBody>
          <a:bodyPr/>
          <a:lstStyle/>
          <a:p>
            <a:r>
              <a:rPr lang="en-US" sz="1600" b="1" dirty="0"/>
              <a:t>Governance of the Plans</a:t>
            </a:r>
            <a:endParaRPr lang="en-GB" dirty="0"/>
          </a:p>
        </p:txBody>
      </p:sp>
      <p:sp>
        <p:nvSpPr>
          <p:cNvPr id="4" name="Title 3"/>
          <p:cNvSpPr>
            <a:spLocks noGrp="1"/>
          </p:cNvSpPr>
          <p:nvPr>
            <p:ph type="ctrTitle"/>
          </p:nvPr>
        </p:nvSpPr>
        <p:spPr>
          <a:xfrm>
            <a:off x="394390" y="1128030"/>
            <a:ext cx="8336653" cy="815859"/>
          </a:xfrm>
        </p:spPr>
        <p:txBody>
          <a:bodyPr>
            <a:normAutofit/>
          </a:bodyPr>
          <a:lstStyle/>
          <a:p>
            <a:r>
              <a:rPr lang="en-GB" sz="3600" dirty="0">
                <a:solidFill>
                  <a:srgbClr val="0C4DA2"/>
                </a:solidFill>
              </a:rPr>
              <a:t>Recommendations</a:t>
            </a:r>
            <a:endParaRPr lang="en-GB" dirty="0">
              <a:solidFill>
                <a:srgbClr val="0C4DA2"/>
              </a:solidFill>
            </a:endParaRPr>
          </a:p>
        </p:txBody>
      </p:sp>
      <p:sp>
        <p:nvSpPr>
          <p:cNvPr id="5" name="Freeform 5">
            <a:extLst>
              <a:ext uri="{FF2B5EF4-FFF2-40B4-BE49-F238E27FC236}">
                <a16:creationId xmlns:a16="http://schemas.microsoft.com/office/drawing/2014/main" id="{A6DF9A6F-6F9D-B8A4-CA75-2D621DDCC1E7}"/>
              </a:ext>
            </a:extLst>
          </p:cNvPr>
          <p:cNvSpPr>
            <a:spLocks/>
          </p:cNvSpPr>
          <p:nvPr/>
        </p:nvSpPr>
        <p:spPr bwMode="auto">
          <a:xfrm>
            <a:off x="394391" y="2143194"/>
            <a:ext cx="561435" cy="498315"/>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5</a:t>
            </a:r>
            <a:endParaRPr lang="id-ID" sz="2400" b="1" dirty="0">
              <a:solidFill>
                <a:schemeClr val="bg1"/>
              </a:solidFill>
            </a:endParaRPr>
          </a:p>
        </p:txBody>
      </p:sp>
      <p:sp>
        <p:nvSpPr>
          <p:cNvPr id="6" name="Freeform 5">
            <a:extLst>
              <a:ext uri="{FF2B5EF4-FFF2-40B4-BE49-F238E27FC236}">
                <a16:creationId xmlns:a16="http://schemas.microsoft.com/office/drawing/2014/main" id="{F8304CC4-29A1-3021-FE7A-0595CB75E6A9}"/>
              </a:ext>
            </a:extLst>
          </p:cNvPr>
          <p:cNvSpPr>
            <a:spLocks/>
          </p:cNvSpPr>
          <p:nvPr/>
        </p:nvSpPr>
        <p:spPr bwMode="auto">
          <a:xfrm>
            <a:off x="394390" y="2889727"/>
            <a:ext cx="561435" cy="498315"/>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6</a:t>
            </a:r>
            <a:endParaRPr lang="id-ID" sz="2000" b="1" dirty="0">
              <a:solidFill>
                <a:schemeClr val="bg1"/>
              </a:solidFill>
            </a:endParaRPr>
          </a:p>
        </p:txBody>
      </p:sp>
      <p:sp>
        <p:nvSpPr>
          <p:cNvPr id="7" name="Freeform 5">
            <a:extLst>
              <a:ext uri="{FF2B5EF4-FFF2-40B4-BE49-F238E27FC236}">
                <a16:creationId xmlns:a16="http://schemas.microsoft.com/office/drawing/2014/main" id="{FD578C47-090B-D74F-B4CA-A50F97873C2E}"/>
              </a:ext>
            </a:extLst>
          </p:cNvPr>
          <p:cNvSpPr>
            <a:spLocks/>
          </p:cNvSpPr>
          <p:nvPr/>
        </p:nvSpPr>
        <p:spPr bwMode="auto">
          <a:xfrm>
            <a:off x="394390" y="4128828"/>
            <a:ext cx="561435" cy="498315"/>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7</a:t>
            </a:r>
            <a:endParaRPr lang="id-ID" sz="2000" b="1" dirty="0">
              <a:solidFill>
                <a:schemeClr val="bg1"/>
              </a:solidFill>
            </a:endParaRPr>
          </a:p>
        </p:txBody>
      </p:sp>
    </p:spTree>
    <p:extLst>
      <p:ext uri="{BB962C8B-B14F-4D97-AF65-F5344CB8AC3E}">
        <p14:creationId xmlns:p14="http://schemas.microsoft.com/office/powerpoint/2010/main" val="29556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2" y="2007308"/>
            <a:ext cx="10256983" cy="586074"/>
          </a:xfrm>
        </p:spPr>
        <p:txBody>
          <a:bodyPr/>
          <a:lstStyle/>
          <a:p>
            <a:pPr marL="342900" indent="-342900">
              <a:buClr>
                <a:srgbClr val="0C4DA2"/>
              </a:buClr>
              <a:buFont typeface="Arial" panose="020B0604020202020204" pitchFamily="34" charset="0"/>
              <a:buChar char="•"/>
            </a:pPr>
            <a:r>
              <a:rPr lang="en-US" sz="3200" dirty="0">
                <a:sym typeface="Wingdings" panose="05000000000000000000" pitchFamily="2" charset="2"/>
              </a:rPr>
              <a:t>Integrated programming offers opportunities to reduce overlaps between cohesion and CAP but this will not happen spontaneously</a:t>
            </a:r>
          </a:p>
          <a:p>
            <a:pPr marL="342900" indent="-342900">
              <a:buClr>
                <a:srgbClr val="0C4DA2"/>
              </a:buClr>
              <a:buFont typeface="Arial" panose="020B0604020202020204" pitchFamily="34" charset="0"/>
              <a:buChar char="•"/>
            </a:pPr>
            <a:endParaRPr lang="en-US" sz="1000" dirty="0">
              <a:sym typeface="Wingdings" panose="05000000000000000000" pitchFamily="2" charset="2"/>
            </a:endParaRPr>
          </a:p>
          <a:p>
            <a:pPr marL="342900" indent="-342900">
              <a:buClr>
                <a:srgbClr val="0C4DA2"/>
              </a:buClr>
              <a:buFont typeface="Arial" panose="020B0604020202020204" pitchFamily="34" charset="0"/>
              <a:buChar char="•"/>
            </a:pPr>
            <a:r>
              <a:rPr lang="en-US" sz="3200" dirty="0">
                <a:sym typeface="Wingdings" panose="05000000000000000000" pitchFamily="2" charset="2"/>
              </a:rPr>
              <a:t>The 10% rural target risks being absorbed by CAP-related interventions and will be difficult to monitor</a:t>
            </a:r>
          </a:p>
          <a:p>
            <a:pPr marL="342900" indent="-342900">
              <a:buClr>
                <a:srgbClr val="0C4DA2"/>
              </a:buClr>
              <a:buFont typeface="Arial" panose="020B0604020202020204" pitchFamily="34" charset="0"/>
              <a:buChar char="•"/>
            </a:pPr>
            <a:endParaRPr lang="en-US" sz="1050" dirty="0">
              <a:sym typeface="Wingdings" panose="05000000000000000000" pitchFamily="2" charset="2"/>
            </a:endParaRPr>
          </a:p>
          <a:p>
            <a:pPr marL="342900" indent="-342900">
              <a:buClr>
                <a:srgbClr val="0C4DA2"/>
              </a:buClr>
              <a:buFont typeface="Arial" panose="020B0604020202020204" pitchFamily="34" charset="0"/>
              <a:buChar char="•"/>
            </a:pPr>
            <a:r>
              <a:rPr lang="en-US" sz="3200" dirty="0">
                <a:sym typeface="Wingdings" panose="05000000000000000000" pitchFamily="2" charset="2"/>
              </a:rPr>
              <a:t>There is a risk that the 15% mid-term review reserve is </a:t>
            </a:r>
            <a:r>
              <a:rPr lang="en-US" sz="3200" dirty="0" err="1">
                <a:sym typeface="Wingdings" panose="05000000000000000000" pitchFamily="2" charset="2"/>
              </a:rPr>
              <a:t>mobilised</a:t>
            </a:r>
            <a:r>
              <a:rPr lang="en-US" sz="3200" dirty="0">
                <a:sym typeface="Wingdings" panose="05000000000000000000" pitchFamily="2" charset="2"/>
              </a:rPr>
              <a:t> in advance for short-term needs</a:t>
            </a:r>
          </a:p>
        </p:txBody>
      </p:sp>
      <p:sp>
        <p:nvSpPr>
          <p:cNvPr id="3" name="Title 3">
            <a:extLst>
              <a:ext uri="{FF2B5EF4-FFF2-40B4-BE49-F238E27FC236}">
                <a16:creationId xmlns:a16="http://schemas.microsoft.com/office/drawing/2014/main" id="{5A85AA22-DDF7-C5E8-9E66-DCEBDF5D1EF2}"/>
              </a:ext>
            </a:extLst>
          </p:cNvPr>
          <p:cNvSpPr txBox="1">
            <a:spLocks/>
          </p:cNvSpPr>
          <p:nvPr/>
        </p:nvSpPr>
        <p:spPr>
          <a:xfrm>
            <a:off x="394392" y="1125015"/>
            <a:ext cx="10445404" cy="1375075"/>
          </a:xfrm>
          <a:prstGeom prst="rect">
            <a:avLst/>
          </a:prstGeom>
        </p:spPr>
        <p:txBody>
          <a:bodyPr vert="horz" lIns="0" tIns="0" rIns="0" bIns="0" rtlCol="0" anchor="t">
            <a:normAutofit/>
          </a:bodyPr>
          <a:lstStyle>
            <a:lvl1pPr algn="l" defTabSz="914400" rtl="0" eaLnBrk="1" latinLnBrk="0" hangingPunct="1">
              <a:lnSpc>
                <a:spcPct val="90000"/>
              </a:lnSpc>
              <a:spcBef>
                <a:spcPts val="0"/>
              </a:spcBef>
              <a:buNone/>
              <a:defRPr sz="4500" b="1" kern="1200" cap="none" baseline="0">
                <a:solidFill>
                  <a:schemeClr val="accent1"/>
                </a:solidFill>
                <a:latin typeface="EuropeaEco" pitchFamily="2" charset="0"/>
                <a:ea typeface="EuropeaEco" pitchFamily="2" charset="0"/>
                <a:cs typeface="+mj-cs"/>
              </a:defRPr>
            </a:lvl1pPr>
          </a:lstStyle>
          <a:p>
            <a:r>
              <a:rPr lang="de-DE" sz="3600" dirty="0"/>
              <a:t>3. A </a:t>
            </a:r>
            <a:r>
              <a:rPr lang="de-DE" sz="3600" dirty="0" err="1"/>
              <a:t>more</a:t>
            </a:r>
            <a:r>
              <a:rPr lang="de-DE" sz="3600" dirty="0"/>
              <a:t> </a:t>
            </a:r>
            <a:r>
              <a:rPr lang="de-DE" sz="3600" dirty="0" err="1"/>
              <a:t>integrated</a:t>
            </a:r>
            <a:r>
              <a:rPr lang="de-DE" sz="3600" dirty="0"/>
              <a:t> and flexible </a:t>
            </a:r>
            <a:r>
              <a:rPr lang="de-DE" sz="3600" dirty="0" err="1"/>
              <a:t>programming</a:t>
            </a:r>
            <a:endParaRPr lang="en-GB" sz="3600" dirty="0"/>
          </a:p>
        </p:txBody>
      </p:sp>
    </p:spTree>
    <p:extLst>
      <p:ext uri="{BB962C8B-B14F-4D97-AF65-F5344CB8AC3E}">
        <p14:creationId xmlns:p14="http://schemas.microsoft.com/office/powerpoint/2010/main" val="217253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1E90D4C8-2A23-1182-7884-F22E1B28AD73}"/>
              </a:ext>
            </a:extLst>
          </p:cNvPr>
          <p:cNvSpPr>
            <a:spLocks noGrp="1"/>
          </p:cNvSpPr>
          <p:nvPr>
            <p:ph type="body" sz="quarter" idx="20"/>
          </p:nvPr>
        </p:nvSpPr>
        <p:spPr>
          <a:xfrm>
            <a:off x="394393" y="403475"/>
            <a:ext cx="6840000" cy="362069"/>
          </a:xfrm>
        </p:spPr>
        <p:txBody>
          <a:bodyPr/>
          <a:lstStyle/>
          <a:p>
            <a:r>
              <a:rPr lang="en-US" dirty="0"/>
              <a:t>A more integrated and flexible programming</a:t>
            </a:r>
            <a:endParaRPr lang="en-GB" dirty="0"/>
          </a:p>
        </p:txBody>
      </p:sp>
      <p:grpSp>
        <p:nvGrpSpPr>
          <p:cNvPr id="74" name="Group 73">
            <a:extLst>
              <a:ext uri="{FF2B5EF4-FFF2-40B4-BE49-F238E27FC236}">
                <a16:creationId xmlns:a16="http://schemas.microsoft.com/office/drawing/2014/main" id="{E51821BF-056A-540C-5C53-1D67EC09551E}"/>
              </a:ext>
            </a:extLst>
          </p:cNvPr>
          <p:cNvGrpSpPr/>
          <p:nvPr/>
        </p:nvGrpSpPr>
        <p:grpSpPr>
          <a:xfrm>
            <a:off x="394392" y="2181961"/>
            <a:ext cx="3174431" cy="3199351"/>
            <a:chOff x="1510049" y="1867407"/>
            <a:chExt cx="2160000" cy="2160000"/>
          </a:xfrm>
        </p:grpSpPr>
        <p:sp>
          <p:nvSpPr>
            <p:cNvPr id="2" name="Oval 1">
              <a:extLst>
                <a:ext uri="{FF2B5EF4-FFF2-40B4-BE49-F238E27FC236}">
                  <a16:creationId xmlns:a16="http://schemas.microsoft.com/office/drawing/2014/main" id="{40CFF4A7-7E3B-E0E1-36A7-4942AC160A9E}"/>
                </a:ext>
              </a:extLst>
            </p:cNvPr>
            <p:cNvSpPr/>
            <p:nvPr/>
          </p:nvSpPr>
          <p:spPr>
            <a:xfrm>
              <a:off x="1510049" y="1867408"/>
              <a:ext cx="2160000" cy="2160000"/>
            </a:xfrm>
            <a:prstGeom prst="ellipse">
              <a:avLst/>
            </a:prstGeom>
            <a:noFill/>
            <a:ln w="19050">
              <a:solidFill>
                <a:srgbClr val="0D4F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p>
          </p:txBody>
        </p:sp>
        <p:sp>
          <p:nvSpPr>
            <p:cNvPr id="23" name="Freeform 5">
              <a:extLst>
                <a:ext uri="{FF2B5EF4-FFF2-40B4-BE49-F238E27FC236}">
                  <a16:creationId xmlns:a16="http://schemas.microsoft.com/office/drawing/2014/main" id="{191AD1F8-5213-657B-FB78-E5D0ECDA1867}"/>
                </a:ext>
              </a:extLst>
            </p:cNvPr>
            <p:cNvSpPr>
              <a:spLocks/>
            </p:cNvSpPr>
            <p:nvPr/>
          </p:nvSpPr>
          <p:spPr bwMode="auto">
            <a:xfrm>
              <a:off x="1510049" y="1922242"/>
              <a:ext cx="382021" cy="336431"/>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id-ID" sz="2000" b="1" dirty="0">
                  <a:solidFill>
                    <a:schemeClr val="bg1"/>
                  </a:solidFill>
                </a:rPr>
                <a:t>0</a:t>
              </a:r>
              <a:r>
                <a:rPr lang="de-DE" sz="2000" b="1" dirty="0">
                  <a:solidFill>
                    <a:schemeClr val="bg1"/>
                  </a:solidFill>
                </a:rPr>
                <a:t>8</a:t>
              </a:r>
              <a:endParaRPr lang="id-ID" sz="2000" b="1" dirty="0">
                <a:solidFill>
                  <a:schemeClr val="bg1"/>
                </a:solidFill>
              </a:endParaRPr>
            </a:p>
          </p:txBody>
        </p:sp>
      </p:grpSp>
      <p:grpSp>
        <p:nvGrpSpPr>
          <p:cNvPr id="7" name="Group 6">
            <a:extLst>
              <a:ext uri="{FF2B5EF4-FFF2-40B4-BE49-F238E27FC236}">
                <a16:creationId xmlns:a16="http://schemas.microsoft.com/office/drawing/2014/main" id="{82D552EF-8FF5-970F-E8B6-40F423DE59AB}"/>
              </a:ext>
            </a:extLst>
          </p:cNvPr>
          <p:cNvGrpSpPr/>
          <p:nvPr/>
        </p:nvGrpSpPr>
        <p:grpSpPr>
          <a:xfrm>
            <a:off x="8623177" y="2174767"/>
            <a:ext cx="3174431" cy="3199351"/>
            <a:chOff x="1510049" y="1867407"/>
            <a:chExt cx="2160000" cy="2160000"/>
          </a:xfrm>
        </p:grpSpPr>
        <p:sp>
          <p:nvSpPr>
            <p:cNvPr id="8" name="Oval 7">
              <a:extLst>
                <a:ext uri="{FF2B5EF4-FFF2-40B4-BE49-F238E27FC236}">
                  <a16:creationId xmlns:a16="http://schemas.microsoft.com/office/drawing/2014/main" id="{DF09B4EC-059D-9AAF-DB26-1B4F49C123C8}"/>
                </a:ext>
              </a:extLst>
            </p:cNvPr>
            <p:cNvSpPr/>
            <p:nvPr/>
          </p:nvSpPr>
          <p:spPr>
            <a:xfrm>
              <a:off x="1510049" y="1867408"/>
              <a:ext cx="2160000" cy="2160000"/>
            </a:xfrm>
            <a:prstGeom prst="ellipse">
              <a:avLst/>
            </a:prstGeom>
            <a:noFill/>
            <a:ln w="19050">
              <a:solidFill>
                <a:srgbClr val="0D4F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p>
          </p:txBody>
        </p:sp>
        <p:sp>
          <p:nvSpPr>
            <p:cNvPr id="9" name="Freeform 5">
              <a:extLst>
                <a:ext uri="{FF2B5EF4-FFF2-40B4-BE49-F238E27FC236}">
                  <a16:creationId xmlns:a16="http://schemas.microsoft.com/office/drawing/2014/main" id="{B065A188-971C-F8F3-357D-CBFADB4248CA}"/>
                </a:ext>
              </a:extLst>
            </p:cNvPr>
            <p:cNvSpPr>
              <a:spLocks/>
            </p:cNvSpPr>
            <p:nvPr/>
          </p:nvSpPr>
          <p:spPr bwMode="auto">
            <a:xfrm>
              <a:off x="1510049" y="1922242"/>
              <a:ext cx="382021" cy="336431"/>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de-DE" sz="2000" b="1" dirty="0">
                  <a:solidFill>
                    <a:schemeClr val="bg1"/>
                  </a:solidFill>
                </a:rPr>
                <a:t>10</a:t>
              </a:r>
              <a:endParaRPr lang="id-ID" sz="2000" b="1" dirty="0">
                <a:solidFill>
                  <a:schemeClr val="bg1"/>
                </a:solidFill>
              </a:endParaRPr>
            </a:p>
          </p:txBody>
        </p:sp>
      </p:grpSp>
      <p:grpSp>
        <p:nvGrpSpPr>
          <p:cNvPr id="10" name="Group 9">
            <a:extLst>
              <a:ext uri="{FF2B5EF4-FFF2-40B4-BE49-F238E27FC236}">
                <a16:creationId xmlns:a16="http://schemas.microsoft.com/office/drawing/2014/main" id="{9C8ECD3A-555D-E2DE-97B2-CC1F004F8E82}"/>
              </a:ext>
            </a:extLst>
          </p:cNvPr>
          <p:cNvGrpSpPr/>
          <p:nvPr/>
        </p:nvGrpSpPr>
        <p:grpSpPr>
          <a:xfrm>
            <a:off x="4685266" y="2181962"/>
            <a:ext cx="3174431" cy="3199351"/>
            <a:chOff x="1510049" y="1867407"/>
            <a:chExt cx="2160000" cy="2160000"/>
          </a:xfrm>
        </p:grpSpPr>
        <p:sp>
          <p:nvSpPr>
            <p:cNvPr id="11" name="Oval 10">
              <a:extLst>
                <a:ext uri="{FF2B5EF4-FFF2-40B4-BE49-F238E27FC236}">
                  <a16:creationId xmlns:a16="http://schemas.microsoft.com/office/drawing/2014/main" id="{224CFBB8-44E3-5773-61B0-55951761E568}"/>
                </a:ext>
              </a:extLst>
            </p:cNvPr>
            <p:cNvSpPr/>
            <p:nvPr/>
          </p:nvSpPr>
          <p:spPr>
            <a:xfrm>
              <a:off x="1510049" y="1867408"/>
              <a:ext cx="2160000" cy="2160000"/>
            </a:xfrm>
            <a:prstGeom prst="ellipse">
              <a:avLst/>
            </a:prstGeom>
            <a:noFill/>
            <a:ln w="19050">
              <a:solidFill>
                <a:srgbClr val="0D4F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p>
          </p:txBody>
        </p:sp>
        <p:sp>
          <p:nvSpPr>
            <p:cNvPr id="12" name="Freeform 5">
              <a:extLst>
                <a:ext uri="{FF2B5EF4-FFF2-40B4-BE49-F238E27FC236}">
                  <a16:creationId xmlns:a16="http://schemas.microsoft.com/office/drawing/2014/main" id="{20FFAA81-CCF4-2E84-9930-8EBE698D7BBB}"/>
                </a:ext>
              </a:extLst>
            </p:cNvPr>
            <p:cNvSpPr>
              <a:spLocks/>
            </p:cNvSpPr>
            <p:nvPr/>
          </p:nvSpPr>
          <p:spPr bwMode="auto">
            <a:xfrm>
              <a:off x="1510049" y="1922242"/>
              <a:ext cx="382021" cy="336431"/>
            </a:xfrm>
            <a:custGeom>
              <a:avLst/>
              <a:gdLst>
                <a:gd name="T0" fmla="*/ 221 w 442"/>
                <a:gd name="T1" fmla="*/ 311 h 421"/>
                <a:gd name="T2" fmla="*/ 442 w 442"/>
                <a:gd name="T3" fmla="*/ 421 h 421"/>
                <a:gd name="T4" fmla="*/ 442 w 442"/>
                <a:gd name="T5" fmla="*/ 0 h 421"/>
                <a:gd name="T6" fmla="*/ 0 w 442"/>
                <a:gd name="T7" fmla="*/ 0 h 421"/>
                <a:gd name="T8" fmla="*/ 0 w 442"/>
                <a:gd name="T9" fmla="*/ 421 h 421"/>
                <a:gd name="T10" fmla="*/ 221 w 442"/>
                <a:gd name="T11" fmla="*/ 311 h 421"/>
              </a:gdLst>
              <a:ahLst/>
              <a:cxnLst>
                <a:cxn ang="0">
                  <a:pos x="T0" y="T1"/>
                </a:cxn>
                <a:cxn ang="0">
                  <a:pos x="T2" y="T3"/>
                </a:cxn>
                <a:cxn ang="0">
                  <a:pos x="T4" y="T5"/>
                </a:cxn>
                <a:cxn ang="0">
                  <a:pos x="T6" y="T7"/>
                </a:cxn>
                <a:cxn ang="0">
                  <a:pos x="T8" y="T9"/>
                </a:cxn>
                <a:cxn ang="0">
                  <a:pos x="T10" y="T11"/>
                </a:cxn>
              </a:cxnLst>
              <a:rect l="0" t="0" r="r" b="b"/>
              <a:pathLst>
                <a:path w="442" h="421">
                  <a:moveTo>
                    <a:pt x="221" y="311"/>
                  </a:moveTo>
                  <a:lnTo>
                    <a:pt x="442" y="421"/>
                  </a:lnTo>
                  <a:lnTo>
                    <a:pt x="442" y="0"/>
                  </a:lnTo>
                  <a:lnTo>
                    <a:pt x="0" y="0"/>
                  </a:lnTo>
                  <a:lnTo>
                    <a:pt x="0" y="421"/>
                  </a:lnTo>
                  <a:lnTo>
                    <a:pt x="221" y="311"/>
                  </a:lnTo>
                  <a:close/>
                </a:path>
              </a:pathLst>
            </a:custGeom>
            <a:solidFill>
              <a:srgbClr val="0D4FA0"/>
            </a:solidFill>
            <a:ln>
              <a:solidFill>
                <a:srgbClr val="0D4FA0"/>
              </a:solidFill>
            </a:ln>
          </p:spPr>
          <p:txBody>
            <a:bodyPr vert="horz" wrap="square" lIns="91440" tIns="45720" rIns="91440" bIns="45720" numCol="1" anchor="t" anchorCtr="0" compatLnSpc="1">
              <a:prstTxWarp prst="textNoShape">
                <a:avLst/>
              </a:prstTxWarp>
            </a:bodyPr>
            <a:lstStyle/>
            <a:p>
              <a:pPr algn="ctr"/>
              <a:r>
                <a:rPr lang="id-ID" sz="2000" b="1" dirty="0">
                  <a:solidFill>
                    <a:schemeClr val="bg1"/>
                  </a:solidFill>
                </a:rPr>
                <a:t>0</a:t>
              </a:r>
              <a:r>
                <a:rPr lang="de-DE" sz="2000" b="1" dirty="0">
                  <a:solidFill>
                    <a:schemeClr val="bg1"/>
                  </a:solidFill>
                </a:rPr>
                <a:t>9</a:t>
              </a:r>
              <a:endParaRPr lang="id-ID" sz="2000" b="1" dirty="0">
                <a:solidFill>
                  <a:schemeClr val="bg1"/>
                </a:solidFill>
              </a:endParaRPr>
            </a:p>
          </p:txBody>
        </p:sp>
      </p:grpSp>
      <p:sp>
        <p:nvSpPr>
          <p:cNvPr id="15" name="TextBox 14">
            <a:extLst>
              <a:ext uri="{FF2B5EF4-FFF2-40B4-BE49-F238E27FC236}">
                <a16:creationId xmlns:a16="http://schemas.microsoft.com/office/drawing/2014/main" id="{F056889A-1B07-B4F0-4654-429ACEE11DC0}"/>
              </a:ext>
            </a:extLst>
          </p:cNvPr>
          <p:cNvSpPr txBox="1"/>
          <p:nvPr/>
        </p:nvSpPr>
        <p:spPr>
          <a:xfrm>
            <a:off x="716742" y="3044474"/>
            <a:ext cx="2529730" cy="1754326"/>
          </a:xfrm>
          <a:prstGeom prst="rect">
            <a:avLst/>
          </a:prstGeom>
          <a:noFill/>
          <a:ln>
            <a:noFill/>
          </a:ln>
        </p:spPr>
        <p:txBody>
          <a:bodyPr wrap="square" rtlCol="0">
            <a:spAutoFit/>
          </a:bodyPr>
          <a:lstStyle/>
          <a:p>
            <a:pPr algn="ctr"/>
            <a:r>
              <a:rPr lang="en-US" dirty="0">
                <a:sym typeface="Wingdings" panose="05000000000000000000" pitchFamily="2" charset="2"/>
              </a:rPr>
              <a:t>Replace the 10% rural target with a 10% earmarking to support integrated local development </a:t>
            </a:r>
          </a:p>
          <a:p>
            <a:pPr algn="ctr"/>
            <a:r>
              <a:rPr lang="en-US" dirty="0">
                <a:sym typeface="Wingdings" panose="05000000000000000000" pitchFamily="2" charset="2"/>
              </a:rPr>
              <a:t>strategies</a:t>
            </a:r>
          </a:p>
        </p:txBody>
      </p:sp>
      <p:sp>
        <p:nvSpPr>
          <p:cNvPr id="19" name="TextBox 18">
            <a:extLst>
              <a:ext uri="{FF2B5EF4-FFF2-40B4-BE49-F238E27FC236}">
                <a16:creationId xmlns:a16="http://schemas.microsoft.com/office/drawing/2014/main" id="{2A84F921-7D59-69C4-F023-F46702869F8C}"/>
              </a:ext>
            </a:extLst>
          </p:cNvPr>
          <p:cNvSpPr txBox="1"/>
          <p:nvPr/>
        </p:nvSpPr>
        <p:spPr>
          <a:xfrm>
            <a:off x="5007616" y="3045750"/>
            <a:ext cx="2529730" cy="1754326"/>
          </a:xfrm>
          <a:prstGeom prst="rect">
            <a:avLst/>
          </a:prstGeom>
          <a:noFill/>
          <a:ln>
            <a:noFill/>
          </a:ln>
        </p:spPr>
        <p:txBody>
          <a:bodyPr wrap="square" rtlCol="0">
            <a:spAutoFit/>
          </a:bodyPr>
          <a:lstStyle/>
          <a:p>
            <a:pPr algn="ctr"/>
            <a:r>
              <a:rPr lang="en-US" dirty="0">
                <a:sym typeface="Wingdings" panose="05000000000000000000" pitchFamily="2" charset="2"/>
              </a:rPr>
              <a:t>Exclude CAP and Common Fisheries Policy spending from the ringfenced funding for less developed regions </a:t>
            </a:r>
          </a:p>
        </p:txBody>
      </p:sp>
      <p:sp>
        <p:nvSpPr>
          <p:cNvPr id="3" name="TextBox 2">
            <a:extLst>
              <a:ext uri="{FF2B5EF4-FFF2-40B4-BE49-F238E27FC236}">
                <a16:creationId xmlns:a16="http://schemas.microsoft.com/office/drawing/2014/main" id="{76479350-137C-16E5-09C9-BAF17B83D927}"/>
              </a:ext>
            </a:extLst>
          </p:cNvPr>
          <p:cNvSpPr txBox="1"/>
          <p:nvPr/>
        </p:nvSpPr>
        <p:spPr>
          <a:xfrm>
            <a:off x="8981682" y="3196359"/>
            <a:ext cx="2529730" cy="1200329"/>
          </a:xfrm>
          <a:prstGeom prst="rect">
            <a:avLst/>
          </a:prstGeom>
          <a:noFill/>
          <a:ln>
            <a:noFill/>
          </a:ln>
        </p:spPr>
        <p:txBody>
          <a:bodyPr wrap="square" rtlCol="0">
            <a:spAutoFit/>
          </a:bodyPr>
          <a:lstStyle/>
          <a:p>
            <a:pPr algn="ctr"/>
            <a:r>
              <a:rPr lang="en-US" dirty="0">
                <a:sym typeface="Wingdings" panose="05000000000000000000" pitchFamily="2" charset="2"/>
              </a:rPr>
              <a:t>Prevent early </a:t>
            </a:r>
          </a:p>
          <a:p>
            <a:pPr algn="ctr"/>
            <a:r>
              <a:rPr lang="en-US" dirty="0">
                <a:sym typeface="Wingdings" panose="05000000000000000000" pitchFamily="2" charset="2"/>
              </a:rPr>
              <a:t>access to the </a:t>
            </a:r>
          </a:p>
          <a:p>
            <a:pPr algn="ctr"/>
            <a:r>
              <a:rPr lang="en-US" dirty="0">
                <a:sym typeface="Wingdings" panose="05000000000000000000" pitchFamily="2" charset="2"/>
              </a:rPr>
              <a:t>mid-term </a:t>
            </a:r>
          </a:p>
          <a:p>
            <a:pPr algn="ctr"/>
            <a:r>
              <a:rPr lang="en-US" dirty="0">
                <a:sym typeface="Wingdings" panose="05000000000000000000" pitchFamily="2" charset="2"/>
              </a:rPr>
              <a:t>review reserve</a:t>
            </a:r>
            <a:endParaRPr lang="ca-ES" dirty="0"/>
          </a:p>
        </p:txBody>
      </p:sp>
      <p:sp>
        <p:nvSpPr>
          <p:cNvPr id="13" name="Title 12">
            <a:extLst>
              <a:ext uri="{FF2B5EF4-FFF2-40B4-BE49-F238E27FC236}">
                <a16:creationId xmlns:a16="http://schemas.microsoft.com/office/drawing/2014/main" id="{16AC08B6-53DC-8B1D-B5FA-A89CD08FA240}"/>
              </a:ext>
            </a:extLst>
          </p:cNvPr>
          <p:cNvSpPr>
            <a:spLocks noGrp="1"/>
          </p:cNvSpPr>
          <p:nvPr>
            <p:ph type="ctrTitle"/>
          </p:nvPr>
        </p:nvSpPr>
        <p:spPr/>
        <p:txBody>
          <a:bodyPr/>
          <a:lstStyle/>
          <a:p>
            <a:r>
              <a:rPr lang="de-DE" sz="3600" dirty="0" err="1"/>
              <a:t>Recommendations</a:t>
            </a:r>
            <a:endParaRPr lang="en-GB" dirty="0"/>
          </a:p>
        </p:txBody>
      </p:sp>
    </p:spTree>
    <p:extLst>
      <p:ext uri="{BB962C8B-B14F-4D97-AF65-F5344CB8AC3E}">
        <p14:creationId xmlns:p14="http://schemas.microsoft.com/office/powerpoint/2010/main" val="115807784"/>
      </p:ext>
    </p:extLst>
  </p:cSld>
  <p:clrMapOvr>
    <a:masterClrMapping/>
  </p:clrMapOvr>
</p:sld>
</file>

<file path=ppt/theme/theme1.xml><?xml version="1.0" encoding="utf-8"?>
<a:theme xmlns:a="http://schemas.openxmlformats.org/drawingml/2006/main" name="CONTENT LIGHT">
  <a:themeElements>
    <a:clrScheme name="EP colors">
      <a:dk1>
        <a:srgbClr val="000000"/>
      </a:dk1>
      <a:lt1>
        <a:srgbClr val="FFFFFF"/>
      </a:lt1>
      <a:dk2>
        <a:srgbClr val="7A868E"/>
      </a:dk2>
      <a:lt2>
        <a:srgbClr val="C8C8C8"/>
      </a:lt2>
      <a:accent1>
        <a:srgbClr val="0C4DA2"/>
      </a:accent1>
      <a:accent2>
        <a:srgbClr val="FDE021"/>
      </a:accent2>
      <a:accent3>
        <a:srgbClr val="00BCFF"/>
      </a:accent3>
      <a:accent4>
        <a:srgbClr val="28DC78"/>
      </a:accent4>
      <a:accent5>
        <a:srgbClr val="FF9600"/>
      </a:accent5>
      <a:accent6>
        <a:srgbClr val="ED0000"/>
      </a:accent6>
      <a:hlink>
        <a:srgbClr val="0C4DA2"/>
      </a:hlink>
      <a:folHlink>
        <a:srgbClr val="7A868E"/>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accent1"/>
          </a:solidFill>
        </a:ln>
      </a:spPr>
      <a:bodyPr rtlCol="0" anchor="ctr"/>
      <a:lstStyle>
        <a:defPPr algn="ctr">
          <a:defRPr dirty="0" err="1" smtClean="0">
            <a:latin typeface="Myriad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olorName">
      <a:srgbClr val="003CB4"/>
    </a:custClr>
    <a:custClr name="ColorName">
      <a:srgbClr val="0D4FA0"/>
    </a:custClr>
    <a:custClr name="ColorName">
      <a:srgbClr val="1B6BFF"/>
    </a:custClr>
    <a:custClr name="ColorName">
      <a:srgbClr val="65E2FF"/>
    </a:custClr>
    <a:custClr name="ColorName">
      <a:srgbClr val="7F2223"/>
    </a:custClr>
    <a:custClr name="ColorName">
      <a:srgbClr val="EE0000"/>
    </a:custClr>
    <a:custClr name="ColorName">
      <a:srgbClr val="FF9501"/>
    </a:custClr>
    <a:custClr name="ColorName">
      <a:srgbClr val="FCBF00"/>
    </a:custClr>
    <a:custClr name="ColorName">
      <a:srgbClr val="017601"/>
    </a:custClr>
    <a:custClr name="ColorName">
      <a:srgbClr val="00B463"/>
    </a:custClr>
    <a:custClr name="ColorName">
      <a:srgbClr val="3363C3"/>
    </a:custClr>
    <a:custClr name="ColorName">
      <a:srgbClr val="3D72B3"/>
    </a:custClr>
    <a:custClr name="ColorName">
      <a:srgbClr val="4989FF"/>
    </a:custClr>
    <a:custClr name="ColorName">
      <a:srgbClr val="84E8FF"/>
    </a:custClr>
    <a:custClr name="ColorName">
      <a:srgbClr val="994E4F"/>
    </a:custClr>
    <a:custClr name="ColorName">
      <a:srgbClr val="F13333"/>
    </a:custClr>
    <a:custClr name="ColorName">
      <a:srgbClr val="FFAA34"/>
    </a:custClr>
    <a:custClr name="ColorName">
      <a:srgbClr val="FDCC33"/>
    </a:custClr>
    <a:custClr name="ColorName">
      <a:srgbClr val="349134"/>
    </a:custClr>
    <a:custClr name="ColorName">
      <a:srgbClr val="33C382"/>
    </a:custClr>
    <a:custClr name="ColorName">
      <a:srgbClr val="668AD2"/>
    </a:custClr>
    <a:custClr name="ColorName">
      <a:srgbClr val="6E95C6"/>
    </a:custClr>
    <a:custClr name="ColorName">
      <a:srgbClr val="76A6FF"/>
    </a:custClr>
    <a:custClr name="ColorName">
      <a:srgbClr val="A3EEFF"/>
    </a:custClr>
    <a:custClr name="ColorName">
      <a:srgbClr val="B27A7B"/>
    </a:custClr>
    <a:custClr name="ColorName">
      <a:srgbClr val="F56666"/>
    </a:custClr>
    <a:custClr name="ColorName">
      <a:srgbClr val="FFBF67"/>
    </a:custClr>
    <a:custClr name="ColorName">
      <a:srgbClr val="FDD966"/>
    </a:custClr>
    <a:custClr name="ColorName">
      <a:srgbClr val="67AD67"/>
    </a:custClr>
    <a:custClr name="ColorName">
      <a:srgbClr val="66D2A1"/>
    </a:custClr>
    <a:custClr name="ColorName">
      <a:srgbClr val="99B1E1"/>
    </a:custClr>
    <a:custClr name="ColorName">
      <a:srgbClr val="9EB9D9"/>
    </a:custClr>
    <a:custClr name="ColorName">
      <a:srgbClr val="A4C4FF"/>
    </a:custClr>
    <a:custClr name="ColorName">
      <a:srgbClr val="C1F3FF"/>
    </a:custClr>
    <a:custClr name="ColorName">
      <a:srgbClr val="CCA7A7"/>
    </a:custClr>
    <a:custClr name="ColorName">
      <a:srgbClr val="F89999"/>
    </a:custClr>
    <a:custClr name="ColorName">
      <a:srgbClr val="FFD599"/>
    </a:custClr>
    <a:custClr name="ColorName">
      <a:srgbClr val="FEE599"/>
    </a:custClr>
    <a:custClr name="ColorName">
      <a:srgbClr val="99C899"/>
    </a:custClr>
    <a:custClr name="ColorName">
      <a:srgbClr val="99E1C1"/>
    </a:custClr>
    <a:custClr name="ColorName">
      <a:srgbClr val="CCD8F0"/>
    </a:custClr>
    <a:custClr name="ColorName">
      <a:srgbClr val="CFDCEC"/>
    </a:custClr>
    <a:custClr name="ColorName">
      <a:srgbClr val="D1E1FF"/>
    </a:custClr>
    <a:custClr name="ColorName">
      <a:srgbClr val="E0F9FF"/>
    </a:custClr>
    <a:custClr name="ColorName">
      <a:srgbClr val="E5D3D3"/>
    </a:custClr>
    <a:custClr name="ColorName">
      <a:srgbClr val="FCCCCC"/>
    </a:custClr>
    <a:custClr name="ColorName">
      <a:srgbClr val="FFEACC"/>
    </a:custClr>
    <a:custClr name="ColorName">
      <a:srgbClr val="FEF2CC"/>
    </a:custClr>
    <a:custClr name="ColorName">
      <a:srgbClr val="CCE4CC"/>
    </a:custClr>
    <a:custClr name="ColorName">
      <a:srgbClr val="CCF0E0"/>
    </a:custClr>
  </a:custClrLst>
  <a:extLst>
    <a:ext uri="{05A4C25C-085E-4340-85A3-A5531E510DB2}">
      <thm15:themeFamily xmlns:thm15="http://schemas.microsoft.com/office/thememl/2012/main" name="EP_PowerPoint Template_2023.01.31_Final_Confluence-EuropeaEco6-illus-0" id="{F17B246F-9138-4958-A17E-AA3F7B56B208}" vid="{E933E601-7EB4-45BB-BA43-657A8A2AC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5D216F4721FD4D8775B25E24B79111" ma:contentTypeVersion="23" ma:contentTypeDescription="Create a new document." ma:contentTypeScope="" ma:versionID="eee0bac6efafcf56830d456ee1d91cf4">
  <xsd:schema xmlns:xsd="http://www.w3.org/2001/XMLSchema" xmlns:xs="http://www.w3.org/2001/XMLSchema" xmlns:p="http://schemas.microsoft.com/office/2006/metadata/properties" xmlns:ns2="f6215aff-2524-4f4d-802e-a95548926d6f" xmlns:ns3="f25d86eb-de5b-42c1-8720-95c0f874fae9" targetNamespace="http://schemas.microsoft.com/office/2006/metadata/properties" ma:root="true" ma:fieldsID="5857eb8c70e17e7b546559ad79ae3724" ns2:_="" ns3:_="">
    <xsd:import namespace="f6215aff-2524-4f4d-802e-a95548926d6f"/>
    <xsd:import namespace="f25d86eb-de5b-42c1-8720-95c0f874fa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AutoKeyPoints" minOccurs="0"/>
                <xsd:element ref="ns2:MediaServiceKeyPoint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15aff-2524-4f4d-802e-a95548926d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b7bfaf1-dd4b-459c-bbcd-8b70ea9ebb4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5d86eb-de5b-42c1-8720-95c0f874fae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6bf16d3-ae80-4994-b9a5-1694c6bb6e3d}" ma:internalName="TaxCatchAll" ma:showField="CatchAllData" ma:web="f25d86eb-de5b-42c1-8720-95c0f874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25d86eb-de5b-42c1-8720-95c0f874fae9">
      <UserInfo>
        <DisplayName/>
        <AccountId xsi:nil="true"/>
        <AccountType/>
      </UserInfo>
    </SharedWithUsers>
    <TaxCatchAll xmlns="f25d86eb-de5b-42c1-8720-95c0f874fae9" xsi:nil="true"/>
    <lcf76f155ced4ddcb4097134ff3c332f xmlns="f6215aff-2524-4f4d-802e-a95548926d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E40694-AF64-438E-AB0D-F552D15F458C}">
  <ds:schemaRefs>
    <ds:schemaRef ds:uri="http://schemas.microsoft.com/sharepoint/v3/contenttype/forms"/>
  </ds:schemaRefs>
</ds:datastoreItem>
</file>

<file path=customXml/itemProps2.xml><?xml version="1.0" encoding="utf-8"?>
<ds:datastoreItem xmlns:ds="http://schemas.openxmlformats.org/officeDocument/2006/customXml" ds:itemID="{8F70A11E-A9B3-4B6D-88BE-6482206A94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15aff-2524-4f4d-802e-a95548926d6f"/>
    <ds:schemaRef ds:uri="f25d86eb-de5b-42c1-8720-95c0f874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0B41CA-1C66-4084-B645-2079FAE45348}">
  <ds:schemaRefs>
    <ds:schemaRef ds:uri="http://schemas.microsoft.com/office/2006/documentManagement/types"/>
    <ds:schemaRef ds:uri="8d2effba-1067-40a2-92e0-bdc070673379"/>
    <ds:schemaRef ds:uri="http://schemas.microsoft.com/office/2006/metadata/properti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c2f7bf97-4d20-46c8-b7d3-fd569187a7a9"/>
    <ds:schemaRef ds:uri="http://www.w3.org/XML/1998/namespace"/>
    <ds:schemaRef ds:uri="f25d86eb-de5b-42c1-8720-95c0f874fae9"/>
    <ds:schemaRef ds:uri="f6215aff-2524-4f4d-802e-a95548926d6f"/>
  </ds:schemaRefs>
</ds:datastoreItem>
</file>

<file path=docProps/app.xml><?xml version="1.0" encoding="utf-8"?>
<Properties xmlns="http://schemas.openxmlformats.org/officeDocument/2006/extended-properties" xmlns:vt="http://schemas.openxmlformats.org/officeDocument/2006/docPropsVTypes">
  <Template/>
  <TotalTime>86</TotalTime>
  <Words>1215</Words>
  <Application>Microsoft Office PowerPoint</Application>
  <PresentationFormat>Widescreen</PresentationFormat>
  <Paragraphs>160</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Wingdings</vt:lpstr>
      <vt:lpstr>Myriad Pro</vt:lpstr>
      <vt:lpstr>EuropeaEco</vt:lpstr>
      <vt:lpstr>CONTENT LIGHT</vt:lpstr>
      <vt:lpstr>Navigating the European Commission’s MFF Proposal for 2028-2034</vt:lpstr>
      <vt:lpstr>Objectives of the study</vt:lpstr>
      <vt:lpstr>PowerPoint Presentation</vt:lpstr>
      <vt:lpstr>PowerPoint Presentation</vt:lpstr>
      <vt:lpstr>Recommendations</vt:lpstr>
      <vt:lpstr>PowerPoint Presentation</vt:lpstr>
      <vt:lpstr>Recommendations</vt:lpstr>
      <vt:lpstr>PowerPoint Presentation</vt:lpstr>
      <vt:lpstr>Recommendations</vt:lpstr>
      <vt:lpstr>PowerPoint Presentation</vt:lpstr>
      <vt:lpstr>Recommendations </vt:lpstr>
      <vt:lpstr>PowerPoint Presentation</vt:lpstr>
      <vt:lpstr>Recommendations </vt:lpstr>
      <vt:lpstr>PowerPoint Presentation</vt:lpstr>
      <vt:lpstr>Recommendations </vt:lpstr>
      <vt:lpstr>PowerPoint Presentation</vt:lpstr>
      <vt:lpstr>Thank you for your attention</vt:lpstr>
    </vt:vector>
  </TitlesOfParts>
  <Manager/>
  <Company>European Parliament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goes here</dc:title>
  <dc:subject/>
  <dc:creator>ADAMS Anthony</dc:creator>
  <cp:keywords>European Parliament</cp:keywords>
  <dc:description/>
  <cp:lastModifiedBy>SCHWARZ Kelly</cp:lastModifiedBy>
  <cp:revision>98</cp:revision>
  <dcterms:created xsi:type="dcterms:W3CDTF">2024-08-07T12:33:10Z</dcterms:created>
  <dcterms:modified xsi:type="dcterms:W3CDTF">2026-03-16T08:51:16Z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38100.0000000000</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ContentTypeId">
    <vt:lpwstr>0x010100725D216F4721FD4D8775B25E24B79111</vt:lpwstr>
  </property>
</Properties>
</file>