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4034" r:id="rId4"/>
  </p:sldMasterIdLst>
  <p:notesMasterIdLst>
    <p:notesMasterId r:id="rId22"/>
  </p:notesMasterIdLst>
  <p:handoutMasterIdLst>
    <p:handoutMasterId r:id="rId23"/>
  </p:handoutMasterIdLst>
  <p:sldIdLst>
    <p:sldId id="361" r:id="rId5"/>
    <p:sldId id="425" r:id="rId6"/>
    <p:sldId id="435" r:id="rId7"/>
    <p:sldId id="427" r:id="rId8"/>
    <p:sldId id="417" r:id="rId9"/>
    <p:sldId id="415" r:id="rId10"/>
    <p:sldId id="418" r:id="rId11"/>
    <p:sldId id="429" r:id="rId12"/>
    <p:sldId id="430" r:id="rId13"/>
    <p:sldId id="416" r:id="rId14"/>
    <p:sldId id="431" r:id="rId15"/>
    <p:sldId id="440" r:id="rId16"/>
    <p:sldId id="433" r:id="rId17"/>
    <p:sldId id="432" r:id="rId18"/>
    <p:sldId id="438" r:id="rId19"/>
    <p:sldId id="439" r:id="rId20"/>
    <p:sldId id="424" r:id="rId21"/>
  </p:sldIdLst>
  <p:sldSz cx="12192000" cy="6858000"/>
  <p:notesSz cx="6858000" cy="9144000"/>
  <p:embeddedFontLst>
    <p:embeddedFont>
      <p:font typeface="EuropeaEco" pitchFamily="2" charset="0"/>
      <p:regular r:id="rId24"/>
      <p:bold r:id="rId25"/>
      <p:italic r:id="rId26"/>
      <p:boldItalic r:id="rId27"/>
    </p:embeddedFont>
    <p:embeddedFont>
      <p:font typeface="Myriad Pro" panose="020B0503030403020204" charset="0"/>
      <p:regular r:id="rId28"/>
      <p:bold r:id="rId29"/>
      <p:italic r:id="rId30"/>
      <p:boldItalic r:id="rId3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SUS Nuno" initials="JN" lastIdx="24" clrIdx="0">
    <p:extLst>
      <p:ext uri="{19B8F6BF-5375-455C-9EA6-DF929625EA0E}">
        <p15:presenceInfo xmlns:p15="http://schemas.microsoft.com/office/powerpoint/2012/main" userId="JESUS Nun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868E"/>
    <a:srgbClr val="3D72B3"/>
    <a:srgbClr val="0C4DA2"/>
    <a:srgbClr val="E5E5E4"/>
    <a:srgbClr val="1D6BFF"/>
    <a:srgbClr val="003CB4"/>
    <a:srgbClr val="0D4F9D"/>
    <a:srgbClr val="004EA0"/>
    <a:srgbClr val="C8C8C8"/>
    <a:srgbClr val="ED6C2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9" autoAdjust="0"/>
    <p:restoredTop sz="95492" autoAdjust="0"/>
  </p:normalViewPr>
  <p:slideViewPr>
    <p:cSldViewPr snapToGrid="0" showGuides="1">
      <p:cViewPr varScale="1">
        <p:scale>
          <a:sx n="74" d="100"/>
          <a:sy n="74" d="100"/>
        </p:scale>
        <p:origin x="300" y="5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-23488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40" d="100"/>
          <a:sy n="140" d="100"/>
        </p:scale>
        <p:origin x="680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font" Target="fonts/font3.fntdata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font" Target="fonts/font2.fntdata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font" Target="fonts/font6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font" Target="fonts/font1.fntdata"/><Relationship Id="rId32" Type="http://schemas.openxmlformats.org/officeDocument/2006/relationships/commentAuthors" Target="commentAuthors.xml"/><Relationship Id="rId37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28" Type="http://schemas.openxmlformats.org/officeDocument/2006/relationships/font" Target="fonts/font5.fntdata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font" Target="fonts/font8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4.fntdata"/><Relationship Id="rId30" Type="http://schemas.openxmlformats.org/officeDocument/2006/relationships/font" Target="fonts/font7.fntdata"/><Relationship Id="rId35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ndt Münch" userId="35decc17-138b-4be7-ae55-91e98553193b" providerId="ADAL" clId="{E13E7639-D40F-401C-8B77-CEA34AA5A18B}"/>
    <pc:docChg chg="modSld">
      <pc:chgData name="Arndt Münch" userId="35decc17-138b-4be7-ae55-91e98553193b" providerId="ADAL" clId="{E13E7639-D40F-401C-8B77-CEA34AA5A18B}" dt="2026-02-23T14:19:55.435" v="3" actId="20577"/>
      <pc:docMkLst>
        <pc:docMk/>
      </pc:docMkLst>
      <pc:sldChg chg="modSp mod">
        <pc:chgData name="Arndt Münch" userId="35decc17-138b-4be7-ae55-91e98553193b" providerId="ADAL" clId="{E13E7639-D40F-401C-8B77-CEA34AA5A18B}" dt="2026-02-23T14:19:55.435" v="3" actId="20577"/>
        <pc:sldMkLst>
          <pc:docMk/>
          <pc:sldMk cId="3886254738" sldId="429"/>
        </pc:sldMkLst>
        <pc:spChg chg="mod">
          <ac:chgData name="Arndt Münch" userId="35decc17-138b-4be7-ae55-91e98553193b" providerId="ADAL" clId="{E13E7639-D40F-401C-8B77-CEA34AA5A18B}" dt="2026-02-23T14:19:55.435" v="3" actId="20577"/>
          <ac:spMkLst>
            <pc:docMk/>
            <pc:sldMk cId="3886254738" sldId="429"/>
            <ac:spMk id="17" creationId="{C8A395FB-C138-0BC2-7830-7F601596A56F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oir27.sharepoint.com/sites/801869_EP_CP-essential-services/Freigegebene%20Dokumente/Allgemein/07_WP2/03_socio-econ/figure_presentation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600" noProof="0" dirty="0"/>
              <a:t>Population change 2004-2024 by type of region in the EU</a:t>
            </a:r>
            <a:endParaRPr lang="en-GB" noProof="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GB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figure!$H$2</c:f>
              <c:strCache>
                <c:ptCount val="1"/>
                <c:pt idx="0">
                  <c:v>Remote regions (by travel time)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figure!$I$1</c:f>
              <c:strCache>
                <c:ptCount val="1"/>
                <c:pt idx="0">
                  <c:v>Population between 2004-2024</c:v>
                </c:pt>
              </c:strCache>
            </c:strRef>
          </c:cat>
          <c:val>
            <c:numRef>
              <c:f>figure!$I$2</c:f>
              <c:numCache>
                <c:formatCode>0.0%</c:formatCode>
                <c:ptCount val="1"/>
                <c:pt idx="0">
                  <c:v>-6.5542815169206931E-2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7F-48CD-85D3-3CDE8C4FE819}"/>
            </c:ext>
          </c:extLst>
        </c:ser>
        <c:ser>
          <c:idx val="1"/>
          <c:order val="1"/>
          <c:tx>
            <c:strRef>
              <c:f>figure!$H$3</c:f>
              <c:strCache>
                <c:ptCount val="1"/>
                <c:pt idx="0">
                  <c:v>Rural regions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figure!$I$1</c:f>
              <c:strCache>
                <c:ptCount val="1"/>
                <c:pt idx="0">
                  <c:v>Population between 2004-2024</c:v>
                </c:pt>
              </c:strCache>
            </c:strRef>
          </c:cat>
          <c:val>
            <c:numRef>
              <c:f>figure!$I$3</c:f>
              <c:numCache>
                <c:formatCode>0.0%</c:formatCode>
                <c:ptCount val="1"/>
                <c:pt idx="0">
                  <c:v>-4.5606451008770373E-2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C7F-48CD-85D3-3CDE8C4FE819}"/>
            </c:ext>
          </c:extLst>
        </c:ser>
        <c:ser>
          <c:idx val="2"/>
          <c:order val="2"/>
          <c:tx>
            <c:strRef>
              <c:f>figure!$H$4</c:f>
              <c:strCache>
                <c:ptCount val="1"/>
                <c:pt idx="0">
                  <c:v>Mountain regions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figure!$I$1</c:f>
              <c:strCache>
                <c:ptCount val="1"/>
                <c:pt idx="0">
                  <c:v>Population between 2004-2024</c:v>
                </c:pt>
              </c:strCache>
            </c:strRef>
          </c:cat>
          <c:val>
            <c:numRef>
              <c:f>figure!$I$4</c:f>
              <c:numCache>
                <c:formatCode>0.0%</c:formatCode>
                <c:ptCount val="1"/>
                <c:pt idx="0">
                  <c:v>-9.0945998235747259E-3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C7F-48CD-85D3-3CDE8C4FE819}"/>
            </c:ext>
          </c:extLst>
        </c:ser>
        <c:ser>
          <c:idx val="3"/>
          <c:order val="3"/>
          <c:tx>
            <c:strRef>
              <c:f>figure!$H$5</c:f>
              <c:strCache>
                <c:ptCount val="1"/>
                <c:pt idx="0">
                  <c:v>All regions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figure!$I$1</c:f>
              <c:strCache>
                <c:ptCount val="1"/>
                <c:pt idx="0">
                  <c:v>Population between 2004-2024</c:v>
                </c:pt>
              </c:strCache>
            </c:strRef>
          </c:cat>
          <c:val>
            <c:numRef>
              <c:f>figure!$I$5</c:f>
              <c:numCache>
                <c:formatCode>0.0%</c:formatCode>
                <c:ptCount val="1"/>
                <c:pt idx="0">
                  <c:v>3.8917718673481261E-2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C7F-48CD-85D3-3CDE8C4FE8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37155616"/>
        <c:axId val="1337154176"/>
      </c:barChart>
      <c:catAx>
        <c:axId val="133715561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337154176"/>
        <c:crosses val="autoZero"/>
        <c:auto val="1"/>
        <c:lblAlgn val="ctr"/>
        <c:lblOffset val="100"/>
        <c:noMultiLvlLbl val="0"/>
      </c:catAx>
      <c:valAx>
        <c:axId val="13371541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371556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1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per_fund!$B$3</c:f>
              <c:strCache>
                <c:ptCount val="1"/>
                <c:pt idx="0">
                  <c:v>ERDF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per_fund!$A$4:$A$26</c:f>
              <c:strCache>
                <c:ptCount val="23"/>
                <c:pt idx="0">
                  <c:v>AT</c:v>
                </c:pt>
                <c:pt idx="1">
                  <c:v>BE</c:v>
                </c:pt>
                <c:pt idx="2">
                  <c:v>BG</c:v>
                </c:pt>
                <c:pt idx="3">
                  <c:v>CY</c:v>
                </c:pt>
                <c:pt idx="4">
                  <c:v>CZ</c:v>
                </c:pt>
                <c:pt idx="5">
                  <c:v>DE</c:v>
                </c:pt>
                <c:pt idx="6">
                  <c:v>EE</c:v>
                </c:pt>
                <c:pt idx="7">
                  <c:v>EL</c:v>
                </c:pt>
                <c:pt idx="8">
                  <c:v>ES</c:v>
                </c:pt>
                <c:pt idx="9">
                  <c:v>FI</c:v>
                </c:pt>
                <c:pt idx="10">
                  <c:v>FR</c:v>
                </c:pt>
                <c:pt idx="11">
                  <c:v>HR</c:v>
                </c:pt>
                <c:pt idx="12">
                  <c:v>HU</c:v>
                </c:pt>
                <c:pt idx="13">
                  <c:v>IE</c:v>
                </c:pt>
                <c:pt idx="14">
                  <c:v>IT</c:v>
                </c:pt>
                <c:pt idx="15">
                  <c:v>LT</c:v>
                </c:pt>
                <c:pt idx="16">
                  <c:v>LV</c:v>
                </c:pt>
                <c:pt idx="17">
                  <c:v>MT</c:v>
                </c:pt>
                <c:pt idx="18">
                  <c:v>PL</c:v>
                </c:pt>
                <c:pt idx="19">
                  <c:v>PT</c:v>
                </c:pt>
                <c:pt idx="20">
                  <c:v>RO</c:v>
                </c:pt>
                <c:pt idx="21">
                  <c:v>SI</c:v>
                </c:pt>
                <c:pt idx="22">
                  <c:v>SK</c:v>
                </c:pt>
              </c:strCache>
            </c:strRef>
          </c:cat>
          <c:val>
            <c:numRef>
              <c:f>per_fund!$B$4:$B$26</c:f>
              <c:numCache>
                <c:formatCode>General</c:formatCode>
                <c:ptCount val="23"/>
                <c:pt idx="2" formatCode="&quot;€&quot;\ #,##0">
                  <c:v>208384419.69</c:v>
                </c:pt>
                <c:pt idx="4" formatCode="&quot;€&quot;\ #,##0">
                  <c:v>523223353.71999997</c:v>
                </c:pt>
                <c:pt idx="5" formatCode="&quot;€&quot;\ #,##0">
                  <c:v>23419250</c:v>
                </c:pt>
                <c:pt idx="7" formatCode="&quot;€&quot;\ #,##0">
                  <c:v>323352514</c:v>
                </c:pt>
                <c:pt idx="8" formatCode="&quot;€&quot;\ #,##0">
                  <c:v>894269086.07999992</c:v>
                </c:pt>
                <c:pt idx="10" formatCode="&quot;€&quot;\ #,##0">
                  <c:v>163833447</c:v>
                </c:pt>
                <c:pt idx="11" formatCode="&quot;€&quot;\ #,##0">
                  <c:v>178813040</c:v>
                </c:pt>
                <c:pt idx="12" formatCode="&quot;€&quot;\ #,##0">
                  <c:v>345626707</c:v>
                </c:pt>
                <c:pt idx="14" formatCode="&quot;€&quot;\ #,##0">
                  <c:v>841263031</c:v>
                </c:pt>
                <c:pt idx="15" formatCode="&quot;€&quot;\ #,##0">
                  <c:v>273486127</c:v>
                </c:pt>
                <c:pt idx="16" formatCode="&quot;€&quot;\ #,##0">
                  <c:v>141261595</c:v>
                </c:pt>
                <c:pt idx="17" formatCode="&quot;€&quot;\ #,##0">
                  <c:v>68139270</c:v>
                </c:pt>
                <c:pt idx="18" formatCode="&quot;€&quot;\ #,##0">
                  <c:v>1641119692</c:v>
                </c:pt>
                <c:pt idx="19" formatCode="&quot;€&quot;\ #,##0">
                  <c:v>319008627</c:v>
                </c:pt>
                <c:pt idx="20" formatCode="&quot;€&quot;\ #,##0">
                  <c:v>1165016354</c:v>
                </c:pt>
                <c:pt idx="21" formatCode="&quot;€&quot;\ #,##0">
                  <c:v>23780000</c:v>
                </c:pt>
                <c:pt idx="22" formatCode="&quot;€&quot;\ #,##0">
                  <c:v>129000000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C1-4B02-8C41-11E8355F3820}"/>
            </c:ext>
          </c:extLst>
        </c:ser>
        <c:ser>
          <c:idx val="1"/>
          <c:order val="1"/>
          <c:tx>
            <c:strRef>
              <c:f>per_fund!$C$3</c:f>
              <c:strCache>
                <c:ptCount val="1"/>
                <c:pt idx="0">
                  <c:v>ESF+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per_fund!$A$4:$A$26</c:f>
              <c:strCache>
                <c:ptCount val="23"/>
                <c:pt idx="0">
                  <c:v>AT</c:v>
                </c:pt>
                <c:pt idx="1">
                  <c:v>BE</c:v>
                </c:pt>
                <c:pt idx="2">
                  <c:v>BG</c:v>
                </c:pt>
                <c:pt idx="3">
                  <c:v>CY</c:v>
                </c:pt>
                <c:pt idx="4">
                  <c:v>CZ</c:v>
                </c:pt>
                <c:pt idx="5">
                  <c:v>DE</c:v>
                </c:pt>
                <c:pt idx="6">
                  <c:v>EE</c:v>
                </c:pt>
                <c:pt idx="7">
                  <c:v>EL</c:v>
                </c:pt>
                <c:pt idx="8">
                  <c:v>ES</c:v>
                </c:pt>
                <c:pt idx="9">
                  <c:v>FI</c:v>
                </c:pt>
                <c:pt idx="10">
                  <c:v>FR</c:v>
                </c:pt>
                <c:pt idx="11">
                  <c:v>HR</c:v>
                </c:pt>
                <c:pt idx="12">
                  <c:v>HU</c:v>
                </c:pt>
                <c:pt idx="13">
                  <c:v>IE</c:v>
                </c:pt>
                <c:pt idx="14">
                  <c:v>IT</c:v>
                </c:pt>
                <c:pt idx="15">
                  <c:v>LT</c:v>
                </c:pt>
                <c:pt idx="16">
                  <c:v>LV</c:v>
                </c:pt>
                <c:pt idx="17">
                  <c:v>MT</c:v>
                </c:pt>
                <c:pt idx="18">
                  <c:v>PL</c:v>
                </c:pt>
                <c:pt idx="19">
                  <c:v>PT</c:v>
                </c:pt>
                <c:pt idx="20">
                  <c:v>RO</c:v>
                </c:pt>
                <c:pt idx="21">
                  <c:v>SI</c:v>
                </c:pt>
                <c:pt idx="22">
                  <c:v>SK</c:v>
                </c:pt>
              </c:strCache>
            </c:strRef>
          </c:cat>
          <c:val>
            <c:numRef>
              <c:f>per_fund!$C$4:$C$26</c:f>
              <c:numCache>
                <c:formatCode>"€"\ #,##0</c:formatCode>
                <c:ptCount val="23"/>
                <c:pt idx="0">
                  <c:v>8229149</c:v>
                </c:pt>
                <c:pt idx="1">
                  <c:v>41148279</c:v>
                </c:pt>
                <c:pt idx="2">
                  <c:v>329431867</c:v>
                </c:pt>
                <c:pt idx="3">
                  <c:v>40255180</c:v>
                </c:pt>
                <c:pt idx="4">
                  <c:v>314855815</c:v>
                </c:pt>
                <c:pt idx="5">
                  <c:v>145068965</c:v>
                </c:pt>
                <c:pt idx="6">
                  <c:v>54788666</c:v>
                </c:pt>
                <c:pt idx="7">
                  <c:v>759589242</c:v>
                </c:pt>
                <c:pt idx="8">
                  <c:v>287145877</c:v>
                </c:pt>
                <c:pt idx="9">
                  <c:v>21403322</c:v>
                </c:pt>
                <c:pt idx="10">
                  <c:v>71623254.700000003</c:v>
                </c:pt>
                <c:pt idx="11">
                  <c:v>275230000</c:v>
                </c:pt>
                <c:pt idx="12">
                  <c:v>69320815</c:v>
                </c:pt>
                <c:pt idx="13">
                  <c:v>13255000</c:v>
                </c:pt>
                <c:pt idx="14">
                  <c:v>1844108691</c:v>
                </c:pt>
                <c:pt idx="15">
                  <c:v>266617202</c:v>
                </c:pt>
                <c:pt idx="16">
                  <c:v>130627737</c:v>
                </c:pt>
                <c:pt idx="17">
                  <c:v>12600000</c:v>
                </c:pt>
                <c:pt idx="18">
                  <c:v>2048860208</c:v>
                </c:pt>
                <c:pt idx="19">
                  <c:v>70250000</c:v>
                </c:pt>
                <c:pt idx="20">
                  <c:v>742003036</c:v>
                </c:pt>
                <c:pt idx="21">
                  <c:v>106458900</c:v>
                </c:pt>
                <c:pt idx="22">
                  <c:v>241248000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AC1-4B02-8C41-11E8355F3820}"/>
            </c:ext>
          </c:extLst>
        </c:ser>
        <c:ser>
          <c:idx val="3"/>
          <c:order val="3"/>
          <c:tx>
            <c:strRef>
              <c:f>per_fund!$E$3</c:f>
              <c:strCache>
                <c:ptCount val="1"/>
                <c:pt idx="0">
                  <c:v>JTF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per_fund!$A$4:$A$26</c:f>
              <c:strCache>
                <c:ptCount val="23"/>
                <c:pt idx="0">
                  <c:v>AT</c:v>
                </c:pt>
                <c:pt idx="1">
                  <c:v>BE</c:v>
                </c:pt>
                <c:pt idx="2">
                  <c:v>BG</c:v>
                </c:pt>
                <c:pt idx="3">
                  <c:v>CY</c:v>
                </c:pt>
                <c:pt idx="4">
                  <c:v>CZ</c:v>
                </c:pt>
                <c:pt idx="5">
                  <c:v>DE</c:v>
                </c:pt>
                <c:pt idx="6">
                  <c:v>EE</c:v>
                </c:pt>
                <c:pt idx="7">
                  <c:v>EL</c:v>
                </c:pt>
                <c:pt idx="8">
                  <c:v>ES</c:v>
                </c:pt>
                <c:pt idx="9">
                  <c:v>FI</c:v>
                </c:pt>
                <c:pt idx="10">
                  <c:v>FR</c:v>
                </c:pt>
                <c:pt idx="11">
                  <c:v>HR</c:v>
                </c:pt>
                <c:pt idx="12">
                  <c:v>HU</c:v>
                </c:pt>
                <c:pt idx="13">
                  <c:v>IE</c:v>
                </c:pt>
                <c:pt idx="14">
                  <c:v>IT</c:v>
                </c:pt>
                <c:pt idx="15">
                  <c:v>LT</c:v>
                </c:pt>
                <c:pt idx="16">
                  <c:v>LV</c:v>
                </c:pt>
                <c:pt idx="17">
                  <c:v>MT</c:v>
                </c:pt>
                <c:pt idx="18">
                  <c:v>PL</c:v>
                </c:pt>
                <c:pt idx="19">
                  <c:v>PT</c:v>
                </c:pt>
                <c:pt idx="20">
                  <c:v>RO</c:v>
                </c:pt>
                <c:pt idx="21">
                  <c:v>SI</c:v>
                </c:pt>
                <c:pt idx="22">
                  <c:v>SK</c:v>
                </c:pt>
              </c:strCache>
            </c:strRef>
          </c:cat>
          <c:val>
            <c:numRef>
              <c:f>per_fund!$E$4:$E$26</c:f>
              <c:numCache>
                <c:formatCode>General</c:formatCode>
                <c:ptCount val="23"/>
                <c:pt idx="6" formatCode="&quot;€&quot;\ #,##0">
                  <c:v>6840000</c:v>
                </c:pt>
                <c:pt idx="7" formatCode="&quot;€&quot;\ #,##0">
                  <c:v>8925000</c:v>
                </c:pt>
                <c:pt idx="8" formatCode="&quot;€&quot;\ #,##0">
                  <c:v>2645304</c:v>
                </c:pt>
                <c:pt idx="14" formatCode="&quot;€&quot;\ #,##0">
                  <c:v>57250000</c:v>
                </c:pt>
                <c:pt idx="18" formatCode="&quot;€&quot;\ #,##0">
                  <c:v>14000000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AC1-4B02-8C41-11E8355F38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4143167"/>
        <c:axId val="104144127"/>
        <c:extLst>
          <c:ext xmlns:c15="http://schemas.microsoft.com/office/drawing/2012/chart" uri="{02D57815-91ED-43cb-92C2-25804820EDAC}">
            <c15:filteredBarSeries>
              <c15:ser>
                <c:idx val="2"/>
                <c:order val="2"/>
                <c:tx>
                  <c:strRef>
                    <c:extLst>
                      <c:ext uri="{02D57815-91ED-43cb-92C2-25804820EDAC}">
                        <c15:formulaRef>
                          <c15:sqref>per_fund!$D$3</c15:sqref>
                        </c15:formulaRef>
                      </c:ext>
                    </c:extLst>
                    <c:strCache>
                      <c:ptCount val="1"/>
                      <c:pt idx="0">
                        <c:v>Interreg Funds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per_fund!$A$4:$A$26</c15:sqref>
                        </c15:formulaRef>
                      </c:ext>
                    </c:extLst>
                    <c:strCache>
                      <c:ptCount val="23"/>
                      <c:pt idx="0">
                        <c:v>AT</c:v>
                      </c:pt>
                      <c:pt idx="1">
                        <c:v>BE</c:v>
                      </c:pt>
                      <c:pt idx="2">
                        <c:v>BG</c:v>
                      </c:pt>
                      <c:pt idx="3">
                        <c:v>CY</c:v>
                      </c:pt>
                      <c:pt idx="4">
                        <c:v>CZ</c:v>
                      </c:pt>
                      <c:pt idx="5">
                        <c:v>DE</c:v>
                      </c:pt>
                      <c:pt idx="6">
                        <c:v>EE</c:v>
                      </c:pt>
                      <c:pt idx="7">
                        <c:v>EL</c:v>
                      </c:pt>
                      <c:pt idx="8">
                        <c:v>ES</c:v>
                      </c:pt>
                      <c:pt idx="9">
                        <c:v>FI</c:v>
                      </c:pt>
                      <c:pt idx="10">
                        <c:v>FR</c:v>
                      </c:pt>
                      <c:pt idx="11">
                        <c:v>HR</c:v>
                      </c:pt>
                      <c:pt idx="12">
                        <c:v>HU</c:v>
                      </c:pt>
                      <c:pt idx="13">
                        <c:v>IE</c:v>
                      </c:pt>
                      <c:pt idx="14">
                        <c:v>IT</c:v>
                      </c:pt>
                      <c:pt idx="15">
                        <c:v>LT</c:v>
                      </c:pt>
                      <c:pt idx="16">
                        <c:v>LV</c:v>
                      </c:pt>
                      <c:pt idx="17">
                        <c:v>MT</c:v>
                      </c:pt>
                      <c:pt idx="18">
                        <c:v>PL</c:v>
                      </c:pt>
                      <c:pt idx="19">
                        <c:v>PT</c:v>
                      </c:pt>
                      <c:pt idx="20">
                        <c:v>RO</c:v>
                      </c:pt>
                      <c:pt idx="21">
                        <c:v>SI</c:v>
                      </c:pt>
                      <c:pt idx="22">
                        <c:v>SK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per_fund!$D$4:$D$26</c15:sqref>
                        </c15:formulaRef>
                      </c:ext>
                    </c:extLst>
                    <c:numCache>
                      <c:formatCode>General</c:formatCode>
                      <c:ptCount val="23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3-2AC1-4B02-8C41-11E8355F3820}"/>
                  </c:ext>
                </c:extLst>
              </c15:ser>
            </c15:filteredBarSeries>
          </c:ext>
        </c:extLst>
      </c:barChart>
      <c:catAx>
        <c:axId val="1041431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EuropeaEco" pitchFamily="2" charset="0"/>
                <a:ea typeface="EuropeaEco" pitchFamily="2" charset="0"/>
                <a:cs typeface="+mn-cs"/>
              </a:defRPr>
            </a:pPr>
            <a:endParaRPr lang="en-US"/>
          </a:p>
        </c:txPr>
        <c:crossAx val="104144127"/>
        <c:crosses val="autoZero"/>
        <c:auto val="1"/>
        <c:lblAlgn val="ctr"/>
        <c:lblOffset val="100"/>
        <c:noMultiLvlLbl val="0"/>
      </c:catAx>
      <c:valAx>
        <c:axId val="1041441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EuropeaEco" pitchFamily="2" charset="0"/>
                    <a:ea typeface="EuropeaEco" pitchFamily="2" charset="0"/>
                    <a:cs typeface="+mn-cs"/>
                  </a:defRPr>
                </a:pPr>
                <a:r>
                  <a:rPr lang="en-GB" noProof="0" dirty="0"/>
                  <a:t>Planned</a:t>
                </a:r>
                <a:r>
                  <a:rPr lang="en-GB" baseline="0" noProof="0" dirty="0"/>
                  <a:t> EU expenditure (health, social, people)</a:t>
                </a:r>
                <a:endParaRPr lang="en-GB" noProof="0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EuropeaEco" pitchFamily="2" charset="0"/>
                  <a:ea typeface="EuropeaEco" pitchFamily="2" charset="0"/>
                  <a:cs typeface="+mn-cs"/>
                </a:defRPr>
              </a:pPr>
              <a:endParaRPr lang="en-GB"/>
            </a:p>
          </c:txPr>
        </c:title>
        <c:numFmt formatCode="&quot;€&quot;\ 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EuropeaEco" pitchFamily="2" charset="0"/>
                <a:ea typeface="EuropeaEco" pitchFamily="2" charset="0"/>
                <a:cs typeface="+mn-cs"/>
              </a:defRPr>
            </a:pPr>
            <a:endParaRPr lang="en-US"/>
          </a:p>
        </c:txPr>
        <c:crossAx val="104143167"/>
        <c:crosses val="autoZero"/>
        <c:crossBetween val="between"/>
        <c:majorUnit val="100000000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EuropeaEco" pitchFamily="2" charset="0"/>
              <a:ea typeface="EuropeaEco" pitchFamily="2" charset="0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600">
          <a:latin typeface="EuropeaEco" pitchFamily="2" charset="0"/>
          <a:ea typeface="EuropeaEco" pitchFamily="2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'all types'!$B$40</c:f>
              <c:strCache>
                <c:ptCount val="1"/>
                <c:pt idx="0">
                  <c:v>Access to quality social and healthcare services (ESF+ ESO4.11)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'all types'!$A$41:$A$44</c:f>
              <c:strCache>
                <c:ptCount val="4"/>
                <c:pt idx="0">
                  <c:v>Rural areas</c:v>
                </c:pt>
                <c:pt idx="1">
                  <c:v>Mountaineous areas</c:v>
                </c:pt>
                <c:pt idx="2">
                  <c:v>Islands and coastal areas</c:v>
                </c:pt>
                <c:pt idx="3">
                  <c:v>Sparsely populated areas </c:v>
                </c:pt>
              </c:strCache>
            </c:strRef>
          </c:cat>
          <c:val>
            <c:numRef>
              <c:f>'all types'!$B$41:$B$44</c:f>
              <c:numCache>
                <c:formatCode>"€"\ #,##0</c:formatCode>
                <c:ptCount val="4"/>
                <c:pt idx="0">
                  <c:v>166697380</c:v>
                </c:pt>
                <c:pt idx="1">
                  <c:v>12963521</c:v>
                </c:pt>
                <c:pt idx="2">
                  <c:v>56730959</c:v>
                </c:pt>
                <c:pt idx="3">
                  <c:v>13695762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A1-4DD0-AA58-891A290A62CA}"/>
            </c:ext>
          </c:extLst>
        </c:ser>
        <c:ser>
          <c:idx val="1"/>
          <c:order val="1"/>
          <c:tx>
            <c:strRef>
              <c:f>'all types'!$C$40</c:f>
              <c:strCache>
                <c:ptCount val="1"/>
                <c:pt idx="0">
                  <c:v>Labour market participation including childcare (ESF+ ES4.3)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cat>
            <c:strRef>
              <c:f>'all types'!$A$41:$A$44</c:f>
              <c:strCache>
                <c:ptCount val="4"/>
                <c:pt idx="0">
                  <c:v>Rural areas</c:v>
                </c:pt>
                <c:pt idx="1">
                  <c:v>Mountaineous areas</c:v>
                </c:pt>
                <c:pt idx="2">
                  <c:v>Islands and coastal areas</c:v>
                </c:pt>
                <c:pt idx="3">
                  <c:v>Sparsely populated areas </c:v>
                </c:pt>
              </c:strCache>
            </c:strRef>
          </c:cat>
          <c:val>
            <c:numRef>
              <c:f>'all types'!$C$41:$C$44</c:f>
              <c:numCache>
                <c:formatCode>"€"\ #,##0</c:formatCode>
                <c:ptCount val="4"/>
                <c:pt idx="0">
                  <c:v>13274201</c:v>
                </c:pt>
                <c:pt idx="1">
                  <c:v>1816814</c:v>
                </c:pt>
                <c:pt idx="2">
                  <c:v>3012500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0A1-4DD0-AA58-891A290A62CA}"/>
            </c:ext>
          </c:extLst>
        </c:ser>
        <c:ser>
          <c:idx val="2"/>
          <c:order val="2"/>
          <c:tx>
            <c:strRef>
              <c:f>'all types'!$D$40</c:f>
              <c:strCache>
                <c:ptCount val="1"/>
                <c:pt idx="0">
                  <c:v>Access to health care (ERDF RSO 4.5)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'all types'!$A$41:$A$44</c:f>
              <c:strCache>
                <c:ptCount val="4"/>
                <c:pt idx="0">
                  <c:v>Rural areas</c:v>
                </c:pt>
                <c:pt idx="1">
                  <c:v>Mountaineous areas</c:v>
                </c:pt>
                <c:pt idx="2">
                  <c:v>Islands and coastal areas</c:v>
                </c:pt>
                <c:pt idx="3">
                  <c:v>Sparsely populated areas </c:v>
                </c:pt>
              </c:strCache>
            </c:strRef>
          </c:cat>
          <c:val>
            <c:numRef>
              <c:f>'all types'!$D$41:$D$44</c:f>
              <c:numCache>
                <c:formatCode>"€"\ #,##0</c:formatCode>
                <c:ptCount val="4"/>
                <c:pt idx="0">
                  <c:v>263623077</c:v>
                </c:pt>
                <c:pt idx="1">
                  <c:v>8279618</c:v>
                </c:pt>
                <c:pt idx="2">
                  <c:v>427447194</c:v>
                </c:pt>
                <c:pt idx="3">
                  <c:v>15415708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0A1-4DD0-AA58-891A290A62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12973216"/>
        <c:axId val="1312975616"/>
      </c:barChart>
      <c:catAx>
        <c:axId val="1312973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EuropeaEco" pitchFamily="2" charset="0"/>
                <a:ea typeface="EuropeaEco" pitchFamily="2" charset="0"/>
                <a:cs typeface="+mn-cs"/>
              </a:defRPr>
            </a:pPr>
            <a:endParaRPr lang="en-US"/>
          </a:p>
        </c:txPr>
        <c:crossAx val="1312975616"/>
        <c:crosses val="autoZero"/>
        <c:auto val="1"/>
        <c:lblAlgn val="ctr"/>
        <c:lblOffset val="100"/>
        <c:noMultiLvlLbl val="0"/>
      </c:catAx>
      <c:valAx>
        <c:axId val="1312975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EuropeaEco" pitchFamily="2" charset="0"/>
                    <a:ea typeface="EuropeaEco" pitchFamily="2" charset="0"/>
                    <a:cs typeface="+mn-cs"/>
                  </a:defRPr>
                </a:pPr>
                <a:r>
                  <a:rPr lang="en-GB" noProof="0" dirty="0"/>
                  <a:t>Planned EU expenditure (health, social, people)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EuropeaEco" pitchFamily="2" charset="0"/>
                  <a:ea typeface="EuropeaEco" pitchFamily="2" charset="0"/>
                  <a:cs typeface="+mn-cs"/>
                </a:defRPr>
              </a:pPr>
              <a:endParaRPr lang="en-US"/>
            </a:p>
          </c:txPr>
        </c:title>
        <c:numFmt formatCode="&quot;€&quot;\ 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EuropeaEco" pitchFamily="2" charset="0"/>
                <a:ea typeface="EuropeaEco" pitchFamily="2" charset="0"/>
                <a:cs typeface="+mn-cs"/>
              </a:defRPr>
            </a:pPr>
            <a:endParaRPr lang="en-US"/>
          </a:p>
        </c:txPr>
        <c:crossAx val="1312973216"/>
        <c:crosses val="autoZero"/>
        <c:crossBetween val="between"/>
        <c:majorUnit val="20000000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EuropeaEco" pitchFamily="2" charset="0"/>
              <a:ea typeface="EuropeaEco" pitchFamily="2" charset="0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600">
          <a:latin typeface="EuropeaEco" pitchFamily="2" charset="0"/>
          <a:ea typeface="EuropeaEco" pitchFamily="2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E619463-96A1-0736-7091-8F809C4C37E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BE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26980A-73C8-0F33-EC13-278E1B6F558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A12058-1059-46DE-B411-2C7AEA427E02}" type="datetimeFigureOut">
              <a:rPr lang="en-BE" smtClean="0"/>
              <a:t>02/23/2026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F114C1-C1FB-231A-D402-AF9176E4E0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63AA90-DB39-7C86-DFAA-3F1B76CFA45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9E92FD-BA49-423D-A161-620409B54C04}" type="slidenum">
              <a:rPr lang="en-BE" smtClean="0"/>
              <a:t>‹Nr.›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3055651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597E50-07F5-4FA4-9EB4-A5240EDA7FFD}" type="datetimeFigureOut">
              <a:rPr lang="en-GB" smtClean="0"/>
              <a:t>23/02/2026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1536A7-E858-4490-8AF5-6B4E613D338C}" type="slidenum">
              <a:rPr lang="en-GB" smtClean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890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536A7-E858-4490-8AF5-6B4E613D338C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87899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4011C6-5254-9382-EF31-0CD28052D3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B6CDF27-E20D-F944-7B0B-17DBA5C3DA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7C7FD54-F568-5BD5-7309-782528FF90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70342F-E520-8A15-7E57-1B504D9246F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536A7-E858-4490-8AF5-6B4E613D338C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01738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1536A7-E858-4490-8AF5-6B4E613D338C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86697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1536A7-E858-4490-8AF5-6B4E613D338C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28785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584995-21F7-7FB4-71ED-8E6176CC61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241A17D-0A7E-5263-4FF1-44585ABC82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F816FD3-B8CD-C793-AEB3-E53AE073F1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D7D879-C7FB-3B64-4469-71139858A61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536A7-E858-4490-8AF5-6B4E613D338C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45841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1536A7-E858-4490-8AF5-6B4E613D338C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34116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CCA91F-DA67-C834-299F-39CB8E9EC6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D30380-F49B-160A-0917-D7F668077D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7CC6D75-A25E-72DC-FBE3-C7F2A7415F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6C7BDE-BBDD-4363-8A12-D434DBAFD6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536A7-E858-4490-8AF5-6B4E613D338C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87779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1536A7-E858-4490-8AF5-6B4E613D338C}" type="slidenum">
              <a:rPr lang="en-GB" smtClean="0"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01884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76C9AD-32B1-98A7-31B0-2E72E83732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4C35E18-9592-7428-8BD7-815E22B8C8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13554E0-485D-2C78-AE2D-A203C3C0D0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D5D697-DEC3-D44C-8378-E1A76D1F37D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536A7-E858-4490-8AF5-6B4E613D338C}" type="slidenum">
              <a:rPr lang="en-GB" smtClean="0"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7410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2200021"/>
            <a:ext cx="6462713" cy="1655762"/>
          </a:xfrm>
        </p:spPr>
        <p:txBody>
          <a:bodyPr anchor="b"/>
          <a:lstStyle>
            <a:lvl1pPr algn="l">
              <a:defRPr sz="5000"/>
            </a:lvl1pPr>
          </a:lstStyle>
          <a:p>
            <a:r>
              <a:rPr lang="en-GB" noProof="0" dirty="0"/>
              <a:t>Add presentation title_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4B20D8-4185-BBFD-2847-455870BDA13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096242"/>
            <a:ext cx="6462713" cy="1515801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noProof="0" dirty="0"/>
              <a:t>_Add presentation subtitle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DFB8EF8-6BAD-C64B-BB7F-63112C46743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1" y="5851462"/>
            <a:ext cx="2320668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557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_04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1030544"/>
            <a:ext cx="4562475" cy="3114894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section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1E24FF-EDF3-2272-4975-AD69422A83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662691" y="2257063"/>
            <a:ext cx="4098206" cy="2135278"/>
          </a:xfrm>
        </p:spPr>
        <p:txBody>
          <a:bodyPr anchor="b"/>
          <a:lstStyle>
            <a:lvl1pPr marL="0" indent="0" algn="r">
              <a:buNone/>
              <a:defRPr sz="150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04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05B4571-2EC5-A449-9E5C-A5AAC97AA27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523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_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849475"/>
            <a:ext cx="11135722" cy="1567801"/>
          </a:xfrm>
        </p:spPr>
        <p:txBody>
          <a:bodyPr anchor="t" anchorCtr="0"/>
          <a:lstStyle>
            <a:lvl1pPr algn="l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GB" dirty="0"/>
              <a:t>Add section title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5ED5856-8EED-664E-86A6-1F6D0C4D6FD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1" y="5851462"/>
            <a:ext cx="2320668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6662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_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849475"/>
            <a:ext cx="11135722" cy="1567801"/>
          </a:xfrm>
        </p:spPr>
        <p:txBody>
          <a:bodyPr anchor="t" anchorCtr="0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section title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C3480C0-1EA9-2543-A97E-FC761BE123A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9894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ection_Gre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849475"/>
            <a:ext cx="7095906" cy="1567801"/>
          </a:xfrm>
        </p:spPr>
        <p:txBody>
          <a:bodyPr anchor="t" anchorCtr="0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section title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E86FDB4-8415-5B41-8C06-5328E17F0D2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4741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_Grey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849475"/>
            <a:ext cx="7095906" cy="1567801"/>
          </a:xfrm>
        </p:spPr>
        <p:txBody>
          <a:bodyPr anchor="t" anchorCtr="0"/>
          <a:lstStyle>
            <a:lvl1pPr algn="l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GB" dirty="0"/>
              <a:t>Add section title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B720693-A609-1345-A090-B43D1490475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1" y="5851462"/>
            <a:ext cx="2320668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9126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5CC1E-AA2F-6908-3D81-2D268B9B621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4" y="470187"/>
            <a:ext cx="6840000" cy="30388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Improving Essential Services in the EU regions: The role of Cohesion Policy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64777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5CC1E-AA2F-6908-3D81-2D268B9B621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sz="1600" dirty="0"/>
              <a:t>Improving Essential Services in the EU regions: The role of Cohesion Policy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E9E9BD-7D58-C628-8CC6-D319F2BD03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9425" y="1415189"/>
            <a:ext cx="8370888" cy="3050794"/>
          </a:xfrm>
        </p:spPr>
        <p:txBody>
          <a:bodyPr/>
          <a:lstStyle>
            <a:lvl1pPr>
              <a:lnSpc>
                <a:spcPts val="5000"/>
              </a:lnSpc>
              <a:defRPr sz="5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dirty="0"/>
              <a:t>Add slide title across one </a:t>
            </a:r>
            <a:br>
              <a:rPr lang="en-GB" noProof="0" dirty="0"/>
            </a:br>
            <a:r>
              <a:rPr lang="en-GB" noProof="0" dirty="0"/>
              <a:t>or two lines</a:t>
            </a:r>
          </a:p>
        </p:txBody>
      </p:sp>
    </p:spTree>
    <p:extLst>
      <p:ext uri="{BB962C8B-B14F-4D97-AF65-F5344CB8AC3E}">
        <p14:creationId xmlns:p14="http://schemas.microsoft.com/office/powerpoint/2010/main" val="42454813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title &amp; Body in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E6A353E-A8A7-1ACE-93C8-7406D9F41E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4" y="470187"/>
            <a:ext cx="6840000" cy="303883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sz="1600" dirty="0"/>
              <a:t>Improving Essential Services in the EU regions: The role of Cohesion Policy</a:t>
            </a:r>
            <a:endParaRPr lang="en-GB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5E6C450B-E31C-5874-0734-6B202ABA12C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9425" y="1415189"/>
            <a:ext cx="8370888" cy="1778585"/>
          </a:xfrm>
        </p:spPr>
        <p:txBody>
          <a:bodyPr/>
          <a:lstStyle>
            <a:lvl1pPr>
              <a:lnSpc>
                <a:spcPts val="5000"/>
              </a:lnSpc>
              <a:defRPr sz="5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Add slide title across one or two lines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89B116-B0EC-05C4-98DE-27FC68A38FF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79425" y="3429000"/>
            <a:ext cx="8370888" cy="23887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 marL="357188" indent="-177800">
              <a:buFont typeface="EuropeaEco" pitchFamily="2" charset="0"/>
              <a:buChar char="–"/>
              <a:defRPr sz="2000"/>
            </a:lvl3pPr>
            <a:lvl4pPr marL="642937" indent="-285750">
              <a:buFont typeface="Arial" panose="020B0604020202020204" pitchFamily="34" charset="0"/>
              <a:buChar char="•"/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97435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ag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1">
            <a:extLst>
              <a:ext uri="{FF2B5EF4-FFF2-40B4-BE49-F238E27FC236}">
                <a16:creationId xmlns:a16="http://schemas.microsoft.com/office/drawing/2014/main" id="{C80993B1-BE20-6B4C-9F83-3EDBADA9144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1999" cy="6858000"/>
          </a:xfrm>
          <a:custGeom>
            <a:avLst/>
            <a:gdLst>
              <a:gd name="connsiteX0" fmla="*/ 0 w 9752628"/>
              <a:gd name="connsiteY0" fmla="*/ 0 h 6857994"/>
              <a:gd name="connsiteX1" fmla="*/ 9752628 w 9752628"/>
              <a:gd name="connsiteY1" fmla="*/ 0 h 6857994"/>
              <a:gd name="connsiteX2" fmla="*/ 9752628 w 9752628"/>
              <a:gd name="connsiteY2" fmla="*/ 6857994 h 6857994"/>
              <a:gd name="connsiteX3" fmla="*/ 0 w 9752628"/>
              <a:gd name="connsiteY3" fmla="*/ 6857994 h 68579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52628" h="6857994">
                <a:moveTo>
                  <a:pt x="0" y="0"/>
                </a:moveTo>
                <a:lnTo>
                  <a:pt x="9752628" y="0"/>
                </a:lnTo>
                <a:lnTo>
                  <a:pt x="9752628" y="6857994"/>
                </a:lnTo>
                <a:lnTo>
                  <a:pt x="0" y="6857994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</p:spPr>
        <p:txBody>
          <a:bodyPr wrap="square">
            <a:noAutofit/>
          </a:bodyPr>
          <a:lstStyle>
            <a:lvl1pPr>
              <a:defRPr sz="1400"/>
            </a:lvl1pPr>
          </a:lstStyle>
          <a:p>
            <a:r>
              <a:rPr lang="en-US" dirty="0"/>
              <a:t>click on the icon to add picture</a:t>
            </a:r>
            <a:endParaRPr lang="en-GB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29D3040-770A-9F76-3241-6E317B92FE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4" y="470187"/>
            <a:ext cx="6840000" cy="30388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z="1600" dirty="0"/>
              <a:t>Improving Essential Services in the EU regions: The role of Cohesion Policy</a:t>
            </a:r>
            <a:endParaRPr lang="en-GB" dirty="0"/>
          </a:p>
        </p:txBody>
      </p:sp>
      <p:sp>
        <p:nvSpPr>
          <p:cNvPr id="98" name="Text Placeholder 3">
            <a:extLst>
              <a:ext uri="{FF2B5EF4-FFF2-40B4-BE49-F238E27FC236}">
                <a16:creationId xmlns:a16="http://schemas.microsoft.com/office/drawing/2014/main" id="{F49FC4E7-E557-A809-1015-73531F085EB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9425" y="1415189"/>
            <a:ext cx="5616575" cy="4411747"/>
          </a:xfrm>
        </p:spPr>
        <p:txBody>
          <a:bodyPr/>
          <a:lstStyle>
            <a:lvl1pPr>
              <a:lnSpc>
                <a:spcPts val="5000"/>
              </a:lnSpc>
              <a:defRPr sz="5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40B3A14-A570-DF45-93C4-3342F2B7F6F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7417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RH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>
            <a:extLst>
              <a:ext uri="{FF2B5EF4-FFF2-40B4-BE49-F238E27FC236}">
                <a16:creationId xmlns:a16="http://schemas.microsoft.com/office/drawing/2014/main" id="{18577482-9C6F-B87F-3555-E0E7EB8DD4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4" y="470187"/>
            <a:ext cx="6840000" cy="303883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sz="1600" dirty="0"/>
              <a:t>Improving Essential Services in the EU regions: The role of Cohesion Policy</a:t>
            </a:r>
            <a:endParaRPr lang="en-GB" dirty="0"/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D7B4FC63-FEDA-D66F-44F3-AE66B1236D3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9425" y="1415189"/>
            <a:ext cx="6169569" cy="2454446"/>
          </a:xfrm>
        </p:spPr>
        <p:txBody>
          <a:bodyPr/>
          <a:lstStyle>
            <a:lvl1pPr>
              <a:lnSpc>
                <a:spcPts val="5000"/>
              </a:lnSpc>
              <a:defRPr sz="5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Add slide title </a:t>
            </a:r>
            <a:br>
              <a:rPr lang="en-GB" dirty="0"/>
            </a:br>
            <a:r>
              <a:rPr lang="en-GB" dirty="0"/>
              <a:t>across one to </a:t>
            </a:r>
            <a:br>
              <a:rPr lang="en-GB" dirty="0"/>
            </a:br>
            <a:r>
              <a:rPr lang="en-GB" dirty="0"/>
              <a:t>three lines</a:t>
            </a:r>
          </a:p>
        </p:txBody>
      </p:sp>
      <p:sp>
        <p:nvSpPr>
          <p:cNvPr id="7" name="Picture Placeholder 11">
            <a:extLst>
              <a:ext uri="{FF2B5EF4-FFF2-40B4-BE49-F238E27FC236}">
                <a16:creationId xmlns:a16="http://schemas.microsoft.com/office/drawing/2014/main" id="{D7A5E9AB-FE7C-9C4E-B3B0-0656C71EEB6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148512" y="0"/>
            <a:ext cx="5043487" cy="6858000"/>
          </a:xfrm>
          <a:custGeom>
            <a:avLst/>
            <a:gdLst>
              <a:gd name="connsiteX0" fmla="*/ 0 w 9752628"/>
              <a:gd name="connsiteY0" fmla="*/ 0 h 6857994"/>
              <a:gd name="connsiteX1" fmla="*/ 9752628 w 9752628"/>
              <a:gd name="connsiteY1" fmla="*/ 0 h 6857994"/>
              <a:gd name="connsiteX2" fmla="*/ 9752628 w 9752628"/>
              <a:gd name="connsiteY2" fmla="*/ 6857994 h 6857994"/>
              <a:gd name="connsiteX3" fmla="*/ 0 w 9752628"/>
              <a:gd name="connsiteY3" fmla="*/ 6857994 h 68579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52628" h="6857994">
                <a:moveTo>
                  <a:pt x="0" y="0"/>
                </a:moveTo>
                <a:lnTo>
                  <a:pt x="9752628" y="0"/>
                </a:lnTo>
                <a:lnTo>
                  <a:pt x="9752628" y="6857994"/>
                </a:lnTo>
                <a:lnTo>
                  <a:pt x="0" y="6857994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</p:spPr>
        <p:txBody>
          <a:bodyPr wrap="square">
            <a:noAutofit/>
          </a:bodyPr>
          <a:lstStyle>
            <a:lvl1pPr>
              <a:defRPr sz="1400"/>
            </a:lvl1pPr>
          </a:lstStyle>
          <a:p>
            <a:r>
              <a:rPr lang="en-US" dirty="0"/>
              <a:t>click on the icon to add picture</a:t>
            </a:r>
            <a:endParaRPr lang="en-GB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E9CDD18-E3FA-AF41-9E61-53116426D4D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693A24A3-7A31-374E-904F-B92BAF6C8E2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6362" y="4003766"/>
            <a:ext cx="6169569" cy="2388704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 marL="357188" indent="-177800">
              <a:buFont typeface="EuropeaEco" pitchFamily="2" charset="0"/>
              <a:buChar char="–"/>
              <a:defRPr sz="1800"/>
            </a:lvl3pPr>
            <a:lvl4pPr marL="642937" indent="-285750">
              <a:buFont typeface="Arial" panose="020B0604020202020204" pitchFamily="34" charset="0"/>
              <a:buChar char="•"/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Add text </a:t>
            </a:r>
          </a:p>
        </p:txBody>
      </p:sp>
    </p:spTree>
    <p:extLst>
      <p:ext uri="{BB962C8B-B14F-4D97-AF65-F5344CB8AC3E}">
        <p14:creationId xmlns:p14="http://schemas.microsoft.com/office/powerpoint/2010/main" val="2578727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3     ">
    <p:bg>
      <p:bgPr>
        <a:solidFill>
          <a:srgbClr val="0C4DA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2200021"/>
            <a:ext cx="6462713" cy="1655762"/>
          </a:xfrm>
        </p:spPr>
        <p:txBody>
          <a:bodyPr anchor="b"/>
          <a:lstStyle>
            <a:lvl1pPr algn="l"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presentation title_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4B20D8-4185-BBFD-2847-455870BDA13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096242"/>
            <a:ext cx="6462713" cy="1515801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_Add presentation subtitle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0E657FC-7AC8-DC4E-8052-E0926F8DD05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3554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E6A353E-A8A7-1ACE-93C8-7406D9F41E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4" y="470187"/>
            <a:ext cx="6840000" cy="303883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sz="1600" dirty="0"/>
              <a:t>Improving Essential Services in the EU regions: The role of Cohesion Policy</a:t>
            </a:r>
            <a:endParaRPr lang="en-GB" dirty="0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F9271A86-A20F-DD40-AEB5-CAD732766B7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9425" y="1415189"/>
            <a:ext cx="5508625" cy="758168"/>
          </a:xfrm>
        </p:spPr>
        <p:txBody>
          <a:bodyPr/>
          <a:lstStyle>
            <a:lvl1pPr>
              <a:lnSpc>
                <a:spcPct val="100000"/>
              </a:lnSpc>
              <a:defRPr sz="28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Add slide title across one </a:t>
            </a:r>
            <a:br>
              <a:rPr lang="en-GB" dirty="0"/>
            </a:br>
            <a:r>
              <a:rPr lang="en-GB" dirty="0"/>
              <a:t>or two lines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8A5D6D0C-7D5B-CD4B-8058-DF768A2ED4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9425" y="2455482"/>
            <a:ext cx="5508625" cy="1133063"/>
          </a:xfrm>
        </p:spPr>
        <p:txBody>
          <a:bodyPr/>
          <a:lstStyle>
            <a:lvl1pPr>
              <a:lnSpc>
                <a:spcPct val="110000"/>
              </a:lnSpc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Add body copy</a:t>
            </a:r>
          </a:p>
        </p:txBody>
      </p:sp>
    </p:spTree>
    <p:extLst>
      <p:ext uri="{BB962C8B-B14F-4D97-AF65-F5344CB8AC3E}">
        <p14:creationId xmlns:p14="http://schemas.microsoft.com/office/powerpoint/2010/main" val="28369528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oute+Title+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394392" y="6291809"/>
            <a:ext cx="828480" cy="230177"/>
          </a:xfrm>
          <a:prstGeom prst="rect">
            <a:avLst/>
          </a:prstGeom>
        </p:spPr>
        <p:txBody>
          <a:bodyPr/>
          <a:lstStyle>
            <a:lvl1pPr>
              <a:defRPr sz="1050">
                <a:solidFill>
                  <a:schemeClr val="accent1"/>
                </a:solidFill>
                <a:latin typeface="EuropeaEco" pitchFamily="2" charset="0"/>
                <a:ea typeface="EuropeaEco" pitchFamily="2" charset="0"/>
              </a:defRPr>
            </a:lvl1pPr>
          </a:lstStyle>
          <a:p>
            <a:fld id="{48FB32EB-B944-4F55-92EC-EC18E6F49AFB}" type="slidenum">
              <a:rPr lang="en-GB" smtClean="0"/>
              <a:pPr/>
              <a:t>‹Nr.›</a:t>
            </a:fld>
            <a:endParaRPr lang="en-GB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DFB8EF8-6BAD-C64B-BB7F-63112C46743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1" y="5851462"/>
            <a:ext cx="2320668" cy="821558"/>
          </a:xfrm>
          <a:prstGeom prst="rect">
            <a:avLst/>
          </a:prstGeom>
        </p:spPr>
      </p:pic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27AC71E2-45A1-9919-708A-BB969A20DD1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94393" y="403475"/>
            <a:ext cx="6840000" cy="36206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sz="1600" dirty="0"/>
              <a:t>Improving Essential Services in the EU regions: The role of Cohesion Policy</a:t>
            </a:r>
            <a:endParaRPr lang="en-GB" dirty="0"/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394392" y="1125015"/>
            <a:ext cx="8336653" cy="965443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4500" b="1">
                <a:solidFill>
                  <a:schemeClr val="accent1"/>
                </a:solidFill>
                <a:latin typeface="EuropeaEco" pitchFamily="2" charset="0"/>
                <a:ea typeface="EuropeaEco" pitchFamily="2" charset="0"/>
              </a:defRPr>
            </a:lvl1pPr>
          </a:lstStyle>
          <a:p>
            <a:r>
              <a:rPr lang="en-US" dirty="0"/>
              <a:t>Add title in one line</a:t>
            </a:r>
            <a:endParaRPr lang="en-GB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27AC71E2-45A1-9919-708A-BB969A20DD1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94393" y="2090458"/>
            <a:ext cx="8336652" cy="354329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0000"/>
              </a:lnSpc>
              <a:buNone/>
              <a:defRPr sz="20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Add body copy</a:t>
            </a:r>
          </a:p>
        </p:txBody>
      </p:sp>
    </p:spTree>
    <p:extLst>
      <p:ext uri="{BB962C8B-B14F-4D97-AF65-F5344CB8AC3E}">
        <p14:creationId xmlns:p14="http://schemas.microsoft.com/office/powerpoint/2010/main" val="3100342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2200021"/>
            <a:ext cx="6462713" cy="1655762"/>
          </a:xfrm>
        </p:spPr>
        <p:txBody>
          <a:bodyPr anchor="b"/>
          <a:lstStyle>
            <a:lvl1pPr algn="l"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presentation title_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4B20D8-4185-BBFD-2847-455870BDA13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096242"/>
            <a:ext cx="6462713" cy="1515801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_Add presentation subtitle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47C6E79-71DF-8B41-8BA1-22158FC87BC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896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4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2200021"/>
            <a:ext cx="6462713" cy="1655762"/>
          </a:xfrm>
        </p:spPr>
        <p:txBody>
          <a:bodyPr anchor="b"/>
          <a:lstStyle>
            <a:lvl1pPr algn="l"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presentation title_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4B20D8-4185-BBFD-2847-455870BDA13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096242"/>
            <a:ext cx="6462713" cy="1515801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_Add presentation subtitle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0E657FC-7AC8-DC4E-8052-E0926F8DD05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170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5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1">
            <a:extLst>
              <a:ext uri="{FF2B5EF4-FFF2-40B4-BE49-F238E27FC236}">
                <a16:creationId xmlns:a16="http://schemas.microsoft.com/office/drawing/2014/main" id="{5045D46D-95DE-A140-8D9B-AC9C30146C0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1999" cy="6858000"/>
          </a:xfrm>
          <a:custGeom>
            <a:avLst/>
            <a:gdLst>
              <a:gd name="connsiteX0" fmla="*/ 0 w 9752628"/>
              <a:gd name="connsiteY0" fmla="*/ 0 h 6857994"/>
              <a:gd name="connsiteX1" fmla="*/ 9752628 w 9752628"/>
              <a:gd name="connsiteY1" fmla="*/ 0 h 6857994"/>
              <a:gd name="connsiteX2" fmla="*/ 9752628 w 9752628"/>
              <a:gd name="connsiteY2" fmla="*/ 6857994 h 6857994"/>
              <a:gd name="connsiteX3" fmla="*/ 0 w 9752628"/>
              <a:gd name="connsiteY3" fmla="*/ 6857994 h 68579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52628" h="6857994">
                <a:moveTo>
                  <a:pt x="0" y="0"/>
                </a:moveTo>
                <a:lnTo>
                  <a:pt x="9752628" y="0"/>
                </a:lnTo>
                <a:lnTo>
                  <a:pt x="9752628" y="6857994"/>
                </a:lnTo>
                <a:lnTo>
                  <a:pt x="0" y="6857994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</p:spPr>
        <p:txBody>
          <a:bodyPr wrap="square">
            <a:noAutofit/>
          </a:bodyPr>
          <a:lstStyle>
            <a:lvl1pPr>
              <a:defRPr sz="1400"/>
            </a:lvl1pPr>
          </a:lstStyle>
          <a:p>
            <a:r>
              <a:rPr lang="en-US" dirty="0"/>
              <a:t>click on the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479425" y="1412875"/>
            <a:ext cx="5508625" cy="2442908"/>
          </a:xfrm>
        </p:spPr>
        <p:txBody>
          <a:bodyPr anchor="b"/>
          <a:lstStyle>
            <a:lvl1pPr algn="l"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presentation title_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4B20D8-4185-BBFD-2847-455870BDA13D}"/>
              </a:ext>
            </a:extLst>
          </p:cNvPr>
          <p:cNvSpPr>
            <a:spLocks noGrp="1"/>
          </p:cNvSpPr>
          <p:nvPr userDrawn="1">
            <p:ph type="subTitle" idx="1" hasCustomPrompt="1"/>
          </p:nvPr>
        </p:nvSpPr>
        <p:spPr>
          <a:xfrm>
            <a:off x="479425" y="4096242"/>
            <a:ext cx="5508625" cy="1515801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_Add presentation subtitle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A855749-7457-CA48-9389-8CF4608D31A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184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E9E9BD-7D58-C628-8CC6-D319F2BD03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9425" y="461963"/>
            <a:ext cx="5616575" cy="914400"/>
          </a:xfrm>
        </p:spPr>
        <p:txBody>
          <a:bodyPr/>
          <a:lstStyle>
            <a:lvl1pPr>
              <a:lnSpc>
                <a:spcPts val="6000"/>
              </a:lnSpc>
              <a:defRPr sz="6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Agenda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089A252-47A3-724D-6B27-33294128F53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79424" y="1892300"/>
            <a:ext cx="5722939" cy="3597158"/>
          </a:xfrm>
        </p:spPr>
        <p:txBody>
          <a:bodyPr vert="horz" lIns="0" tIns="0" rIns="0" bIns="0" numCol="2" spcCol="182880" rtlCol="0">
            <a:noAutofit/>
          </a:bodyPr>
          <a:lstStyle>
            <a:lvl1pPr>
              <a:spcBef>
                <a:spcPts val="1200"/>
              </a:spcBef>
              <a:defRPr lang="en-US" b="1" smtClean="0">
                <a:solidFill>
                  <a:schemeClr val="accent1"/>
                </a:solidFill>
              </a:defRPr>
            </a:lvl1pPr>
            <a:lvl2pPr>
              <a:defRPr lang="en-US" sz="2000" smtClean="0"/>
            </a:lvl2pPr>
            <a:lvl3pPr>
              <a:defRPr lang="en-US" smtClean="0"/>
            </a:lvl3pPr>
            <a:lvl4pPr>
              <a:defRPr lang="en-US" sz="1600" smtClean="0"/>
            </a:lvl4pPr>
            <a:lvl5pPr>
              <a:defRPr lang="en-GB" sz="1600"/>
            </a:lvl5pPr>
          </a:lstStyle>
          <a:p>
            <a:pPr lvl="0">
              <a:spcAft>
                <a:spcPts val="1200"/>
              </a:spcAft>
              <a:buFont typeface="+mj-lt"/>
              <a:tabLst/>
            </a:pPr>
            <a:r>
              <a:rPr lang="en-US" dirty="0"/>
              <a:t>Agenda item goes here</a:t>
            </a:r>
            <a:endParaRPr lang="en-GB" dirty="0"/>
          </a:p>
        </p:txBody>
      </p:sp>
      <p:sp>
        <p:nvSpPr>
          <p:cNvPr id="25" name="Text Placeholder 8">
            <a:extLst>
              <a:ext uri="{FF2B5EF4-FFF2-40B4-BE49-F238E27FC236}">
                <a16:creationId xmlns:a16="http://schemas.microsoft.com/office/drawing/2014/main" id="{E400F3DC-4379-0FE8-22CC-750DAF4C765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788150" y="1927808"/>
            <a:ext cx="2644775" cy="3597158"/>
          </a:xfrm>
        </p:spPr>
        <p:txBody>
          <a:bodyPr vert="horz" lIns="0" tIns="0" rIns="0" bIns="0" rtlCol="0">
            <a:noAutofit/>
          </a:bodyPr>
          <a:lstStyle>
            <a:lvl1pPr>
              <a:spcBef>
                <a:spcPts val="1200"/>
              </a:spcBef>
              <a:defRPr lang="en-US" b="1" smtClean="0">
                <a:solidFill>
                  <a:schemeClr val="accent1"/>
                </a:solidFill>
              </a:defRPr>
            </a:lvl1pPr>
            <a:lvl2pPr>
              <a:defRPr lang="en-US" sz="2000" smtClean="0"/>
            </a:lvl2pPr>
            <a:lvl3pPr>
              <a:defRPr lang="en-US" smtClean="0"/>
            </a:lvl3pPr>
            <a:lvl4pPr>
              <a:defRPr lang="en-US" sz="1600" smtClean="0"/>
            </a:lvl4pPr>
            <a:lvl5pPr>
              <a:defRPr lang="en-GB" sz="1600"/>
            </a:lvl5pPr>
          </a:lstStyle>
          <a:p>
            <a:pPr lvl="0">
              <a:spcAft>
                <a:spcPts val="1200"/>
              </a:spcAft>
              <a:buFont typeface="+mj-lt"/>
              <a:tabLst/>
            </a:pPr>
            <a:r>
              <a:rPr lang="en-US" dirty="0"/>
              <a:t>Agenda item goes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1927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1030544"/>
            <a:ext cx="4562475" cy="3114894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GB" dirty="0"/>
              <a:t>Add section title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15417BE0-75EB-8649-EE05-433EDE8B6A4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662691" y="2257063"/>
            <a:ext cx="4098206" cy="2135278"/>
          </a:xfrm>
        </p:spPr>
        <p:txBody>
          <a:bodyPr anchor="b"/>
          <a:lstStyle>
            <a:lvl1pPr marL="0" indent="0" algn="r">
              <a:buNone/>
              <a:defRPr sz="15000" b="1">
                <a:solidFill>
                  <a:srgbClr val="004EA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01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7980675-EB31-DA43-B57A-7AA8122DED2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1" y="5851462"/>
            <a:ext cx="2320668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311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0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1030544"/>
            <a:ext cx="4562475" cy="3114894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section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375183-62B2-4ED8-B8B4-FC29F065FC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662691" y="2257063"/>
            <a:ext cx="4098206" cy="2135278"/>
          </a:xfrm>
        </p:spPr>
        <p:txBody>
          <a:bodyPr anchor="b"/>
          <a:lstStyle>
            <a:lvl1pPr marL="0" indent="0" algn="r">
              <a:buNone/>
              <a:defRPr sz="150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02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80B3388-D73D-7A43-B376-BB9AF9A473D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489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0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1030544"/>
            <a:ext cx="4562475" cy="3114894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section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1E24FF-EDF3-2272-4975-AD69422A83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662691" y="2257063"/>
            <a:ext cx="4098206" cy="2135278"/>
          </a:xfrm>
        </p:spPr>
        <p:txBody>
          <a:bodyPr anchor="b"/>
          <a:lstStyle>
            <a:lvl1pPr marL="0" indent="0" algn="r">
              <a:buNone/>
              <a:defRPr sz="150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03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05B4571-2EC5-A449-9E5C-A5AAC97AA27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334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Placeholder 1">
            <a:extLst>
              <a:ext uri="{FF2B5EF4-FFF2-40B4-BE49-F238E27FC236}">
                <a16:creationId xmlns:a16="http://schemas.microsoft.com/office/drawing/2014/main" id="{152E6E88-EBCA-D0EC-2E27-BCC1166DA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470187"/>
            <a:ext cx="6588000" cy="30388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dirty="0"/>
              <a:t>Improving Essential Services in the EU regions: The role of Cohesion Policy</a:t>
            </a:r>
            <a:endParaRPr lang="en-GB" dirty="0"/>
          </a:p>
        </p:txBody>
      </p:sp>
      <p:sp>
        <p:nvSpPr>
          <p:cNvPr id="51" name="Text Placeholder 2">
            <a:extLst>
              <a:ext uri="{FF2B5EF4-FFF2-40B4-BE49-F238E27FC236}">
                <a16:creationId xmlns:a16="http://schemas.microsoft.com/office/drawing/2014/main" id="{862E5C15-D43D-1166-5DA2-50569688F4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9425" y="2560320"/>
            <a:ext cx="5735843" cy="328168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Add first level body copy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A123F2-A3B2-9A03-13BD-2169F504824E}"/>
              </a:ext>
            </a:extLst>
          </p:cNvPr>
          <p:cNvSpPr txBox="1"/>
          <p:nvPr userDrawn="1"/>
        </p:nvSpPr>
        <p:spPr>
          <a:xfrm>
            <a:off x="479425" y="6162558"/>
            <a:ext cx="736600" cy="36751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fld id="{B35DF284-1727-4595-8F5D-103E8F8818A3}" type="slidenum">
              <a:rPr lang="en-US" sz="1050" baseline="0" smtClean="0">
                <a:solidFill>
                  <a:schemeClr val="accent1"/>
                </a:solidFill>
                <a:latin typeface="+mj-lt"/>
              </a:rPr>
              <a:pPr algn="l">
                <a:lnSpc>
                  <a:spcPct val="100000"/>
                </a:lnSpc>
                <a:spcBef>
                  <a:spcPts val="0"/>
                </a:spcBef>
              </a:pPr>
              <a:t>‹Nr.›</a:t>
            </a:fld>
            <a:r>
              <a:rPr lang="en-US" sz="1050" b="0" baseline="0" dirty="0">
                <a:solidFill>
                  <a:schemeClr val="accent1"/>
                </a:solidFill>
                <a:latin typeface="+mj-lt"/>
              </a:rPr>
              <a:t> </a:t>
            </a:r>
            <a:endParaRPr lang="en-GB" sz="1050" b="0" baseline="0" dirty="0">
              <a:solidFill>
                <a:schemeClr val="accent1"/>
              </a:solidFill>
              <a:latin typeface="+mj-lt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D261B20-908C-FA47-B007-6F210C8455CE}"/>
              </a:ext>
            </a:extLst>
          </p:cNvPr>
          <p:cNvPicPr>
            <a:picLocks noChangeAspect="1"/>
          </p:cNvPicPr>
          <p:nvPr userDrawn="1"/>
        </p:nvPicPr>
        <p:blipFill>
          <a:blip r:embed="rId2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1" y="5851462"/>
            <a:ext cx="2320668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9450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96" r:id="rId1"/>
    <p:sldLayoutId id="2147484132" r:id="rId2"/>
    <p:sldLayoutId id="2147484131" r:id="rId3"/>
    <p:sldLayoutId id="2147484209" r:id="rId4"/>
    <p:sldLayoutId id="2147484133" r:id="rId5"/>
    <p:sldLayoutId id="2147484144" r:id="rId6"/>
    <p:sldLayoutId id="2147484138" r:id="rId7"/>
    <p:sldLayoutId id="2147484142" r:id="rId8"/>
    <p:sldLayoutId id="2147484140" r:id="rId9"/>
    <p:sldLayoutId id="2147484210" r:id="rId10"/>
    <p:sldLayoutId id="2147484197" r:id="rId11"/>
    <p:sldLayoutId id="2147484211" r:id="rId12"/>
    <p:sldLayoutId id="2147484214" r:id="rId13"/>
    <p:sldLayoutId id="2147484208" r:id="rId14"/>
    <p:sldLayoutId id="2147484106" r:id="rId15"/>
    <p:sldLayoutId id="2147484118" r:id="rId16"/>
    <p:sldLayoutId id="2147484109" r:id="rId17"/>
    <p:sldLayoutId id="2147484110" r:id="rId18"/>
    <p:sldLayoutId id="2147484212" r:id="rId19"/>
    <p:sldLayoutId id="2147484213" r:id="rId20"/>
    <p:sldLayoutId id="2147484218" r:id="rId21"/>
  </p:sldLayoutIdLst>
  <p:txStyles>
    <p:titleStyle>
      <a:lvl1pPr algn="l" defTabSz="914400" rtl="0" eaLnBrk="1" latinLnBrk="0" hangingPunct="1">
        <a:lnSpc>
          <a:spcPct val="90000"/>
        </a:lnSpc>
        <a:spcBef>
          <a:spcPts val="0"/>
        </a:spcBef>
        <a:buNone/>
        <a:defRPr sz="1600" b="1" kern="1200" cap="none" baseline="0">
          <a:solidFill>
            <a:schemeClr val="accent1"/>
          </a:solidFill>
          <a:latin typeface="+mj-lt"/>
          <a:ea typeface="EuropeaEco" pitchFamily="2" charset="0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Myriad Pro" panose="020B0604020202020204" pitchFamily="34" charset="0"/>
        <a:buNone/>
        <a:defRPr sz="1800" kern="1200" baseline="0">
          <a:solidFill>
            <a:schemeClr val="tx1"/>
          </a:solidFill>
          <a:latin typeface="+mj-lt"/>
          <a:ea typeface="+mn-ea"/>
          <a:cs typeface="+mn-cs"/>
        </a:defRPr>
      </a:lvl1pPr>
      <a:lvl2pPr marL="179388" indent="-179388" algn="l" defTabSz="914400" rtl="0" eaLnBrk="1" latinLnBrk="0" hangingPunct="1">
        <a:lnSpc>
          <a:spcPct val="100000"/>
        </a:lnSpc>
        <a:spcBef>
          <a:spcPts val="0"/>
        </a:spcBef>
        <a:buClr>
          <a:schemeClr val="accent1"/>
        </a:buClr>
        <a:buFont typeface="EuropeaEco" pitchFamily="2" charset="0"/>
        <a:buChar char="•"/>
        <a:defRPr sz="1800" kern="1200" baseline="0">
          <a:solidFill>
            <a:schemeClr val="tx1"/>
          </a:solidFill>
          <a:latin typeface="+mj-lt"/>
          <a:ea typeface="+mn-ea"/>
          <a:cs typeface="+mn-cs"/>
        </a:defRPr>
      </a:lvl2pPr>
      <a:lvl3pPr marL="357188" indent="-177800" algn="l" defTabSz="914400" rtl="0" eaLnBrk="1" latinLnBrk="0" hangingPunct="1">
        <a:lnSpc>
          <a:spcPct val="100000"/>
        </a:lnSpc>
        <a:spcBef>
          <a:spcPts val="0"/>
        </a:spcBef>
        <a:buClr>
          <a:schemeClr val="accent1"/>
        </a:buClr>
        <a:buFont typeface="EuropeaEco" pitchFamily="2" charset="0"/>
        <a:buChar char="–"/>
        <a:defRPr sz="1600" kern="1200" baseline="0">
          <a:solidFill>
            <a:schemeClr val="tx1"/>
          </a:solidFill>
          <a:latin typeface="+mj-lt"/>
          <a:ea typeface="+mn-ea"/>
          <a:cs typeface="+mn-cs"/>
        </a:defRPr>
      </a:lvl3pPr>
      <a:lvl4pPr marL="536575" indent="-179388" algn="l" defTabSz="914400" rtl="0" eaLnBrk="1" latinLnBrk="0" hangingPunct="1">
        <a:lnSpc>
          <a:spcPct val="100000"/>
        </a:lnSpc>
        <a:spcBef>
          <a:spcPts val="0"/>
        </a:spcBef>
        <a:buClr>
          <a:schemeClr val="accent1"/>
        </a:buClr>
        <a:buFont typeface="EuropeaEco" pitchFamily="2" charset="0"/>
        <a:buChar char=" "/>
        <a:defRPr sz="1400" kern="1200" baseline="0">
          <a:solidFill>
            <a:schemeClr val="tx1"/>
          </a:solidFill>
          <a:latin typeface="+mj-lt"/>
          <a:ea typeface="+mn-ea"/>
          <a:cs typeface="+mn-cs"/>
        </a:defRPr>
      </a:lvl4pPr>
      <a:lvl5pPr marL="719138" indent="-182563" algn="l" defTabSz="914400" rtl="0" eaLnBrk="1" latinLnBrk="0" hangingPunct="1">
        <a:lnSpc>
          <a:spcPct val="100000"/>
        </a:lnSpc>
        <a:spcBef>
          <a:spcPts val="0"/>
        </a:spcBef>
        <a:buClr>
          <a:schemeClr val="accent1"/>
        </a:buClr>
        <a:buFont typeface="EuropeaEco" pitchFamily="2" charset="0"/>
        <a:buChar char="–"/>
        <a:defRPr sz="1200" kern="1200" baseline="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Myriad Pro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Myriad Pro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Myriad Pro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Myriad Pro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840">
          <p15:clr>
            <a:srgbClr val="F26B43"/>
          </p15:clr>
        </p15:guide>
        <p15:guide id="7" orient="horz" pos="291">
          <p15:clr>
            <a:srgbClr val="F26B43"/>
          </p15:clr>
        </p15:guide>
        <p15:guide id="11" pos="7378">
          <p15:clr>
            <a:srgbClr val="F26B43"/>
          </p15:clr>
        </p15:guide>
        <p15:guide id="12" pos="302">
          <p15:clr>
            <a:srgbClr val="F26B43"/>
          </p15:clr>
        </p15:guide>
        <p15:guide id="16" pos="766">
          <p15:clr>
            <a:srgbClr val="5ACBF0"/>
          </p15:clr>
        </p15:guide>
        <p15:guide id="17" pos="2116">
          <p15:clr>
            <a:srgbClr val="5ACBF0"/>
          </p15:clr>
        </p15:guide>
        <p15:guide id="18" pos="4503">
          <p15:clr>
            <a:srgbClr val="5ACBF0"/>
          </p15:clr>
        </p15:guide>
        <p15:guide id="19" pos="4979">
          <p15:clr>
            <a:srgbClr val="5ACBF0"/>
          </p15:clr>
        </p15:guide>
        <p15:guide id="20" orient="horz" pos="890">
          <p15:clr>
            <a:srgbClr val="F26B43"/>
          </p15:clr>
        </p15:guide>
        <p15:guide id="21" pos="907">
          <p15:clr>
            <a:srgbClr val="5ACBF0"/>
          </p15:clr>
        </p15:guide>
        <p15:guide id="22" pos="1368">
          <p15:clr>
            <a:srgbClr val="5ACBF0"/>
          </p15:clr>
        </p15:guide>
        <p15:guide id="23" pos="1503">
          <p15:clr>
            <a:srgbClr val="5ACBF0"/>
          </p15:clr>
        </p15:guide>
        <p15:guide id="24" pos="1968">
          <p15:clr>
            <a:srgbClr val="5ACBF0"/>
          </p15:clr>
        </p15:guide>
        <p15:guide id="25" pos="2569">
          <p15:clr>
            <a:srgbClr val="5ACBF0"/>
          </p15:clr>
        </p15:guide>
        <p15:guide id="26" pos="2705">
          <p15:clr>
            <a:srgbClr val="5ACBF0"/>
          </p15:clr>
        </p15:guide>
        <p15:guide id="27" pos="3176">
          <p15:clr>
            <a:srgbClr val="5ACBF0"/>
          </p15:clr>
        </p15:guide>
        <p15:guide id="28" pos="3311">
          <p15:clr>
            <a:srgbClr val="5ACBF0"/>
          </p15:clr>
        </p15:guide>
        <p15:guide id="29" pos="3772">
          <p15:clr>
            <a:srgbClr val="5ACBF0"/>
          </p15:clr>
        </p15:guide>
        <p15:guide id="30" pos="3907">
          <p15:clr>
            <a:srgbClr val="5ACBF0"/>
          </p15:clr>
        </p15:guide>
        <p15:guide id="31" pos="4373">
          <p15:clr>
            <a:srgbClr val="5ACBF0"/>
          </p15:clr>
        </p15:guide>
        <p15:guide id="32" pos="5109">
          <p15:clr>
            <a:srgbClr val="5ACBF0"/>
          </p15:clr>
        </p15:guide>
        <p15:guide id="33" pos="5575">
          <p15:clr>
            <a:srgbClr val="5ACBF0"/>
          </p15:clr>
        </p15:guide>
        <p15:guide id="34" pos="5705">
          <p15:clr>
            <a:srgbClr val="5ACBF0"/>
          </p15:clr>
        </p15:guide>
        <p15:guide id="35" pos="6171">
          <p15:clr>
            <a:srgbClr val="5ACBF0"/>
          </p15:clr>
        </p15:guide>
        <p15:guide id="36" pos="6311">
          <p15:clr>
            <a:srgbClr val="5ACBF0"/>
          </p15:clr>
        </p15:guide>
        <p15:guide id="37" pos="6777">
          <p15:clr>
            <a:srgbClr val="5ACBF0"/>
          </p15:clr>
        </p15:guide>
        <p15:guide id="38" pos="6907">
          <p15:clr>
            <a:srgbClr val="5ACBF0"/>
          </p15:clr>
        </p15:guide>
        <p15:guide id="39" orient="horz" pos="402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mailto:muench@oir.a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EDD17-6DA0-EAC5-9036-64C09F0496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6" y="2200021"/>
            <a:ext cx="8421294" cy="1655762"/>
          </a:xfrm>
        </p:spPr>
        <p:txBody>
          <a:bodyPr/>
          <a:lstStyle/>
          <a:p>
            <a:r>
              <a:rPr lang="en-GB" sz="5000" noProof="0" dirty="0"/>
              <a:t>Improving Essential Services in EU regions:</a:t>
            </a:r>
            <a:br>
              <a:rPr lang="en-GB" sz="5000" noProof="0" dirty="0"/>
            </a:br>
            <a:r>
              <a:rPr lang="en-GB" sz="5000" noProof="0" dirty="0"/>
              <a:t>The role of Cohesion Policy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D62CFA-4117-DC38-F29E-6A38815F78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noProof="0" dirty="0"/>
              <a:t>Final study results</a:t>
            </a:r>
          </a:p>
          <a:p>
            <a:endParaRPr lang="en-GB" noProof="0" dirty="0"/>
          </a:p>
          <a:p>
            <a:r>
              <a:rPr lang="en-GB" noProof="0" dirty="0"/>
              <a:t>Requested by REGI Committee</a:t>
            </a:r>
          </a:p>
          <a:p>
            <a:r>
              <a:rPr lang="en-GB" noProof="0" dirty="0"/>
              <a:t>Arndt Münch, ÖIR GmbH | 25 February 2026</a:t>
            </a:r>
          </a:p>
        </p:txBody>
      </p:sp>
    </p:spTree>
    <p:extLst>
      <p:ext uri="{BB962C8B-B14F-4D97-AF65-F5344CB8AC3E}">
        <p14:creationId xmlns:p14="http://schemas.microsoft.com/office/powerpoint/2010/main" val="39944854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388708-2950-6E64-6770-39974EDF4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A5B13-CF3D-58AD-B064-41CAFFD7F7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1030543"/>
            <a:ext cx="7629405" cy="4521845"/>
          </a:xfrm>
        </p:spPr>
        <p:txBody>
          <a:bodyPr/>
          <a:lstStyle/>
          <a:p>
            <a:r>
              <a:rPr lang="en-GB" noProof="0" dirty="0"/>
              <a:t>Barriers and approaches for the provision of essential services in vulnerable regions</a:t>
            </a:r>
          </a:p>
        </p:txBody>
      </p:sp>
      <p:sp>
        <p:nvSpPr>
          <p:cNvPr id="4" name="Subtitle 12">
            <a:extLst>
              <a:ext uri="{FF2B5EF4-FFF2-40B4-BE49-F238E27FC236}">
                <a16:creationId xmlns:a16="http://schemas.microsoft.com/office/drawing/2014/main" id="{DCA93286-0060-6389-E3F7-BB1524C83C8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noProof="0" dirty="0">
                <a:solidFill>
                  <a:srgbClr val="0D4F9D"/>
                </a:solidFill>
              </a:rPr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15303503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63A344-7AF8-3A07-0BEB-1D0430BCD9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F7ABB43-35B0-C922-1FAC-0EAE6DC65F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392" y="1116000"/>
            <a:ext cx="11708468" cy="965443"/>
          </a:xfrm>
        </p:spPr>
        <p:txBody>
          <a:bodyPr>
            <a:noAutofit/>
          </a:bodyPr>
          <a:lstStyle/>
          <a:p>
            <a:r>
              <a:rPr lang="en-GB" noProof="0" dirty="0"/>
              <a:t>Place-based approaches in Cohesion Policy [1/2]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83856D96-3204-E711-92BB-E981616ADC4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GB" sz="1600" noProof="0" dirty="0"/>
              <a:t>Improving Essential Services in the EU regions: The role of Cohesion Policy</a:t>
            </a:r>
            <a:endParaRPr lang="en-GB" noProof="0" dirty="0"/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790169D2-E2E9-71D5-AF73-0264CE3B495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96000" y="2326537"/>
            <a:ext cx="10520239" cy="3994823"/>
          </a:xfrm>
        </p:spPr>
        <p:txBody>
          <a:bodyPr/>
          <a:lstStyle/>
          <a:p>
            <a:pPr marL="285750" indent="-285750">
              <a:spcBef>
                <a:spcPts val="12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1800" noProof="0" dirty="0"/>
              <a:t>The analysed </a:t>
            </a:r>
            <a:r>
              <a:rPr lang="en-GB" sz="1800" dirty="0"/>
              <a:t>Cohesion Policy </a:t>
            </a:r>
            <a:r>
              <a:rPr lang="en-GB" sz="1800" noProof="0" dirty="0"/>
              <a:t>investments and interventions showcase that Member States have applied </a:t>
            </a:r>
            <a:r>
              <a:rPr lang="en-GB" sz="1800" b="1" noProof="0" dirty="0"/>
              <a:t>specific </a:t>
            </a:r>
            <a:r>
              <a:rPr lang="en-GB" sz="1800" noProof="0" dirty="0"/>
              <a:t>and</a:t>
            </a:r>
            <a:r>
              <a:rPr lang="en-GB" sz="1800" b="1" noProof="0" dirty="0"/>
              <a:t> place-based approaches</a:t>
            </a:r>
            <a:r>
              <a:rPr lang="en-GB" sz="1800" noProof="0" dirty="0"/>
              <a:t> to counterbalance the effects of demographic decline and outmigration on essential service provision</a:t>
            </a:r>
          </a:p>
          <a:p>
            <a:pPr marL="285750" indent="-285750">
              <a:spcBef>
                <a:spcPts val="12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1800" noProof="0" dirty="0"/>
              <a:t>Examples include </a:t>
            </a:r>
            <a:r>
              <a:rPr lang="en-GB" sz="1800" b="1" noProof="0" dirty="0"/>
              <a:t>welcoming programmes </a:t>
            </a:r>
            <a:r>
              <a:rPr lang="en-GB" sz="1800" noProof="0" dirty="0"/>
              <a:t>to attract new inhabitants, </a:t>
            </a:r>
            <a:r>
              <a:rPr lang="en-GB" sz="1800" b="1" noProof="0" dirty="0"/>
              <a:t>medical </a:t>
            </a:r>
            <a:r>
              <a:rPr lang="en-GB" sz="1800" noProof="0" dirty="0"/>
              <a:t>and</a:t>
            </a:r>
            <a:r>
              <a:rPr lang="en-GB" sz="1800" b="1" noProof="0" dirty="0"/>
              <a:t> care services </a:t>
            </a:r>
            <a:r>
              <a:rPr lang="en-GB" sz="1800" noProof="0" dirty="0"/>
              <a:t>in remote regions, health care </a:t>
            </a:r>
            <a:r>
              <a:rPr lang="en-GB" sz="1800" b="1" noProof="0" dirty="0"/>
              <a:t>infrastructure</a:t>
            </a:r>
            <a:r>
              <a:rPr lang="en-GB" sz="1800" noProof="0" dirty="0"/>
              <a:t>, mobility services for elderly, as well as initiatives including </a:t>
            </a:r>
            <a:r>
              <a:rPr lang="en-GB" sz="1800" b="1" noProof="0" dirty="0"/>
              <a:t>integrated territorial investments</a:t>
            </a:r>
          </a:p>
          <a:p>
            <a:pPr marL="285750" indent="-285750">
              <a:spcBef>
                <a:spcPts val="12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1800" noProof="0" dirty="0"/>
              <a:t>Cohesion Policy funding plays an important role in the funding mix supporting essential service investments, as </a:t>
            </a:r>
            <a:r>
              <a:rPr lang="en-GB" sz="1800" b="1" noProof="0" dirty="0"/>
              <a:t>national and regional co-financing tend to be low </a:t>
            </a:r>
            <a:r>
              <a:rPr lang="en-GB" sz="1800" noProof="0" dirty="0"/>
              <a:t>in vulnerable regions</a:t>
            </a:r>
          </a:p>
          <a:p>
            <a:pPr marL="285750" indent="-285750">
              <a:spcBef>
                <a:spcPts val="12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1800" noProof="0" dirty="0"/>
              <a:t>The reliance on EU investments to support essential services can affect the </a:t>
            </a:r>
            <a:r>
              <a:rPr lang="en-GB" sz="1800" b="1" noProof="0" dirty="0"/>
              <a:t>financial sustainability </a:t>
            </a:r>
            <a:r>
              <a:rPr lang="en-GB" sz="1800" noProof="0" dirty="0"/>
              <a:t>of the supported services. Besides costs tied to the infrastructure and equipment for the service, </a:t>
            </a:r>
            <a:r>
              <a:rPr lang="en-GB" sz="1800" b="1" noProof="0" dirty="0"/>
              <a:t>additional costs </a:t>
            </a:r>
            <a:r>
              <a:rPr lang="en-GB" sz="1800" noProof="0" dirty="0"/>
              <a:t>arise from providing the service</a:t>
            </a:r>
          </a:p>
          <a:p>
            <a:pPr marL="285750" indent="-285750">
              <a:spcBef>
                <a:spcPts val="12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n-GB" sz="1800" noProof="0" dirty="0"/>
          </a:p>
        </p:txBody>
      </p:sp>
    </p:spTree>
    <p:extLst>
      <p:ext uri="{BB962C8B-B14F-4D97-AF65-F5344CB8AC3E}">
        <p14:creationId xmlns:p14="http://schemas.microsoft.com/office/powerpoint/2010/main" val="342310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B02583-64D0-5F2C-59DD-43C95692DB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C7FA3FA-39DD-4CDE-72C2-86C261F209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392" y="1116000"/>
            <a:ext cx="11708468" cy="965443"/>
          </a:xfrm>
        </p:spPr>
        <p:txBody>
          <a:bodyPr>
            <a:noAutofit/>
          </a:bodyPr>
          <a:lstStyle/>
          <a:p>
            <a:r>
              <a:rPr lang="en-GB" noProof="0" dirty="0"/>
              <a:t>Place-based approaches in Cohesion Policy [2/2]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14787CB2-E541-54EC-50FB-FD55BEBCD09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GB" sz="1600" noProof="0" dirty="0"/>
              <a:t>Improving Essential Services in the EU regions: The role of Cohesion Policy</a:t>
            </a:r>
            <a:endParaRPr lang="en-GB" noProof="0" dirty="0"/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2189FE77-406E-7552-DA95-8600C0B0CC7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96000" y="2326537"/>
            <a:ext cx="10520239" cy="3994823"/>
          </a:xfrm>
        </p:spPr>
        <p:txBody>
          <a:bodyPr/>
          <a:lstStyle/>
          <a:p>
            <a:pPr marL="285750" indent="-285750">
              <a:spcBef>
                <a:spcPts val="12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1800" b="1" noProof="0" dirty="0"/>
              <a:t>Programme-based approaches</a:t>
            </a:r>
            <a:r>
              <a:rPr lang="en-GB" sz="1800" dirty="0"/>
              <a:t>: </a:t>
            </a:r>
            <a:r>
              <a:rPr lang="en-GB" sz="1800" noProof="0" dirty="0"/>
              <a:t>Programming and implementation instruments linked to multi-fund national or multi-regional programmes specifically targeting rural and depopulating areas</a:t>
            </a:r>
          </a:p>
          <a:p>
            <a:pPr marL="285750" indent="-285750">
              <a:spcBef>
                <a:spcPts val="12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1800" b="1" noProof="0" dirty="0"/>
              <a:t>Integrated territorial strategies</a:t>
            </a:r>
            <a:r>
              <a:rPr lang="en-GB" sz="1800" noProof="0" dirty="0"/>
              <a:t>: Integrated strategies designed combining a holistic approach designed at national/regional level with the empowerment of local actors for implementation, with territorial concentration (functional areas, groups of municipalities, territorial delineations</a:t>
            </a:r>
            <a:r>
              <a:rPr lang="en-GB" sz="1800" dirty="0"/>
              <a:t>)</a:t>
            </a:r>
            <a:endParaRPr lang="en-GB" sz="1800" noProof="0" dirty="0"/>
          </a:p>
          <a:p>
            <a:pPr marL="285750" indent="-285750">
              <a:spcBef>
                <a:spcPts val="12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1800" b="1" noProof="0" dirty="0"/>
              <a:t>Single operations at municipal level</a:t>
            </a:r>
            <a:r>
              <a:rPr lang="en-GB" sz="1800" dirty="0"/>
              <a:t>: Individual mono-fund projects implemented through standard calls (e.g. hospital modernisation, transport services, care facilities)</a:t>
            </a:r>
            <a:endParaRPr lang="en-GB" sz="1800" noProof="0" dirty="0"/>
          </a:p>
          <a:p>
            <a:pPr marL="285750" indent="-285750">
              <a:spcBef>
                <a:spcPts val="12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1800" noProof="0" dirty="0"/>
              <a:t>The design and implementation of the examined projects highlight several barriers affecting the effectiveness of policy interventions. At national and regional level, key issues include </a:t>
            </a:r>
            <a:r>
              <a:rPr lang="en-GB" sz="1800" b="1" noProof="0" dirty="0"/>
              <a:t>overlapping policies and funding </a:t>
            </a:r>
            <a:r>
              <a:rPr lang="en-GB" sz="1800" noProof="0" dirty="0"/>
              <a:t>schemes, </a:t>
            </a:r>
            <a:r>
              <a:rPr lang="en-GB" sz="1800" b="1" noProof="0" dirty="0"/>
              <a:t>lack of collaboration </a:t>
            </a:r>
            <a:r>
              <a:rPr lang="en-GB" sz="1800" noProof="0" dirty="0"/>
              <a:t>among different national administrations in policy design and </a:t>
            </a:r>
            <a:r>
              <a:rPr lang="en-GB" sz="1800" b="1" noProof="0" dirty="0"/>
              <a:t>discontinuous policy efforts</a:t>
            </a:r>
            <a:endParaRPr lang="en-GB" sz="1800" noProof="0" dirty="0"/>
          </a:p>
        </p:txBody>
      </p:sp>
    </p:spTree>
    <p:extLst>
      <p:ext uri="{BB962C8B-B14F-4D97-AF65-F5344CB8AC3E}">
        <p14:creationId xmlns:p14="http://schemas.microsoft.com/office/powerpoint/2010/main" val="27353147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467F38-1AD6-F64C-396D-1F6BB73B9B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>
            <a:extLst>
              <a:ext uri="{FF2B5EF4-FFF2-40B4-BE49-F238E27FC236}">
                <a16:creationId xmlns:a16="http://schemas.microsoft.com/office/drawing/2014/main" id="{74EC65C9-1DE4-C45B-7C92-55A5038C747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GB" sz="1600" noProof="0" dirty="0"/>
              <a:t>Improving Essential Services in the EU regions: The role of Cohesion Policy</a:t>
            </a:r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3B84F0-A314-6BD1-23FB-858187C9B3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392" y="1116000"/>
            <a:ext cx="11558796" cy="965443"/>
          </a:xfrm>
        </p:spPr>
        <p:txBody>
          <a:bodyPr>
            <a:noAutofit/>
          </a:bodyPr>
          <a:lstStyle/>
          <a:p>
            <a:r>
              <a:rPr lang="en-GB" noProof="0" dirty="0"/>
              <a:t>The use of performance-based schemes for essential services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22E07790-A4A4-BDD5-FA47-088D06F231C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94392" y="2333097"/>
            <a:ext cx="6840001" cy="3543294"/>
          </a:xfrm>
        </p:spPr>
        <p:txBody>
          <a:bodyPr/>
          <a:lstStyle/>
          <a:p>
            <a:pPr marL="284400" indent="-2844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1800" noProof="0" dirty="0"/>
              <a:t>A performance-based funding approach: payments are made achievement of milestones and results, not for incurred costs</a:t>
            </a:r>
          </a:p>
          <a:p>
            <a:pPr marL="284400" indent="-284400">
              <a:spcBef>
                <a:spcPts val="3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1800" b="1" noProof="0" dirty="0"/>
              <a:t>Advantages</a:t>
            </a:r>
            <a:r>
              <a:rPr lang="en-GB" sz="1800" noProof="0" dirty="0"/>
              <a:t> include potential for </a:t>
            </a:r>
            <a:r>
              <a:rPr lang="en-GB" sz="1800" b="1" noProof="0" dirty="0"/>
              <a:t>faster implementation, encouragement of impact orientation </a:t>
            </a:r>
            <a:r>
              <a:rPr lang="en-GB" sz="1800" noProof="0" dirty="0"/>
              <a:t>and </a:t>
            </a:r>
            <a:r>
              <a:rPr lang="en-GB" sz="1800" b="1" noProof="0" dirty="0"/>
              <a:t>predictable cashflows </a:t>
            </a:r>
            <a:r>
              <a:rPr lang="en-GB" sz="1800" noProof="0" dirty="0"/>
              <a:t>for programmes once milestones are met</a:t>
            </a:r>
          </a:p>
          <a:p>
            <a:pPr marL="284400" indent="-284400">
              <a:spcBef>
                <a:spcPts val="3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1800" b="1" noProof="0" dirty="0"/>
              <a:t>Risks</a:t>
            </a:r>
            <a:r>
              <a:rPr lang="en-GB" sz="1800" noProof="0" dirty="0"/>
              <a:t> include non-payment if milestones and results not met, technical complexity in ex-ante design</a:t>
            </a:r>
          </a:p>
          <a:p>
            <a:pPr marL="284400" indent="-284400">
              <a:spcBef>
                <a:spcPts val="3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1800" noProof="0" dirty="0"/>
              <a:t>Using </a:t>
            </a:r>
            <a:r>
              <a:rPr lang="en-GB" sz="1800" b="1" noProof="0" dirty="0"/>
              <a:t>population-based output and result indicators </a:t>
            </a:r>
            <a:r>
              <a:rPr lang="en-GB" sz="1800" noProof="0" dirty="0"/>
              <a:t>for essential services (</a:t>
            </a:r>
            <a:r>
              <a:rPr lang="en-GB" sz="1800" i="1" noProof="0" dirty="0"/>
              <a:t>COM(2025) 545</a:t>
            </a:r>
            <a:r>
              <a:rPr lang="en-GB" sz="1800" noProof="0" dirty="0"/>
              <a:t>) to measure progress towards achieving milestones and targets </a:t>
            </a:r>
            <a:r>
              <a:rPr lang="en-GB" sz="1800" b="1" noProof="0" dirty="0"/>
              <a:t>risks placing rural areas, remote areas at a disadvantage </a:t>
            </a:r>
            <a:r>
              <a:rPr lang="en-GB" sz="1800" noProof="0" dirty="0"/>
              <a:t>due to higher cost of service provision per user compared to similar investments elsewhere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0DF4846B-604B-3004-CF73-FA7110098858}"/>
              </a:ext>
            </a:extLst>
          </p:cNvPr>
          <p:cNvSpPr/>
          <p:nvPr/>
        </p:nvSpPr>
        <p:spPr>
          <a:xfrm>
            <a:off x="7604567" y="2088000"/>
            <a:ext cx="4088865" cy="3683426"/>
          </a:xfrm>
          <a:prstGeom prst="roundRect">
            <a:avLst>
              <a:gd name="adj" fmla="val 5064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36000" bIns="36000" rtlCol="0" anchor="t" anchorCtr="0"/>
          <a:lstStyle/>
          <a:p>
            <a:r>
              <a:rPr lang="en-GB" sz="1500" b="1" noProof="0" dirty="0">
                <a:solidFill>
                  <a:srgbClr val="0D4FA0"/>
                </a:solidFill>
              </a:rPr>
              <a:t>Integrated Community Services –</a:t>
            </a:r>
            <a:br>
              <a:rPr lang="en-GB" sz="1500" b="1" noProof="0" dirty="0">
                <a:solidFill>
                  <a:srgbClr val="0D4FA0"/>
                </a:solidFill>
              </a:rPr>
            </a:br>
            <a:r>
              <a:rPr lang="en-GB" sz="1500" b="1" noProof="0" dirty="0">
                <a:solidFill>
                  <a:srgbClr val="0D4FA0"/>
                </a:solidFill>
              </a:rPr>
              <a:t>ESF+ &amp; ERDF in Romania</a:t>
            </a:r>
          </a:p>
          <a:p>
            <a:pPr marL="180000" indent="-180000"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1500" noProof="0" dirty="0">
                <a:solidFill>
                  <a:schemeClr val="tx1"/>
                </a:solidFill>
              </a:rPr>
              <a:t>One of the </a:t>
            </a:r>
            <a:r>
              <a:rPr lang="en-GB" sz="1500" b="1" noProof="0" dirty="0">
                <a:solidFill>
                  <a:schemeClr val="tx1"/>
                </a:solidFill>
              </a:rPr>
              <a:t>first financing not linked to cost</a:t>
            </a:r>
            <a:r>
              <a:rPr lang="en-GB" sz="1500" noProof="0" dirty="0">
                <a:solidFill>
                  <a:schemeClr val="tx1"/>
                </a:solidFill>
              </a:rPr>
              <a:t> schemes for essential services</a:t>
            </a:r>
          </a:p>
          <a:p>
            <a:pPr marL="180000" indent="-180000"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1500" noProof="0" dirty="0">
                <a:solidFill>
                  <a:schemeClr val="tx1"/>
                </a:solidFill>
              </a:rPr>
              <a:t>Target: 2 000 rural communities with limited access to health &amp; social services</a:t>
            </a:r>
          </a:p>
          <a:p>
            <a:pPr marL="180000" indent="-180000"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1500" noProof="0" dirty="0">
                <a:solidFill>
                  <a:schemeClr val="tx1"/>
                </a:solidFill>
              </a:rPr>
              <a:t>Payments triggered by:</a:t>
            </a:r>
          </a:p>
          <a:p>
            <a:pPr marL="360000" lvl="1" indent="-1800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1500" noProof="0" dirty="0">
                <a:solidFill>
                  <a:schemeClr val="tx1"/>
                </a:solidFill>
              </a:rPr>
              <a:t>Creation of integrated community teams</a:t>
            </a:r>
          </a:p>
          <a:p>
            <a:pPr marL="360000" lvl="1" indent="-1800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1500" noProof="0" dirty="0">
                <a:solidFill>
                  <a:schemeClr val="tx1"/>
                </a:solidFill>
              </a:rPr>
              <a:t>Facilities equipped and operational</a:t>
            </a:r>
          </a:p>
          <a:p>
            <a:pPr marL="360000" lvl="1" indent="-1800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1500" noProof="0" dirty="0">
                <a:solidFill>
                  <a:schemeClr val="tx1"/>
                </a:solidFill>
              </a:rPr>
              <a:t>Number of staff trained and certified</a:t>
            </a:r>
          </a:p>
          <a:p>
            <a:pPr marL="360000" lvl="1" indent="-1800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1500" noProof="0" dirty="0">
                <a:solidFill>
                  <a:schemeClr val="tx1"/>
                </a:solidFill>
              </a:rPr>
              <a:t>450,000 vulnerable people receiving integrated services</a:t>
            </a:r>
          </a:p>
        </p:txBody>
      </p:sp>
    </p:spTree>
    <p:extLst>
      <p:ext uri="{BB962C8B-B14F-4D97-AF65-F5344CB8AC3E}">
        <p14:creationId xmlns:p14="http://schemas.microsoft.com/office/powerpoint/2010/main" val="19339014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49FD31-9125-A94C-2622-2387C87BB9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6F57A-75EB-F1F0-3627-8DA65D0933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1030544"/>
            <a:ext cx="7629405" cy="3114894"/>
          </a:xfrm>
        </p:spPr>
        <p:txBody>
          <a:bodyPr/>
          <a:lstStyle/>
          <a:p>
            <a:r>
              <a:rPr lang="en-GB" noProof="0" dirty="0"/>
              <a:t>Recommendations and policy options for 2028-2034</a:t>
            </a:r>
          </a:p>
        </p:txBody>
      </p:sp>
      <p:sp>
        <p:nvSpPr>
          <p:cNvPr id="4" name="Subtitle 12">
            <a:extLst>
              <a:ext uri="{FF2B5EF4-FFF2-40B4-BE49-F238E27FC236}">
                <a16:creationId xmlns:a16="http://schemas.microsoft.com/office/drawing/2014/main" id="{80151E05-B134-DB22-8C7F-256AC44613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noProof="0" dirty="0">
                <a:solidFill>
                  <a:srgbClr val="0D4F9D"/>
                </a:solidFill>
              </a:rPr>
              <a:t>04</a:t>
            </a:r>
          </a:p>
        </p:txBody>
      </p:sp>
    </p:spTree>
    <p:extLst>
      <p:ext uri="{BB962C8B-B14F-4D97-AF65-F5344CB8AC3E}">
        <p14:creationId xmlns:p14="http://schemas.microsoft.com/office/powerpoint/2010/main" val="37924429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68E4B6-F596-0250-4890-C5688FA440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4052C6C-C66A-991E-12CE-2394C315BA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392" y="1116000"/>
            <a:ext cx="11708468" cy="965443"/>
          </a:xfrm>
        </p:spPr>
        <p:txBody>
          <a:bodyPr>
            <a:noAutofit/>
          </a:bodyPr>
          <a:lstStyle/>
          <a:p>
            <a:r>
              <a:rPr lang="en-GB" noProof="0" dirty="0"/>
              <a:t>Recommendations and policy options [1/2]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3DA2B5F1-60BD-63A0-32D0-31A1D81A1BA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GB" sz="1600" noProof="0" dirty="0"/>
              <a:t>Improving Essential Services in the EU regions: The role of Cohesion Policy</a:t>
            </a:r>
            <a:endParaRPr lang="en-GB" noProof="0" dirty="0"/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835CA39B-918E-762E-57AF-36D7D3DA428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96000" y="2305878"/>
            <a:ext cx="10520239" cy="3776945"/>
          </a:xfrm>
        </p:spPr>
        <p:txBody>
          <a:bodyPr/>
          <a:lstStyle/>
          <a:p>
            <a:pPr marL="285750" indent="-285750">
              <a:spcBef>
                <a:spcPts val="12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b="1" noProof="0" dirty="0"/>
              <a:t>Pre-allocation and higher funding intensities for rural and remote regions. </a:t>
            </a:r>
            <a:r>
              <a:rPr lang="en-GB" noProof="0" dirty="0"/>
              <a:t>Any ringfencing of EU funding for such regions should consider the broad spectrum of needs in rural and remote areas, not only those related to the farming sector</a:t>
            </a:r>
          </a:p>
          <a:p>
            <a:pPr marL="285750" indent="-285750">
              <a:spcBef>
                <a:spcPts val="12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b="1" noProof="0" dirty="0"/>
              <a:t>Strengthen result-oriented monitoring for services </a:t>
            </a:r>
            <a:r>
              <a:rPr lang="en-GB" noProof="0" dirty="0"/>
              <a:t>to people, healthcare, childcare and other essential services by measuring results, rather than technical outputs of investments</a:t>
            </a:r>
          </a:p>
          <a:p>
            <a:pPr marL="285750" indent="-285750">
              <a:spcBef>
                <a:spcPts val="12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b="1" noProof="0" dirty="0"/>
              <a:t>Investments into physical assets in essential services should be complemented by adequate investments in training and recruiting qualified personnel. </a:t>
            </a:r>
            <a:r>
              <a:rPr lang="en-GB" noProof="0" dirty="0"/>
              <a:t>Physical structures and equipment address important needs, but lack of qualified personnel can remain a crucial gap to service delivery in many disadvantaged regions</a:t>
            </a:r>
          </a:p>
          <a:p>
            <a:pPr marL="285750" indent="-285750">
              <a:spcBef>
                <a:spcPts val="12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572545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38610E-4BBD-F768-CDF1-74B6C1E32E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A0A268E-97F7-1903-4EBA-54CAA1DC7A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392" y="1116000"/>
            <a:ext cx="11708468" cy="965443"/>
          </a:xfrm>
        </p:spPr>
        <p:txBody>
          <a:bodyPr>
            <a:noAutofit/>
          </a:bodyPr>
          <a:lstStyle/>
          <a:p>
            <a:r>
              <a:rPr lang="en-GB" noProof="0" dirty="0"/>
              <a:t>Recommendations and policy options [2/2]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60737F25-301F-2C5A-DA43-1A5836405D2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GB" sz="1600" noProof="0" dirty="0"/>
              <a:t>Improving Essential Services in the EU regions: The role of Cohesion Policy</a:t>
            </a:r>
            <a:endParaRPr lang="en-GB" noProof="0" dirty="0"/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C9653935-120A-7148-CEED-C0A28CCE80C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96000" y="2305878"/>
            <a:ext cx="10520239" cy="3776945"/>
          </a:xfrm>
        </p:spPr>
        <p:txBody>
          <a:bodyPr/>
          <a:lstStyle/>
          <a:p>
            <a:pPr marL="285750" indent="-285750">
              <a:spcBef>
                <a:spcPts val="12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b="1" noProof="0" dirty="0"/>
              <a:t>Increased and more innovative use of CLLD, ITI and territorial tools for essential services. </a:t>
            </a:r>
            <a:r>
              <a:rPr lang="en-GB" noProof="0" dirty="0"/>
              <a:t>These tools can improve the territorial relevance of investments for essential services by enhancing coherence with regional policy frameworks and needs</a:t>
            </a:r>
            <a:endParaRPr lang="en-GB" b="1" noProof="0" dirty="0"/>
          </a:p>
          <a:p>
            <a:pPr marL="285750" indent="-285750">
              <a:spcBef>
                <a:spcPts val="12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b="1" noProof="0" dirty="0"/>
              <a:t>Strengthen the role of regions in the NRPPs, particularly in relation to the targeting of structural needs </a:t>
            </a:r>
            <a:r>
              <a:rPr lang="en-GB" noProof="0" dirty="0"/>
              <a:t>– including beyond essential services – </a:t>
            </a:r>
            <a:r>
              <a:rPr lang="en-GB" b="1" noProof="0" dirty="0"/>
              <a:t>in rural, remote and vulnerable regions</a:t>
            </a:r>
          </a:p>
          <a:p>
            <a:pPr marL="285750" indent="-285750">
              <a:spcBef>
                <a:spcPts val="12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b="1" noProof="0" dirty="0"/>
              <a:t>Maintain Cohesion Policy’s funding structure while exploring streamlining options. </a:t>
            </a:r>
            <a:r>
              <a:rPr lang="en-GB" noProof="0" dirty="0"/>
              <a:t>This includes promoting clearer responsibilities and reducing overlap in the number of EU funds supporting essential service investments in rural, remote and vulnerable regions</a:t>
            </a:r>
          </a:p>
          <a:p>
            <a:pPr marL="285750" indent="-285750">
              <a:spcBef>
                <a:spcPts val="12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n-GB" b="1" noProof="0" dirty="0"/>
          </a:p>
        </p:txBody>
      </p:sp>
    </p:spTree>
    <p:extLst>
      <p:ext uri="{BB962C8B-B14F-4D97-AF65-F5344CB8AC3E}">
        <p14:creationId xmlns:p14="http://schemas.microsoft.com/office/powerpoint/2010/main" val="34775452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B6DC506F-9CE6-3F7C-5F7B-CDF8055A4A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200021"/>
            <a:ext cx="9518685" cy="1655762"/>
          </a:xfrm>
        </p:spPr>
        <p:txBody>
          <a:bodyPr/>
          <a:lstStyle/>
          <a:p>
            <a:r>
              <a:rPr lang="en-GB" noProof="0" dirty="0"/>
              <a:t>Thank you for your attention</a:t>
            </a:r>
          </a:p>
        </p:txBody>
      </p:sp>
      <p:sp>
        <p:nvSpPr>
          <p:cNvPr id="6" name="Untertitel 5">
            <a:extLst>
              <a:ext uri="{FF2B5EF4-FFF2-40B4-BE49-F238E27FC236}">
                <a16:creationId xmlns:a16="http://schemas.microsoft.com/office/drawing/2014/main" id="{DB1D6BAE-513B-9975-3DDF-BD8CC1DAB07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noProof="0" dirty="0"/>
              <a:t>Arndt Münch</a:t>
            </a:r>
          </a:p>
          <a:p>
            <a:r>
              <a:rPr lang="en-GB" sz="1600" noProof="0" dirty="0"/>
              <a:t>ÖIR GmbH</a:t>
            </a:r>
          </a:p>
          <a:p>
            <a:r>
              <a:rPr lang="en-GB" sz="1600" noProof="0" dirty="0">
                <a:solidFill>
                  <a:schemeClr val="bg1">
                    <a:lumMod val="9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muench@oir.at</a:t>
            </a:r>
            <a:endParaRPr lang="en-GB" sz="1600" noProof="0" dirty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en-GB" sz="1600" noProof="0" dirty="0">
                <a:solidFill>
                  <a:schemeClr val="bg1">
                    <a:lumMod val="95000"/>
                  </a:schemeClr>
                </a:solidFill>
              </a:rPr>
              <a:t>00 43 676 901 44 77</a:t>
            </a:r>
          </a:p>
          <a:p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522970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9B49E142-ADDD-A5E4-9691-8B561E44880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478E1015-7BDE-C23D-ACFD-B9E6468483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392" y="1116000"/>
            <a:ext cx="8336653" cy="965443"/>
          </a:xfrm>
        </p:spPr>
        <p:txBody>
          <a:bodyPr/>
          <a:lstStyle/>
          <a:p>
            <a:r>
              <a:rPr lang="en-GB" noProof="0" dirty="0"/>
              <a:t>Agenda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C0866200-B2C8-DE63-A357-27FED38AC71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94393" y="2088000"/>
            <a:ext cx="8336652" cy="3543294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noProof="0" dirty="0"/>
              <a:t>Demographic change, territorial disparities and implications for essential services</a:t>
            </a:r>
          </a:p>
          <a:p>
            <a:pPr marL="457200" indent="-457200">
              <a:buFont typeface="+mj-lt"/>
              <a:buAutoNum type="arabicPeriod"/>
            </a:pPr>
            <a:r>
              <a:rPr lang="en-GB" noProof="0" dirty="0"/>
              <a:t>EU support to essential services in remote and shrinking regions</a:t>
            </a:r>
          </a:p>
          <a:p>
            <a:pPr marL="457200" indent="-457200">
              <a:buFont typeface="+mj-lt"/>
              <a:buAutoNum type="arabicPeriod"/>
            </a:pPr>
            <a:r>
              <a:rPr lang="en-GB" noProof="0" dirty="0"/>
              <a:t>Barriers and approaches for the provision of essential services in vulnerable regions</a:t>
            </a:r>
          </a:p>
          <a:p>
            <a:pPr marL="457200" indent="-457200">
              <a:buFont typeface="+mj-lt"/>
              <a:buAutoNum type="arabicPeriod"/>
            </a:pPr>
            <a:r>
              <a:rPr lang="en-GB" noProof="0" dirty="0"/>
              <a:t>Recommendations and policy options for 2028-2034</a:t>
            </a:r>
          </a:p>
          <a:p>
            <a:pPr marL="457200" indent="-457200">
              <a:buFont typeface="+mj-lt"/>
              <a:buAutoNum type="arabicPeriod"/>
            </a:pP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889159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7EC19D-C70B-0CCF-6673-2FBB11986D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7F8C1-522D-1176-98E3-B550AEEDF4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1030544"/>
            <a:ext cx="8136674" cy="3114894"/>
          </a:xfrm>
        </p:spPr>
        <p:txBody>
          <a:bodyPr/>
          <a:lstStyle/>
          <a:p>
            <a:r>
              <a:rPr lang="en-GB" noProof="0" dirty="0"/>
              <a:t>Demographic change, territorial disparities and implications for essential services</a:t>
            </a:r>
          </a:p>
        </p:txBody>
      </p:sp>
      <p:sp>
        <p:nvSpPr>
          <p:cNvPr id="4" name="Subtitle 12">
            <a:extLst>
              <a:ext uri="{FF2B5EF4-FFF2-40B4-BE49-F238E27FC236}">
                <a16:creationId xmlns:a16="http://schemas.microsoft.com/office/drawing/2014/main" id="{9284E5AC-C655-AADB-6B0A-155A59F553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noProof="0" dirty="0">
                <a:solidFill>
                  <a:srgbClr val="0D4F9D"/>
                </a:solidFill>
              </a:rPr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3745561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8B8B18-EFC9-6F24-CF37-79224A8FEC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8846430-A8EC-A7AE-B45C-F3128D7F9E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393" y="828000"/>
            <a:ext cx="6102386" cy="965443"/>
          </a:xfrm>
        </p:spPr>
        <p:txBody>
          <a:bodyPr>
            <a:noAutofit/>
          </a:bodyPr>
          <a:lstStyle/>
          <a:p>
            <a:r>
              <a:rPr lang="en-GB" sz="4400" noProof="0" dirty="0"/>
              <a:t>Demographic change and territorial disparities  in the EU</a:t>
            </a:r>
            <a:br>
              <a:rPr lang="en-GB" sz="4400" noProof="0" dirty="0">
                <a:highlight>
                  <a:srgbClr val="FFFF00"/>
                </a:highlight>
              </a:rPr>
            </a:br>
            <a:endParaRPr lang="en-GB" sz="4400" noProof="0" dirty="0">
              <a:highlight>
                <a:srgbClr val="FFFF00"/>
              </a:highlight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F1CEFC-6D4E-4A0A-57B4-8BD0C0DCE77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94393" y="2712588"/>
            <a:ext cx="5522913" cy="3824294"/>
          </a:xfrm>
          <a:solidFill>
            <a:schemeClr val="bg1"/>
          </a:solidFill>
        </p:spPr>
        <p:txBody>
          <a:bodyPr/>
          <a:lstStyle/>
          <a:p>
            <a:pPr marL="180000" indent="-1800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noProof="0" dirty="0"/>
              <a:t>Demographic dynamics </a:t>
            </a:r>
            <a:r>
              <a:rPr lang="en-GB" dirty="0"/>
              <a:t>vary in rural Europe:</a:t>
            </a:r>
            <a:r>
              <a:rPr lang="en-GB" noProof="0" dirty="0"/>
              <a:t> out-migration, low birth rates and ageing in </a:t>
            </a:r>
            <a:r>
              <a:rPr lang="en-GB" b="1" noProof="0" dirty="0"/>
              <a:t>peripheral and rural regions</a:t>
            </a:r>
            <a:r>
              <a:rPr lang="en-GB" noProof="0" dirty="0"/>
              <a:t>, moderate growth in rural areas closer to urban centres due to migration or suburbanisation</a:t>
            </a:r>
          </a:p>
          <a:p>
            <a:pPr marL="180000" indent="-1800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noProof="0" dirty="0"/>
              <a:t>Islands, outermost regions and mountain areas share structural vulnerabilities linked to remoteness and low accessibility</a:t>
            </a:r>
          </a:p>
          <a:p>
            <a:pPr marL="180000" indent="-18000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noProof="0" dirty="0"/>
              <a:t>Development traps regions (often middle-income areas with economic stagnation) also face worsening social and economic conditions</a:t>
            </a:r>
          </a:p>
          <a:p>
            <a:pPr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</a:pPr>
            <a:endParaRPr lang="en-GB" noProof="0" dirty="0"/>
          </a:p>
          <a:p>
            <a:pPr marL="342900" indent="-34290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endParaRPr lang="en-GB" sz="1500" noProof="0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C79BC68B-66A3-FD75-583A-C664DC86693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GB" sz="1600" noProof="0" dirty="0"/>
              <a:t>Improving Essential Services in the EU regions: The role of Cohesion Policy</a:t>
            </a:r>
            <a:endParaRPr lang="en-GB" noProof="0" dirty="0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7E1CC17D-6CD0-C766-89D1-75738BBAB5FD}"/>
              </a:ext>
            </a:extLst>
          </p:cNvPr>
          <p:cNvSpPr txBox="1">
            <a:spLocks/>
          </p:cNvSpPr>
          <p:nvPr/>
        </p:nvSpPr>
        <p:spPr>
          <a:xfrm>
            <a:off x="5917306" y="6200594"/>
            <a:ext cx="2924544" cy="18430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buFont typeface="Myriad Pro" panose="020B0604020202020204" pitchFamily="34" charset="0"/>
              <a:buNone/>
              <a:defRPr sz="2000" b="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179388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EuropeaEco" pitchFamily="2" charset="0"/>
              <a:buChar char="•"/>
              <a:defRPr sz="18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357188" indent="-1778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EuropeaEco" pitchFamily="2" charset="0"/>
              <a:buChar char="–"/>
              <a:defRPr sz="16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536575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EuropeaEco" pitchFamily="2" charset="0"/>
              <a:buChar char=" "/>
              <a:defRPr sz="14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719138" indent="-1825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EuropeaEco" pitchFamily="2" charset="0"/>
              <a:buChar char="–"/>
              <a:defRPr sz="12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Myriad Pro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Myriad Pro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Myriad Pro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Myriad Pro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1200" noProof="0" dirty="0"/>
              <a:t>Source: ÖIR GmbH based on Eurostat</a:t>
            </a:r>
          </a:p>
        </p:txBody>
      </p:sp>
      <p:graphicFrame>
        <p:nvGraphicFramePr>
          <p:cNvPr id="7" name="Diagramm 6">
            <a:extLst>
              <a:ext uri="{FF2B5EF4-FFF2-40B4-BE49-F238E27FC236}">
                <a16:creationId xmlns:a16="http://schemas.microsoft.com/office/drawing/2014/main" id="{7A1A9EBB-4F23-67D7-2D1F-7D56CFD0E57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9225213"/>
              </p:ext>
            </p:extLst>
          </p:nvPr>
        </p:nvGraphicFramePr>
        <p:xfrm>
          <a:off x="6098671" y="2051438"/>
          <a:ext cx="5522913" cy="3978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30627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032472-D582-C6DC-1F6D-778EB4E5D0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D7FA016-A04E-8AF3-9FEA-83CBDD86FF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6528" y="765544"/>
            <a:ext cx="5400001" cy="965443"/>
          </a:xfrm>
        </p:spPr>
        <p:txBody>
          <a:bodyPr>
            <a:noAutofit/>
          </a:bodyPr>
          <a:lstStyle/>
          <a:p>
            <a:r>
              <a:rPr lang="en-GB" sz="4800" noProof="0" dirty="0"/>
              <a:t>Implications for essential services</a:t>
            </a:r>
            <a:br>
              <a:rPr lang="en-GB" sz="4800" noProof="0" dirty="0"/>
            </a:br>
            <a:endParaRPr lang="en-GB" noProof="0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57D80FFB-CA25-780A-5933-55338E4F663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94393" y="403475"/>
            <a:ext cx="6817440" cy="362069"/>
          </a:xfrm>
        </p:spPr>
        <p:txBody>
          <a:bodyPr/>
          <a:lstStyle/>
          <a:p>
            <a:r>
              <a:rPr lang="en-GB" sz="1600" noProof="0" dirty="0"/>
              <a:t>Improving Essential Services in the EU regions: The role of Cohesion Policy</a:t>
            </a:r>
            <a:endParaRPr lang="en-GB" noProof="0" dirty="0"/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48EF6657-850A-5D96-7AC7-185F1AB55CB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95999" y="2160000"/>
            <a:ext cx="5700001" cy="4474846"/>
          </a:xfrm>
          <a:solidFill>
            <a:schemeClr val="bg1"/>
          </a:solidFill>
        </p:spPr>
        <p:txBody>
          <a:bodyPr/>
          <a:lstStyle/>
          <a:p>
            <a:pPr marL="180000" indent="-180000">
              <a:lnSpc>
                <a:spcPct val="100000"/>
              </a:lnSpc>
              <a:spcBef>
                <a:spcPts val="3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noProof="0" dirty="0"/>
              <a:t>Essential services under scope of this study include </a:t>
            </a:r>
            <a:r>
              <a:rPr lang="en-GB" b="1" noProof="0" dirty="0"/>
              <a:t>health services, child-care </a:t>
            </a:r>
            <a:r>
              <a:rPr lang="en-GB" noProof="0" dirty="0"/>
              <a:t>and</a:t>
            </a:r>
            <a:r>
              <a:rPr lang="en-GB" b="1" noProof="0" dirty="0"/>
              <a:t> services to individuals </a:t>
            </a:r>
          </a:p>
          <a:p>
            <a:pPr marL="180000" indent="-180000">
              <a:lnSpc>
                <a:spcPct val="100000"/>
              </a:lnSpc>
              <a:spcBef>
                <a:spcPts val="3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b="1" noProof="0" dirty="0"/>
              <a:t>Remoteness </a:t>
            </a:r>
            <a:r>
              <a:rPr lang="en-GB" noProof="0" dirty="0"/>
              <a:t>and</a:t>
            </a:r>
            <a:r>
              <a:rPr lang="en-GB" b="1" noProof="0" dirty="0"/>
              <a:t> accessibility barriers:</a:t>
            </a:r>
            <a:r>
              <a:rPr lang="en-GB" noProof="0" dirty="0"/>
              <a:t> longer travel times, higher transport costs and limited availability of facilities</a:t>
            </a:r>
          </a:p>
          <a:p>
            <a:pPr marL="180000" indent="-180000">
              <a:lnSpc>
                <a:spcPct val="100000"/>
              </a:lnSpc>
              <a:spcBef>
                <a:spcPts val="3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b="1" noProof="0" dirty="0"/>
              <a:t>Low population density </a:t>
            </a:r>
            <a:r>
              <a:rPr lang="en-GB" noProof="0" dirty="0"/>
              <a:t>intensifies service delivery challenge in peripheral and interior regions</a:t>
            </a:r>
          </a:p>
          <a:p>
            <a:pPr marL="180000" indent="-180000">
              <a:lnSpc>
                <a:spcPct val="100000"/>
              </a:lnSpc>
              <a:spcBef>
                <a:spcPts val="3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noProof="0" dirty="0"/>
              <a:t>These factors combine with </a:t>
            </a:r>
            <a:r>
              <a:rPr lang="en-GB" b="1" noProof="0" dirty="0"/>
              <a:t>demographic decline </a:t>
            </a:r>
            <a:r>
              <a:rPr lang="en-GB" noProof="0" dirty="0"/>
              <a:t>and shrinking or changing </a:t>
            </a:r>
            <a:r>
              <a:rPr lang="en-GB" b="1" noProof="0" dirty="0"/>
              <a:t>tax bases</a:t>
            </a:r>
            <a:r>
              <a:rPr lang="en-GB" noProof="0" dirty="0"/>
              <a:t>, making it increasingly difficult to maintain local services</a:t>
            </a:r>
          </a:p>
          <a:p>
            <a:pPr>
              <a:lnSpc>
                <a:spcPct val="100000"/>
              </a:lnSpc>
              <a:spcBef>
                <a:spcPts val="300"/>
              </a:spcBef>
              <a:buClr>
                <a:schemeClr val="accent1"/>
              </a:buClr>
            </a:pPr>
            <a:endParaRPr lang="en-GB" b="1" noProof="0" dirty="0"/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546E777F-8094-5914-A864-4040C6509051}"/>
              </a:ext>
            </a:extLst>
          </p:cNvPr>
          <p:cNvSpPr txBox="1">
            <a:spLocks/>
          </p:cNvSpPr>
          <p:nvPr/>
        </p:nvSpPr>
        <p:spPr>
          <a:xfrm>
            <a:off x="6096000" y="6157749"/>
            <a:ext cx="3612748" cy="18032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buFont typeface="Myriad Pro" panose="020B0604020202020204" pitchFamily="34" charset="0"/>
              <a:buNone/>
              <a:defRPr sz="2000" b="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179388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EuropeaEco" pitchFamily="2" charset="0"/>
              <a:buChar char="•"/>
              <a:defRPr sz="18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357188" indent="-1778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EuropeaEco" pitchFamily="2" charset="0"/>
              <a:buChar char="–"/>
              <a:defRPr sz="16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536575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EuropeaEco" pitchFamily="2" charset="0"/>
              <a:buChar char=" "/>
              <a:defRPr sz="14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719138" indent="-1825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EuropeaEco" pitchFamily="2" charset="0"/>
              <a:buChar char="–"/>
              <a:defRPr sz="12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Myriad Pro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Myriad Pro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Myriad Pro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Myriad Pro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noProof="0" dirty="0"/>
              <a:t>Source: ÖIR GmbH based on Eurostat</a:t>
            </a:r>
          </a:p>
        </p:txBody>
      </p:sp>
      <p:pic>
        <p:nvPicPr>
          <p:cNvPr id="5" name="Grafik 4" descr="Ein Bild, das Text, Karte, Screenshot enthält.&#10;&#10;KI-generierte Inhalte können fehlerhaft sein.">
            <a:extLst>
              <a:ext uri="{FF2B5EF4-FFF2-40B4-BE49-F238E27FC236}">
                <a16:creationId xmlns:a16="http://schemas.microsoft.com/office/drawing/2014/main" id="{A93302EA-2D7E-A6D3-5A1A-D13826646E2D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3387" y="615493"/>
            <a:ext cx="5406774" cy="5406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3578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7738B1-078B-8FC0-68B9-64E2C00D52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2BAEB-5816-00A5-3379-F49D639ECD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1030544"/>
            <a:ext cx="8136674" cy="3114894"/>
          </a:xfrm>
        </p:spPr>
        <p:txBody>
          <a:bodyPr/>
          <a:lstStyle/>
          <a:p>
            <a:r>
              <a:rPr lang="en-GB" noProof="0" dirty="0"/>
              <a:t>EU support to essential services in remote and shrinking regions</a:t>
            </a:r>
            <a:endParaRPr lang="en-GB" u="sng" noProof="0" dirty="0"/>
          </a:p>
        </p:txBody>
      </p:sp>
      <p:sp>
        <p:nvSpPr>
          <p:cNvPr id="4" name="Subtitle 12">
            <a:extLst>
              <a:ext uri="{FF2B5EF4-FFF2-40B4-BE49-F238E27FC236}">
                <a16:creationId xmlns:a16="http://schemas.microsoft.com/office/drawing/2014/main" id="{10B3EF59-575D-F006-7F14-F9C02F43F7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noProof="0" dirty="0">
                <a:solidFill>
                  <a:srgbClr val="0D4F9D"/>
                </a:solidFill>
              </a:rPr>
              <a:t>02</a:t>
            </a:r>
          </a:p>
        </p:txBody>
      </p:sp>
    </p:spTree>
    <p:extLst>
      <p:ext uri="{BB962C8B-B14F-4D97-AF65-F5344CB8AC3E}">
        <p14:creationId xmlns:p14="http://schemas.microsoft.com/office/powerpoint/2010/main" val="1540963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D9BBA0-2C48-45EA-546C-2096D45C44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FDDFD62-DBA1-777D-B20F-269F6B109A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392" y="1116000"/>
            <a:ext cx="11708468" cy="965443"/>
          </a:xfrm>
        </p:spPr>
        <p:txBody>
          <a:bodyPr>
            <a:noAutofit/>
          </a:bodyPr>
          <a:lstStyle/>
          <a:p>
            <a:r>
              <a:rPr lang="en-GB" noProof="0" dirty="0"/>
              <a:t>Main EU instruments targeting remote and depopulated regions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A9E1E2A2-0463-9856-08E6-EA3CD487C4D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GB" sz="1600" noProof="0" dirty="0"/>
              <a:t>Improving Essential Services in the EU regions: The role of Cohesion Policy</a:t>
            </a:r>
            <a:endParaRPr lang="en-GB" noProof="0" dirty="0"/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E7A831F5-DEB2-AB8F-55C2-6BA1144F73D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96000" y="2430927"/>
            <a:ext cx="10661715" cy="3561190"/>
          </a:xfrm>
        </p:spPr>
        <p:txBody>
          <a:bodyPr/>
          <a:lstStyle/>
          <a:p>
            <a:pPr marL="285750" indent="-285750">
              <a:spcBef>
                <a:spcPts val="12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1800" noProof="0" dirty="0"/>
              <a:t>The EU supports essential services with </a:t>
            </a:r>
            <a:r>
              <a:rPr lang="en-GB" sz="1800" b="1" noProof="0" dirty="0"/>
              <a:t>Cohesion Policy</a:t>
            </a:r>
            <a:r>
              <a:rPr lang="en-GB" sz="1800" noProof="0" dirty="0"/>
              <a:t>, the </a:t>
            </a:r>
            <a:r>
              <a:rPr lang="en-GB" sz="1800" b="1" noProof="0" dirty="0"/>
              <a:t>Recovery and Resilience Facility </a:t>
            </a:r>
            <a:r>
              <a:rPr lang="en-GB" sz="1800" noProof="0" dirty="0"/>
              <a:t>and the </a:t>
            </a:r>
            <a:r>
              <a:rPr lang="en-GB" sz="1800" b="1" noProof="0" dirty="0"/>
              <a:t>Common Agricultural Policy</a:t>
            </a:r>
            <a:r>
              <a:rPr lang="en-GB" sz="1800" noProof="0" dirty="0"/>
              <a:t>. </a:t>
            </a:r>
            <a:r>
              <a:rPr lang="en-GB" sz="1800" dirty="0"/>
              <a:t>With three major EU instruments, regulatory complexity is high: differences in delivery approaches, rules on eligible expenditure and high numbers of individual funding programmes.</a:t>
            </a:r>
            <a:endParaRPr lang="en-GB" sz="1800" noProof="0" dirty="0"/>
          </a:p>
          <a:p>
            <a:pPr marL="285750" indent="-285750">
              <a:spcBef>
                <a:spcPts val="12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1800" b="1" noProof="0" dirty="0"/>
              <a:t>The Recovery and Resilience Facility </a:t>
            </a:r>
            <a:r>
              <a:rPr lang="en-GB" sz="1800" noProof="0" dirty="0"/>
              <a:t>provides significant spending in most Member States to support essential services for healthcare, childcare and other services to people over the 2021-2027 period – generally with </a:t>
            </a:r>
            <a:r>
              <a:rPr lang="en-GB" sz="1800" b="1" noProof="0" dirty="0"/>
              <a:t>limited territorial targeting</a:t>
            </a:r>
            <a:endParaRPr lang="en-GB" sz="1800" noProof="0" dirty="0"/>
          </a:p>
          <a:p>
            <a:pPr marL="285750" indent="-285750">
              <a:spcBef>
                <a:spcPts val="12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1800" noProof="0" dirty="0"/>
              <a:t>Some Member States (e.g. CZ, IE, LV, RO, AT) use </a:t>
            </a:r>
            <a:r>
              <a:rPr lang="en-GB" sz="1800" b="1" noProof="0" dirty="0"/>
              <a:t>Common Agricultural Policy </a:t>
            </a:r>
            <a:r>
              <a:rPr lang="en-GB" sz="1800" noProof="0" dirty="0"/>
              <a:t>interventions (</a:t>
            </a:r>
            <a:r>
              <a:rPr lang="en-GB" sz="1800" b="1" noProof="0" dirty="0"/>
              <a:t>investment support </a:t>
            </a:r>
            <a:r>
              <a:rPr lang="en-GB" sz="1800" noProof="0" dirty="0"/>
              <a:t>or </a:t>
            </a:r>
            <a:r>
              <a:rPr lang="en-GB" sz="1800" b="1" noProof="0" dirty="0"/>
              <a:t>LEADER</a:t>
            </a:r>
            <a:r>
              <a:rPr lang="en-GB" sz="1800" noProof="0" dirty="0"/>
              <a:t>)</a:t>
            </a:r>
            <a:r>
              <a:rPr lang="en-GB" sz="1800" b="1" noProof="0" dirty="0"/>
              <a:t> </a:t>
            </a:r>
            <a:r>
              <a:rPr lang="en-GB" sz="1800" noProof="0" dirty="0"/>
              <a:t>to support investments in essential services</a:t>
            </a:r>
          </a:p>
          <a:p>
            <a:pPr marL="285750" indent="-285750">
              <a:spcBef>
                <a:spcPts val="12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1800" noProof="0" dirty="0"/>
              <a:t>Cohesion Policy is used in most Member States to support essential services. It uses </a:t>
            </a:r>
            <a:r>
              <a:rPr lang="en-GB" sz="1800" b="1" noProof="0" dirty="0"/>
              <a:t>territorial ringfencing </a:t>
            </a:r>
            <a:r>
              <a:rPr lang="en-GB" sz="1800" noProof="0" dirty="0"/>
              <a:t>and </a:t>
            </a:r>
            <a:r>
              <a:rPr lang="en-GB" sz="1800" b="1" noProof="0" dirty="0"/>
              <a:t>territorial tools </a:t>
            </a:r>
            <a:r>
              <a:rPr lang="en-GB" sz="1800" noProof="0" dirty="0"/>
              <a:t>to direct funding for essential services to sparsely populated, rural, mountain and island regions</a:t>
            </a:r>
          </a:p>
          <a:p>
            <a:pPr marL="285750" indent="-285750">
              <a:spcBef>
                <a:spcPts val="12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n-GB" sz="1800" noProof="0" dirty="0"/>
          </a:p>
        </p:txBody>
      </p:sp>
    </p:spTree>
    <p:extLst>
      <p:ext uri="{BB962C8B-B14F-4D97-AF65-F5344CB8AC3E}">
        <p14:creationId xmlns:p14="http://schemas.microsoft.com/office/powerpoint/2010/main" val="17628182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B47F78-E011-DC6B-419A-9B1A3AB230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CF32EDE-107C-8B20-3561-749FDECC84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392" y="1116000"/>
            <a:ext cx="11708468" cy="965443"/>
          </a:xfrm>
        </p:spPr>
        <p:txBody>
          <a:bodyPr>
            <a:noAutofit/>
          </a:bodyPr>
          <a:lstStyle/>
          <a:p>
            <a:r>
              <a:rPr lang="en-GB" noProof="0" dirty="0"/>
              <a:t>Cohesion Policy (2021–2027) support for essential services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54BA7617-B8DC-F10F-A90D-394A8FB9614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GB" sz="1600" noProof="0" dirty="0"/>
              <a:t>Improving Essential Services in the EU regions: The role of Cohesion Policy</a:t>
            </a:r>
            <a:endParaRPr lang="en-GB" noProof="0" dirty="0"/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C8A395FB-C138-0BC2-7830-7F601596A56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05508" y="2431899"/>
            <a:ext cx="3657354" cy="3561190"/>
          </a:xfrm>
        </p:spPr>
        <p:txBody>
          <a:bodyPr/>
          <a:lstStyle/>
          <a:p>
            <a:pPr marL="285750" indent="-285750"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1800" b="1" noProof="0" dirty="0"/>
              <a:t>PO4</a:t>
            </a:r>
            <a:r>
              <a:rPr lang="en-GB" sz="1800" noProof="0" dirty="0"/>
              <a:t> (Social Europe) and </a:t>
            </a:r>
            <a:r>
              <a:rPr lang="en-GB" sz="1800" b="1" noProof="0" dirty="0"/>
              <a:t>PO5</a:t>
            </a:r>
            <a:r>
              <a:rPr lang="en-GB" sz="1800" noProof="0" dirty="0"/>
              <a:t> (Europe closer to citizens) feature Cohesion Policy investments in essential services </a:t>
            </a:r>
          </a:p>
          <a:p>
            <a:pPr marL="285750" indent="-285750"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1800" b="1" noProof="0" dirty="0"/>
              <a:t>EUR 15.7 billion </a:t>
            </a:r>
            <a:r>
              <a:rPr lang="en-GB" sz="1800" noProof="0" dirty="0"/>
              <a:t>in EU funding dedicated to healthcare, childcare and long-term care – EUR 15.2 </a:t>
            </a:r>
            <a:r>
              <a:rPr lang="en-GB" sz="1800" noProof="0"/>
              <a:t>billion from </a:t>
            </a:r>
            <a:r>
              <a:rPr lang="en-GB" sz="1800" b="1" noProof="0" dirty="0"/>
              <a:t>ERDF &amp; ESF+ </a:t>
            </a:r>
            <a:r>
              <a:rPr lang="en-GB" sz="1800" noProof="0" dirty="0"/>
              <a:t>alone</a:t>
            </a:r>
          </a:p>
          <a:p>
            <a:pPr marL="285750" indent="-285750"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1800" b="1" noProof="0" dirty="0"/>
              <a:t>EUR 12.4 billion </a:t>
            </a:r>
            <a:r>
              <a:rPr lang="en-GB" sz="1800" noProof="0" dirty="0"/>
              <a:t>in EU funding targets </a:t>
            </a:r>
            <a:r>
              <a:rPr lang="en-GB" sz="1800" b="1" noProof="0" dirty="0"/>
              <a:t>less developed</a:t>
            </a:r>
            <a:r>
              <a:rPr lang="en-GB" sz="1800" noProof="0" dirty="0"/>
              <a:t>, </a:t>
            </a:r>
            <a:r>
              <a:rPr lang="en-GB" sz="1800" b="1" noProof="0" dirty="0"/>
              <a:t>outermost</a:t>
            </a:r>
            <a:r>
              <a:rPr lang="en-GB" sz="1800" noProof="0" dirty="0"/>
              <a:t>, </a:t>
            </a:r>
            <a:r>
              <a:rPr lang="en-GB" sz="1800" b="1" noProof="0" dirty="0"/>
              <a:t>northern</a:t>
            </a:r>
            <a:r>
              <a:rPr lang="en-GB" sz="1800" noProof="0" dirty="0"/>
              <a:t> and </a:t>
            </a:r>
            <a:r>
              <a:rPr lang="en-GB" sz="1800" b="1" noProof="0" dirty="0"/>
              <a:t>sparsely populated </a:t>
            </a:r>
            <a:r>
              <a:rPr lang="en-GB" sz="1800" noProof="0" dirty="0"/>
              <a:t>regions</a:t>
            </a:r>
          </a:p>
        </p:txBody>
      </p:sp>
      <p:graphicFrame>
        <p:nvGraphicFramePr>
          <p:cNvPr id="4" name="Diagramm 1">
            <a:extLst>
              <a:ext uri="{FF2B5EF4-FFF2-40B4-BE49-F238E27FC236}">
                <a16:creationId xmlns:a16="http://schemas.microsoft.com/office/drawing/2014/main" id="{73ACC26D-3233-14F2-BD4E-7A7FD747DE1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39341083"/>
              </p:ext>
            </p:extLst>
          </p:nvPr>
        </p:nvGraphicFramePr>
        <p:xfrm>
          <a:off x="4062861" y="2431899"/>
          <a:ext cx="8020038" cy="35830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09A7733C-DD1F-AD2B-15F7-B65F4497C8C5}"/>
              </a:ext>
            </a:extLst>
          </p:cNvPr>
          <p:cNvSpPr txBox="1">
            <a:spLocks/>
          </p:cNvSpPr>
          <p:nvPr/>
        </p:nvSpPr>
        <p:spPr>
          <a:xfrm>
            <a:off x="5187457" y="6196589"/>
            <a:ext cx="4426384" cy="20272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buFont typeface="Myriad Pro" panose="020B0604020202020204" pitchFamily="34" charset="0"/>
              <a:buNone/>
              <a:defRPr sz="2000" b="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179388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EuropeaEco" pitchFamily="2" charset="0"/>
              <a:buChar char="•"/>
              <a:defRPr sz="18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357188" indent="-1778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EuropeaEco" pitchFamily="2" charset="0"/>
              <a:buChar char="–"/>
              <a:defRPr sz="16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536575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EuropeaEco" pitchFamily="2" charset="0"/>
              <a:buChar char=" "/>
              <a:defRPr sz="14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719138" indent="-1825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EuropeaEco" pitchFamily="2" charset="0"/>
              <a:buChar char="–"/>
              <a:defRPr sz="12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Myriad Pro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Myriad Pro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Myriad Pro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Myriad Pro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800" noProof="0" dirty="0"/>
              <a:t>Source: Project team based on Cohesion Data (31.12.2024) </a:t>
            </a:r>
          </a:p>
          <a:p>
            <a:pPr algn="ctr"/>
            <a:endParaRPr lang="en-GB" sz="800" noProof="0" dirty="0"/>
          </a:p>
        </p:txBody>
      </p:sp>
    </p:spTree>
    <p:extLst>
      <p:ext uri="{BB962C8B-B14F-4D97-AF65-F5344CB8AC3E}">
        <p14:creationId xmlns:p14="http://schemas.microsoft.com/office/powerpoint/2010/main" val="38862547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9098ED-1779-D527-F3B8-A2ED840628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5D51DAF-4A45-CDA1-83CD-EB5280B4DC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392" y="1116000"/>
            <a:ext cx="11708468" cy="965443"/>
          </a:xfrm>
        </p:spPr>
        <p:txBody>
          <a:bodyPr>
            <a:noAutofit/>
          </a:bodyPr>
          <a:lstStyle/>
          <a:p>
            <a:r>
              <a:rPr lang="en-GB" noProof="0" dirty="0"/>
              <a:t>Cohesion Policy (2021–2027) support for essential services with territorial tools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8C32088E-7E09-2B12-37C5-039C7314CA0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GB" sz="1600" noProof="0" dirty="0"/>
              <a:t>Improving Essential Services in the EU regions: The role of Cohesion Policy</a:t>
            </a:r>
            <a:endParaRPr lang="en-GB" noProof="0" dirty="0"/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BBE4A2C7-7F83-D604-657A-6E8EB88B0F7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60826" y="2431899"/>
            <a:ext cx="3617285" cy="3714378"/>
          </a:xfrm>
        </p:spPr>
        <p:txBody>
          <a:bodyPr/>
          <a:lstStyle/>
          <a:p>
            <a:pPr marL="285750" indent="-285750">
              <a:lnSpc>
                <a:spcPct val="100000"/>
              </a:lnSpc>
              <a:spcBef>
                <a:spcPts val="3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1800" b="1" noProof="0" dirty="0"/>
              <a:t>Integrated Territorial Investments </a:t>
            </a:r>
            <a:r>
              <a:rPr lang="en-GB" sz="1800" noProof="0" dirty="0"/>
              <a:t>(ITI) and </a:t>
            </a:r>
            <a:r>
              <a:rPr lang="en-GB" sz="1800" b="1" noProof="0" dirty="0"/>
              <a:t>Community-Led Local Development </a:t>
            </a:r>
            <a:r>
              <a:rPr lang="en-GB" sz="1800" noProof="0" dirty="0"/>
              <a:t>(CLLD) mobilise EUR 983 million in EU support for essential services</a:t>
            </a:r>
          </a:p>
          <a:p>
            <a:pPr marL="285750" indent="-285750">
              <a:lnSpc>
                <a:spcPct val="100000"/>
              </a:lnSpc>
              <a:spcBef>
                <a:spcPts val="3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1800" noProof="0" dirty="0"/>
              <a:t>Territorial tools are mostly applied for </a:t>
            </a:r>
            <a:r>
              <a:rPr lang="en-GB" sz="1800" b="1" noProof="0" dirty="0"/>
              <a:t>rural</a:t>
            </a:r>
            <a:r>
              <a:rPr lang="en-GB" sz="1800" noProof="0" dirty="0"/>
              <a:t> and </a:t>
            </a:r>
            <a:r>
              <a:rPr lang="en-GB" sz="1800" b="1" noProof="0" dirty="0"/>
              <a:t>coastal/island </a:t>
            </a:r>
            <a:r>
              <a:rPr lang="en-GB" sz="1800" noProof="0" dirty="0"/>
              <a:t>regions.</a:t>
            </a:r>
          </a:p>
          <a:p>
            <a:pPr marL="285750" indent="-285750">
              <a:lnSpc>
                <a:spcPct val="100000"/>
              </a:lnSpc>
              <a:spcBef>
                <a:spcPts val="3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1800" noProof="0" dirty="0"/>
              <a:t>ITI and CLLD strengthen </a:t>
            </a:r>
            <a:r>
              <a:rPr lang="en-GB" sz="1800" b="1" noProof="0" dirty="0"/>
              <a:t>coherence</a:t>
            </a:r>
            <a:r>
              <a:rPr lang="en-GB" sz="1800" noProof="0" dirty="0"/>
              <a:t> between essential service investments and wider regional support</a:t>
            </a:r>
          </a:p>
        </p:txBody>
      </p:sp>
      <p:graphicFrame>
        <p:nvGraphicFramePr>
          <p:cNvPr id="2" name="Diagramm 1">
            <a:extLst>
              <a:ext uri="{FF2B5EF4-FFF2-40B4-BE49-F238E27FC236}">
                <a16:creationId xmlns:a16="http://schemas.microsoft.com/office/drawing/2014/main" id="{676DD0F7-0123-D803-C916-8B7362F5598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55812441"/>
              </p:ext>
            </p:extLst>
          </p:nvPr>
        </p:nvGraphicFramePr>
        <p:xfrm>
          <a:off x="4666269" y="2539304"/>
          <a:ext cx="7164906" cy="34184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1E6C0ECB-508E-B215-7A07-452ADD44E605}"/>
              </a:ext>
            </a:extLst>
          </p:cNvPr>
          <p:cNvSpPr txBox="1">
            <a:spLocks/>
          </p:cNvSpPr>
          <p:nvPr/>
        </p:nvSpPr>
        <p:spPr>
          <a:xfrm>
            <a:off x="5738578" y="6146277"/>
            <a:ext cx="4181969" cy="20272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buFont typeface="Myriad Pro" panose="020B0604020202020204" pitchFamily="34" charset="0"/>
              <a:buNone/>
              <a:defRPr sz="2000" b="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179388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EuropeaEco" pitchFamily="2" charset="0"/>
              <a:buChar char="•"/>
              <a:defRPr sz="18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357188" indent="-1778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EuropeaEco" pitchFamily="2" charset="0"/>
              <a:buChar char="–"/>
              <a:defRPr sz="16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536575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EuropeaEco" pitchFamily="2" charset="0"/>
              <a:buChar char=" "/>
              <a:defRPr sz="14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719138" indent="-1825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EuropeaEco" pitchFamily="2" charset="0"/>
              <a:buChar char="–"/>
              <a:defRPr sz="12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Myriad Pro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Myriad Pro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Myriad Pro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Myriad Pro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800" noProof="0" dirty="0"/>
              <a:t>Source: Project team based on Cohesion Data (31.12.2024) </a:t>
            </a:r>
          </a:p>
          <a:p>
            <a:pPr algn="ctr"/>
            <a:endParaRPr lang="en-GB" sz="800" noProof="0" dirty="0"/>
          </a:p>
        </p:txBody>
      </p:sp>
    </p:spTree>
    <p:extLst>
      <p:ext uri="{BB962C8B-B14F-4D97-AF65-F5344CB8AC3E}">
        <p14:creationId xmlns:p14="http://schemas.microsoft.com/office/powerpoint/2010/main" val="3066557409"/>
      </p:ext>
    </p:extLst>
  </p:cSld>
  <p:clrMapOvr>
    <a:masterClrMapping/>
  </p:clrMapOvr>
</p:sld>
</file>

<file path=ppt/theme/theme1.xml><?xml version="1.0" encoding="utf-8"?>
<a:theme xmlns:a="http://schemas.openxmlformats.org/drawingml/2006/main" name="CONTENT LIGHT">
  <a:themeElements>
    <a:clrScheme name="EP colors">
      <a:dk1>
        <a:srgbClr val="000000"/>
      </a:dk1>
      <a:lt1>
        <a:srgbClr val="FFFFFF"/>
      </a:lt1>
      <a:dk2>
        <a:srgbClr val="7A868E"/>
      </a:dk2>
      <a:lt2>
        <a:srgbClr val="C8C8C8"/>
      </a:lt2>
      <a:accent1>
        <a:srgbClr val="0C4DA2"/>
      </a:accent1>
      <a:accent2>
        <a:srgbClr val="FDE021"/>
      </a:accent2>
      <a:accent3>
        <a:srgbClr val="00BCFF"/>
      </a:accent3>
      <a:accent4>
        <a:srgbClr val="28DC78"/>
      </a:accent4>
      <a:accent5>
        <a:srgbClr val="FF9600"/>
      </a:accent5>
      <a:accent6>
        <a:srgbClr val="ED0000"/>
      </a:accent6>
      <a:hlink>
        <a:srgbClr val="0C4DA2"/>
      </a:hlink>
      <a:folHlink>
        <a:srgbClr val="7A868E"/>
      </a:folHlink>
    </a:clrScheme>
    <a:fontScheme name="EuropeaEco">
      <a:majorFont>
        <a:latin typeface="EuropeaEco"/>
        <a:ea typeface=""/>
        <a:cs typeface=""/>
      </a:majorFont>
      <a:minorFont>
        <a:latin typeface="EuropeaEc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solidFill>
            <a:schemeClr val="accent1"/>
          </a:solidFill>
        </a:ln>
      </a:spPr>
      <a:bodyPr rtlCol="0" anchor="ctr"/>
      <a:lstStyle>
        <a:defPPr algn="ctr">
          <a:defRPr dirty="0" err="1" smtClean="0">
            <a:latin typeface="Myriad Pro" panose="020B0503030403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custClrLst>
    <a:custClr name="ColorName">
      <a:srgbClr val="003CB4"/>
    </a:custClr>
    <a:custClr name="ColorName">
      <a:srgbClr val="0D4FA0"/>
    </a:custClr>
    <a:custClr name="ColorName">
      <a:srgbClr val="1B6BFF"/>
    </a:custClr>
    <a:custClr name="ColorName">
      <a:srgbClr val="65E2FF"/>
    </a:custClr>
    <a:custClr name="ColorName">
      <a:srgbClr val="7F2223"/>
    </a:custClr>
    <a:custClr name="ColorName">
      <a:srgbClr val="EE0000"/>
    </a:custClr>
    <a:custClr name="ColorName">
      <a:srgbClr val="FF9501"/>
    </a:custClr>
    <a:custClr name="ColorName">
      <a:srgbClr val="FCBF00"/>
    </a:custClr>
    <a:custClr name="ColorName">
      <a:srgbClr val="017601"/>
    </a:custClr>
    <a:custClr name="ColorName">
      <a:srgbClr val="00B463"/>
    </a:custClr>
    <a:custClr name="ColorName">
      <a:srgbClr val="3363C3"/>
    </a:custClr>
    <a:custClr name="ColorName">
      <a:srgbClr val="3D72B3"/>
    </a:custClr>
    <a:custClr name="ColorName">
      <a:srgbClr val="4989FF"/>
    </a:custClr>
    <a:custClr name="ColorName">
      <a:srgbClr val="84E8FF"/>
    </a:custClr>
    <a:custClr name="ColorName">
      <a:srgbClr val="994E4F"/>
    </a:custClr>
    <a:custClr name="ColorName">
      <a:srgbClr val="F13333"/>
    </a:custClr>
    <a:custClr name="ColorName">
      <a:srgbClr val="FFAA34"/>
    </a:custClr>
    <a:custClr name="ColorName">
      <a:srgbClr val="FDCC33"/>
    </a:custClr>
    <a:custClr name="ColorName">
      <a:srgbClr val="349134"/>
    </a:custClr>
    <a:custClr name="ColorName">
      <a:srgbClr val="33C382"/>
    </a:custClr>
    <a:custClr name="ColorName">
      <a:srgbClr val="668AD2"/>
    </a:custClr>
    <a:custClr name="ColorName">
      <a:srgbClr val="6E95C6"/>
    </a:custClr>
    <a:custClr name="ColorName">
      <a:srgbClr val="76A6FF"/>
    </a:custClr>
    <a:custClr name="ColorName">
      <a:srgbClr val="A3EEFF"/>
    </a:custClr>
    <a:custClr name="ColorName">
      <a:srgbClr val="B27A7B"/>
    </a:custClr>
    <a:custClr name="ColorName">
      <a:srgbClr val="F56666"/>
    </a:custClr>
    <a:custClr name="ColorName">
      <a:srgbClr val="FFBF67"/>
    </a:custClr>
    <a:custClr name="ColorName">
      <a:srgbClr val="FDD966"/>
    </a:custClr>
    <a:custClr name="ColorName">
      <a:srgbClr val="67AD67"/>
    </a:custClr>
    <a:custClr name="ColorName">
      <a:srgbClr val="66D2A1"/>
    </a:custClr>
    <a:custClr name="ColorName">
      <a:srgbClr val="99B1E1"/>
    </a:custClr>
    <a:custClr name="ColorName">
      <a:srgbClr val="9EB9D9"/>
    </a:custClr>
    <a:custClr name="ColorName">
      <a:srgbClr val="A4C4FF"/>
    </a:custClr>
    <a:custClr name="ColorName">
      <a:srgbClr val="C1F3FF"/>
    </a:custClr>
    <a:custClr name="ColorName">
      <a:srgbClr val="CCA7A7"/>
    </a:custClr>
    <a:custClr name="ColorName">
      <a:srgbClr val="F89999"/>
    </a:custClr>
    <a:custClr name="ColorName">
      <a:srgbClr val="FFD599"/>
    </a:custClr>
    <a:custClr name="ColorName">
      <a:srgbClr val="FEE599"/>
    </a:custClr>
    <a:custClr name="ColorName">
      <a:srgbClr val="99C899"/>
    </a:custClr>
    <a:custClr name="ColorName">
      <a:srgbClr val="99E1C1"/>
    </a:custClr>
    <a:custClr name="ColorName">
      <a:srgbClr val="CCD8F0"/>
    </a:custClr>
    <a:custClr name="ColorName">
      <a:srgbClr val="CFDCEC"/>
    </a:custClr>
    <a:custClr name="ColorName">
      <a:srgbClr val="D1E1FF"/>
    </a:custClr>
    <a:custClr name="ColorName">
      <a:srgbClr val="E0F9FF"/>
    </a:custClr>
    <a:custClr name="ColorName">
      <a:srgbClr val="E5D3D3"/>
    </a:custClr>
    <a:custClr name="ColorName">
      <a:srgbClr val="FCCCCC"/>
    </a:custClr>
    <a:custClr name="ColorName">
      <a:srgbClr val="FFEACC"/>
    </a:custClr>
    <a:custClr name="ColorName">
      <a:srgbClr val="FEF2CC"/>
    </a:custClr>
    <a:custClr name="ColorName">
      <a:srgbClr val="CCE4CC"/>
    </a:custClr>
    <a:custClr name="ColorName">
      <a:srgbClr val="CCF0E0"/>
    </a:custClr>
  </a:custClrLst>
  <a:extLst>
    <a:ext uri="{05A4C25C-085E-4340-85A3-A5531E510DB2}">
      <thm15:themeFamily xmlns:thm15="http://schemas.microsoft.com/office/thememl/2012/main" name="EP_PowerPoint Template_2023.01.31_Final_Confluence-EuropeaEco6-illus-0" id="{F17B246F-9138-4958-A17E-AA3F7B56B208}" vid="{E933E601-7EB4-45BB-BA43-657A8A2AC4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uropeaEco">
      <a:majorFont>
        <a:latin typeface="EuropeaEco"/>
        <a:ea typeface=""/>
        <a:cs typeface=""/>
      </a:majorFont>
      <a:minorFont>
        <a:latin typeface="EuropeaEc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EuropeaEco">
      <a:majorFont>
        <a:latin typeface="EuropeaEco"/>
        <a:ea typeface=""/>
        <a:cs typeface=""/>
      </a:majorFont>
      <a:minorFont>
        <a:latin typeface="EuropeaEc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f5d60a1-8fd7-4627-93ad-eba79e783330">
      <Terms xmlns="http://schemas.microsoft.com/office/infopath/2007/PartnerControls"/>
    </lcf76f155ced4ddcb4097134ff3c332f>
    <TaxCatchAll xmlns="b185f522-6a7d-484a-b2b2-02b9d22b9e1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4BBCE91B7C6774880CB912F0ED9DE2B" ma:contentTypeVersion="10" ma:contentTypeDescription="Create a new document." ma:contentTypeScope="" ma:versionID="27fe9cb33c3b7d0af8f63d099d01827d">
  <xsd:schema xmlns:xsd="http://www.w3.org/2001/XMLSchema" xmlns:xs="http://www.w3.org/2001/XMLSchema" xmlns:p="http://schemas.microsoft.com/office/2006/metadata/properties" xmlns:ns2="3f5d60a1-8fd7-4627-93ad-eba79e783330" xmlns:ns3="b185f522-6a7d-484a-b2b2-02b9d22b9e1d" targetNamespace="http://schemas.microsoft.com/office/2006/metadata/properties" ma:root="true" ma:fieldsID="49b1ddc0754d75fcbdb2eed749ee5798" ns2:_="" ns3:_="">
    <xsd:import namespace="3f5d60a1-8fd7-4627-93ad-eba79e783330"/>
    <xsd:import namespace="b185f522-6a7d-484a-b2b2-02b9d22b9e1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5d60a1-8fd7-4627-93ad-eba79e7833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1b4007d-a24b-4294-94d8-eb91c0aea2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85f522-6a7d-484a-b2b2-02b9d22b9e1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51d39be-edb8-420f-9354-ec57c6b79d17}" ma:internalName="TaxCatchAll" ma:showField="CatchAllData" ma:web="b185f522-6a7d-484a-b2b2-02b9d22b9e1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A0B41CA-1C66-4084-B645-2079FAE45348}">
  <ds:schemaRefs>
    <ds:schemaRef ds:uri="http://schemas.microsoft.com/office/2006/documentManagement/types"/>
    <ds:schemaRef ds:uri="8d2effba-1067-40a2-92e0-bdc070673379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elements/1.1/"/>
    <ds:schemaRef ds:uri="http://purl.org/dc/dcmitype/"/>
    <ds:schemaRef ds:uri="http://schemas.microsoft.com/office/infopath/2007/PartnerControls"/>
    <ds:schemaRef ds:uri="c2f7bf97-4d20-46c8-b7d3-fd569187a7a9"/>
    <ds:schemaRef ds:uri="http://www.w3.org/XML/1998/namespace"/>
    <ds:schemaRef ds:uri="3f5d60a1-8fd7-4627-93ad-eba79e783330"/>
    <ds:schemaRef ds:uri="b185f522-6a7d-484a-b2b2-02b9d22b9e1d"/>
  </ds:schemaRefs>
</ds:datastoreItem>
</file>

<file path=customXml/itemProps2.xml><?xml version="1.0" encoding="utf-8"?>
<ds:datastoreItem xmlns:ds="http://schemas.openxmlformats.org/officeDocument/2006/customXml" ds:itemID="{EDE40694-AF64-438E-AB0D-F552D15F458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0062A4D-4BCE-4797-ADA2-12E43773DF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f5d60a1-8fd7-4627-93ad-eba79e783330"/>
    <ds:schemaRef ds:uri="b185f522-6a7d-484a-b2b2-02b9d22b9e1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1455</Words>
  <Application>Microsoft Office PowerPoint</Application>
  <PresentationFormat>Breitbild</PresentationFormat>
  <Paragraphs>102</Paragraphs>
  <Slides>17</Slides>
  <Notes>9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17</vt:i4>
      </vt:variant>
    </vt:vector>
  </HeadingPairs>
  <TitlesOfParts>
    <vt:vector size="21" baseType="lpstr">
      <vt:lpstr>Myriad Pro</vt:lpstr>
      <vt:lpstr>Arial</vt:lpstr>
      <vt:lpstr>EuropeaEco</vt:lpstr>
      <vt:lpstr>CONTENT LIGHT</vt:lpstr>
      <vt:lpstr>Improving Essential Services in EU regions: The role of Cohesion Policy</vt:lpstr>
      <vt:lpstr>Agenda</vt:lpstr>
      <vt:lpstr>Demographic change, territorial disparities and implications for essential services</vt:lpstr>
      <vt:lpstr>Demographic change and territorial disparities  in the EU </vt:lpstr>
      <vt:lpstr>Implications for essential services </vt:lpstr>
      <vt:lpstr>EU support to essential services in remote and shrinking regions</vt:lpstr>
      <vt:lpstr>Main EU instruments targeting remote and depopulated regions</vt:lpstr>
      <vt:lpstr>Cohesion Policy (2021–2027) support for essential services</vt:lpstr>
      <vt:lpstr>Cohesion Policy (2021–2027) support for essential services with territorial tools</vt:lpstr>
      <vt:lpstr>Barriers and approaches for the provision of essential services in vulnerable regions</vt:lpstr>
      <vt:lpstr>Place-based approaches in Cohesion Policy [1/2]</vt:lpstr>
      <vt:lpstr>Place-based approaches in Cohesion Policy [2/2]</vt:lpstr>
      <vt:lpstr>The use of performance-based schemes for essential services</vt:lpstr>
      <vt:lpstr>Recommendations and policy options for 2028-2034</vt:lpstr>
      <vt:lpstr>Recommendations and policy options [1/2]</vt:lpstr>
      <vt:lpstr>Recommendations and policy options [2/2]</vt:lpstr>
      <vt:lpstr>Thank you for your attention</vt:lpstr>
    </vt:vector>
  </TitlesOfParts>
  <Manager/>
  <Company>European Parliament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#1 goes here</dc:title>
  <dc:subject/>
  <dc:creator>Arndt Münch</dc:creator>
  <cp:keywords>European Parliament</cp:keywords>
  <dc:description/>
  <cp:lastModifiedBy>Arndt Münch</cp:lastModifiedBy>
  <cp:revision>128</cp:revision>
  <dcterms:created xsi:type="dcterms:W3CDTF">2024-08-07T12:33:10Z</dcterms:created>
  <dcterms:modified xsi:type="dcterms:W3CDTF">2026-02-23T14:19:58Z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0x010100A4BBCE91B7C6774880CB912F0ED9DE2B</vt:lpwstr>
  </property>
  <property fmtid="{D5CDD505-2E9C-101B-9397-08002B2CF9AE}" pid="3" name="Order">
    <vt:lpwstr>38100.0000000000</vt:lpwstr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lpwstr/>
  </property>
  <property fmtid="{D5CDD505-2E9C-101B-9397-08002B2CF9AE}" pid="10" name="MediaServiceImageTags">
    <vt:lpwstr/>
  </property>
</Properties>
</file>