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3"/>
  </p:notesMasterIdLst>
  <p:handoutMasterIdLst>
    <p:handoutMasterId r:id="rId24"/>
  </p:handoutMasterIdLst>
  <p:sldIdLst>
    <p:sldId id="359" r:id="rId5"/>
    <p:sldId id="323" r:id="rId6"/>
    <p:sldId id="315" r:id="rId7"/>
    <p:sldId id="430" r:id="rId8"/>
    <p:sldId id="423" r:id="rId9"/>
    <p:sldId id="431" r:id="rId10"/>
    <p:sldId id="424" r:id="rId11"/>
    <p:sldId id="432" r:id="rId12"/>
    <p:sldId id="425" r:id="rId13"/>
    <p:sldId id="433" r:id="rId14"/>
    <p:sldId id="426" r:id="rId15"/>
    <p:sldId id="434" r:id="rId16"/>
    <p:sldId id="427" r:id="rId17"/>
    <p:sldId id="435" r:id="rId18"/>
    <p:sldId id="428" r:id="rId19"/>
    <p:sldId id="436" r:id="rId20"/>
    <p:sldId id="429" r:id="rId21"/>
    <p:sldId id="437" r:id="rId22"/>
  </p:sldIdLst>
  <p:sldSz cx="12192000" cy="6858000"/>
  <p:notesSz cx="6797675" cy="9926638"/>
  <p:embeddedFontLst>
    <p:embeddedFont>
      <p:font typeface="EuropeaEco" pitchFamily="50" charset="0"/>
      <p:regular r:id="rId25"/>
      <p:bold r:id="rId26"/>
      <p:italic r:id="rId27"/>
      <p:boldItalic r:id="rId28"/>
    </p:embeddedFont>
    <p:embeddedFont>
      <p:font typeface="Myriad Pro" panose="020B0503030403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9" autoAdjust="0"/>
    <p:restoredTop sz="63085" autoAdjust="0"/>
  </p:normalViewPr>
  <p:slideViewPr>
    <p:cSldViewPr snapToGrid="0" showGuides="1">
      <p:cViewPr varScale="1">
        <p:scale>
          <a:sx n="63" d="100"/>
          <a:sy n="63" d="100"/>
        </p:scale>
        <p:origin x="2232" y="66"/>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untington" userId="5051ec5e-d7d1-4019-ab7b-6268a665ce74" providerId="ADAL" clId="{85DDD8EE-FA26-4325-BC98-85D5E279A690}"/>
    <pc:docChg chg="custSel modSld modNotesMaster modHandout">
      <pc:chgData name="Tim Huntington" userId="5051ec5e-d7d1-4019-ab7b-6268a665ce74" providerId="ADAL" clId="{85DDD8EE-FA26-4325-BC98-85D5E279A690}" dt="2026-02-24T11:55:12.315" v="1779" actId="113"/>
      <pc:docMkLst>
        <pc:docMk/>
      </pc:docMkLst>
      <pc:sldChg chg="modSp mod modNotesTx">
        <pc:chgData name="Tim Huntington" userId="5051ec5e-d7d1-4019-ab7b-6268a665ce74" providerId="ADAL" clId="{85DDD8EE-FA26-4325-BC98-85D5E279A690}" dt="2026-02-24T11:30:15.580" v="1613" actId="20577"/>
        <pc:sldMkLst>
          <pc:docMk/>
          <pc:sldMk cId="2299176342" sldId="323"/>
        </pc:sldMkLst>
        <pc:spChg chg="mod">
          <ac:chgData name="Tim Huntington" userId="5051ec5e-d7d1-4019-ab7b-6268a665ce74" providerId="ADAL" clId="{85DDD8EE-FA26-4325-BC98-85D5E279A690}" dt="2026-02-24T11:30:15.580" v="1613" actId="20577"/>
          <ac:spMkLst>
            <pc:docMk/>
            <pc:sldMk cId="2299176342" sldId="323"/>
            <ac:spMk id="18" creationId="{4D7D3206-C817-731B-04CF-D8A42BCCF765}"/>
          </ac:spMkLst>
        </pc:spChg>
      </pc:sldChg>
      <pc:sldChg chg="modNotesTx">
        <pc:chgData name="Tim Huntington" userId="5051ec5e-d7d1-4019-ab7b-6268a665ce74" providerId="ADAL" clId="{85DDD8EE-FA26-4325-BC98-85D5E279A690}" dt="2026-02-24T11:47:19.775" v="1775" actId="255"/>
        <pc:sldMkLst>
          <pc:docMk/>
          <pc:sldMk cId="2919788248" sldId="359"/>
        </pc:sldMkLst>
      </pc:sldChg>
      <pc:sldChg chg="modNotesTx">
        <pc:chgData name="Tim Huntington" userId="5051ec5e-d7d1-4019-ab7b-6268a665ce74" providerId="ADAL" clId="{85DDD8EE-FA26-4325-BC98-85D5E279A690}" dt="2026-02-24T11:20:23.424" v="1269" actId="5793"/>
        <pc:sldMkLst>
          <pc:docMk/>
          <pc:sldMk cId="732020122" sldId="423"/>
        </pc:sldMkLst>
      </pc:sldChg>
      <pc:sldChg chg="modSp mod">
        <pc:chgData name="Tim Huntington" userId="5051ec5e-d7d1-4019-ab7b-6268a665ce74" providerId="ADAL" clId="{85DDD8EE-FA26-4325-BC98-85D5E279A690}" dt="2026-02-24T11:06:16.445" v="351" actId="6549"/>
        <pc:sldMkLst>
          <pc:docMk/>
          <pc:sldMk cId="3065500083" sldId="427"/>
        </pc:sldMkLst>
        <pc:spChg chg="mod">
          <ac:chgData name="Tim Huntington" userId="5051ec5e-d7d1-4019-ab7b-6268a665ce74" providerId="ADAL" clId="{85DDD8EE-FA26-4325-BC98-85D5E279A690}" dt="2026-02-24T11:06:16.445" v="351" actId="6549"/>
          <ac:spMkLst>
            <pc:docMk/>
            <pc:sldMk cId="3065500083" sldId="427"/>
            <ac:spMk id="2" creationId="{AFAA5391-81AC-3F8E-6C08-C18B5C4F3836}"/>
          </ac:spMkLst>
        </pc:spChg>
      </pc:sldChg>
      <pc:sldChg chg="modSp mod modNotesTx">
        <pc:chgData name="Tim Huntington" userId="5051ec5e-d7d1-4019-ab7b-6268a665ce74" providerId="ADAL" clId="{85DDD8EE-FA26-4325-BC98-85D5E279A690}" dt="2026-02-24T11:20:02.759" v="1206" actId="948"/>
        <pc:sldMkLst>
          <pc:docMk/>
          <pc:sldMk cId="446387203" sldId="430"/>
        </pc:sldMkLst>
        <pc:spChg chg="mod">
          <ac:chgData name="Tim Huntington" userId="5051ec5e-d7d1-4019-ab7b-6268a665ce74" providerId="ADAL" clId="{85DDD8EE-FA26-4325-BC98-85D5E279A690}" dt="2026-02-20T11:44:55.506" v="8" actId="20577"/>
          <ac:spMkLst>
            <pc:docMk/>
            <pc:sldMk cId="446387203" sldId="430"/>
            <ac:spMk id="4" creationId="{00F2F3A7-2D9D-CDFF-B405-19E0AF13E859}"/>
          </ac:spMkLst>
        </pc:spChg>
        <pc:spChg chg="mod">
          <ac:chgData name="Tim Huntington" userId="5051ec5e-d7d1-4019-ab7b-6268a665ce74" providerId="ADAL" clId="{85DDD8EE-FA26-4325-BC98-85D5E279A690}" dt="2026-02-20T11:45:17.956" v="23" actId="6549"/>
          <ac:spMkLst>
            <pc:docMk/>
            <pc:sldMk cId="446387203" sldId="430"/>
            <ac:spMk id="6" creationId="{FFF4FDB4-B055-52E5-9066-8F6D593F3214}"/>
          </ac:spMkLst>
        </pc:spChg>
      </pc:sldChg>
      <pc:sldChg chg="modSp mod modNotesTx">
        <pc:chgData name="Tim Huntington" userId="5051ec5e-d7d1-4019-ab7b-6268a665ce74" providerId="ADAL" clId="{85DDD8EE-FA26-4325-BC98-85D5E279A690}" dt="2026-02-24T11:20:42.682" v="1270" actId="20577"/>
        <pc:sldMkLst>
          <pc:docMk/>
          <pc:sldMk cId="3325505366" sldId="431"/>
        </pc:sldMkLst>
        <pc:spChg chg="mod">
          <ac:chgData name="Tim Huntington" userId="5051ec5e-d7d1-4019-ab7b-6268a665ce74" providerId="ADAL" clId="{85DDD8EE-FA26-4325-BC98-85D5E279A690}" dt="2026-02-20T12:29:52.723" v="342" actId="20577"/>
          <ac:spMkLst>
            <pc:docMk/>
            <pc:sldMk cId="3325505366" sldId="431"/>
            <ac:spMk id="4" creationId="{0948C8F0-F01E-5330-2250-ED53503DD9FF}"/>
          </ac:spMkLst>
        </pc:spChg>
      </pc:sldChg>
      <pc:sldChg chg="modSp mod modNotesTx">
        <pc:chgData name="Tim Huntington" userId="5051ec5e-d7d1-4019-ab7b-6268a665ce74" providerId="ADAL" clId="{85DDD8EE-FA26-4325-BC98-85D5E279A690}" dt="2026-02-24T11:22:23.611" v="1319" actId="20577"/>
        <pc:sldMkLst>
          <pc:docMk/>
          <pc:sldMk cId="2424807993" sldId="432"/>
        </pc:sldMkLst>
        <pc:spChg chg="mod">
          <ac:chgData name="Tim Huntington" userId="5051ec5e-d7d1-4019-ab7b-6268a665ce74" providerId="ADAL" clId="{85DDD8EE-FA26-4325-BC98-85D5E279A690}" dt="2026-02-20T12:29:01.329" v="326"/>
          <ac:spMkLst>
            <pc:docMk/>
            <pc:sldMk cId="2424807993" sldId="432"/>
            <ac:spMk id="4" creationId="{30729798-0F5D-8C61-095B-6CD359D9B86E}"/>
          </ac:spMkLst>
        </pc:spChg>
        <pc:spChg chg="mod">
          <ac:chgData name="Tim Huntington" userId="5051ec5e-d7d1-4019-ab7b-6268a665ce74" providerId="ADAL" clId="{85DDD8EE-FA26-4325-BC98-85D5E279A690}" dt="2026-02-20T12:29:20.757" v="330" actId="1076"/>
          <ac:spMkLst>
            <pc:docMk/>
            <pc:sldMk cId="2424807993" sldId="432"/>
            <ac:spMk id="7" creationId="{2E1A7F4E-D004-4F34-7CCB-D7954DE8566C}"/>
          </ac:spMkLst>
        </pc:spChg>
      </pc:sldChg>
      <pc:sldChg chg="modSp mod modNotesTx">
        <pc:chgData name="Tim Huntington" userId="5051ec5e-d7d1-4019-ab7b-6268a665ce74" providerId="ADAL" clId="{85DDD8EE-FA26-4325-BC98-85D5E279A690}" dt="2026-02-24T11:52:51.957" v="1776" actId="255"/>
        <pc:sldMkLst>
          <pc:docMk/>
          <pc:sldMk cId="4123111985" sldId="433"/>
        </pc:sldMkLst>
        <pc:spChg chg="mod">
          <ac:chgData name="Tim Huntington" userId="5051ec5e-d7d1-4019-ab7b-6268a665ce74" providerId="ADAL" clId="{85DDD8EE-FA26-4325-BC98-85D5E279A690}" dt="2026-02-20T11:48:39.034" v="55" actId="6549"/>
          <ac:spMkLst>
            <pc:docMk/>
            <pc:sldMk cId="4123111985" sldId="433"/>
            <ac:spMk id="4" creationId="{62BAF98D-65E6-53B1-3AE9-58CF2C8A2B5A}"/>
          </ac:spMkLst>
        </pc:spChg>
        <pc:spChg chg="mod">
          <ac:chgData name="Tim Huntington" userId="5051ec5e-d7d1-4019-ab7b-6268a665ce74" providerId="ADAL" clId="{85DDD8EE-FA26-4325-BC98-85D5E279A690}" dt="2026-02-24T11:07:47.670" v="359" actId="20577"/>
          <ac:spMkLst>
            <pc:docMk/>
            <pc:sldMk cId="4123111985" sldId="433"/>
            <ac:spMk id="7" creationId="{CEAD3D5A-F9E2-1597-0F22-C1ED7D055C8B}"/>
          </ac:spMkLst>
        </pc:spChg>
      </pc:sldChg>
      <pc:sldChg chg="modSp mod modNotesTx">
        <pc:chgData name="Tim Huntington" userId="5051ec5e-d7d1-4019-ab7b-6268a665ce74" providerId="ADAL" clId="{85DDD8EE-FA26-4325-BC98-85D5E279A690}" dt="2026-02-20T12:31:37.037" v="344" actId="6549"/>
        <pc:sldMkLst>
          <pc:docMk/>
          <pc:sldMk cId="3331972252" sldId="434"/>
        </pc:sldMkLst>
        <pc:spChg chg="mod">
          <ac:chgData name="Tim Huntington" userId="5051ec5e-d7d1-4019-ab7b-6268a665ce74" providerId="ADAL" clId="{85DDD8EE-FA26-4325-BC98-85D5E279A690}" dt="2026-02-20T11:51:31.551" v="166" actId="6549"/>
          <ac:spMkLst>
            <pc:docMk/>
            <pc:sldMk cId="3331972252" sldId="434"/>
            <ac:spMk id="4" creationId="{2EDE4282-C72D-37D3-9132-E75850EEB9D7}"/>
          </ac:spMkLst>
        </pc:spChg>
      </pc:sldChg>
      <pc:sldChg chg="modSp mod modNotesTx">
        <pc:chgData name="Tim Huntington" userId="5051ec5e-d7d1-4019-ab7b-6268a665ce74" providerId="ADAL" clId="{85DDD8EE-FA26-4325-BC98-85D5E279A690}" dt="2026-02-24T11:38:34.303" v="1683" actId="20577"/>
        <pc:sldMkLst>
          <pc:docMk/>
          <pc:sldMk cId="511896644" sldId="435"/>
        </pc:sldMkLst>
        <pc:spChg chg="mod">
          <ac:chgData name="Tim Huntington" userId="5051ec5e-d7d1-4019-ab7b-6268a665ce74" providerId="ADAL" clId="{85DDD8EE-FA26-4325-BC98-85D5E279A690}" dt="2026-02-24T11:30:04.079" v="1611" actId="790"/>
          <ac:spMkLst>
            <pc:docMk/>
            <pc:sldMk cId="511896644" sldId="435"/>
            <ac:spMk id="3" creationId="{31866DEA-B810-1BEE-BE1D-D640E3854833}"/>
          </ac:spMkLst>
        </pc:spChg>
        <pc:spChg chg="mod">
          <ac:chgData name="Tim Huntington" userId="5051ec5e-d7d1-4019-ab7b-6268a665ce74" providerId="ADAL" clId="{85DDD8EE-FA26-4325-BC98-85D5E279A690}" dt="2026-02-20T12:19:40.227" v="283" actId="20577"/>
          <ac:spMkLst>
            <pc:docMk/>
            <pc:sldMk cId="511896644" sldId="435"/>
            <ac:spMk id="4" creationId="{DE3C4C65-1E07-E57F-66EE-2A7DB2C3B1A2}"/>
          </ac:spMkLst>
        </pc:spChg>
      </pc:sldChg>
      <pc:sldChg chg="modSp mod">
        <pc:chgData name="Tim Huntington" userId="5051ec5e-d7d1-4019-ab7b-6268a665ce74" providerId="ADAL" clId="{85DDD8EE-FA26-4325-BC98-85D5E279A690}" dt="2026-02-20T12:20:26.560" v="284" actId="20577"/>
        <pc:sldMkLst>
          <pc:docMk/>
          <pc:sldMk cId="1243767271" sldId="436"/>
        </pc:sldMkLst>
        <pc:spChg chg="mod">
          <ac:chgData name="Tim Huntington" userId="5051ec5e-d7d1-4019-ab7b-6268a665ce74" providerId="ADAL" clId="{85DDD8EE-FA26-4325-BC98-85D5E279A690}" dt="2026-02-20T12:20:26.560" v="284" actId="20577"/>
          <ac:spMkLst>
            <pc:docMk/>
            <pc:sldMk cId="1243767271" sldId="436"/>
            <ac:spMk id="4" creationId="{DA9A56BC-FCA9-63A7-A4A5-DC7E68615435}"/>
          </ac:spMkLst>
        </pc:spChg>
      </pc:sldChg>
      <pc:sldChg chg="modSp mod modNotesTx">
        <pc:chgData name="Tim Huntington" userId="5051ec5e-d7d1-4019-ab7b-6268a665ce74" providerId="ADAL" clId="{85DDD8EE-FA26-4325-BC98-85D5E279A690}" dt="2026-02-24T11:55:12.315" v="1779" actId="113"/>
        <pc:sldMkLst>
          <pc:docMk/>
          <pc:sldMk cId="2997916630" sldId="437"/>
        </pc:sldMkLst>
        <pc:spChg chg="mod">
          <ac:chgData name="Tim Huntington" userId="5051ec5e-d7d1-4019-ab7b-6268a665ce74" providerId="ADAL" clId="{85DDD8EE-FA26-4325-BC98-85D5E279A690}" dt="2026-02-24T11:55:12.315" v="1779" actId="113"/>
          <ac:spMkLst>
            <pc:docMk/>
            <pc:sldMk cId="2997916630" sldId="437"/>
            <ac:spMk id="4" creationId="{84B38A19-5035-D161-27C5-9ABCD9061D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48A12058-1059-46DE-B411-2C7AEA427E02}" type="datetimeFigureOut">
              <a:rPr lang="en-BE" smtClean="0"/>
              <a:t>02/24/2026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02597E50-07F5-4FA4-9EB4-A5240EDA7FFD}" type="datetimeFigureOut">
              <a:rPr lang="en-GB" smtClean="0"/>
              <a:t>24/02/2026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mj-lt"/>
              <a:buNone/>
            </a:pPr>
            <a:r>
              <a:rPr lang="en-GB" sz="1050" dirty="0"/>
              <a:t>Good afternoon everyone.</a:t>
            </a:r>
          </a:p>
          <a:p>
            <a:pPr marL="0" indent="0">
              <a:spcAft>
                <a:spcPts val="600"/>
              </a:spcAft>
              <a:buFont typeface="+mj-lt"/>
              <a:buNone/>
            </a:pPr>
            <a:r>
              <a:rPr lang="en-GB" sz="1050" dirty="0"/>
              <a:t>My name is Tim Huntington, and I am a director of fisheries and aquaculture consultancy Poseidon Europe.</a:t>
            </a:r>
          </a:p>
          <a:p>
            <a:pPr marL="0" indent="0">
              <a:spcAft>
                <a:spcPts val="600"/>
              </a:spcAft>
              <a:buFont typeface="+mj-lt"/>
              <a:buNone/>
            </a:pPr>
            <a:r>
              <a:rPr lang="en-GB" sz="1050" dirty="0"/>
              <a:t>I  appreciate this opportunity to present the results of this study entitled ‘Assessing the impact of seafood imports on EU self-sufficiency’ prepared for DG </a:t>
            </a:r>
            <a:r>
              <a:rPr lang="en-GB" sz="1050" dirty="0" err="1"/>
              <a:t>CASP</a:t>
            </a:r>
            <a:r>
              <a:rPr lang="en-GB" sz="1050" dirty="0"/>
              <a:t> of the European Parliament. </a:t>
            </a:r>
          </a:p>
          <a:p>
            <a:pPr marL="0" indent="0">
              <a:spcAft>
                <a:spcPts val="600"/>
              </a:spcAft>
              <a:buFont typeface="+mj-lt"/>
              <a:buNone/>
            </a:pPr>
            <a:r>
              <a:rPr lang="en-GB" sz="1050" dirty="0"/>
              <a:t>The study was co-authored by myself – who led the aquaculture elements – and my colleague Rod cappell who led the capture fisheries components. Sadly Rod cannot be here today as he is currently at sea somewhere in the Pacific Ocean. </a:t>
            </a:r>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3E4D-9D1C-38D8-6BEC-27E68D518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327D9-ABF1-AA2F-CF56-1B786FD7B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781D-28D8-E83C-E5CE-62D737C8FD54}"/>
              </a:ext>
            </a:extLst>
          </p:cNvPr>
          <p:cNvSpPr>
            <a:spLocks noGrp="1"/>
          </p:cNvSpPr>
          <p:nvPr>
            <p:ph type="body" idx="1"/>
          </p:nvPr>
        </p:nvSpPr>
        <p:spPr/>
        <p:txBody>
          <a:bodyPr/>
          <a:lstStyle/>
          <a:p>
            <a:pPr marL="171450" indent="-171450">
              <a:spcAft>
                <a:spcPts val="400"/>
              </a:spcAft>
              <a:buFont typeface="Arial" panose="020B0604020202020204" pitchFamily="34" charset="0"/>
              <a:buChar char="•"/>
            </a:pPr>
            <a:r>
              <a:rPr lang="en-GB" sz="1050" dirty="0"/>
              <a:t>European aquaculture production of around 1 million tonnes is dominated by mussels (37%), trout (15%), seabream (10%), oyster (9%) and seabass (8%). </a:t>
            </a:r>
          </a:p>
          <a:p>
            <a:pPr marL="171450" indent="-171450">
              <a:spcAft>
                <a:spcPts val="400"/>
              </a:spcAft>
              <a:buFont typeface="Arial" panose="020B0604020202020204" pitchFamily="34" charset="0"/>
              <a:buChar char="•"/>
            </a:pPr>
            <a:r>
              <a:rPr lang="en-GB" sz="1050" dirty="0"/>
              <a:t>The competitiveness of EU aquaculture - whose growth has remained largely stagnant for the last decade - has been challenged by a combination of rising costs, environmental challenges and imports from third countries, such as Türkiye (seabass, seabream, trout) and Chile (salmon, mussels).</a:t>
            </a:r>
          </a:p>
          <a:p>
            <a:pPr marL="171450" indent="-171450">
              <a:spcAft>
                <a:spcPts val="400"/>
              </a:spcAft>
              <a:buFont typeface="Arial" panose="020B0604020202020204" pitchFamily="34" charset="0"/>
              <a:buChar char="•"/>
            </a:pPr>
            <a:r>
              <a:rPr lang="en-GB" sz="1050" dirty="0"/>
              <a:t>Looking at our two case studies:</a:t>
            </a:r>
          </a:p>
          <a:p>
            <a:pPr marL="628650" lvl="1" indent="-171450">
              <a:spcAft>
                <a:spcPts val="400"/>
              </a:spcAft>
              <a:buFont typeface="Courier New" panose="02070309020205020404" pitchFamily="49" charset="0"/>
              <a:buChar char="o"/>
            </a:pPr>
            <a:r>
              <a:rPr lang="en-GB" sz="900" dirty="0"/>
              <a:t>Türkiye has extensive vertical integration with a focus on large-scale enterprises that benefit from economies of scale compared to Greece. Türkiye also has a lower cost base than Greece, both for wages and energy costs. Feed costs are also slightly higher in Greece.  Output prices are similar between the two countries, but Greece can leverage its processing capability and access to nearby Member States markets to penetrate niche and premium markets. Seabass and seabream production in Türkiye used to benefit from fiscal production incentives, but this has no longer been the case since at least 2020. In contrast so some EU states it does, however, enjoy the full-hearted policy support from the Turkish government.  </a:t>
            </a:r>
          </a:p>
          <a:p>
            <a:pPr marL="628650" lvl="1" indent="-171450">
              <a:spcAft>
                <a:spcPts val="400"/>
              </a:spcAft>
              <a:buFont typeface="Courier New" panose="02070309020205020404" pitchFamily="49" charset="0"/>
              <a:buChar char="o"/>
            </a:pPr>
            <a:r>
              <a:rPr lang="en-GB" sz="900" dirty="0"/>
              <a:t>The cost of mussel production in Galicia is around EUR 0.74 per kilogram (although some sources say this is as high as €1.18/kg), whereas in Chile it can be as low as EUR 0.69 per kilogram. Although not mentioned in the study, the cost of transporting frozen mussels to the EU market from Chile is around 8- 20 Euro cents per kg. </a:t>
            </a:r>
          </a:p>
          <a:p>
            <a:pPr marL="628650" lvl="1" indent="-171450">
              <a:spcAft>
                <a:spcPts val="400"/>
              </a:spcAft>
              <a:buFont typeface="Courier New" panose="02070309020205020404" pitchFamily="49" charset="0"/>
              <a:buChar char="o"/>
            </a:pPr>
            <a:r>
              <a:rPr lang="en-GB" sz="900" dirty="0"/>
              <a:t>As well as the lower wage and energy costs in Chile, the main advantages of Chile’s mussel farming industry are its large scale and willingness to adopt more modern farming techniques than Galicia’s traditional batea rafts. Despite these challenges, Galician mussels enjoy a price premium and fetch higher prices in live fresh form, unlike the mainly frozen, mass-market Chilean mussel products. </a:t>
            </a:r>
          </a:p>
          <a:p>
            <a:endParaRPr lang="en-GB" dirty="0"/>
          </a:p>
        </p:txBody>
      </p:sp>
      <p:sp>
        <p:nvSpPr>
          <p:cNvPr id="4" name="Slide Number Placeholder 3">
            <a:extLst>
              <a:ext uri="{FF2B5EF4-FFF2-40B4-BE49-F238E27FC236}">
                <a16:creationId xmlns:a16="http://schemas.microsoft.com/office/drawing/2014/main" id="{57E1E23C-8A01-6F36-D616-FF5F0B0A4F30}"/>
              </a:ext>
            </a:extLst>
          </p:cNvPr>
          <p:cNvSpPr>
            <a:spLocks noGrp="1"/>
          </p:cNvSpPr>
          <p:nvPr>
            <p:ph type="sldNum" sz="quarter" idx="5"/>
          </p:nvPr>
        </p:nvSpPr>
        <p:spPr/>
        <p:txBody>
          <a:bodyPr/>
          <a:lstStyle/>
          <a:p>
            <a:fld id="{441536A7-E858-4490-8AF5-6B4E613D338C}" type="slidenum">
              <a:rPr lang="en-GB" smtClean="0"/>
              <a:t>10</a:t>
            </a:fld>
            <a:endParaRPr lang="en-GB" dirty="0"/>
          </a:p>
        </p:txBody>
      </p:sp>
    </p:spTree>
    <p:extLst>
      <p:ext uri="{BB962C8B-B14F-4D97-AF65-F5344CB8AC3E}">
        <p14:creationId xmlns:p14="http://schemas.microsoft.com/office/powerpoint/2010/main" val="191106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1F228-53CB-C52F-5375-E081FB006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FD583-B920-1922-DD56-3A65718A6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9F4A8-1AE4-B9C6-69A2-1D4B527CAD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BAB057-E7F4-009D-96FD-83D15784D32C}"/>
              </a:ext>
            </a:extLst>
          </p:cNvPr>
          <p:cNvSpPr>
            <a:spLocks noGrp="1"/>
          </p:cNvSpPr>
          <p:nvPr>
            <p:ph type="sldNum" sz="quarter" idx="10"/>
          </p:nvPr>
        </p:nvSpPr>
        <p:spPr/>
        <p:txBody>
          <a:bodyPr/>
          <a:lstStyle/>
          <a:p>
            <a:fld id="{441536A7-E858-4490-8AF5-6B4E613D338C}" type="slidenum">
              <a:rPr lang="en-GB" smtClean="0"/>
              <a:t>11</a:t>
            </a:fld>
            <a:endParaRPr lang="en-GB" dirty="0"/>
          </a:p>
        </p:txBody>
      </p:sp>
    </p:spTree>
    <p:extLst>
      <p:ext uri="{BB962C8B-B14F-4D97-AF65-F5344CB8AC3E}">
        <p14:creationId xmlns:p14="http://schemas.microsoft.com/office/powerpoint/2010/main" val="324271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AE02-ACC3-99A5-67E8-2FA56BEF3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6578A-48C1-D45E-C998-66F8560B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A755A-30F7-9640-FF2A-29006F6A6666}"/>
              </a:ext>
            </a:extLst>
          </p:cNvPr>
          <p:cNvSpPr>
            <a:spLocks noGrp="1"/>
          </p:cNvSpPr>
          <p:nvPr>
            <p:ph type="body" idx="1"/>
          </p:nvPr>
        </p:nvSpPr>
        <p:spPr/>
        <p:txBody>
          <a:bodyPr/>
          <a:lstStyle/>
          <a:p>
            <a:pPr>
              <a:spcAft>
                <a:spcPts val="400"/>
              </a:spcAft>
            </a:pPr>
            <a:r>
              <a:rPr lang="en-GB" sz="1050" dirty="0"/>
              <a:t>Bullet 1: With finite capture fisheries resources, increasing aquaculture production is the main avenue to growing the fishery &amp; aquaculture product supply. </a:t>
            </a:r>
          </a:p>
          <a:p>
            <a:pPr>
              <a:spcAft>
                <a:spcPts val="400"/>
              </a:spcAft>
            </a:pPr>
            <a:r>
              <a:rPr lang="en-GB" sz="1050" dirty="0"/>
              <a:t>Bullet 2: Innovation is a means to build resilience to both climate-change as well as competition from third countries. Innovation is at the forefront of EU policy for aquaculture development and is well supported through both Horizon and EMFAF funding. Despite this, uptake of new and innovative aquaculture practices is slow, and upscaling limited.</a:t>
            </a:r>
          </a:p>
          <a:p>
            <a:pPr>
              <a:spcAft>
                <a:spcPts val="400"/>
              </a:spcAft>
            </a:pPr>
            <a:r>
              <a:rPr lang="en-GB" sz="1050" dirty="0"/>
              <a:t>Bullet 3: Moving bivalve shellfish production offshore: traditional onshore or inshore extensive bivalve aquaculture has limited option for growth. But moving offshore has challenges, including obtaining permissions and leases, the difficult oceanographic conditions, the long distance from shore and the additional costs in infrastructure, operations and site monitoring. Additional research is needed to reduce predation, introduce adaptive systems for responding to incoming storms or marine heatwave events, and remote systems to reduce the need for shore-based support and fuel-intensive transport systems.</a:t>
            </a:r>
          </a:p>
          <a:p>
            <a:pPr>
              <a:spcAft>
                <a:spcPts val="400"/>
              </a:spcAft>
            </a:pPr>
            <a:r>
              <a:rPr lang="en-GB" sz="1050" dirty="0"/>
              <a:t>Bullet 4: Upscaling and diversifying EU aquaculture thorough recirculating aquaculture systems (RAS): RAS can be used to reduce freshwater use, control environmental impacts and potentially allow diversification into new species from outside the EU. The main barriers are technical challenges to upscaling, higher energy requirements, biosecurity and technical know-how. These can be overcome through innovation, e.g. in energy-efficient pumping and filtration systems, as well as on-farm power generation and storage. The dissemination of successful solutions amongst EU RAS practitioners is needed to increase uptake. </a:t>
            </a:r>
          </a:p>
          <a:p>
            <a:endParaRPr lang="en-GB" dirty="0"/>
          </a:p>
        </p:txBody>
      </p:sp>
      <p:sp>
        <p:nvSpPr>
          <p:cNvPr id="4" name="Slide Number Placeholder 3">
            <a:extLst>
              <a:ext uri="{FF2B5EF4-FFF2-40B4-BE49-F238E27FC236}">
                <a16:creationId xmlns:a16="http://schemas.microsoft.com/office/drawing/2014/main" id="{0D4E10F6-4CEA-FE3E-B0AE-DCCD926A4A78}"/>
              </a:ext>
            </a:extLst>
          </p:cNvPr>
          <p:cNvSpPr>
            <a:spLocks noGrp="1"/>
          </p:cNvSpPr>
          <p:nvPr>
            <p:ph type="sldNum" sz="quarter" idx="5"/>
          </p:nvPr>
        </p:nvSpPr>
        <p:spPr/>
        <p:txBody>
          <a:bodyPr/>
          <a:lstStyle/>
          <a:p>
            <a:fld id="{441536A7-E858-4490-8AF5-6B4E613D338C}" type="slidenum">
              <a:rPr lang="en-GB" smtClean="0"/>
              <a:t>12</a:t>
            </a:fld>
            <a:endParaRPr lang="en-GB" dirty="0"/>
          </a:p>
        </p:txBody>
      </p:sp>
    </p:spTree>
    <p:extLst>
      <p:ext uri="{BB962C8B-B14F-4D97-AF65-F5344CB8AC3E}">
        <p14:creationId xmlns:p14="http://schemas.microsoft.com/office/powerpoint/2010/main" val="163404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8ADA-998D-8439-6465-707B03091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F2E6C-64F7-9CE3-CA6B-6778CB9A6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A8465-1E0F-D176-350D-6A54725694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330746-141B-D0EA-0329-7B7344A7C27A}"/>
              </a:ext>
            </a:extLst>
          </p:cNvPr>
          <p:cNvSpPr>
            <a:spLocks noGrp="1"/>
          </p:cNvSpPr>
          <p:nvPr>
            <p:ph type="sldNum" sz="quarter" idx="10"/>
          </p:nvPr>
        </p:nvSpPr>
        <p:spPr/>
        <p:txBody>
          <a:bodyPr/>
          <a:lstStyle/>
          <a:p>
            <a:fld id="{441536A7-E858-4490-8AF5-6B4E613D338C}" type="slidenum">
              <a:rPr lang="en-GB" smtClean="0"/>
              <a:t>13</a:t>
            </a:fld>
            <a:endParaRPr lang="en-GB" dirty="0"/>
          </a:p>
        </p:txBody>
      </p:sp>
    </p:spTree>
    <p:extLst>
      <p:ext uri="{BB962C8B-B14F-4D97-AF65-F5344CB8AC3E}">
        <p14:creationId xmlns:p14="http://schemas.microsoft.com/office/powerpoint/2010/main" val="427241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5A1E-8A0D-650B-7CAD-809A87C32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BE66A-D67C-0F87-F36C-61F0B86F5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F55A0-89EF-A34B-5127-70CDF8558559}"/>
              </a:ext>
            </a:extLst>
          </p:cNvPr>
          <p:cNvSpPr>
            <a:spLocks noGrp="1"/>
          </p:cNvSpPr>
          <p:nvPr>
            <p:ph type="body" idx="1"/>
          </p:nvPr>
        </p:nvSpPr>
        <p:spPr/>
        <p:txBody>
          <a:bodyPr/>
          <a:lstStyle/>
          <a:p>
            <a:pPr marL="171450" lvl="0" indent="-171450">
              <a:spcAft>
                <a:spcPts val="400"/>
              </a:spcAft>
              <a:buFont typeface="Arial" panose="020B0604020202020204" pitchFamily="34" charset="0"/>
              <a:buChar char="•"/>
            </a:pPr>
            <a:r>
              <a:rPr lang="en-GB" sz="1050" kern="1200" dirty="0">
                <a:solidFill>
                  <a:schemeClr val="tx1"/>
                </a:solidFill>
                <a:effectLst/>
                <a:latin typeface="+mn-lt"/>
                <a:ea typeface="+mn-ea"/>
                <a:cs typeface="+mn-cs"/>
              </a:rPr>
              <a:t>The EU aquaculture sector has strong potential but requires more coordinated and </a:t>
            </a:r>
            <a:r>
              <a:rPr lang="en-GB" sz="1050" b="1" kern="1200" dirty="0">
                <a:solidFill>
                  <a:schemeClr val="tx1"/>
                </a:solidFill>
                <a:effectLst/>
                <a:latin typeface="+mn-lt"/>
                <a:ea typeface="+mn-ea"/>
                <a:cs typeface="+mn-cs"/>
              </a:rPr>
              <a:t>targeted investment to reach scale</a:t>
            </a:r>
            <a:r>
              <a:rPr lang="en-GB" sz="1050" kern="1200" dirty="0">
                <a:solidFill>
                  <a:schemeClr val="tx1"/>
                </a:solidFill>
                <a:effectLst/>
                <a:latin typeface="+mn-lt"/>
                <a:ea typeface="+mn-ea"/>
                <a:cs typeface="+mn-cs"/>
              </a:rPr>
              <a:t>. Current funding primarily comes from public sources − mainly through the European Maritime, Fisheries and Aquaculture Fund (EMFAF), </a:t>
            </a:r>
            <a:r>
              <a:rPr lang="en-GB" sz="1050" kern="1200" dirty="0" err="1">
                <a:solidFill>
                  <a:schemeClr val="tx1"/>
                </a:solidFill>
                <a:effectLst/>
                <a:latin typeface="+mn-lt"/>
                <a:ea typeface="+mn-ea"/>
                <a:cs typeface="+mn-cs"/>
              </a:rPr>
              <a:t>InvestEU</a:t>
            </a:r>
            <a:r>
              <a:rPr lang="en-GB" sz="1050" kern="1200" dirty="0">
                <a:solidFill>
                  <a:schemeClr val="tx1"/>
                </a:solidFill>
                <a:effectLst/>
                <a:latin typeface="+mn-lt"/>
                <a:ea typeface="+mn-ea"/>
                <a:cs typeface="+mn-cs"/>
              </a:rPr>
              <a:t>, and Blue Invest – which have supported over 2 000 operations worth EUR 210 million since 2021. However, investment remains fragmented and often short-term, limiting the sector’s ability to innovate and attract private capital.</a:t>
            </a:r>
          </a:p>
          <a:p>
            <a:pPr marL="171450" lvl="0" indent="-171450">
              <a:spcAft>
                <a:spcPts val="400"/>
              </a:spcAft>
              <a:buFont typeface="Arial" panose="020B0604020202020204" pitchFamily="34" charset="0"/>
              <a:buChar char="•"/>
            </a:pPr>
            <a:r>
              <a:rPr lang="en-GB" sz="1050" b="1" kern="1200" dirty="0">
                <a:solidFill>
                  <a:schemeClr val="tx1"/>
                </a:solidFill>
                <a:effectLst/>
                <a:latin typeface="+mn-lt"/>
                <a:ea typeface="+mn-ea"/>
                <a:cs typeface="+mn-cs"/>
              </a:rPr>
              <a:t>Public funding</a:t>
            </a:r>
            <a:r>
              <a:rPr lang="en-GB" sz="1050" kern="1200" dirty="0">
                <a:solidFill>
                  <a:schemeClr val="tx1"/>
                </a:solidFill>
                <a:effectLst/>
                <a:latin typeface="+mn-lt"/>
                <a:ea typeface="+mn-ea"/>
                <a:cs typeface="+mn-cs"/>
              </a:rPr>
              <a:t> should be </a:t>
            </a:r>
            <a:r>
              <a:rPr lang="en-GB" sz="1050" b="1" kern="1200" dirty="0">
                <a:solidFill>
                  <a:schemeClr val="tx1"/>
                </a:solidFill>
                <a:effectLst/>
                <a:latin typeface="+mn-lt"/>
                <a:ea typeface="+mn-ea"/>
                <a:cs typeface="+mn-cs"/>
              </a:rPr>
              <a:t>better aligned across EU</a:t>
            </a:r>
            <a:r>
              <a:rPr lang="en-GB" sz="1050" kern="1200" dirty="0">
                <a:solidFill>
                  <a:schemeClr val="tx1"/>
                </a:solidFill>
                <a:effectLst/>
                <a:latin typeface="+mn-lt"/>
                <a:ea typeface="+mn-ea"/>
                <a:cs typeface="+mn-cs"/>
              </a:rPr>
              <a:t>, national, and regional programmes (Horizon Europe, EMFAF, and national Blue Economy plans). A coordinated, mission-oriented approach –framing aquaculture within the Green Deal and Blue Economy – would channel capital towards sustainability and competitiveness.</a:t>
            </a:r>
          </a:p>
          <a:p>
            <a:pPr marL="171450" lvl="0" indent="-171450">
              <a:spcAft>
                <a:spcPts val="400"/>
              </a:spcAft>
              <a:buFont typeface="Arial" panose="020B0604020202020204" pitchFamily="34" charset="0"/>
              <a:buChar char="•"/>
            </a:pPr>
            <a:r>
              <a:rPr lang="en-GB" sz="1050" b="1" kern="1200" dirty="0">
                <a:solidFill>
                  <a:schemeClr val="tx1"/>
                </a:solidFill>
                <a:effectLst/>
                <a:latin typeface="+mn-lt"/>
                <a:ea typeface="+mn-ea"/>
                <a:cs typeface="+mn-cs"/>
              </a:rPr>
              <a:t>Private capital</a:t>
            </a:r>
            <a:r>
              <a:rPr lang="en-GB" sz="1050" kern="1200" dirty="0">
                <a:solidFill>
                  <a:schemeClr val="tx1"/>
                </a:solidFill>
                <a:effectLst/>
                <a:latin typeface="+mn-lt"/>
                <a:ea typeface="+mn-ea"/>
                <a:cs typeface="+mn-cs"/>
              </a:rPr>
              <a:t> is crucial to fund the </a:t>
            </a:r>
            <a:r>
              <a:rPr lang="en-GB" sz="1050" b="1" kern="1200" dirty="0">
                <a:solidFill>
                  <a:schemeClr val="tx1"/>
                </a:solidFill>
                <a:effectLst/>
                <a:latin typeface="+mn-lt"/>
                <a:ea typeface="+mn-ea"/>
                <a:cs typeface="+mn-cs"/>
              </a:rPr>
              <a:t>scaling-up of innovations </a:t>
            </a:r>
            <a:r>
              <a:rPr lang="en-GB" sz="1050" kern="1200" dirty="0">
                <a:solidFill>
                  <a:schemeClr val="tx1"/>
                </a:solidFill>
                <a:effectLst/>
                <a:latin typeface="+mn-lt"/>
                <a:ea typeface="+mn-ea"/>
                <a:cs typeface="+mn-cs"/>
              </a:rPr>
              <a:t>such as recirculating aquaculture systems (RAS), alternative feeds, offshore and regenerative aquaculture. To unlock private finance, the EU should support blended and de-risking mechanisms; facilitate green and blue bonds, equity, and revenue-based financing for sustainable projects; offer tax incentives for low-carbon technologies and energy-efficient systems; and improve market access and predictability, including faster permitting, stable offtake contracts, and harmonised sustainability standards. DG MARE is launching a new study on private funding of EU aquaculture through the AAM. </a:t>
            </a:r>
          </a:p>
          <a:p>
            <a:pPr marL="171450" indent="-171450">
              <a:spcAft>
                <a:spcPts val="400"/>
              </a:spcAft>
              <a:buFont typeface="Arial" panose="020B0604020202020204" pitchFamily="34" charset="0"/>
              <a:buChar char="•"/>
            </a:pPr>
            <a:r>
              <a:rPr lang="en-GB" sz="1050" b="0" kern="1200" dirty="0">
                <a:solidFill>
                  <a:schemeClr val="tx1"/>
                </a:solidFill>
                <a:effectLst/>
                <a:latin typeface="+mn-lt"/>
                <a:ea typeface="+mn-ea"/>
                <a:cs typeface="+mn-cs"/>
              </a:rPr>
              <a:t>By aligning </a:t>
            </a:r>
            <a:r>
              <a:rPr lang="en-GB" sz="1050" b="1" kern="1200" dirty="0">
                <a:solidFill>
                  <a:schemeClr val="tx1"/>
                </a:solidFill>
                <a:effectLst/>
                <a:latin typeface="+mn-lt"/>
                <a:ea typeface="+mn-ea"/>
                <a:cs typeface="+mn-cs"/>
              </a:rPr>
              <a:t>public </a:t>
            </a:r>
            <a:r>
              <a:rPr lang="en-GB" sz="1050" b="0" kern="1200" dirty="0">
                <a:solidFill>
                  <a:schemeClr val="tx1"/>
                </a:solidFill>
                <a:effectLst/>
                <a:latin typeface="+mn-lt"/>
                <a:ea typeface="+mn-ea"/>
                <a:cs typeface="+mn-cs"/>
              </a:rPr>
              <a:t>and </a:t>
            </a:r>
            <a:r>
              <a:rPr lang="en-GB" sz="1050" b="1" kern="1200" dirty="0">
                <a:solidFill>
                  <a:schemeClr val="tx1"/>
                </a:solidFill>
                <a:effectLst/>
                <a:latin typeface="+mn-lt"/>
                <a:ea typeface="+mn-ea"/>
                <a:cs typeface="+mn-cs"/>
              </a:rPr>
              <a:t>private capital </a:t>
            </a:r>
            <a:r>
              <a:rPr lang="en-GB" sz="1050" b="0" kern="1200" dirty="0">
                <a:solidFill>
                  <a:schemeClr val="tx1"/>
                </a:solidFill>
                <a:effectLst/>
                <a:latin typeface="+mn-lt"/>
                <a:ea typeface="+mn-ea"/>
                <a:cs typeface="+mn-cs"/>
              </a:rPr>
              <a:t>around</a:t>
            </a:r>
            <a:r>
              <a:rPr lang="en-GB" sz="1050" b="1" kern="1200" dirty="0">
                <a:solidFill>
                  <a:schemeClr val="tx1"/>
                </a:solidFill>
                <a:effectLst/>
                <a:latin typeface="+mn-lt"/>
                <a:ea typeface="+mn-ea"/>
                <a:cs typeface="+mn-cs"/>
              </a:rPr>
              <a:t> innovation, resilience, and sustainability</a:t>
            </a:r>
            <a:r>
              <a:rPr lang="en-GB" sz="1050" kern="1200" dirty="0">
                <a:solidFill>
                  <a:schemeClr val="tx1"/>
                </a:solidFill>
                <a:effectLst/>
                <a:latin typeface="+mn-lt"/>
                <a:ea typeface="+mn-ea"/>
                <a:cs typeface="+mn-cs"/>
              </a:rPr>
              <a:t>, the EU can ensure aquaculture is a key pillar of the Blue Economy − enhancing food security, creating green jobs, and ensuring long-term economic viability across Europe’s coastal regions.</a:t>
            </a:r>
            <a:endParaRPr lang="en-GB" sz="1050" dirty="0"/>
          </a:p>
        </p:txBody>
      </p:sp>
      <p:sp>
        <p:nvSpPr>
          <p:cNvPr id="4" name="Slide Number Placeholder 3">
            <a:extLst>
              <a:ext uri="{FF2B5EF4-FFF2-40B4-BE49-F238E27FC236}">
                <a16:creationId xmlns:a16="http://schemas.microsoft.com/office/drawing/2014/main" id="{E16FE3EB-0B60-52B8-A928-C5055EB3BB9A}"/>
              </a:ext>
            </a:extLst>
          </p:cNvPr>
          <p:cNvSpPr>
            <a:spLocks noGrp="1"/>
          </p:cNvSpPr>
          <p:nvPr>
            <p:ph type="sldNum" sz="quarter" idx="5"/>
          </p:nvPr>
        </p:nvSpPr>
        <p:spPr/>
        <p:txBody>
          <a:bodyPr/>
          <a:lstStyle/>
          <a:p>
            <a:fld id="{441536A7-E858-4490-8AF5-6B4E613D338C}" type="slidenum">
              <a:rPr lang="en-GB" smtClean="0"/>
              <a:t>14</a:t>
            </a:fld>
            <a:endParaRPr lang="en-GB" dirty="0"/>
          </a:p>
        </p:txBody>
      </p:sp>
    </p:spTree>
    <p:extLst>
      <p:ext uri="{BB962C8B-B14F-4D97-AF65-F5344CB8AC3E}">
        <p14:creationId xmlns:p14="http://schemas.microsoft.com/office/powerpoint/2010/main" val="167157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6312-8907-5FA5-B9F6-AF00E7297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48328-D330-772A-081E-57949B93E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E9498-61C2-8BAC-EAFF-17E4CF04B1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659C1D-EA8B-2776-0097-3644F76240EF}"/>
              </a:ext>
            </a:extLst>
          </p:cNvPr>
          <p:cNvSpPr>
            <a:spLocks noGrp="1"/>
          </p:cNvSpPr>
          <p:nvPr>
            <p:ph type="sldNum" sz="quarter" idx="10"/>
          </p:nvPr>
        </p:nvSpPr>
        <p:spPr/>
        <p:txBody>
          <a:bodyPr/>
          <a:lstStyle/>
          <a:p>
            <a:fld id="{441536A7-E858-4490-8AF5-6B4E613D338C}" type="slidenum">
              <a:rPr lang="en-GB" smtClean="0"/>
              <a:t>15</a:t>
            </a:fld>
            <a:endParaRPr lang="en-GB" dirty="0"/>
          </a:p>
        </p:txBody>
      </p:sp>
    </p:spTree>
    <p:extLst>
      <p:ext uri="{BB962C8B-B14F-4D97-AF65-F5344CB8AC3E}">
        <p14:creationId xmlns:p14="http://schemas.microsoft.com/office/powerpoint/2010/main" val="151994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3B7E-DF6F-D91E-ADD1-A6A5F479A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AB603-DA97-9E4B-3B5C-56FD26AC3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2345F-B324-7D7A-832A-6AB8A9C3EC07}"/>
              </a:ext>
            </a:extLst>
          </p:cNvPr>
          <p:cNvSpPr>
            <a:spLocks noGrp="1"/>
          </p:cNvSpPr>
          <p:nvPr>
            <p:ph type="body" idx="1"/>
          </p:nvPr>
        </p:nvSpPr>
        <p:spPr/>
        <p:txBody>
          <a:bodyPr/>
          <a:lstStyle/>
          <a:p>
            <a:pPr marL="342900" indent="-342900">
              <a:spcAft>
                <a:spcPts val="600"/>
              </a:spcAft>
              <a:buFont typeface="Wingdings" panose="05000000000000000000" pitchFamily="2" charset="2"/>
              <a:buChar char="q"/>
            </a:pPr>
            <a:r>
              <a:rPr lang="en-GB" dirty="0"/>
              <a:t>The EU has identified that the key risks to it remaining competitive require it to </a:t>
            </a:r>
            <a:r>
              <a:rPr lang="en-GB" b="1" dirty="0"/>
              <a:t>close the innovation gap, decarbonise the economy </a:t>
            </a:r>
            <a:r>
              <a:rPr lang="en-GB" dirty="0"/>
              <a:t>and</a:t>
            </a:r>
            <a:r>
              <a:rPr lang="en-GB" b="1" dirty="0"/>
              <a:t> reduce dependencies</a:t>
            </a:r>
            <a:r>
              <a:rPr lang="en-GB" dirty="0"/>
              <a:t>. </a:t>
            </a:r>
          </a:p>
          <a:p>
            <a:pPr marL="342900" indent="-342900">
              <a:spcAft>
                <a:spcPts val="600"/>
              </a:spcAft>
              <a:buFont typeface="Wingdings" panose="05000000000000000000" pitchFamily="2" charset="2"/>
              <a:buChar char="q"/>
            </a:pPr>
            <a:r>
              <a:rPr lang="en-GB" dirty="0"/>
              <a:t>There are several FAP-specific policies and regulations that apply </a:t>
            </a:r>
            <a:r>
              <a:rPr lang="en-GB" b="1" dirty="0"/>
              <a:t>environmental and social standards </a:t>
            </a:r>
            <a:r>
              <a:rPr lang="en-GB" dirty="0"/>
              <a:t>to EU production. The competitiveness of EU production is negatively impacted by the </a:t>
            </a:r>
            <a:r>
              <a:rPr lang="en-GB" b="1" dirty="0"/>
              <a:t>absence of reciprocal requirements for imports </a:t>
            </a:r>
            <a:r>
              <a:rPr lang="en-GB" dirty="0"/>
              <a:t>or the ability to differentiate these standards in the market. </a:t>
            </a:r>
          </a:p>
          <a:p>
            <a:pPr marL="342900" indent="-342900">
              <a:spcAft>
                <a:spcPts val="600"/>
              </a:spcAft>
              <a:buFont typeface="Wingdings" panose="05000000000000000000" pitchFamily="2" charset="2"/>
              <a:buChar char="q"/>
            </a:pPr>
            <a:r>
              <a:rPr lang="en-GB" dirty="0"/>
              <a:t>2026 sees the </a:t>
            </a:r>
            <a:r>
              <a:rPr lang="en-GB" b="1" dirty="0"/>
              <a:t>introduction of sustainability criteria </a:t>
            </a:r>
            <a:r>
              <a:rPr lang="en-GB" dirty="0"/>
              <a:t>associated with </a:t>
            </a:r>
            <a:r>
              <a:rPr lang="en-GB" b="1" dirty="0"/>
              <a:t>autonomous tariff quotas </a:t>
            </a:r>
            <a:r>
              <a:rPr lang="en-GB" dirty="0"/>
              <a:t>(</a:t>
            </a:r>
            <a:r>
              <a:rPr lang="en-GB" dirty="0" err="1"/>
              <a:t>ATQs</a:t>
            </a:r>
            <a:r>
              <a:rPr lang="en-GB" dirty="0"/>
              <a:t>) to ensure minimum environmental and social standards. But to date non-EU countries are </a:t>
            </a:r>
            <a:r>
              <a:rPr lang="en-GB" b="1" dirty="0"/>
              <a:t>not required to meet the same high standards </a:t>
            </a:r>
            <a:r>
              <a:rPr lang="en-GB" dirty="0"/>
              <a:t>as EU seafood production and there is not a requirement to inform EU consumers of standards associated with the seafood they consume.</a:t>
            </a:r>
          </a:p>
          <a:p>
            <a:pPr lvl="0"/>
            <a:endParaRPr lang="en-GB" dirty="0"/>
          </a:p>
        </p:txBody>
      </p:sp>
      <p:sp>
        <p:nvSpPr>
          <p:cNvPr id="4" name="Slide Number Placeholder 3">
            <a:extLst>
              <a:ext uri="{FF2B5EF4-FFF2-40B4-BE49-F238E27FC236}">
                <a16:creationId xmlns:a16="http://schemas.microsoft.com/office/drawing/2014/main" id="{106762B4-CD6B-9F09-B9D1-14D4E9E5E420}"/>
              </a:ext>
            </a:extLst>
          </p:cNvPr>
          <p:cNvSpPr>
            <a:spLocks noGrp="1"/>
          </p:cNvSpPr>
          <p:nvPr>
            <p:ph type="sldNum" sz="quarter" idx="5"/>
          </p:nvPr>
        </p:nvSpPr>
        <p:spPr/>
        <p:txBody>
          <a:bodyPr/>
          <a:lstStyle/>
          <a:p>
            <a:fld id="{441536A7-E858-4490-8AF5-6B4E613D338C}" type="slidenum">
              <a:rPr lang="en-GB" smtClean="0"/>
              <a:t>16</a:t>
            </a:fld>
            <a:endParaRPr lang="en-GB" dirty="0"/>
          </a:p>
        </p:txBody>
      </p:sp>
    </p:spTree>
    <p:extLst>
      <p:ext uri="{BB962C8B-B14F-4D97-AF65-F5344CB8AC3E}">
        <p14:creationId xmlns:p14="http://schemas.microsoft.com/office/powerpoint/2010/main" val="407787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C5E6-15BE-02EB-0DCC-51C7B066E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12E9E-A171-5C21-2902-716D875E6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2A47D-8623-EB62-B7C1-C2AA9015E3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DD042C-024D-1C74-B5B5-836C4929EA73}"/>
              </a:ext>
            </a:extLst>
          </p:cNvPr>
          <p:cNvSpPr>
            <a:spLocks noGrp="1"/>
          </p:cNvSpPr>
          <p:nvPr>
            <p:ph type="sldNum" sz="quarter" idx="10"/>
          </p:nvPr>
        </p:nvSpPr>
        <p:spPr/>
        <p:txBody>
          <a:bodyPr/>
          <a:lstStyle/>
          <a:p>
            <a:fld id="{441536A7-E858-4490-8AF5-6B4E613D338C}" type="slidenum">
              <a:rPr lang="en-GB" smtClean="0"/>
              <a:t>17</a:t>
            </a:fld>
            <a:endParaRPr lang="en-GB" dirty="0"/>
          </a:p>
        </p:txBody>
      </p:sp>
    </p:spTree>
    <p:extLst>
      <p:ext uri="{BB962C8B-B14F-4D97-AF65-F5344CB8AC3E}">
        <p14:creationId xmlns:p14="http://schemas.microsoft.com/office/powerpoint/2010/main" val="267569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908E-D7A0-2A30-65F6-8D802AB59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560E7-0E46-6702-BFA4-D8E30031B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228F9-5766-907D-6B0D-9FE481FA43C1}"/>
              </a:ext>
            </a:extLst>
          </p:cNvPr>
          <p:cNvSpPr>
            <a:spLocks noGrp="1"/>
          </p:cNvSpPr>
          <p:nvPr>
            <p:ph type="body" idx="1"/>
          </p:nvPr>
        </p:nvSpPr>
        <p:spPr/>
        <p:txBody>
          <a:bodyPr/>
          <a:lstStyle/>
          <a:p>
            <a:pPr marL="228600" lvl="0" indent="-228600">
              <a:spcAft>
                <a:spcPts val="400"/>
              </a:spcAft>
              <a:buFont typeface="+mj-lt"/>
              <a:buAutoNum type="arabicPeriod"/>
            </a:pPr>
            <a:r>
              <a:rPr lang="en-GB" sz="1200" b="0" kern="1200" dirty="0">
                <a:solidFill>
                  <a:schemeClr val="tx1"/>
                </a:solidFill>
                <a:effectLst/>
                <a:latin typeface="+mn-lt"/>
                <a:ea typeface="+mn-ea"/>
                <a:cs typeface="+mn-cs"/>
              </a:rPr>
              <a:t>Strengthen direct support, address constraints and introduce innovative funding mechanisms to fisheries sector operators in the green and digital transition.</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Develop a fisheries-specific technology policy to introduce efficiency gains from artificial intelligence (AI), digital tools and automation in the fisheries sector and its governance.</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Increase emphasis on the need to grow and diversify EU aquaculture.  Supporting innovation will be key to this.</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Consider a long-term strategic realignment of EU aquaculture to adapt to, and benefit from, the expected consequences of climate change.</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Support the development of coexistence between aquaculture, local communities and other marine economic activities.</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Develop a coordinated, focused approach to encourage investment in aquaculture, framing aquaculture within the Green Deal and Blue Economy.</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Ensure seafood imports are consistent with the EUs commitment to sustainable development in trade agreements.</a:t>
            </a:r>
          </a:p>
          <a:p>
            <a:pPr marL="228600" lvl="0" indent="-228600">
              <a:spcAft>
                <a:spcPts val="400"/>
              </a:spcAft>
              <a:buFont typeface="+mj-lt"/>
              <a:buAutoNum type="arabicPeriod"/>
            </a:pPr>
            <a:r>
              <a:rPr lang="en-GB" sz="1200" b="0" kern="1200" dirty="0">
                <a:solidFill>
                  <a:schemeClr val="tx1"/>
                </a:solidFill>
                <a:effectLst/>
                <a:latin typeface="+mn-lt"/>
                <a:ea typeface="+mn-ea"/>
                <a:cs typeface="+mn-cs"/>
              </a:rPr>
              <a:t>Expand marketing standards and consumer labelling to include sustainability criteria.</a:t>
            </a:r>
          </a:p>
          <a:p>
            <a:pPr lvl="0"/>
            <a:endParaRPr lang="en-GB" dirty="0"/>
          </a:p>
        </p:txBody>
      </p:sp>
      <p:sp>
        <p:nvSpPr>
          <p:cNvPr id="4" name="Slide Number Placeholder 3">
            <a:extLst>
              <a:ext uri="{FF2B5EF4-FFF2-40B4-BE49-F238E27FC236}">
                <a16:creationId xmlns:a16="http://schemas.microsoft.com/office/drawing/2014/main" id="{17DA8ADB-AA6A-4196-3063-82805346BF09}"/>
              </a:ext>
            </a:extLst>
          </p:cNvPr>
          <p:cNvSpPr>
            <a:spLocks noGrp="1"/>
          </p:cNvSpPr>
          <p:nvPr>
            <p:ph type="sldNum" sz="quarter" idx="5"/>
          </p:nvPr>
        </p:nvSpPr>
        <p:spPr/>
        <p:txBody>
          <a:bodyPr/>
          <a:lstStyle/>
          <a:p>
            <a:fld id="{441536A7-E858-4490-8AF5-6B4E613D338C}" type="slidenum">
              <a:rPr lang="en-GB" smtClean="0"/>
              <a:t>18</a:t>
            </a:fld>
            <a:endParaRPr lang="en-GB" dirty="0"/>
          </a:p>
        </p:txBody>
      </p:sp>
    </p:spTree>
    <p:extLst>
      <p:ext uri="{BB962C8B-B14F-4D97-AF65-F5344CB8AC3E}">
        <p14:creationId xmlns:p14="http://schemas.microsoft.com/office/powerpoint/2010/main" val="229976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0" dirty="0"/>
              <a:t>This presentation will take around 15 minutes allowing plenty of time for discussion. </a:t>
            </a:r>
          </a:p>
          <a:p>
            <a:pPr marL="0" indent="0">
              <a:buFont typeface="+mj-lt"/>
              <a:buNone/>
            </a:pPr>
            <a:endParaRPr lang="en-GB" b="0" dirty="0"/>
          </a:p>
          <a:p>
            <a:pPr marL="0" indent="0">
              <a:buFont typeface="+mj-lt"/>
              <a:buNone/>
            </a:pPr>
            <a:r>
              <a:rPr lang="en-GB" b="0" dirty="0"/>
              <a:t>There are either main elements to this delivery …..</a:t>
            </a:r>
          </a:p>
        </p:txBody>
      </p:sp>
      <p:sp>
        <p:nvSpPr>
          <p:cNvPr id="4" name="Slide Number Placeholder 3"/>
          <p:cNvSpPr>
            <a:spLocks noGrp="1"/>
          </p:cNvSpPr>
          <p:nvPr>
            <p:ph type="sldNum" sz="quarter" idx="10"/>
          </p:nvPr>
        </p:nvSpPr>
        <p:spPr/>
        <p:txBody>
          <a:bodyPr/>
          <a:lstStyle/>
          <a:p>
            <a:fld id="{441536A7-E858-4490-8AF5-6B4E613D338C}" type="slidenum">
              <a:rPr lang="en-GB" smtClean="0"/>
              <a:t>2</a:t>
            </a:fld>
            <a:endParaRPr lang="en-GB" dirty="0"/>
          </a:p>
        </p:txBody>
      </p:sp>
    </p:spTree>
    <p:extLst>
      <p:ext uri="{BB962C8B-B14F-4D97-AF65-F5344CB8AC3E}">
        <p14:creationId xmlns:p14="http://schemas.microsoft.com/office/powerpoint/2010/main" val="41009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32644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50" b="1" dirty="0"/>
              <a:t>Background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50" dirty="0"/>
              <a:t>In 2023 the EU supply of fishery and aquaculture products (</a:t>
            </a:r>
            <a:r>
              <a:rPr lang="en-GB" sz="1050" dirty="0" err="1"/>
              <a:t>FAPs</a:t>
            </a:r>
            <a:r>
              <a:rPr lang="en-GB" sz="1050" dirty="0"/>
              <a:t>) for human consumption – including both domestic production and imports – totalled 12.38 million tonnes.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50" dirty="0"/>
              <a:t>Of this, the EU imported 8.48 million tonnes (68%), while only producing 3.9 million tonnes (32%).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050" dirty="0"/>
              <a:t>The overall self-sufficiency rate was 38.1% in 2023, down from 46.1% in 2014.</a:t>
            </a:r>
          </a:p>
          <a:p>
            <a:pPr>
              <a:spcBef>
                <a:spcPts val="0"/>
              </a:spcBef>
              <a:spcAft>
                <a:spcPts val="600"/>
              </a:spcAft>
            </a:pPr>
            <a:r>
              <a:rPr lang="en-GB" sz="1050" b="1" dirty="0"/>
              <a:t>Objective of the study</a:t>
            </a:r>
          </a:p>
          <a:p>
            <a:pPr>
              <a:spcBef>
                <a:spcPts val="0"/>
              </a:spcBef>
              <a:spcAft>
                <a:spcPts val="600"/>
              </a:spcAft>
            </a:pPr>
            <a:r>
              <a:rPr lang="en-GB" sz="1050" dirty="0"/>
              <a:t>The overall objectives of this study are therefore to provide:</a:t>
            </a:r>
          </a:p>
          <a:p>
            <a:pPr>
              <a:spcBef>
                <a:spcPts val="0"/>
              </a:spcBef>
              <a:spcAft>
                <a:spcPts val="600"/>
              </a:spcAft>
            </a:pPr>
            <a:r>
              <a:rPr lang="en-GB" sz="1050" dirty="0"/>
              <a:t>A robust, up-to-date assessment of the evolution, impact and policy implications of extra-EU imports of </a:t>
            </a:r>
            <a:r>
              <a:rPr lang="en-GB" sz="1050" dirty="0" err="1"/>
              <a:t>FAPs</a:t>
            </a:r>
            <a:r>
              <a:rPr lang="en-GB" sz="1050" dirty="0"/>
              <a:t>, and</a:t>
            </a:r>
          </a:p>
          <a:p>
            <a:pPr>
              <a:spcBef>
                <a:spcPts val="0"/>
              </a:spcBef>
              <a:spcAft>
                <a:spcPts val="600"/>
              </a:spcAft>
            </a:pPr>
            <a:r>
              <a:rPr lang="en-GB" sz="1050" dirty="0"/>
              <a:t>a critical assessment of the potential options of increasing the self-sufficiency rate in the different market segments of EU seafood  production. </a:t>
            </a:r>
          </a:p>
          <a:p>
            <a:pPr>
              <a:spcBef>
                <a:spcPts val="600"/>
              </a:spcBef>
              <a:spcAft>
                <a:spcPts val="600"/>
              </a:spcAft>
            </a:pPr>
            <a:endParaRPr lang="en-GB" sz="1050" dirty="0"/>
          </a:p>
          <a:p>
            <a:endParaRPr lang="en-GB" dirty="0"/>
          </a:p>
        </p:txBody>
      </p:sp>
      <p:sp>
        <p:nvSpPr>
          <p:cNvPr id="4" name="Slide Number Placeholder 3"/>
          <p:cNvSpPr>
            <a:spLocks noGrp="1"/>
          </p:cNvSpPr>
          <p:nvPr>
            <p:ph type="sldNum" sz="quarter" idx="5"/>
          </p:nvPr>
        </p:nvSpPr>
        <p:spPr/>
        <p:txBody>
          <a:bodyPr/>
          <a:lstStyle/>
          <a:p>
            <a:fld id="{441536A7-E858-4490-8AF5-6B4E613D338C}" type="slidenum">
              <a:rPr lang="en-GB" smtClean="0"/>
              <a:t>4</a:t>
            </a:fld>
            <a:endParaRPr lang="en-GB" dirty="0"/>
          </a:p>
        </p:txBody>
      </p:sp>
    </p:spTree>
    <p:extLst>
      <p:ext uri="{BB962C8B-B14F-4D97-AF65-F5344CB8AC3E}">
        <p14:creationId xmlns:p14="http://schemas.microsoft.com/office/powerpoint/2010/main" val="100683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FE937-4C40-0972-BB67-92D084E18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A327E-797F-3A60-C99E-5B8B6EAD8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1CE5F-96DC-3FE9-4CC2-9EE8162829D1}"/>
              </a:ext>
            </a:extLst>
          </p:cNvPr>
          <p:cNvSpPr>
            <a:spLocks noGrp="1"/>
          </p:cNvSpPr>
          <p:nvPr>
            <p:ph type="body" idx="1"/>
          </p:nvPr>
        </p:nvSpPr>
        <p:spPr/>
        <p:txBody>
          <a:bodyPr/>
          <a:lstStyle/>
          <a:p>
            <a:r>
              <a:rPr lang="en-GB" dirty="0"/>
              <a:t>Here we provide an overview of the current state of play …</a:t>
            </a:r>
          </a:p>
        </p:txBody>
      </p:sp>
      <p:sp>
        <p:nvSpPr>
          <p:cNvPr id="4" name="Slide Number Placeholder 3">
            <a:extLst>
              <a:ext uri="{FF2B5EF4-FFF2-40B4-BE49-F238E27FC236}">
                <a16:creationId xmlns:a16="http://schemas.microsoft.com/office/drawing/2014/main" id="{5D009E50-D54A-3012-DD55-02FF806ADFB2}"/>
              </a:ext>
            </a:extLst>
          </p:cNvPr>
          <p:cNvSpPr>
            <a:spLocks noGrp="1"/>
          </p:cNvSpPr>
          <p:nvPr>
            <p:ph type="sldNum" sz="quarter" idx="10"/>
          </p:nvPr>
        </p:nvSpPr>
        <p:spPr/>
        <p:txBody>
          <a:bodyPr/>
          <a:lstStyle/>
          <a:p>
            <a:fld id="{441536A7-E858-4490-8AF5-6B4E613D338C}" type="slidenum">
              <a:rPr lang="en-GB" smtClean="0"/>
              <a:t>5</a:t>
            </a:fld>
            <a:endParaRPr lang="en-GB" dirty="0"/>
          </a:p>
        </p:txBody>
      </p:sp>
    </p:spTree>
    <p:extLst>
      <p:ext uri="{BB962C8B-B14F-4D97-AF65-F5344CB8AC3E}">
        <p14:creationId xmlns:p14="http://schemas.microsoft.com/office/powerpoint/2010/main" val="270864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Wingdings" panose="05000000000000000000" pitchFamily="2" charset="2"/>
              <a:buChar char="q"/>
            </a:pPr>
            <a:r>
              <a:rPr lang="en-GB" b="1" dirty="0"/>
              <a:t>EU self-sufficiency continues to decline </a:t>
            </a:r>
            <a:r>
              <a:rPr lang="en-GB" dirty="0"/>
              <a:t>over time and </a:t>
            </a:r>
            <a:r>
              <a:rPr lang="en-GB" b="1" dirty="0"/>
              <a:t>in 2023 was 38%</a:t>
            </a:r>
            <a:r>
              <a:rPr lang="en-GB" dirty="0"/>
              <a:t>. This overall number masks the </a:t>
            </a:r>
            <a:r>
              <a:rPr lang="en-GB" b="1" dirty="0"/>
              <a:t>true level of dependence </a:t>
            </a:r>
            <a:r>
              <a:rPr lang="en-GB" dirty="0"/>
              <a:t>on non-EU imports, as </a:t>
            </a:r>
            <a:r>
              <a:rPr lang="en-GB" b="1" dirty="0"/>
              <a:t>36% of the total catch </a:t>
            </a:r>
            <a:r>
              <a:rPr lang="en-GB" dirty="0"/>
              <a:t>by the EU fleet comprises </a:t>
            </a:r>
            <a:r>
              <a:rPr lang="en-GB" b="1" dirty="0"/>
              <a:t>small pelagics</a:t>
            </a:r>
            <a:r>
              <a:rPr lang="en-GB" dirty="0"/>
              <a:t>, much of which is </a:t>
            </a:r>
            <a:r>
              <a:rPr lang="en-GB" b="1" dirty="0"/>
              <a:t>exported</a:t>
            </a:r>
            <a:r>
              <a:rPr lang="en-GB" dirty="0"/>
              <a:t>, while other pelagic species are imported. </a:t>
            </a:r>
          </a:p>
          <a:p>
            <a:pPr marL="342900" indent="-342900">
              <a:spcAft>
                <a:spcPts val="600"/>
              </a:spcAft>
              <a:buFont typeface="Wingdings" panose="05000000000000000000" pitchFamily="2" charset="2"/>
              <a:buChar char="q"/>
            </a:pPr>
            <a:r>
              <a:rPr lang="en-GB" dirty="0"/>
              <a:t>Assuming all production remains within the EU, the </a:t>
            </a:r>
            <a:r>
              <a:rPr lang="en-GB" b="1" dirty="0"/>
              <a:t>EU domestic supply </a:t>
            </a:r>
            <a:r>
              <a:rPr lang="en-GB" dirty="0"/>
              <a:t>represents</a:t>
            </a:r>
            <a:r>
              <a:rPr lang="en-GB" b="1" dirty="0"/>
              <a:t> 31% </a:t>
            </a:r>
            <a:r>
              <a:rPr lang="en-GB" dirty="0"/>
              <a:t>of the total available supply. </a:t>
            </a:r>
            <a:r>
              <a:rPr lang="en-GB" b="1" dirty="0"/>
              <a:t>After EU exports</a:t>
            </a:r>
            <a:r>
              <a:rPr lang="en-GB" dirty="0"/>
              <a:t>, EU domestic production covers </a:t>
            </a:r>
            <a:r>
              <a:rPr lang="en-GB" b="1" dirty="0"/>
              <a:t>only 14% of total EU consumption</a:t>
            </a:r>
            <a:r>
              <a:rPr lang="en-GB" dirty="0"/>
              <a:t>.</a:t>
            </a:r>
          </a:p>
          <a:p>
            <a:pPr marL="342900" indent="-342900">
              <a:spcAft>
                <a:spcPts val="600"/>
              </a:spcAft>
              <a:buFont typeface="Wingdings" panose="05000000000000000000" pitchFamily="2" charset="2"/>
              <a:buChar char="q"/>
            </a:pPr>
            <a:r>
              <a:rPr lang="en-GB" dirty="0"/>
              <a:t>Groundfish (cod, hake, Alaska pollock, saithe) account for 21% of total EU apparent consumption. But</a:t>
            </a:r>
            <a:r>
              <a:rPr lang="en-GB" b="1" dirty="0"/>
              <a:t> only 1 in 5 groundfish come from the EU production</a:t>
            </a:r>
            <a:r>
              <a:rPr lang="en-GB" dirty="0"/>
              <a:t>. EU landings of these species are under quota management and </a:t>
            </a:r>
            <a:r>
              <a:rPr lang="en-GB" b="1" dirty="0"/>
              <a:t>decreased by 43%</a:t>
            </a:r>
            <a:r>
              <a:rPr lang="en-GB" dirty="0"/>
              <a:t> between 2020 (beginning of EU27) and 2023. </a:t>
            </a:r>
          </a:p>
          <a:p>
            <a:pPr marL="342900" indent="-342900">
              <a:spcAft>
                <a:spcPts val="600"/>
              </a:spcAft>
              <a:buFont typeface="Wingdings" panose="05000000000000000000" pitchFamily="2" charset="2"/>
              <a:buChar char="q"/>
            </a:pPr>
            <a:r>
              <a:rPr lang="en-GB" b="1" dirty="0"/>
              <a:t>Inflation </a:t>
            </a:r>
            <a:r>
              <a:rPr lang="en-GB" dirty="0"/>
              <a:t>and </a:t>
            </a:r>
            <a:r>
              <a:rPr lang="en-GB" b="1" dirty="0"/>
              <a:t>raw material supply constraints </a:t>
            </a:r>
            <a:r>
              <a:rPr lang="en-GB" dirty="0"/>
              <a:t>due to Ukraine war and Brexit have led to reduced EU seafood consumption and increased reliance on cheaper, non-EU imports. </a:t>
            </a:r>
          </a:p>
          <a:p>
            <a:endParaRPr lang="en-GB" dirty="0"/>
          </a:p>
        </p:txBody>
      </p:sp>
      <p:sp>
        <p:nvSpPr>
          <p:cNvPr id="4" name="Slide Number Placeholder 3"/>
          <p:cNvSpPr>
            <a:spLocks noGrp="1"/>
          </p:cNvSpPr>
          <p:nvPr>
            <p:ph type="sldNum" sz="quarter" idx="5"/>
          </p:nvPr>
        </p:nvSpPr>
        <p:spPr/>
        <p:txBody>
          <a:bodyPr/>
          <a:lstStyle/>
          <a:p>
            <a:fld id="{441536A7-E858-4490-8AF5-6B4E613D338C}" type="slidenum">
              <a:rPr lang="en-GB" smtClean="0"/>
              <a:t>6</a:t>
            </a:fld>
            <a:endParaRPr lang="en-GB" dirty="0"/>
          </a:p>
        </p:txBody>
      </p:sp>
    </p:spTree>
    <p:extLst>
      <p:ext uri="{BB962C8B-B14F-4D97-AF65-F5344CB8AC3E}">
        <p14:creationId xmlns:p14="http://schemas.microsoft.com/office/powerpoint/2010/main" val="183177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E8F23-10CC-1E4A-EC8C-01A4E48B8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D807A-9D5B-C01C-E220-E642FC809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8C14-2C2B-3AEF-06B8-516C1C2E1D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33485E-B986-F03B-09C7-802C52527891}"/>
              </a:ext>
            </a:extLst>
          </p:cNvPr>
          <p:cNvSpPr>
            <a:spLocks noGrp="1"/>
          </p:cNvSpPr>
          <p:nvPr>
            <p:ph type="sldNum" sz="quarter" idx="10"/>
          </p:nvPr>
        </p:nvSpPr>
        <p:spPr/>
        <p:txBody>
          <a:bodyPr/>
          <a:lstStyle/>
          <a:p>
            <a:fld id="{441536A7-E858-4490-8AF5-6B4E613D338C}" type="slidenum">
              <a:rPr lang="en-GB" smtClean="0"/>
              <a:t>7</a:t>
            </a:fld>
            <a:endParaRPr lang="en-GB" dirty="0"/>
          </a:p>
        </p:txBody>
      </p:sp>
    </p:spTree>
    <p:extLst>
      <p:ext uri="{BB962C8B-B14F-4D97-AF65-F5344CB8AC3E}">
        <p14:creationId xmlns:p14="http://schemas.microsoft.com/office/powerpoint/2010/main" val="170483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400"/>
              </a:spcAft>
              <a:buFont typeface="Arial" panose="020B0604020202020204" pitchFamily="34" charset="0"/>
              <a:buChar char="•"/>
            </a:pPr>
            <a:r>
              <a:rPr lang="en-GB" sz="1050" dirty="0"/>
              <a:t>Competitiveness is strongly impacted by production costs, which for fishing are mainly wages (33% of total revenue in 2022), fuel (21%) and other variable costs (21%).</a:t>
            </a:r>
          </a:p>
          <a:p>
            <a:pPr marL="171450" indent="-171450">
              <a:lnSpc>
                <a:spcPct val="100000"/>
              </a:lnSpc>
              <a:spcBef>
                <a:spcPts val="0"/>
              </a:spcBef>
              <a:spcAft>
                <a:spcPts val="400"/>
              </a:spcAft>
              <a:buFont typeface="Arial" panose="020B0604020202020204" pitchFamily="34" charset="0"/>
              <a:buChar char="•"/>
            </a:pPr>
            <a:r>
              <a:rPr lang="en-GB" sz="1050" dirty="0"/>
              <a:t>Wages in some of the main non-EU countries (Chile, Türkiye and Morocco) supplying seafood to the EU market are significantly lower than most EU producers. </a:t>
            </a:r>
          </a:p>
          <a:p>
            <a:pPr marL="171450" indent="-171450">
              <a:lnSpc>
                <a:spcPct val="100000"/>
              </a:lnSpc>
              <a:spcBef>
                <a:spcPts val="0"/>
              </a:spcBef>
              <a:spcAft>
                <a:spcPts val="400"/>
              </a:spcAft>
              <a:buFont typeface="Arial" panose="020B0604020202020204" pitchFamily="34" charset="0"/>
              <a:buChar char="•"/>
            </a:pPr>
            <a:r>
              <a:rPr lang="en-GB" sz="1050" dirty="0"/>
              <a:t>But other key suppliers (Iceland, Norway and the UK) show higher average wages.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50" dirty="0"/>
              <a:t>Now looking at energy prices, several key non-EU supplier countries (including northern European suppliers) also have lower energy prices, creating a comparative benefit for non-EU processing companies, even if this is just freezing and storing product for export.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50" dirty="0"/>
              <a:t>Despite continued fuel subsidies for fishing fleets by EU Member States, fuel prices are still higher than some non-EU suppliers of fishery products (e.g. Morocco), but other suppliers such as Norway, Iceland and the UK have higher average fuel prices.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50" b="0" dirty="0"/>
              <a:t>Competitiveness is not only impacted by the unit cost of production inputs, but also the productivity and efficiency of production. Despite higher unit costs for fuel and wages, Iceland and Norway can supply the EU with seafood as their fisheries are productive (a high catch per unit effort) and harvested by modern, efficient fishing fleets.</a:t>
            </a:r>
          </a:p>
          <a:p>
            <a:endParaRPr lang="en-GB" dirty="0"/>
          </a:p>
          <a:p>
            <a:endParaRPr lang="en-GB" dirty="0"/>
          </a:p>
        </p:txBody>
      </p:sp>
      <p:sp>
        <p:nvSpPr>
          <p:cNvPr id="4" name="Slide Number Placeholder 3"/>
          <p:cNvSpPr>
            <a:spLocks noGrp="1"/>
          </p:cNvSpPr>
          <p:nvPr>
            <p:ph type="sldNum" sz="quarter" idx="5"/>
          </p:nvPr>
        </p:nvSpPr>
        <p:spPr/>
        <p:txBody>
          <a:bodyPr/>
          <a:lstStyle/>
          <a:p>
            <a:fld id="{441536A7-E858-4490-8AF5-6B4E613D338C}" type="slidenum">
              <a:rPr lang="en-GB" smtClean="0"/>
              <a:t>8</a:t>
            </a:fld>
            <a:endParaRPr lang="en-GB" dirty="0"/>
          </a:p>
        </p:txBody>
      </p:sp>
    </p:spTree>
    <p:extLst>
      <p:ext uri="{BB962C8B-B14F-4D97-AF65-F5344CB8AC3E}">
        <p14:creationId xmlns:p14="http://schemas.microsoft.com/office/powerpoint/2010/main" val="10580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58B61-B619-3B28-23EC-833270DD4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B5BC9-E3B2-8B1F-74F1-7F898FF59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77465-B8DC-08E7-8084-5407E848F7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FC9892-E27C-379A-3DBB-0D3079B80DF2}"/>
              </a:ext>
            </a:extLst>
          </p:cNvPr>
          <p:cNvSpPr>
            <a:spLocks noGrp="1"/>
          </p:cNvSpPr>
          <p:nvPr>
            <p:ph type="sldNum" sz="quarter" idx="10"/>
          </p:nvPr>
        </p:nvSpPr>
        <p:spPr/>
        <p:txBody>
          <a:bodyPr/>
          <a:lstStyle/>
          <a:p>
            <a:fld id="{441536A7-E858-4490-8AF5-6B4E613D338C}" type="slidenum">
              <a:rPr lang="en-GB" smtClean="0"/>
              <a:t>9</a:t>
            </a:fld>
            <a:endParaRPr lang="en-GB" dirty="0"/>
          </a:p>
        </p:txBody>
      </p:sp>
    </p:spTree>
    <p:extLst>
      <p:ext uri="{BB962C8B-B14F-4D97-AF65-F5344CB8AC3E}">
        <p14:creationId xmlns:p14="http://schemas.microsoft.com/office/powerpoint/2010/main" val="2316300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35584" y="2193758"/>
            <a:ext cx="7931802" cy="1655762"/>
          </a:xfrm>
        </p:spPr>
        <p:txBody>
          <a:bodyPr/>
          <a:lstStyle/>
          <a:p>
            <a:r>
              <a:rPr lang="en-GB" sz="6000" dirty="0"/>
              <a:t>Assessing the impact of seafood imports on EU self-sufficiency</a:t>
            </a:r>
          </a:p>
        </p:txBody>
      </p:sp>
    </p:spTree>
    <p:extLst>
      <p:ext uri="{BB962C8B-B14F-4D97-AF65-F5344CB8AC3E}">
        <p14:creationId xmlns:p14="http://schemas.microsoft.com/office/powerpoint/2010/main" val="2919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7E85-73BD-7263-3672-3CB8632963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238291-A0FA-AB31-C0B1-384660FCA408}"/>
              </a:ext>
            </a:extLst>
          </p:cNvPr>
          <p:cNvSpPr>
            <a:spLocks noGrp="1"/>
          </p:cNvSpPr>
          <p:nvPr>
            <p:ph type="body" sz="quarter" idx="20"/>
          </p:nvPr>
        </p:nvSpPr>
        <p:spPr/>
        <p:txBody>
          <a:bodyPr/>
          <a:lstStyle/>
          <a:p>
            <a:r>
              <a:rPr lang="en-GB" dirty="0"/>
              <a:t>04</a:t>
            </a:r>
          </a:p>
        </p:txBody>
      </p:sp>
      <p:sp>
        <p:nvSpPr>
          <p:cNvPr id="3" name="Title 2">
            <a:extLst>
              <a:ext uri="{FF2B5EF4-FFF2-40B4-BE49-F238E27FC236}">
                <a16:creationId xmlns:a16="http://schemas.microsoft.com/office/drawing/2014/main" id="{2F981529-B40E-2749-E817-DB90F5985150}"/>
              </a:ext>
            </a:extLst>
          </p:cNvPr>
          <p:cNvSpPr>
            <a:spLocks noGrp="1"/>
          </p:cNvSpPr>
          <p:nvPr>
            <p:ph type="ctrTitle"/>
          </p:nvPr>
        </p:nvSpPr>
        <p:spPr>
          <a:xfrm>
            <a:off x="737290" y="282822"/>
            <a:ext cx="9846890" cy="965443"/>
          </a:xfrm>
        </p:spPr>
        <p:txBody>
          <a:bodyPr>
            <a:noAutofit/>
          </a:bodyPr>
          <a:lstStyle/>
          <a:p>
            <a:r>
              <a:rPr lang="en-GB" dirty="0"/>
              <a:t>Competitiveness in aquaculture</a:t>
            </a:r>
          </a:p>
        </p:txBody>
      </p:sp>
      <p:sp>
        <p:nvSpPr>
          <p:cNvPr id="4" name="Text Placeholder 3">
            <a:extLst>
              <a:ext uri="{FF2B5EF4-FFF2-40B4-BE49-F238E27FC236}">
                <a16:creationId xmlns:a16="http://schemas.microsoft.com/office/drawing/2014/main" id="{62BAF98D-65E6-53B1-3AE9-58CF2C8A2B5A}"/>
              </a:ext>
            </a:extLst>
          </p:cNvPr>
          <p:cNvSpPr>
            <a:spLocks noGrp="1"/>
          </p:cNvSpPr>
          <p:nvPr>
            <p:ph type="body" sz="quarter" idx="21"/>
          </p:nvPr>
        </p:nvSpPr>
        <p:spPr>
          <a:xfrm>
            <a:off x="385374" y="1011313"/>
            <a:ext cx="6988042" cy="3829668"/>
          </a:xfrm>
        </p:spPr>
        <p:txBody>
          <a:bodyPr/>
          <a:lstStyle/>
          <a:p>
            <a:pPr marL="342900" indent="-342900">
              <a:spcAft>
                <a:spcPts val="600"/>
              </a:spcAft>
              <a:buFont typeface="Wingdings" panose="05000000000000000000" pitchFamily="2" charset="2"/>
              <a:buChar char="q"/>
            </a:pPr>
            <a:r>
              <a:rPr lang="en-GB" dirty="0"/>
              <a:t>European aquaculture production of around 1 million tonnes.</a:t>
            </a:r>
          </a:p>
          <a:p>
            <a:pPr marL="342900" indent="-342900">
              <a:spcAft>
                <a:spcPts val="600"/>
              </a:spcAft>
              <a:buFont typeface="Wingdings" panose="05000000000000000000" pitchFamily="2" charset="2"/>
              <a:buChar char="q"/>
            </a:pPr>
            <a:r>
              <a:rPr lang="en-GB" dirty="0"/>
              <a:t>The </a:t>
            </a:r>
            <a:r>
              <a:rPr lang="en-GB" b="1" dirty="0"/>
              <a:t>competitiveness of EU aquaculture </a:t>
            </a:r>
            <a:r>
              <a:rPr lang="en-GB" dirty="0"/>
              <a:t>has been challenged by a combination of rising costs, environmental challenges and imports from third countries, such as Türkiye and Chile.</a:t>
            </a:r>
          </a:p>
          <a:p>
            <a:pPr marL="342900" indent="-342900">
              <a:spcAft>
                <a:spcPts val="600"/>
              </a:spcAft>
              <a:buFont typeface="Wingdings" panose="05000000000000000000" pitchFamily="2" charset="2"/>
              <a:buChar char="q"/>
            </a:pPr>
            <a:r>
              <a:rPr lang="en-GB" b="1" dirty="0"/>
              <a:t>Turkish seabass/seabream</a:t>
            </a:r>
            <a:r>
              <a:rPr lang="en-GB" dirty="0"/>
              <a:t> </a:t>
            </a:r>
            <a:r>
              <a:rPr lang="en-GB" b="1" dirty="0"/>
              <a:t>farms</a:t>
            </a:r>
            <a:r>
              <a:rPr lang="en-GB" dirty="0"/>
              <a:t> have extensive vertical integration and a lower cost base than Greece. Output prices are similar, but Greece can leverage its processing capability and EU access to penetrate niche and premium markets.  </a:t>
            </a:r>
          </a:p>
        </p:txBody>
      </p:sp>
      <p:pic>
        <p:nvPicPr>
          <p:cNvPr id="6" name="Picture 5">
            <a:extLst>
              <a:ext uri="{FF2B5EF4-FFF2-40B4-BE49-F238E27FC236}">
                <a16:creationId xmlns:a16="http://schemas.microsoft.com/office/drawing/2014/main" id="{ACEDC138-D15B-90C1-B1D7-1E28DB121DF7}"/>
              </a:ext>
            </a:extLst>
          </p:cNvPr>
          <p:cNvPicPr>
            <a:picLocks noChangeAspect="1"/>
          </p:cNvPicPr>
          <p:nvPr/>
        </p:nvPicPr>
        <p:blipFill>
          <a:blip r:embed="rId3"/>
          <a:stretch>
            <a:fillRect/>
          </a:stretch>
        </p:blipFill>
        <p:spPr>
          <a:xfrm>
            <a:off x="7549602" y="894230"/>
            <a:ext cx="4257024" cy="3595870"/>
          </a:xfrm>
          <a:prstGeom prst="rect">
            <a:avLst/>
          </a:prstGeom>
        </p:spPr>
      </p:pic>
      <p:sp>
        <p:nvSpPr>
          <p:cNvPr id="7" name="Text Placeholder 3">
            <a:extLst>
              <a:ext uri="{FF2B5EF4-FFF2-40B4-BE49-F238E27FC236}">
                <a16:creationId xmlns:a16="http://schemas.microsoft.com/office/drawing/2014/main" id="{CEAD3D5A-F9E2-1597-0F22-C1ED7D055C8B}"/>
              </a:ext>
            </a:extLst>
          </p:cNvPr>
          <p:cNvSpPr txBox="1">
            <a:spLocks/>
          </p:cNvSpPr>
          <p:nvPr/>
        </p:nvSpPr>
        <p:spPr>
          <a:xfrm>
            <a:off x="347463" y="4003964"/>
            <a:ext cx="7025954" cy="276009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spcAft>
                <a:spcPts val="600"/>
              </a:spcAft>
              <a:buFont typeface="Wingdings" panose="05000000000000000000" pitchFamily="2" charset="2"/>
              <a:buChar char="q"/>
            </a:pPr>
            <a:r>
              <a:rPr lang="en-GB" b="1" dirty="0"/>
              <a:t>The cost of mussel production in Galicia </a:t>
            </a:r>
            <a:r>
              <a:rPr lang="en-GB" dirty="0"/>
              <a:t>is around EUR 0.74 per kg vs. EUR 0.69 per kg in Chile, reflecting the latter’s lower wage and energy costs. Chile’s main advantage is its willingness to adopt more modern farming techniques than Galicia’s traditional </a:t>
            </a:r>
            <a:r>
              <a:rPr lang="en-GB" i="1" dirty="0"/>
              <a:t>batea</a:t>
            </a:r>
            <a:r>
              <a:rPr lang="en-GB" dirty="0"/>
              <a:t> rafts. </a:t>
            </a:r>
          </a:p>
        </p:txBody>
      </p:sp>
    </p:spTree>
    <p:extLst>
      <p:ext uri="{BB962C8B-B14F-4D97-AF65-F5344CB8AC3E}">
        <p14:creationId xmlns:p14="http://schemas.microsoft.com/office/powerpoint/2010/main" val="412311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90B40-6B53-FB9E-C3DB-42FC0F332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24DDC-F43F-EBB8-5F91-7D8B097C0D98}"/>
              </a:ext>
            </a:extLst>
          </p:cNvPr>
          <p:cNvSpPr>
            <a:spLocks noGrp="1"/>
          </p:cNvSpPr>
          <p:nvPr>
            <p:ph type="ctrTitle"/>
          </p:nvPr>
        </p:nvSpPr>
        <p:spPr>
          <a:xfrm>
            <a:off x="479425" y="1030544"/>
            <a:ext cx="5718175" cy="3114894"/>
          </a:xfrm>
        </p:spPr>
        <p:txBody>
          <a:bodyPr/>
          <a:lstStyle/>
          <a:p>
            <a:r>
              <a:rPr lang="en-GB" dirty="0"/>
              <a:t>Innovation in EU aquaculture production</a:t>
            </a:r>
            <a:endParaRPr lang="en-GB" u="sng" dirty="0"/>
          </a:p>
        </p:txBody>
      </p:sp>
      <p:sp>
        <p:nvSpPr>
          <p:cNvPr id="4" name="Subtitle 12">
            <a:extLst>
              <a:ext uri="{FF2B5EF4-FFF2-40B4-BE49-F238E27FC236}">
                <a16:creationId xmlns:a16="http://schemas.microsoft.com/office/drawing/2014/main" id="{9FD6B1BB-8D44-A4A2-082C-300A3EC6334F}"/>
              </a:ext>
            </a:extLst>
          </p:cNvPr>
          <p:cNvSpPr>
            <a:spLocks noGrp="1"/>
          </p:cNvSpPr>
          <p:nvPr>
            <p:ph type="subTitle" idx="1"/>
          </p:nvPr>
        </p:nvSpPr>
        <p:spPr/>
        <p:txBody>
          <a:bodyPr/>
          <a:lstStyle/>
          <a:p>
            <a:r>
              <a:rPr lang="en-GB" dirty="0">
                <a:solidFill>
                  <a:srgbClr val="0D4F9D"/>
                </a:solidFill>
              </a:rPr>
              <a:t>05</a:t>
            </a:r>
          </a:p>
        </p:txBody>
      </p:sp>
    </p:spTree>
    <p:extLst>
      <p:ext uri="{BB962C8B-B14F-4D97-AF65-F5344CB8AC3E}">
        <p14:creationId xmlns:p14="http://schemas.microsoft.com/office/powerpoint/2010/main" val="107841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E5A7A-B94F-23BE-1BC4-719042E94F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D0988A-FEDC-319E-6BBF-B719542B5A82}"/>
              </a:ext>
            </a:extLst>
          </p:cNvPr>
          <p:cNvSpPr>
            <a:spLocks noGrp="1"/>
          </p:cNvSpPr>
          <p:nvPr>
            <p:ph type="body" sz="quarter" idx="20"/>
          </p:nvPr>
        </p:nvSpPr>
        <p:spPr/>
        <p:txBody>
          <a:bodyPr/>
          <a:lstStyle/>
          <a:p>
            <a:r>
              <a:rPr lang="en-GB" dirty="0"/>
              <a:t>05</a:t>
            </a:r>
          </a:p>
        </p:txBody>
      </p:sp>
      <p:sp>
        <p:nvSpPr>
          <p:cNvPr id="3" name="Title 2">
            <a:extLst>
              <a:ext uri="{FF2B5EF4-FFF2-40B4-BE49-F238E27FC236}">
                <a16:creationId xmlns:a16="http://schemas.microsoft.com/office/drawing/2014/main" id="{D827B341-B5DB-EB9C-8F46-488B445F86AF}"/>
              </a:ext>
            </a:extLst>
          </p:cNvPr>
          <p:cNvSpPr>
            <a:spLocks noGrp="1"/>
          </p:cNvSpPr>
          <p:nvPr>
            <p:ph type="ctrTitle"/>
          </p:nvPr>
        </p:nvSpPr>
        <p:spPr>
          <a:xfrm>
            <a:off x="394390" y="938462"/>
            <a:ext cx="10465676" cy="965443"/>
          </a:xfrm>
        </p:spPr>
        <p:txBody>
          <a:bodyPr>
            <a:noAutofit/>
          </a:bodyPr>
          <a:lstStyle/>
          <a:p>
            <a:r>
              <a:rPr lang="fr-FR" dirty="0"/>
              <a:t>Innovation in EU aquaculture production</a:t>
            </a:r>
            <a:endParaRPr lang="en-GB" dirty="0"/>
          </a:p>
        </p:txBody>
      </p:sp>
      <p:sp>
        <p:nvSpPr>
          <p:cNvPr id="4" name="Text Placeholder 3">
            <a:extLst>
              <a:ext uri="{FF2B5EF4-FFF2-40B4-BE49-F238E27FC236}">
                <a16:creationId xmlns:a16="http://schemas.microsoft.com/office/drawing/2014/main" id="{2EDE4282-C72D-37D3-9132-E75850EEB9D7}"/>
              </a:ext>
            </a:extLst>
          </p:cNvPr>
          <p:cNvSpPr>
            <a:spLocks noGrp="1"/>
          </p:cNvSpPr>
          <p:nvPr>
            <p:ph type="body" sz="quarter" idx="21"/>
          </p:nvPr>
        </p:nvSpPr>
        <p:spPr>
          <a:xfrm>
            <a:off x="427793" y="1756939"/>
            <a:ext cx="11058574" cy="4030085"/>
          </a:xfrm>
        </p:spPr>
        <p:txBody>
          <a:bodyPr/>
          <a:lstStyle/>
          <a:p>
            <a:pPr marL="342900" indent="-342900">
              <a:spcAft>
                <a:spcPts val="600"/>
              </a:spcAft>
              <a:buFont typeface="Wingdings" panose="05000000000000000000" pitchFamily="2" charset="2"/>
              <a:buChar char="q"/>
            </a:pPr>
            <a:r>
              <a:rPr lang="en-GB" dirty="0"/>
              <a:t>With finite capture fisheries resources, </a:t>
            </a:r>
            <a:r>
              <a:rPr lang="en-GB" b="1" dirty="0"/>
              <a:t>increasing aquaculture production is the main avenue to growing the </a:t>
            </a:r>
            <a:r>
              <a:rPr lang="en-GB" b="1" dirty="0" err="1"/>
              <a:t>FAPs</a:t>
            </a:r>
            <a:r>
              <a:rPr lang="en-GB" b="1" dirty="0"/>
              <a:t> supply</a:t>
            </a:r>
            <a:r>
              <a:rPr lang="en-GB" dirty="0"/>
              <a:t>. </a:t>
            </a:r>
          </a:p>
          <a:p>
            <a:pPr marL="342900" indent="-342900">
              <a:spcAft>
                <a:spcPts val="600"/>
              </a:spcAft>
              <a:buFont typeface="Wingdings" panose="05000000000000000000" pitchFamily="2" charset="2"/>
              <a:buChar char="q"/>
            </a:pPr>
            <a:r>
              <a:rPr lang="en-GB" dirty="0"/>
              <a:t>Innovation is well supported through both Horizon and EMFAF funding. Despite this, </a:t>
            </a:r>
            <a:r>
              <a:rPr lang="en-GB" b="1" dirty="0"/>
              <a:t>uptake of new and innovative aquaculture practices is slow</a:t>
            </a:r>
            <a:r>
              <a:rPr lang="en-GB" dirty="0"/>
              <a:t>, and upscaling limited.</a:t>
            </a:r>
          </a:p>
          <a:p>
            <a:pPr marL="342900" indent="-342900">
              <a:spcAft>
                <a:spcPts val="600"/>
              </a:spcAft>
              <a:buFont typeface="Wingdings" panose="05000000000000000000" pitchFamily="2" charset="2"/>
              <a:buChar char="q"/>
            </a:pPr>
            <a:r>
              <a:rPr lang="en-GB" b="1" dirty="0"/>
              <a:t>Moving bivalve shellfish production offshore</a:t>
            </a:r>
            <a:r>
              <a:rPr lang="en-GB" dirty="0"/>
              <a:t>: traditional extensive bivalve aquaculture has limited option for growth, but moving offshore has challenges. Research is needed help automate production, adapt to changing conditions and allow real-time remote monitoring.</a:t>
            </a:r>
          </a:p>
          <a:p>
            <a:pPr marL="342900" indent="-342900">
              <a:spcAft>
                <a:spcPts val="600"/>
              </a:spcAft>
              <a:buFont typeface="Wingdings" panose="05000000000000000000" pitchFamily="2" charset="2"/>
              <a:buChar char="q"/>
            </a:pPr>
            <a:r>
              <a:rPr lang="en-GB" b="1" dirty="0"/>
              <a:t>Upscaling and diversifying EU aquaculture thorough RAS: </a:t>
            </a:r>
            <a:r>
              <a:rPr lang="en-GB" dirty="0"/>
              <a:t>RAS can be used to reduce freshwater use, control environmental impacts and diversify the species grown. There are technical challenges, but these can be overcome through innovation and adaptive research. </a:t>
            </a:r>
          </a:p>
          <a:p>
            <a:pPr marL="342900" indent="-34290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333197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29452-CA8F-9B6B-2F9F-55AC6AE53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A5391-81AC-3F8E-6C08-C18B5C4F3836}"/>
              </a:ext>
            </a:extLst>
          </p:cNvPr>
          <p:cNvSpPr>
            <a:spLocks noGrp="1"/>
          </p:cNvSpPr>
          <p:nvPr>
            <p:ph type="ctrTitle"/>
          </p:nvPr>
        </p:nvSpPr>
        <p:spPr>
          <a:xfrm>
            <a:off x="479425" y="1030544"/>
            <a:ext cx="7872095" cy="3114894"/>
          </a:xfrm>
        </p:spPr>
        <p:txBody>
          <a:bodyPr/>
          <a:lstStyle/>
          <a:p>
            <a:r>
              <a:rPr lang="en-GB" dirty="0"/>
              <a:t>Stimulating investment in EU aquaculture </a:t>
            </a:r>
            <a:endParaRPr lang="en-GB" u="sng" dirty="0"/>
          </a:p>
        </p:txBody>
      </p:sp>
      <p:sp>
        <p:nvSpPr>
          <p:cNvPr id="4" name="Subtitle 12">
            <a:extLst>
              <a:ext uri="{FF2B5EF4-FFF2-40B4-BE49-F238E27FC236}">
                <a16:creationId xmlns:a16="http://schemas.microsoft.com/office/drawing/2014/main" id="{21F0FEF7-902D-C1EA-3E18-0DE5EAA6AA58}"/>
              </a:ext>
            </a:extLst>
          </p:cNvPr>
          <p:cNvSpPr>
            <a:spLocks noGrp="1"/>
          </p:cNvSpPr>
          <p:nvPr>
            <p:ph type="subTitle" idx="1"/>
          </p:nvPr>
        </p:nvSpPr>
        <p:spPr/>
        <p:txBody>
          <a:bodyPr/>
          <a:lstStyle/>
          <a:p>
            <a:r>
              <a:rPr lang="en-GB" dirty="0">
                <a:solidFill>
                  <a:srgbClr val="0D4F9D"/>
                </a:solidFill>
              </a:rPr>
              <a:t>06</a:t>
            </a:r>
          </a:p>
        </p:txBody>
      </p:sp>
    </p:spTree>
    <p:extLst>
      <p:ext uri="{BB962C8B-B14F-4D97-AF65-F5344CB8AC3E}">
        <p14:creationId xmlns:p14="http://schemas.microsoft.com/office/powerpoint/2010/main" val="306550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A0C3-D811-738E-E7A8-498686200C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680BF4-D5E1-5647-A9D0-83E2F49CB796}"/>
              </a:ext>
            </a:extLst>
          </p:cNvPr>
          <p:cNvSpPr>
            <a:spLocks noGrp="1"/>
          </p:cNvSpPr>
          <p:nvPr>
            <p:ph type="body" sz="quarter" idx="20"/>
          </p:nvPr>
        </p:nvSpPr>
        <p:spPr/>
        <p:txBody>
          <a:bodyPr/>
          <a:lstStyle/>
          <a:p>
            <a:r>
              <a:rPr lang="en-GB" dirty="0"/>
              <a:t>06</a:t>
            </a:r>
          </a:p>
        </p:txBody>
      </p:sp>
      <p:sp>
        <p:nvSpPr>
          <p:cNvPr id="3" name="Title 2">
            <a:extLst>
              <a:ext uri="{FF2B5EF4-FFF2-40B4-BE49-F238E27FC236}">
                <a16:creationId xmlns:a16="http://schemas.microsoft.com/office/drawing/2014/main" id="{31866DEA-B810-1BEE-BE1D-D640E3854833}"/>
              </a:ext>
            </a:extLst>
          </p:cNvPr>
          <p:cNvSpPr>
            <a:spLocks noGrp="1"/>
          </p:cNvSpPr>
          <p:nvPr>
            <p:ph type="ctrTitle"/>
          </p:nvPr>
        </p:nvSpPr>
        <p:spPr>
          <a:xfrm>
            <a:off x="394390" y="938462"/>
            <a:ext cx="10465676" cy="965443"/>
          </a:xfrm>
        </p:spPr>
        <p:txBody>
          <a:bodyPr>
            <a:noAutofit/>
          </a:bodyPr>
          <a:lstStyle/>
          <a:p>
            <a:r>
              <a:rPr lang="en-GB" noProof="0" dirty="0"/>
              <a:t>Stimulating investment </a:t>
            </a:r>
            <a:r>
              <a:rPr lang="fr-FR" dirty="0"/>
              <a:t>in EU aquaculture</a:t>
            </a:r>
            <a:endParaRPr lang="en-GB" dirty="0"/>
          </a:p>
        </p:txBody>
      </p:sp>
      <p:sp>
        <p:nvSpPr>
          <p:cNvPr id="4" name="Text Placeholder 3">
            <a:extLst>
              <a:ext uri="{FF2B5EF4-FFF2-40B4-BE49-F238E27FC236}">
                <a16:creationId xmlns:a16="http://schemas.microsoft.com/office/drawing/2014/main" id="{DE3C4C65-1E07-E57F-66EE-2A7DB2C3B1A2}"/>
              </a:ext>
            </a:extLst>
          </p:cNvPr>
          <p:cNvSpPr>
            <a:spLocks noGrp="1"/>
          </p:cNvSpPr>
          <p:nvPr>
            <p:ph type="body" sz="quarter" idx="21"/>
          </p:nvPr>
        </p:nvSpPr>
        <p:spPr>
          <a:xfrm>
            <a:off x="427793" y="1756939"/>
            <a:ext cx="11046048" cy="4030085"/>
          </a:xfrm>
        </p:spPr>
        <p:txBody>
          <a:bodyPr/>
          <a:lstStyle/>
          <a:p>
            <a:pPr marL="342900" indent="-342900">
              <a:spcAft>
                <a:spcPts val="600"/>
              </a:spcAft>
              <a:buFont typeface="Wingdings" panose="05000000000000000000" pitchFamily="2" charset="2"/>
              <a:buChar char="q"/>
            </a:pPr>
            <a:r>
              <a:rPr lang="en-GB" dirty="0"/>
              <a:t>The EU aquaculture sector has strong potential but </a:t>
            </a:r>
            <a:r>
              <a:rPr lang="en-GB" b="1" dirty="0"/>
              <a:t>requires more coordinated and targeted investment to reach scale</a:t>
            </a:r>
            <a:r>
              <a:rPr lang="en-GB" dirty="0"/>
              <a:t>. </a:t>
            </a:r>
          </a:p>
          <a:p>
            <a:pPr marL="342900" indent="-342900">
              <a:spcAft>
                <a:spcPts val="600"/>
              </a:spcAft>
              <a:buFont typeface="Wingdings" panose="05000000000000000000" pitchFamily="2" charset="2"/>
              <a:buChar char="q"/>
            </a:pPr>
            <a:r>
              <a:rPr lang="en-GB" b="1" dirty="0"/>
              <a:t>Public funding should be better aligned across the EU</a:t>
            </a:r>
            <a:r>
              <a:rPr lang="en-GB" dirty="0"/>
              <a:t>. A coordinated, mission-oriented approach would channel capital towards sustainability and competitiveness.</a:t>
            </a:r>
          </a:p>
          <a:p>
            <a:pPr marL="342900" indent="-342900">
              <a:spcAft>
                <a:spcPts val="600"/>
              </a:spcAft>
              <a:buFont typeface="Wingdings" panose="05000000000000000000" pitchFamily="2" charset="2"/>
              <a:buChar char="q"/>
            </a:pPr>
            <a:r>
              <a:rPr lang="en-GB" b="1" dirty="0"/>
              <a:t>Private capital is crucial to scale-up aquaculture innovation</a:t>
            </a:r>
            <a:r>
              <a:rPr lang="en-GB" dirty="0"/>
              <a:t>. The EU should support blended and de-risking mechanisms; facilitate bond, equity, and revenue-based financing for sustainable projects; offer tax incentives; and improve market access and predictability.</a:t>
            </a:r>
          </a:p>
          <a:p>
            <a:pPr marL="342900" indent="-342900">
              <a:spcAft>
                <a:spcPts val="600"/>
              </a:spcAft>
              <a:buFont typeface="Wingdings" panose="05000000000000000000" pitchFamily="2" charset="2"/>
              <a:buChar char="q"/>
            </a:pPr>
            <a:r>
              <a:rPr lang="en-GB" dirty="0"/>
              <a:t>By aligning </a:t>
            </a:r>
            <a:r>
              <a:rPr lang="en-GB" b="1" dirty="0"/>
              <a:t>public </a:t>
            </a:r>
            <a:r>
              <a:rPr lang="en-GB" dirty="0"/>
              <a:t>and </a:t>
            </a:r>
            <a:r>
              <a:rPr lang="en-GB" b="1" dirty="0"/>
              <a:t>private capital </a:t>
            </a:r>
            <a:r>
              <a:rPr lang="en-GB" dirty="0"/>
              <a:t>around</a:t>
            </a:r>
            <a:r>
              <a:rPr lang="en-GB" b="1" dirty="0"/>
              <a:t> innovation, resilience, and sustainability</a:t>
            </a:r>
            <a:r>
              <a:rPr lang="en-GB" dirty="0"/>
              <a:t>, the EU can make aquaculture a key pillar of the Blue Economy.</a:t>
            </a:r>
          </a:p>
          <a:p>
            <a:pPr marL="342900" indent="-34290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51189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A303-0EC7-C510-E92D-FD76F4542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E19B2-10F3-C5A5-7EBB-F57113982D8C}"/>
              </a:ext>
            </a:extLst>
          </p:cNvPr>
          <p:cNvSpPr>
            <a:spLocks noGrp="1"/>
          </p:cNvSpPr>
          <p:nvPr>
            <p:ph type="ctrTitle"/>
          </p:nvPr>
        </p:nvSpPr>
        <p:spPr>
          <a:xfrm>
            <a:off x="479425" y="1030544"/>
            <a:ext cx="7110095" cy="3114894"/>
          </a:xfrm>
        </p:spPr>
        <p:txBody>
          <a:bodyPr/>
          <a:lstStyle/>
          <a:p>
            <a:r>
              <a:rPr lang="en-GB" dirty="0"/>
              <a:t>Policy and regulatory mechanisms</a:t>
            </a:r>
            <a:endParaRPr lang="en-GB" u="sng" dirty="0"/>
          </a:p>
        </p:txBody>
      </p:sp>
      <p:sp>
        <p:nvSpPr>
          <p:cNvPr id="4" name="Subtitle 12">
            <a:extLst>
              <a:ext uri="{FF2B5EF4-FFF2-40B4-BE49-F238E27FC236}">
                <a16:creationId xmlns:a16="http://schemas.microsoft.com/office/drawing/2014/main" id="{3BAA1756-199E-9F14-33E0-B0D2F957C059}"/>
              </a:ext>
            </a:extLst>
          </p:cNvPr>
          <p:cNvSpPr>
            <a:spLocks noGrp="1"/>
          </p:cNvSpPr>
          <p:nvPr>
            <p:ph type="subTitle" idx="1"/>
          </p:nvPr>
        </p:nvSpPr>
        <p:spPr/>
        <p:txBody>
          <a:bodyPr/>
          <a:lstStyle/>
          <a:p>
            <a:r>
              <a:rPr lang="en-GB" dirty="0">
                <a:solidFill>
                  <a:srgbClr val="0D4F9D"/>
                </a:solidFill>
              </a:rPr>
              <a:t>07</a:t>
            </a:r>
          </a:p>
        </p:txBody>
      </p:sp>
    </p:spTree>
    <p:extLst>
      <p:ext uri="{BB962C8B-B14F-4D97-AF65-F5344CB8AC3E}">
        <p14:creationId xmlns:p14="http://schemas.microsoft.com/office/powerpoint/2010/main" val="352898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29B6E-78AD-CBED-0174-B400B568AC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27AEB9-3035-483A-D33B-74D32EC87C43}"/>
              </a:ext>
            </a:extLst>
          </p:cNvPr>
          <p:cNvSpPr>
            <a:spLocks noGrp="1"/>
          </p:cNvSpPr>
          <p:nvPr>
            <p:ph type="body" sz="quarter" idx="20"/>
          </p:nvPr>
        </p:nvSpPr>
        <p:spPr/>
        <p:txBody>
          <a:bodyPr/>
          <a:lstStyle/>
          <a:p>
            <a:r>
              <a:rPr lang="en-GB" dirty="0"/>
              <a:t>07</a:t>
            </a:r>
          </a:p>
        </p:txBody>
      </p:sp>
      <p:sp>
        <p:nvSpPr>
          <p:cNvPr id="3" name="Title 2">
            <a:extLst>
              <a:ext uri="{FF2B5EF4-FFF2-40B4-BE49-F238E27FC236}">
                <a16:creationId xmlns:a16="http://schemas.microsoft.com/office/drawing/2014/main" id="{84125670-FBD7-B02A-4FF5-78CCB33BDF07}"/>
              </a:ext>
            </a:extLst>
          </p:cNvPr>
          <p:cNvSpPr>
            <a:spLocks noGrp="1"/>
          </p:cNvSpPr>
          <p:nvPr>
            <p:ph type="ctrTitle"/>
          </p:nvPr>
        </p:nvSpPr>
        <p:spPr>
          <a:xfrm>
            <a:off x="394390" y="938462"/>
            <a:ext cx="10465676" cy="821445"/>
          </a:xfrm>
        </p:spPr>
        <p:txBody>
          <a:bodyPr>
            <a:noAutofit/>
          </a:bodyPr>
          <a:lstStyle/>
          <a:p>
            <a:r>
              <a:rPr lang="en-GB" noProof="0" dirty="0"/>
              <a:t>Policy and regulatory mechanisms</a:t>
            </a:r>
          </a:p>
        </p:txBody>
      </p:sp>
      <p:sp>
        <p:nvSpPr>
          <p:cNvPr id="4" name="Text Placeholder 3">
            <a:extLst>
              <a:ext uri="{FF2B5EF4-FFF2-40B4-BE49-F238E27FC236}">
                <a16:creationId xmlns:a16="http://schemas.microsoft.com/office/drawing/2014/main" id="{DA9A56BC-FCA9-63A7-A4A5-DC7E68615435}"/>
              </a:ext>
            </a:extLst>
          </p:cNvPr>
          <p:cNvSpPr>
            <a:spLocks noGrp="1"/>
          </p:cNvSpPr>
          <p:nvPr>
            <p:ph type="body" sz="quarter" idx="21"/>
          </p:nvPr>
        </p:nvSpPr>
        <p:spPr>
          <a:xfrm>
            <a:off x="344376" y="2076823"/>
            <a:ext cx="11503248" cy="4030085"/>
          </a:xfrm>
        </p:spPr>
        <p:txBody>
          <a:bodyPr/>
          <a:lstStyle/>
          <a:p>
            <a:pPr marL="342900" indent="-342900">
              <a:spcAft>
                <a:spcPts val="600"/>
              </a:spcAft>
              <a:buFont typeface="Wingdings" panose="05000000000000000000" pitchFamily="2" charset="2"/>
              <a:buChar char="q"/>
            </a:pPr>
            <a:r>
              <a:rPr lang="en-GB" dirty="0"/>
              <a:t>The EU has identified that the key risks to it remaining competitive require it to </a:t>
            </a:r>
            <a:r>
              <a:rPr lang="en-GB" b="1" dirty="0"/>
              <a:t>close the innovation gap, decarbonise the economy </a:t>
            </a:r>
            <a:r>
              <a:rPr lang="en-GB" dirty="0"/>
              <a:t>and</a:t>
            </a:r>
            <a:r>
              <a:rPr lang="en-GB" b="1" dirty="0"/>
              <a:t> reduce dependencies</a:t>
            </a:r>
            <a:r>
              <a:rPr lang="en-GB" dirty="0"/>
              <a:t>. </a:t>
            </a:r>
          </a:p>
          <a:p>
            <a:pPr marL="342900" indent="-342900">
              <a:spcAft>
                <a:spcPts val="600"/>
              </a:spcAft>
              <a:buFont typeface="Wingdings" panose="05000000000000000000" pitchFamily="2" charset="2"/>
              <a:buChar char="q"/>
            </a:pPr>
            <a:r>
              <a:rPr lang="en-GB" dirty="0"/>
              <a:t>There are several FAP-specific policies and regulations that apply </a:t>
            </a:r>
            <a:r>
              <a:rPr lang="en-GB" b="1" dirty="0"/>
              <a:t>environmental and social standards </a:t>
            </a:r>
            <a:r>
              <a:rPr lang="en-GB" dirty="0"/>
              <a:t>to EU production. The competitiveness of EU production is negatively impacted by the </a:t>
            </a:r>
            <a:r>
              <a:rPr lang="en-GB" b="1" dirty="0"/>
              <a:t>absence of reciprocal requirements for imports </a:t>
            </a:r>
            <a:r>
              <a:rPr lang="en-GB" dirty="0"/>
              <a:t>or the ability to differentiate these standards in the market. </a:t>
            </a:r>
          </a:p>
          <a:p>
            <a:pPr marL="342900" indent="-342900">
              <a:spcAft>
                <a:spcPts val="600"/>
              </a:spcAft>
              <a:buFont typeface="Wingdings" panose="05000000000000000000" pitchFamily="2" charset="2"/>
              <a:buChar char="q"/>
            </a:pPr>
            <a:r>
              <a:rPr lang="en-GB" dirty="0"/>
              <a:t>2026 sees the </a:t>
            </a:r>
            <a:r>
              <a:rPr lang="en-GB" b="1" dirty="0"/>
              <a:t>introduction of sustainability criteria </a:t>
            </a:r>
            <a:r>
              <a:rPr lang="en-GB" dirty="0"/>
              <a:t>associated with </a:t>
            </a:r>
            <a:r>
              <a:rPr lang="en-GB" b="1" dirty="0"/>
              <a:t>autonomous tariff quotas </a:t>
            </a:r>
            <a:r>
              <a:rPr lang="en-GB" dirty="0"/>
              <a:t>(</a:t>
            </a:r>
            <a:r>
              <a:rPr lang="en-GB" dirty="0" err="1"/>
              <a:t>ATQs</a:t>
            </a:r>
            <a:r>
              <a:rPr lang="en-GB" dirty="0"/>
              <a:t>) to ensure minimum environmental and social standards. But to date non-EU countries are </a:t>
            </a:r>
            <a:r>
              <a:rPr lang="en-GB" b="1" dirty="0"/>
              <a:t>not required to meet the same high standards </a:t>
            </a:r>
            <a:r>
              <a:rPr lang="en-GB" dirty="0"/>
              <a:t>as EU seafood production.</a:t>
            </a:r>
          </a:p>
          <a:p>
            <a:pPr marL="342900" indent="-34290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124376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0362-33B0-B135-E933-2E7A46588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ECBEA-D004-C004-E740-68DFEF4DEED9}"/>
              </a:ext>
            </a:extLst>
          </p:cNvPr>
          <p:cNvSpPr>
            <a:spLocks noGrp="1"/>
          </p:cNvSpPr>
          <p:nvPr>
            <p:ph type="ctrTitle"/>
          </p:nvPr>
        </p:nvSpPr>
        <p:spPr>
          <a:xfrm>
            <a:off x="479425" y="1030544"/>
            <a:ext cx="6063615" cy="3114894"/>
          </a:xfrm>
        </p:spPr>
        <p:txBody>
          <a:bodyPr/>
          <a:lstStyle/>
          <a:p>
            <a:r>
              <a:rPr lang="en-GB" dirty="0"/>
              <a:t>Policy recommendations </a:t>
            </a:r>
            <a:endParaRPr lang="en-GB" u="sng" dirty="0"/>
          </a:p>
        </p:txBody>
      </p:sp>
      <p:sp>
        <p:nvSpPr>
          <p:cNvPr id="4" name="Subtitle 12">
            <a:extLst>
              <a:ext uri="{FF2B5EF4-FFF2-40B4-BE49-F238E27FC236}">
                <a16:creationId xmlns:a16="http://schemas.microsoft.com/office/drawing/2014/main" id="{BF7EF446-829B-78D2-971B-D4CEDE6DFE1F}"/>
              </a:ext>
            </a:extLst>
          </p:cNvPr>
          <p:cNvSpPr>
            <a:spLocks noGrp="1"/>
          </p:cNvSpPr>
          <p:nvPr>
            <p:ph type="subTitle" idx="1"/>
          </p:nvPr>
        </p:nvSpPr>
        <p:spPr/>
        <p:txBody>
          <a:bodyPr/>
          <a:lstStyle/>
          <a:p>
            <a:r>
              <a:rPr lang="en-GB" dirty="0">
                <a:solidFill>
                  <a:srgbClr val="0D4F9D"/>
                </a:solidFill>
              </a:rPr>
              <a:t>08</a:t>
            </a:r>
          </a:p>
        </p:txBody>
      </p:sp>
    </p:spTree>
    <p:extLst>
      <p:ext uri="{BB962C8B-B14F-4D97-AF65-F5344CB8AC3E}">
        <p14:creationId xmlns:p14="http://schemas.microsoft.com/office/powerpoint/2010/main" val="160563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6758-9DBA-544D-13B4-EF6F419886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95E5C2-9306-2465-7C81-D9440DE0ADED}"/>
              </a:ext>
            </a:extLst>
          </p:cNvPr>
          <p:cNvSpPr>
            <a:spLocks noGrp="1"/>
          </p:cNvSpPr>
          <p:nvPr>
            <p:ph type="body" sz="quarter" idx="20"/>
          </p:nvPr>
        </p:nvSpPr>
        <p:spPr/>
        <p:txBody>
          <a:bodyPr/>
          <a:lstStyle/>
          <a:p>
            <a:r>
              <a:rPr lang="en-GB" dirty="0"/>
              <a:t>08</a:t>
            </a:r>
          </a:p>
        </p:txBody>
      </p:sp>
      <p:sp>
        <p:nvSpPr>
          <p:cNvPr id="3" name="Title 2">
            <a:extLst>
              <a:ext uri="{FF2B5EF4-FFF2-40B4-BE49-F238E27FC236}">
                <a16:creationId xmlns:a16="http://schemas.microsoft.com/office/drawing/2014/main" id="{BCC3A39D-C902-4F41-722B-AFB48B9B35F0}"/>
              </a:ext>
            </a:extLst>
          </p:cNvPr>
          <p:cNvSpPr>
            <a:spLocks noGrp="1"/>
          </p:cNvSpPr>
          <p:nvPr>
            <p:ph type="ctrTitle"/>
          </p:nvPr>
        </p:nvSpPr>
        <p:spPr>
          <a:xfrm>
            <a:off x="394390" y="938462"/>
            <a:ext cx="10465676" cy="965443"/>
          </a:xfrm>
        </p:spPr>
        <p:txBody>
          <a:bodyPr>
            <a:noAutofit/>
          </a:bodyPr>
          <a:lstStyle/>
          <a:p>
            <a:r>
              <a:rPr lang="en-GB" noProof="0" dirty="0"/>
              <a:t>Policy recommendations</a:t>
            </a:r>
          </a:p>
        </p:txBody>
      </p:sp>
      <p:sp>
        <p:nvSpPr>
          <p:cNvPr id="4" name="Text Placeholder 3">
            <a:extLst>
              <a:ext uri="{FF2B5EF4-FFF2-40B4-BE49-F238E27FC236}">
                <a16:creationId xmlns:a16="http://schemas.microsoft.com/office/drawing/2014/main" id="{84B38A19-5035-D161-27C5-9ABCD9061D7C}"/>
              </a:ext>
            </a:extLst>
          </p:cNvPr>
          <p:cNvSpPr>
            <a:spLocks noGrp="1"/>
          </p:cNvSpPr>
          <p:nvPr>
            <p:ph type="body" sz="quarter" idx="21"/>
          </p:nvPr>
        </p:nvSpPr>
        <p:spPr>
          <a:xfrm>
            <a:off x="427793" y="1756939"/>
            <a:ext cx="11046048" cy="4030085"/>
          </a:xfrm>
        </p:spPr>
        <p:txBody>
          <a:bodyPr/>
          <a:lstStyle/>
          <a:p>
            <a:pPr marL="361950" indent="-361950">
              <a:spcAft>
                <a:spcPts val="600"/>
              </a:spcAft>
              <a:buFont typeface="+mj-lt"/>
              <a:buAutoNum type="arabicPeriod"/>
            </a:pPr>
            <a:r>
              <a:rPr lang="en-GB" noProof="0" dirty="0"/>
              <a:t>Strengthen</a:t>
            </a:r>
            <a:r>
              <a:rPr lang="en-GB" b="1" noProof="0" dirty="0"/>
              <a:t> direct support</a:t>
            </a:r>
            <a:r>
              <a:rPr lang="en-GB" noProof="0" dirty="0"/>
              <a:t> &amp; introduce innovative funding mechanisms for green and digital transition.</a:t>
            </a:r>
          </a:p>
          <a:p>
            <a:pPr marL="361950" indent="-361950">
              <a:spcAft>
                <a:spcPts val="600"/>
              </a:spcAft>
              <a:buFont typeface="+mj-lt"/>
              <a:buAutoNum type="arabicPeriod"/>
            </a:pPr>
            <a:r>
              <a:rPr lang="en-GB" noProof="0" dirty="0"/>
              <a:t> Develop a </a:t>
            </a:r>
            <a:r>
              <a:rPr lang="en-GB" b="1" noProof="0" dirty="0"/>
              <a:t>fisheries-specific technology policy</a:t>
            </a:r>
            <a:r>
              <a:rPr lang="en-GB" noProof="0" dirty="0"/>
              <a:t> to introduce efficiency gains.</a:t>
            </a:r>
          </a:p>
          <a:p>
            <a:pPr marL="361950" indent="-361950">
              <a:spcAft>
                <a:spcPts val="600"/>
              </a:spcAft>
              <a:buFont typeface="+mj-lt"/>
              <a:buAutoNum type="arabicPeriod"/>
            </a:pPr>
            <a:r>
              <a:rPr lang="en-GB" noProof="0" dirty="0"/>
              <a:t> Increase emphasis on </a:t>
            </a:r>
            <a:r>
              <a:rPr lang="en-GB" b="1" noProof="0" dirty="0"/>
              <a:t>growing and diversifying EU aquaculture</a:t>
            </a:r>
            <a:r>
              <a:rPr lang="en-GB" noProof="0" dirty="0"/>
              <a:t>.</a:t>
            </a:r>
          </a:p>
          <a:p>
            <a:pPr marL="361950" indent="-361950">
              <a:spcAft>
                <a:spcPts val="600"/>
              </a:spcAft>
              <a:buFont typeface="+mj-lt"/>
              <a:buAutoNum type="arabicPeriod"/>
            </a:pPr>
            <a:r>
              <a:rPr lang="en-GB" noProof="0" dirty="0"/>
              <a:t> </a:t>
            </a:r>
            <a:r>
              <a:rPr lang="en-GB" b="1" noProof="0" dirty="0"/>
              <a:t>Strategic realignment of EU aquaculture</a:t>
            </a:r>
            <a:r>
              <a:rPr lang="en-GB" noProof="0" dirty="0"/>
              <a:t> to adapt to, and benefit from, </a:t>
            </a:r>
            <a:r>
              <a:rPr lang="en-GB" b="1" noProof="0" dirty="0"/>
              <a:t>climate change</a:t>
            </a:r>
            <a:r>
              <a:rPr lang="en-GB" noProof="0" dirty="0"/>
              <a:t>.</a:t>
            </a:r>
          </a:p>
          <a:p>
            <a:pPr marL="361950" indent="-361950">
              <a:spcAft>
                <a:spcPts val="600"/>
              </a:spcAft>
              <a:buFont typeface="+mj-lt"/>
              <a:buAutoNum type="arabicPeriod"/>
            </a:pPr>
            <a:r>
              <a:rPr lang="en-GB" noProof="0" dirty="0"/>
              <a:t> Develop </a:t>
            </a:r>
            <a:r>
              <a:rPr lang="en-GB" b="1" noProof="0" dirty="0"/>
              <a:t>coexistence</a:t>
            </a:r>
            <a:r>
              <a:rPr lang="en-GB" noProof="0" dirty="0"/>
              <a:t> between aquaculture, local communities and other marine economic </a:t>
            </a:r>
            <a:br>
              <a:rPr lang="en-GB" noProof="0" dirty="0"/>
            </a:br>
            <a:r>
              <a:rPr lang="en-GB" noProof="0" dirty="0"/>
              <a:t> activities.</a:t>
            </a:r>
          </a:p>
          <a:p>
            <a:pPr marL="361950" indent="-361950">
              <a:spcAft>
                <a:spcPts val="600"/>
              </a:spcAft>
              <a:buFont typeface="+mj-lt"/>
              <a:buAutoNum type="arabicPeriod"/>
            </a:pPr>
            <a:r>
              <a:rPr lang="en-GB" noProof="0" dirty="0"/>
              <a:t> Develop a coordinated, </a:t>
            </a:r>
            <a:r>
              <a:rPr lang="en-GB" dirty="0"/>
              <a:t>focused</a:t>
            </a:r>
            <a:r>
              <a:rPr lang="en-GB" noProof="0" dirty="0"/>
              <a:t> approach to </a:t>
            </a:r>
            <a:r>
              <a:rPr lang="en-GB" b="1" noProof="0" dirty="0"/>
              <a:t>encourage investment in aquaculture</a:t>
            </a:r>
            <a:r>
              <a:rPr lang="en-GB" noProof="0" dirty="0"/>
              <a:t>, </a:t>
            </a:r>
            <a:br>
              <a:rPr lang="en-GB" noProof="0" dirty="0"/>
            </a:br>
            <a:r>
              <a:rPr lang="en-GB" noProof="0" dirty="0"/>
              <a:t> framing aquaculture within the Green Deal and Blue Economy.</a:t>
            </a:r>
          </a:p>
          <a:p>
            <a:pPr marL="361950" indent="-361950">
              <a:spcAft>
                <a:spcPts val="600"/>
              </a:spcAft>
              <a:buFont typeface="+mj-lt"/>
              <a:buAutoNum type="arabicPeriod"/>
            </a:pPr>
            <a:r>
              <a:rPr lang="en-GB" noProof="0" dirty="0"/>
              <a:t> Ensure </a:t>
            </a:r>
            <a:r>
              <a:rPr lang="en-GB" b="1" noProof="0" dirty="0"/>
              <a:t>seafood imports</a:t>
            </a:r>
            <a:r>
              <a:rPr lang="en-GB" noProof="0" dirty="0"/>
              <a:t> are consistent with the EUs commitment to </a:t>
            </a:r>
            <a:r>
              <a:rPr lang="en-GB" b="1" noProof="0" dirty="0"/>
              <a:t>sustainable trade agreements</a:t>
            </a:r>
          </a:p>
          <a:p>
            <a:pPr marL="361950" indent="-361950">
              <a:spcAft>
                <a:spcPts val="600"/>
              </a:spcAft>
              <a:buFont typeface="+mj-lt"/>
              <a:buAutoNum type="arabicPeriod"/>
            </a:pPr>
            <a:r>
              <a:rPr lang="en-GB" noProof="0" dirty="0"/>
              <a:t> Expand marketing standards and consumer labelling to include </a:t>
            </a:r>
            <a:r>
              <a:rPr lang="en-GB" b="1" noProof="0" dirty="0"/>
              <a:t>sustainability criteria</a:t>
            </a:r>
            <a:r>
              <a:rPr lang="en-GB" noProof="0" dirty="0"/>
              <a:t>.</a:t>
            </a:r>
          </a:p>
          <a:p>
            <a:pPr>
              <a:spcAft>
                <a:spcPts val="600"/>
              </a:spcAft>
            </a:pPr>
            <a:endParaRPr lang="en-GB" noProof="0" dirty="0"/>
          </a:p>
        </p:txBody>
      </p:sp>
    </p:spTree>
    <p:extLst>
      <p:ext uri="{BB962C8B-B14F-4D97-AF65-F5344CB8AC3E}">
        <p14:creationId xmlns:p14="http://schemas.microsoft.com/office/powerpoint/2010/main" val="299791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8C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C6C21-1885-DC44-9D74-EF8E40618F99}"/>
              </a:ext>
            </a:extLst>
          </p:cNvPr>
          <p:cNvSpPr>
            <a:spLocks noGrp="1"/>
          </p:cNvSpPr>
          <p:nvPr>
            <p:ph type="body" sz="quarter" idx="10"/>
          </p:nvPr>
        </p:nvSpPr>
        <p:spPr/>
        <p:txBody>
          <a:bodyPr/>
          <a:lstStyle/>
          <a:p>
            <a:r>
              <a:rPr lang="en-US" dirty="0"/>
              <a:t>Agenda</a:t>
            </a:r>
          </a:p>
        </p:txBody>
      </p:sp>
      <p:sp>
        <p:nvSpPr>
          <p:cNvPr id="18" name="Text Placeholder 17">
            <a:extLst>
              <a:ext uri="{FF2B5EF4-FFF2-40B4-BE49-F238E27FC236}">
                <a16:creationId xmlns:a16="http://schemas.microsoft.com/office/drawing/2014/main" id="{4D7D3206-C817-731B-04CF-D8A42BCCF765}"/>
              </a:ext>
            </a:extLst>
          </p:cNvPr>
          <p:cNvSpPr>
            <a:spLocks noGrp="1"/>
          </p:cNvSpPr>
          <p:nvPr>
            <p:ph type="body" sz="quarter" idx="11"/>
          </p:nvPr>
        </p:nvSpPr>
        <p:spPr>
          <a:xfrm>
            <a:off x="479423" y="1892300"/>
            <a:ext cx="11470407" cy="3756938"/>
          </a:xfrm>
        </p:spPr>
        <p:txBody>
          <a:bodyPr/>
          <a:lstStyle/>
          <a:p>
            <a:pPr marL="342900" indent="-342900">
              <a:buAutoNum type="arabicPeriod"/>
            </a:pPr>
            <a:r>
              <a:rPr lang="en-GB" sz="2800" dirty="0">
                <a:solidFill>
                  <a:schemeClr val="accent1"/>
                </a:solidFill>
              </a:rPr>
              <a:t>Introduction to the study</a:t>
            </a:r>
          </a:p>
          <a:p>
            <a:pPr marL="342900" indent="-342900">
              <a:buAutoNum type="arabicPeriod"/>
            </a:pPr>
            <a:r>
              <a:rPr lang="en-GB" sz="2800" dirty="0"/>
              <a:t>Extra-EU seafood imports</a:t>
            </a:r>
          </a:p>
          <a:p>
            <a:pPr marL="342900" indent="-342900">
              <a:buAutoNum type="arabicPeriod"/>
            </a:pPr>
            <a:r>
              <a:rPr lang="en-GB" sz="2800" dirty="0">
                <a:solidFill>
                  <a:schemeClr val="accent1"/>
                </a:solidFill>
              </a:rPr>
              <a:t>Competitiveness in </a:t>
            </a:r>
            <a:r>
              <a:rPr lang="en-GB" sz="2800" dirty="0"/>
              <a:t>c</a:t>
            </a:r>
            <a:r>
              <a:rPr lang="en-GB" sz="2800" dirty="0">
                <a:solidFill>
                  <a:schemeClr val="accent1"/>
                </a:solidFill>
              </a:rPr>
              <a:t>apture fisheries</a:t>
            </a:r>
          </a:p>
          <a:p>
            <a:pPr marL="342900" indent="-342900">
              <a:buAutoNum type="arabicPeriod"/>
            </a:pPr>
            <a:r>
              <a:rPr lang="en-GB" sz="2800" dirty="0"/>
              <a:t>Competitiveness in aquaculture</a:t>
            </a:r>
          </a:p>
          <a:p>
            <a:pPr marL="342900" indent="-342900">
              <a:buAutoNum type="arabicPeriod"/>
            </a:pPr>
            <a:r>
              <a:rPr lang="fr-FR" sz="2800" dirty="0">
                <a:solidFill>
                  <a:schemeClr val="accent1"/>
                </a:solidFill>
              </a:rPr>
              <a:t>Innovation in EU aquaculture production</a:t>
            </a:r>
            <a:r>
              <a:rPr lang="en-GB" sz="2800" dirty="0">
                <a:solidFill>
                  <a:schemeClr val="accent1"/>
                </a:solidFill>
              </a:rPr>
              <a:t> </a:t>
            </a:r>
          </a:p>
          <a:p>
            <a:pPr marL="342900" indent="-342900">
              <a:buAutoNum type="arabicPeriod"/>
            </a:pPr>
            <a:r>
              <a:rPr lang="en-GB" sz="2800" dirty="0">
                <a:solidFill>
                  <a:schemeClr val="accent1"/>
                </a:solidFill>
              </a:rPr>
              <a:t>Stimulating investment in EU aquaculture </a:t>
            </a:r>
          </a:p>
          <a:p>
            <a:pPr marL="342900" indent="-342900">
              <a:buAutoNum type="arabicPeriod"/>
            </a:pPr>
            <a:r>
              <a:rPr lang="en-GB" sz="2800" dirty="0"/>
              <a:t>Policy and regulatory mechanisms</a:t>
            </a:r>
          </a:p>
          <a:p>
            <a:pPr marL="342900" indent="-342900">
              <a:buAutoNum type="arabicPeriod"/>
            </a:pPr>
            <a:r>
              <a:rPr lang="en-GB" sz="2800" dirty="0">
                <a:solidFill>
                  <a:schemeClr val="accent1"/>
                </a:solidFill>
              </a:rPr>
              <a:t>Policy recommendations </a:t>
            </a:r>
          </a:p>
        </p:txBody>
      </p:sp>
    </p:spTree>
    <p:extLst>
      <p:ext uri="{BB962C8B-B14F-4D97-AF65-F5344CB8AC3E}">
        <p14:creationId xmlns:p14="http://schemas.microsoft.com/office/powerpoint/2010/main" val="229917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5B6-2806-0DCE-C1EB-2C8E4296F469}"/>
              </a:ext>
            </a:extLst>
          </p:cNvPr>
          <p:cNvSpPr>
            <a:spLocks noGrp="1"/>
          </p:cNvSpPr>
          <p:nvPr>
            <p:ph type="ctrTitle"/>
          </p:nvPr>
        </p:nvSpPr>
        <p:spPr/>
        <p:txBody>
          <a:bodyPr/>
          <a:lstStyle/>
          <a:p>
            <a:r>
              <a:rPr lang="en-GB" dirty="0"/>
              <a:t>Introduction to the study</a:t>
            </a:r>
            <a:endParaRPr lang="en-GB" u="sng" dirty="0"/>
          </a:p>
        </p:txBody>
      </p:sp>
      <p:sp>
        <p:nvSpPr>
          <p:cNvPr id="4" name="Subtitle 12">
            <a:extLst>
              <a:ext uri="{FF2B5EF4-FFF2-40B4-BE49-F238E27FC236}">
                <a16:creationId xmlns:a16="http://schemas.microsoft.com/office/drawing/2014/main" id="{FC4F54AC-2145-C6D0-F000-E950D1BF2554}"/>
              </a:ext>
            </a:extLst>
          </p:cNvPr>
          <p:cNvSpPr>
            <a:spLocks noGrp="1"/>
          </p:cNvSpPr>
          <p:nvPr>
            <p:ph type="subTitle" idx="1"/>
          </p:nvPr>
        </p:nvSpPr>
        <p:spPr/>
        <p:txBody>
          <a:bodyPr/>
          <a:lstStyle/>
          <a:p>
            <a:r>
              <a:rPr lang="en-GB" dirty="0">
                <a:solidFill>
                  <a:srgbClr val="0D4F9D"/>
                </a:solidFill>
              </a:rPr>
              <a:t>01</a:t>
            </a:r>
          </a:p>
        </p:txBody>
      </p:sp>
    </p:spTree>
    <p:extLst>
      <p:ext uri="{BB962C8B-B14F-4D97-AF65-F5344CB8AC3E}">
        <p14:creationId xmlns:p14="http://schemas.microsoft.com/office/powerpoint/2010/main" val="34222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2322-2762-8645-4C66-8279EDBA28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EBC045-9117-D324-C5C7-09A9899CB4A2}"/>
              </a:ext>
            </a:extLst>
          </p:cNvPr>
          <p:cNvSpPr>
            <a:spLocks noGrp="1"/>
          </p:cNvSpPr>
          <p:nvPr>
            <p:ph type="body" sz="quarter" idx="20"/>
          </p:nvPr>
        </p:nvSpPr>
        <p:spPr/>
        <p:txBody>
          <a:bodyPr/>
          <a:lstStyle/>
          <a:p>
            <a:r>
              <a:rPr lang="en-GB" dirty="0"/>
              <a:t>01</a:t>
            </a:r>
          </a:p>
        </p:txBody>
      </p:sp>
      <p:sp>
        <p:nvSpPr>
          <p:cNvPr id="3" name="Title 2">
            <a:extLst>
              <a:ext uri="{FF2B5EF4-FFF2-40B4-BE49-F238E27FC236}">
                <a16:creationId xmlns:a16="http://schemas.microsoft.com/office/drawing/2014/main" id="{124EA3A9-56C8-91AC-3301-BF8C6A27AD42}"/>
              </a:ext>
            </a:extLst>
          </p:cNvPr>
          <p:cNvSpPr>
            <a:spLocks noGrp="1"/>
          </p:cNvSpPr>
          <p:nvPr>
            <p:ph type="ctrTitle"/>
          </p:nvPr>
        </p:nvSpPr>
        <p:spPr>
          <a:xfrm>
            <a:off x="394390" y="938462"/>
            <a:ext cx="8336653" cy="965443"/>
          </a:xfrm>
        </p:spPr>
        <p:txBody>
          <a:bodyPr>
            <a:noAutofit/>
          </a:bodyPr>
          <a:lstStyle/>
          <a:p>
            <a:r>
              <a:rPr lang="en-GB" dirty="0"/>
              <a:t>Background</a:t>
            </a:r>
          </a:p>
        </p:txBody>
      </p:sp>
      <p:sp>
        <p:nvSpPr>
          <p:cNvPr id="4" name="Text Placeholder 3">
            <a:extLst>
              <a:ext uri="{FF2B5EF4-FFF2-40B4-BE49-F238E27FC236}">
                <a16:creationId xmlns:a16="http://schemas.microsoft.com/office/drawing/2014/main" id="{00F2F3A7-2D9D-CDFF-B405-19E0AF13E859}"/>
              </a:ext>
            </a:extLst>
          </p:cNvPr>
          <p:cNvSpPr>
            <a:spLocks noGrp="1"/>
          </p:cNvSpPr>
          <p:nvPr>
            <p:ph type="body" sz="quarter" idx="21"/>
          </p:nvPr>
        </p:nvSpPr>
        <p:spPr>
          <a:xfrm>
            <a:off x="394389" y="1594101"/>
            <a:ext cx="11167133" cy="2144779"/>
          </a:xfrm>
        </p:spPr>
        <p:txBody>
          <a:bodyPr/>
          <a:lstStyle/>
          <a:p>
            <a:pPr marL="342900" indent="-342900">
              <a:spcAft>
                <a:spcPts val="600"/>
              </a:spcAft>
              <a:buFont typeface="Wingdings" panose="05000000000000000000" pitchFamily="2" charset="2"/>
              <a:buChar char="q"/>
            </a:pPr>
            <a:r>
              <a:rPr lang="en-GB" dirty="0"/>
              <a:t>In 2023 the </a:t>
            </a:r>
            <a:r>
              <a:rPr lang="en-GB" b="1" dirty="0"/>
              <a:t>EU supply of fishery and aquaculture products (FAPs) </a:t>
            </a:r>
            <a:r>
              <a:rPr lang="en-GB" dirty="0"/>
              <a:t>for human consumption – including both domestic production and imports – totalled 12.38 million tonnes. </a:t>
            </a:r>
          </a:p>
          <a:p>
            <a:pPr marL="342900" indent="-342900">
              <a:spcAft>
                <a:spcPts val="600"/>
              </a:spcAft>
              <a:buFont typeface="Wingdings" panose="05000000000000000000" pitchFamily="2" charset="2"/>
              <a:buChar char="q"/>
            </a:pPr>
            <a:r>
              <a:rPr lang="en-GB" dirty="0"/>
              <a:t>Of this, the EU </a:t>
            </a:r>
            <a:r>
              <a:rPr lang="en-GB" b="1" dirty="0"/>
              <a:t>imported </a:t>
            </a:r>
            <a:r>
              <a:rPr lang="en-GB" dirty="0"/>
              <a:t>8.48 million tonnes </a:t>
            </a:r>
            <a:r>
              <a:rPr lang="en-GB" b="1" dirty="0"/>
              <a:t>(68%)</a:t>
            </a:r>
            <a:r>
              <a:rPr lang="en-GB" dirty="0"/>
              <a:t>,</a:t>
            </a:r>
            <a:r>
              <a:rPr lang="en-GB" b="1" dirty="0"/>
              <a:t> </a:t>
            </a:r>
            <a:r>
              <a:rPr lang="en-GB" dirty="0"/>
              <a:t>while </a:t>
            </a:r>
            <a:r>
              <a:rPr lang="en-GB" b="1" dirty="0"/>
              <a:t>only producing </a:t>
            </a:r>
            <a:r>
              <a:rPr lang="en-GB" dirty="0"/>
              <a:t>3.9 million tonnes </a:t>
            </a:r>
            <a:r>
              <a:rPr lang="en-GB" b="1" dirty="0"/>
              <a:t>(32%). </a:t>
            </a:r>
          </a:p>
          <a:p>
            <a:pPr marL="342900" indent="-342900">
              <a:buFont typeface="Wingdings" panose="05000000000000000000" pitchFamily="2" charset="2"/>
              <a:buChar char="q"/>
            </a:pPr>
            <a:r>
              <a:rPr lang="en-GB" dirty="0"/>
              <a:t>The overall </a:t>
            </a:r>
            <a:r>
              <a:rPr lang="en-GB" b="1" dirty="0"/>
              <a:t>self-sufficiency rate </a:t>
            </a:r>
            <a:r>
              <a:rPr lang="en-GB" dirty="0"/>
              <a:t>was </a:t>
            </a:r>
            <a:r>
              <a:rPr lang="en-GB" b="1" dirty="0"/>
              <a:t>38.1% in 2023</a:t>
            </a:r>
            <a:r>
              <a:rPr lang="en-GB" dirty="0"/>
              <a:t>, down from </a:t>
            </a:r>
            <a:r>
              <a:rPr lang="en-GB" b="1" dirty="0"/>
              <a:t>46.1% in 2014</a:t>
            </a:r>
            <a:r>
              <a:rPr lang="en-GB" dirty="0"/>
              <a:t>.</a:t>
            </a:r>
          </a:p>
        </p:txBody>
      </p:sp>
      <p:sp>
        <p:nvSpPr>
          <p:cNvPr id="5" name="Title 2">
            <a:extLst>
              <a:ext uri="{FF2B5EF4-FFF2-40B4-BE49-F238E27FC236}">
                <a16:creationId xmlns:a16="http://schemas.microsoft.com/office/drawing/2014/main" id="{1A0141E5-3495-18F6-B613-D69D08DE07CE}"/>
              </a:ext>
            </a:extLst>
          </p:cNvPr>
          <p:cNvSpPr txBox="1">
            <a:spLocks/>
          </p:cNvSpPr>
          <p:nvPr/>
        </p:nvSpPr>
        <p:spPr>
          <a:xfrm>
            <a:off x="394389" y="3835234"/>
            <a:ext cx="8336653" cy="682906"/>
          </a:xfrm>
          <a:prstGeom prst="rect">
            <a:avLst/>
          </a:prstGeom>
        </p:spPr>
        <p:txBody>
          <a:bodyPr vert="horz" lIns="0" tIns="0" rIns="0" bIns="0" rtlCol="0" anchor="t">
            <a:no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en-GB" dirty="0"/>
              <a:t>Objective of the study</a:t>
            </a:r>
          </a:p>
        </p:txBody>
      </p:sp>
      <p:sp>
        <p:nvSpPr>
          <p:cNvPr id="6" name="Text Placeholder 3">
            <a:extLst>
              <a:ext uri="{FF2B5EF4-FFF2-40B4-BE49-F238E27FC236}">
                <a16:creationId xmlns:a16="http://schemas.microsoft.com/office/drawing/2014/main" id="{FFF4FDB4-B055-52E5-9066-8F6D593F3214}"/>
              </a:ext>
            </a:extLst>
          </p:cNvPr>
          <p:cNvSpPr txBox="1">
            <a:spLocks/>
          </p:cNvSpPr>
          <p:nvPr/>
        </p:nvSpPr>
        <p:spPr>
          <a:xfrm>
            <a:off x="394390" y="4518140"/>
            <a:ext cx="11167132" cy="1782837"/>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a:spcAft>
                <a:spcPts val="600"/>
              </a:spcAft>
            </a:pPr>
            <a:r>
              <a:rPr lang="en-GB" dirty="0"/>
              <a:t>The </a:t>
            </a:r>
            <a:r>
              <a:rPr lang="en-GB" b="1" dirty="0"/>
              <a:t>overall objectives </a:t>
            </a:r>
            <a:r>
              <a:rPr lang="en-GB" dirty="0"/>
              <a:t>of this study are therefore to provide:</a:t>
            </a:r>
          </a:p>
          <a:p>
            <a:pPr marL="457200" indent="-457200">
              <a:spcAft>
                <a:spcPts val="600"/>
              </a:spcAft>
              <a:buFont typeface="Wingdings" panose="05000000000000000000" pitchFamily="2" charset="2"/>
              <a:buChar char="q"/>
            </a:pPr>
            <a:r>
              <a:rPr lang="en-GB" dirty="0"/>
              <a:t>A robust, up-to-date assessment of the </a:t>
            </a:r>
            <a:r>
              <a:rPr lang="en-GB" b="1" dirty="0"/>
              <a:t>evolution, impact </a:t>
            </a:r>
            <a:r>
              <a:rPr lang="en-GB" dirty="0"/>
              <a:t>and </a:t>
            </a:r>
            <a:r>
              <a:rPr lang="en-GB" b="1" dirty="0"/>
              <a:t>policy implications </a:t>
            </a:r>
            <a:r>
              <a:rPr lang="en-GB" dirty="0"/>
              <a:t>of </a:t>
            </a:r>
            <a:r>
              <a:rPr lang="en-GB" b="1" dirty="0"/>
              <a:t>extra-EU imports of FAPs</a:t>
            </a:r>
            <a:r>
              <a:rPr lang="en-GB" dirty="0"/>
              <a:t>,</a:t>
            </a:r>
            <a:r>
              <a:rPr lang="en-GB" b="1" dirty="0"/>
              <a:t> </a:t>
            </a:r>
            <a:r>
              <a:rPr lang="en-GB" dirty="0"/>
              <a:t>and</a:t>
            </a:r>
          </a:p>
          <a:p>
            <a:pPr marL="457200" indent="-457200">
              <a:buFont typeface="Wingdings" panose="05000000000000000000" pitchFamily="2" charset="2"/>
              <a:buChar char="q"/>
            </a:pPr>
            <a:r>
              <a:rPr lang="en-GB" dirty="0"/>
              <a:t>a critical assessment of the </a:t>
            </a:r>
            <a:r>
              <a:rPr lang="en-GB" b="1" dirty="0"/>
              <a:t>potential options of increasing the self-sufficiency rate </a:t>
            </a:r>
            <a:r>
              <a:rPr lang="en-GB" dirty="0"/>
              <a:t>in the different market segments of EU seafood  production. </a:t>
            </a:r>
          </a:p>
        </p:txBody>
      </p:sp>
    </p:spTree>
    <p:extLst>
      <p:ext uri="{BB962C8B-B14F-4D97-AF65-F5344CB8AC3E}">
        <p14:creationId xmlns:p14="http://schemas.microsoft.com/office/powerpoint/2010/main" val="44638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2AEC-F87C-C1DC-1FC4-6FA4C57AE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12A36-FB31-21F6-DB12-9806A22C58DF}"/>
              </a:ext>
            </a:extLst>
          </p:cNvPr>
          <p:cNvSpPr>
            <a:spLocks noGrp="1"/>
          </p:cNvSpPr>
          <p:nvPr>
            <p:ph type="ctrTitle"/>
          </p:nvPr>
        </p:nvSpPr>
        <p:spPr>
          <a:xfrm>
            <a:off x="479425" y="1030544"/>
            <a:ext cx="5718175" cy="3114894"/>
          </a:xfrm>
        </p:spPr>
        <p:txBody>
          <a:bodyPr/>
          <a:lstStyle/>
          <a:p>
            <a:r>
              <a:rPr lang="en-GB" dirty="0"/>
              <a:t>Extra-EU seafood imports</a:t>
            </a:r>
            <a:endParaRPr lang="en-GB" u="sng" dirty="0"/>
          </a:p>
        </p:txBody>
      </p:sp>
      <p:sp>
        <p:nvSpPr>
          <p:cNvPr id="4" name="Subtitle 12">
            <a:extLst>
              <a:ext uri="{FF2B5EF4-FFF2-40B4-BE49-F238E27FC236}">
                <a16:creationId xmlns:a16="http://schemas.microsoft.com/office/drawing/2014/main" id="{D96DC6E7-EA2B-B5D3-0C0D-8FD0F617C8E0}"/>
              </a:ext>
            </a:extLst>
          </p:cNvPr>
          <p:cNvSpPr>
            <a:spLocks noGrp="1"/>
          </p:cNvSpPr>
          <p:nvPr>
            <p:ph type="subTitle" idx="1"/>
          </p:nvPr>
        </p:nvSpPr>
        <p:spPr/>
        <p:txBody>
          <a:bodyPr/>
          <a:lstStyle/>
          <a:p>
            <a:r>
              <a:rPr lang="en-GB" dirty="0">
                <a:solidFill>
                  <a:srgbClr val="0D4F9D"/>
                </a:solidFill>
              </a:rPr>
              <a:t>02</a:t>
            </a:r>
          </a:p>
        </p:txBody>
      </p:sp>
    </p:spTree>
    <p:extLst>
      <p:ext uri="{BB962C8B-B14F-4D97-AF65-F5344CB8AC3E}">
        <p14:creationId xmlns:p14="http://schemas.microsoft.com/office/powerpoint/2010/main" val="73202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94E2-0E14-FFF5-CB6A-A29EEBA1EC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FB0493-5EC6-75B1-AEC1-D9A8DBBB32A0}"/>
              </a:ext>
            </a:extLst>
          </p:cNvPr>
          <p:cNvSpPr>
            <a:spLocks noGrp="1"/>
          </p:cNvSpPr>
          <p:nvPr>
            <p:ph type="body" sz="quarter" idx="20"/>
          </p:nvPr>
        </p:nvSpPr>
        <p:spPr/>
        <p:txBody>
          <a:bodyPr/>
          <a:lstStyle/>
          <a:p>
            <a:r>
              <a:rPr lang="en-GB" dirty="0"/>
              <a:t>02</a:t>
            </a:r>
          </a:p>
        </p:txBody>
      </p:sp>
      <p:sp>
        <p:nvSpPr>
          <p:cNvPr id="3" name="Title 2">
            <a:extLst>
              <a:ext uri="{FF2B5EF4-FFF2-40B4-BE49-F238E27FC236}">
                <a16:creationId xmlns:a16="http://schemas.microsoft.com/office/drawing/2014/main" id="{EEC93751-29DC-AE88-986A-849E4B593BB1}"/>
              </a:ext>
            </a:extLst>
          </p:cNvPr>
          <p:cNvSpPr>
            <a:spLocks noGrp="1"/>
          </p:cNvSpPr>
          <p:nvPr>
            <p:ph type="ctrTitle"/>
          </p:nvPr>
        </p:nvSpPr>
        <p:spPr>
          <a:xfrm>
            <a:off x="745119" y="737975"/>
            <a:ext cx="8336653" cy="965443"/>
          </a:xfrm>
        </p:spPr>
        <p:txBody>
          <a:bodyPr>
            <a:noAutofit/>
          </a:bodyPr>
          <a:lstStyle/>
          <a:p>
            <a:r>
              <a:rPr lang="en-GB" dirty="0"/>
              <a:t>State of play</a:t>
            </a:r>
          </a:p>
        </p:txBody>
      </p:sp>
      <p:sp>
        <p:nvSpPr>
          <p:cNvPr id="4" name="Text Placeholder 3">
            <a:extLst>
              <a:ext uri="{FF2B5EF4-FFF2-40B4-BE49-F238E27FC236}">
                <a16:creationId xmlns:a16="http://schemas.microsoft.com/office/drawing/2014/main" id="{0948C8F0-F01E-5330-2250-ED53503DD9FF}"/>
              </a:ext>
            </a:extLst>
          </p:cNvPr>
          <p:cNvSpPr>
            <a:spLocks noGrp="1"/>
          </p:cNvSpPr>
          <p:nvPr>
            <p:ph type="body" sz="quarter" idx="21"/>
          </p:nvPr>
        </p:nvSpPr>
        <p:spPr>
          <a:xfrm>
            <a:off x="394390" y="1594101"/>
            <a:ext cx="11403220" cy="5192779"/>
          </a:xfrm>
        </p:spPr>
        <p:txBody>
          <a:bodyPr/>
          <a:lstStyle/>
          <a:p>
            <a:pPr marL="342900" indent="-342900">
              <a:spcAft>
                <a:spcPts val="600"/>
              </a:spcAft>
              <a:buFont typeface="Wingdings" panose="05000000000000000000" pitchFamily="2" charset="2"/>
              <a:buChar char="q"/>
            </a:pPr>
            <a:r>
              <a:rPr lang="en-GB" b="1" dirty="0"/>
              <a:t>EU self-sufficiency continues to decline </a:t>
            </a:r>
            <a:r>
              <a:rPr lang="en-GB" dirty="0"/>
              <a:t>over time and </a:t>
            </a:r>
            <a:r>
              <a:rPr lang="en-GB" b="1" dirty="0"/>
              <a:t>in 2023 was 38%</a:t>
            </a:r>
            <a:r>
              <a:rPr lang="en-GB" dirty="0"/>
              <a:t>. </a:t>
            </a:r>
          </a:p>
          <a:p>
            <a:pPr marL="342900" indent="-342900">
              <a:spcAft>
                <a:spcPts val="600"/>
              </a:spcAft>
              <a:buFont typeface="Wingdings" panose="05000000000000000000" pitchFamily="2" charset="2"/>
              <a:buChar char="q"/>
            </a:pPr>
            <a:r>
              <a:rPr lang="en-GB" dirty="0"/>
              <a:t>Assuming all production remains within the EU, the </a:t>
            </a:r>
            <a:r>
              <a:rPr lang="en-GB" b="1" dirty="0"/>
              <a:t>EU domestic supply </a:t>
            </a:r>
            <a:r>
              <a:rPr lang="en-GB" dirty="0"/>
              <a:t>represents</a:t>
            </a:r>
            <a:r>
              <a:rPr lang="en-GB" b="1" dirty="0"/>
              <a:t> 31% </a:t>
            </a:r>
            <a:r>
              <a:rPr lang="en-GB" dirty="0"/>
              <a:t>of the total available supply. </a:t>
            </a:r>
            <a:r>
              <a:rPr lang="en-GB" b="1" dirty="0"/>
              <a:t>After EU exports</a:t>
            </a:r>
            <a:r>
              <a:rPr lang="en-GB" dirty="0"/>
              <a:t>, EU domestic production covers </a:t>
            </a:r>
            <a:r>
              <a:rPr lang="en-GB" b="1" dirty="0"/>
              <a:t>only 14% of total EU consumption</a:t>
            </a:r>
            <a:r>
              <a:rPr lang="en-GB" dirty="0"/>
              <a:t>.</a:t>
            </a:r>
          </a:p>
          <a:p>
            <a:pPr marL="342900" indent="-342900">
              <a:spcAft>
                <a:spcPts val="600"/>
              </a:spcAft>
              <a:buFont typeface="Wingdings" panose="05000000000000000000" pitchFamily="2" charset="2"/>
              <a:buChar char="q"/>
            </a:pPr>
            <a:r>
              <a:rPr lang="en-GB" dirty="0"/>
              <a:t>Groundfish account for 21% of total EU apparent consumption. But</a:t>
            </a:r>
            <a:r>
              <a:rPr lang="en-GB" b="1" dirty="0"/>
              <a:t> only 1 in 5 groundfish come from the EU production</a:t>
            </a:r>
            <a:r>
              <a:rPr lang="en-GB" dirty="0"/>
              <a:t>. EU landings of these species are under quota management and </a:t>
            </a:r>
            <a:r>
              <a:rPr lang="en-GB" b="1" dirty="0"/>
              <a:t>decreased by 43%</a:t>
            </a:r>
            <a:r>
              <a:rPr lang="en-GB" dirty="0"/>
              <a:t> between 2020 and 2023. </a:t>
            </a:r>
          </a:p>
          <a:p>
            <a:pPr marL="342900" indent="-342900">
              <a:spcAft>
                <a:spcPts val="600"/>
              </a:spcAft>
              <a:buFont typeface="Wingdings" panose="05000000000000000000" pitchFamily="2" charset="2"/>
              <a:buChar char="q"/>
            </a:pPr>
            <a:r>
              <a:rPr lang="en-GB" b="1" dirty="0"/>
              <a:t>Inflation </a:t>
            </a:r>
            <a:r>
              <a:rPr lang="en-GB" dirty="0"/>
              <a:t>and </a:t>
            </a:r>
            <a:r>
              <a:rPr lang="en-GB" b="1" dirty="0"/>
              <a:t>raw material supply constraints </a:t>
            </a:r>
            <a:r>
              <a:rPr lang="en-GB" dirty="0"/>
              <a:t>due to Ukraine war and Brexit have led to reduced EU seafood consumption and increased reliance on cheaper non-EU imports. </a:t>
            </a:r>
          </a:p>
        </p:txBody>
      </p:sp>
    </p:spTree>
    <p:extLst>
      <p:ext uri="{BB962C8B-B14F-4D97-AF65-F5344CB8AC3E}">
        <p14:creationId xmlns:p14="http://schemas.microsoft.com/office/powerpoint/2010/main" val="332550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5E9F-20DB-7B53-D24E-77CB71FD4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AD03F-7776-9360-C7B6-72F488515E1E}"/>
              </a:ext>
            </a:extLst>
          </p:cNvPr>
          <p:cNvSpPr>
            <a:spLocks noGrp="1"/>
          </p:cNvSpPr>
          <p:nvPr>
            <p:ph type="ctrTitle"/>
          </p:nvPr>
        </p:nvSpPr>
        <p:spPr>
          <a:xfrm>
            <a:off x="479425" y="1030544"/>
            <a:ext cx="6358255" cy="3114894"/>
          </a:xfrm>
        </p:spPr>
        <p:txBody>
          <a:bodyPr/>
          <a:lstStyle/>
          <a:p>
            <a:r>
              <a:rPr lang="en-GB" dirty="0"/>
              <a:t>Competitiveness in capture fisheries</a:t>
            </a:r>
            <a:endParaRPr lang="en-GB" u="sng" dirty="0"/>
          </a:p>
        </p:txBody>
      </p:sp>
      <p:sp>
        <p:nvSpPr>
          <p:cNvPr id="4" name="Subtitle 12">
            <a:extLst>
              <a:ext uri="{FF2B5EF4-FFF2-40B4-BE49-F238E27FC236}">
                <a16:creationId xmlns:a16="http://schemas.microsoft.com/office/drawing/2014/main" id="{D1BB3CDF-488B-D986-B3CF-A4D865475A46}"/>
              </a:ext>
            </a:extLst>
          </p:cNvPr>
          <p:cNvSpPr>
            <a:spLocks noGrp="1"/>
          </p:cNvSpPr>
          <p:nvPr>
            <p:ph type="subTitle" idx="1"/>
          </p:nvPr>
        </p:nvSpPr>
        <p:spPr/>
        <p:txBody>
          <a:bodyPr/>
          <a:lstStyle/>
          <a:p>
            <a:r>
              <a:rPr lang="en-GB" dirty="0">
                <a:solidFill>
                  <a:srgbClr val="0D4F9D"/>
                </a:solidFill>
              </a:rPr>
              <a:t>03</a:t>
            </a:r>
          </a:p>
        </p:txBody>
      </p:sp>
    </p:spTree>
    <p:extLst>
      <p:ext uri="{BB962C8B-B14F-4D97-AF65-F5344CB8AC3E}">
        <p14:creationId xmlns:p14="http://schemas.microsoft.com/office/powerpoint/2010/main" val="45374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CCC8-FF15-9198-C34A-AC257EC030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B0B1AB-7DFA-A161-43F6-FCC205204200}"/>
              </a:ext>
            </a:extLst>
          </p:cNvPr>
          <p:cNvSpPr>
            <a:spLocks noGrp="1"/>
          </p:cNvSpPr>
          <p:nvPr>
            <p:ph type="body" sz="quarter" idx="20"/>
          </p:nvPr>
        </p:nvSpPr>
        <p:spPr/>
        <p:txBody>
          <a:bodyPr/>
          <a:lstStyle/>
          <a:p>
            <a:r>
              <a:rPr lang="en-GB" dirty="0"/>
              <a:t>03</a:t>
            </a:r>
          </a:p>
        </p:txBody>
      </p:sp>
      <p:sp>
        <p:nvSpPr>
          <p:cNvPr id="3" name="Title 2">
            <a:extLst>
              <a:ext uri="{FF2B5EF4-FFF2-40B4-BE49-F238E27FC236}">
                <a16:creationId xmlns:a16="http://schemas.microsoft.com/office/drawing/2014/main" id="{19695572-6601-6DE5-D9D7-D19789B2F8B6}"/>
              </a:ext>
            </a:extLst>
          </p:cNvPr>
          <p:cNvSpPr>
            <a:spLocks noGrp="1"/>
          </p:cNvSpPr>
          <p:nvPr>
            <p:ph type="ctrTitle"/>
          </p:nvPr>
        </p:nvSpPr>
        <p:spPr>
          <a:xfrm>
            <a:off x="858313" y="182458"/>
            <a:ext cx="9846890" cy="965443"/>
          </a:xfrm>
        </p:spPr>
        <p:txBody>
          <a:bodyPr>
            <a:noAutofit/>
          </a:bodyPr>
          <a:lstStyle/>
          <a:p>
            <a:r>
              <a:rPr lang="en-GB" dirty="0"/>
              <a:t>Competitiveness in capture fisheries</a:t>
            </a:r>
          </a:p>
        </p:txBody>
      </p:sp>
      <p:sp>
        <p:nvSpPr>
          <p:cNvPr id="4" name="Text Placeholder 3">
            <a:extLst>
              <a:ext uri="{FF2B5EF4-FFF2-40B4-BE49-F238E27FC236}">
                <a16:creationId xmlns:a16="http://schemas.microsoft.com/office/drawing/2014/main" id="{30729798-0F5D-8C61-095B-6CD359D9B86E}"/>
              </a:ext>
            </a:extLst>
          </p:cNvPr>
          <p:cNvSpPr>
            <a:spLocks noGrp="1"/>
          </p:cNvSpPr>
          <p:nvPr>
            <p:ph type="body" sz="quarter" idx="21"/>
          </p:nvPr>
        </p:nvSpPr>
        <p:spPr>
          <a:xfrm>
            <a:off x="219010" y="1013271"/>
            <a:ext cx="6242302" cy="2855518"/>
          </a:xfrm>
        </p:spPr>
        <p:txBody>
          <a:bodyPr/>
          <a:lstStyle/>
          <a:p>
            <a:pPr marL="342900" indent="-342900">
              <a:spcAft>
                <a:spcPts val="600"/>
              </a:spcAft>
              <a:buFont typeface="Wingdings" panose="05000000000000000000" pitchFamily="2" charset="2"/>
              <a:buChar char="q"/>
            </a:pPr>
            <a:r>
              <a:rPr lang="en-GB" b="1" dirty="0"/>
              <a:t>Competitiveness is strongly impacted by production costs</a:t>
            </a:r>
            <a:r>
              <a:rPr lang="en-GB" dirty="0"/>
              <a:t>, which for fishing are mainly wages (33%), fuel (21%) and other variable costs (21%).</a:t>
            </a:r>
          </a:p>
          <a:p>
            <a:pPr marL="342900" indent="-342900">
              <a:spcAft>
                <a:spcPts val="600"/>
              </a:spcAft>
              <a:buFont typeface="Wingdings" panose="05000000000000000000" pitchFamily="2" charset="2"/>
              <a:buChar char="q"/>
            </a:pPr>
            <a:r>
              <a:rPr lang="en-GB" b="1" dirty="0"/>
              <a:t>Wages in </a:t>
            </a:r>
            <a:r>
              <a:rPr lang="en-GB" dirty="0"/>
              <a:t>some of the main </a:t>
            </a:r>
            <a:r>
              <a:rPr lang="en-GB" b="1" dirty="0"/>
              <a:t>non-EU countries </a:t>
            </a:r>
            <a:r>
              <a:rPr lang="en-GB" dirty="0"/>
              <a:t>supplying seafood to the EU market </a:t>
            </a:r>
            <a:r>
              <a:rPr lang="en-GB" b="1" dirty="0"/>
              <a:t>are significantly lower </a:t>
            </a:r>
            <a:r>
              <a:rPr lang="en-GB" dirty="0"/>
              <a:t>than those of most EU producers. </a:t>
            </a:r>
          </a:p>
          <a:p>
            <a:pPr marL="342900" indent="-342900">
              <a:spcAft>
                <a:spcPts val="600"/>
              </a:spcAft>
              <a:buFont typeface="Wingdings" panose="05000000000000000000" pitchFamily="2" charset="2"/>
              <a:buChar char="q"/>
            </a:pPr>
            <a:r>
              <a:rPr lang="en-GB" b="1" dirty="0"/>
              <a:t>Several key non-EU supplier countries also have lower energy prices</a:t>
            </a:r>
            <a:r>
              <a:rPr lang="en-GB" dirty="0"/>
              <a:t>, creating a comparative benefit for non-EU processing companies.</a:t>
            </a:r>
          </a:p>
          <a:p>
            <a:pPr marL="342900" indent="-342900">
              <a:spcAft>
                <a:spcPts val="600"/>
              </a:spcAft>
              <a:buFont typeface="Wingdings" panose="05000000000000000000" pitchFamily="2" charset="2"/>
              <a:buChar char="q"/>
            </a:pPr>
            <a:endParaRPr lang="en-GB" dirty="0"/>
          </a:p>
        </p:txBody>
      </p:sp>
      <p:pic>
        <p:nvPicPr>
          <p:cNvPr id="5" name="Picture 4" descr="A graph with numbers and a number of bars&#10;&#10;AI-generated content may be incorrect.">
            <a:extLst>
              <a:ext uri="{FF2B5EF4-FFF2-40B4-BE49-F238E27FC236}">
                <a16:creationId xmlns:a16="http://schemas.microsoft.com/office/drawing/2014/main" id="{8AB88578-6276-1229-45A6-0CFB6E65D8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09018" y="765544"/>
            <a:ext cx="5782982" cy="3103245"/>
          </a:xfrm>
          <a:prstGeom prst="rect">
            <a:avLst/>
          </a:prstGeom>
        </p:spPr>
      </p:pic>
      <p:sp>
        <p:nvSpPr>
          <p:cNvPr id="7" name="Text Placeholder 3">
            <a:extLst>
              <a:ext uri="{FF2B5EF4-FFF2-40B4-BE49-F238E27FC236}">
                <a16:creationId xmlns:a16="http://schemas.microsoft.com/office/drawing/2014/main" id="{2E1A7F4E-D004-4F34-7CCB-D7954DE8566C}"/>
              </a:ext>
            </a:extLst>
          </p:cNvPr>
          <p:cNvSpPr txBox="1">
            <a:spLocks/>
          </p:cNvSpPr>
          <p:nvPr/>
        </p:nvSpPr>
        <p:spPr>
          <a:xfrm>
            <a:off x="219010" y="4281394"/>
            <a:ext cx="11689089" cy="1563335"/>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spcAft>
                <a:spcPts val="600"/>
              </a:spcAft>
              <a:buFont typeface="Wingdings" panose="05000000000000000000" pitchFamily="2" charset="2"/>
              <a:buChar char="q"/>
            </a:pPr>
            <a:r>
              <a:rPr lang="en-GB" dirty="0"/>
              <a:t>Despite EU Member States subsidising the fuel costs of fishing fleets, </a:t>
            </a:r>
            <a:r>
              <a:rPr lang="en-GB" b="1" dirty="0"/>
              <a:t>fuel prices are still higher than of those of some non-EU fishery products suppliers</a:t>
            </a:r>
            <a:r>
              <a:rPr lang="en-GB" dirty="0"/>
              <a:t>. </a:t>
            </a:r>
            <a:endParaRPr lang="en-GB" b="1" dirty="0"/>
          </a:p>
          <a:p>
            <a:pPr marL="342900" indent="-342900">
              <a:spcAft>
                <a:spcPts val="600"/>
              </a:spcAft>
              <a:buFont typeface="Wingdings" panose="05000000000000000000" pitchFamily="2" charset="2"/>
              <a:buChar char="q"/>
            </a:pPr>
            <a:r>
              <a:rPr lang="en-GB" b="1" dirty="0"/>
              <a:t>Competitiveness</a:t>
            </a:r>
            <a:r>
              <a:rPr lang="en-GB" dirty="0"/>
              <a:t> is not only impacted by the unit cost of production inputs, but also the </a:t>
            </a:r>
            <a:r>
              <a:rPr lang="en-GB" b="1" dirty="0"/>
              <a:t>productivity and efficiency of production</a:t>
            </a:r>
            <a:r>
              <a:rPr lang="en-GB" dirty="0"/>
              <a:t>. </a:t>
            </a:r>
          </a:p>
          <a:p>
            <a:pPr marL="342900" indent="-34290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242480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FADC8-D2A9-9435-72FE-90D0AB528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39A90-2F58-02E6-9F4B-430E7CBCF713}"/>
              </a:ext>
            </a:extLst>
          </p:cNvPr>
          <p:cNvSpPr>
            <a:spLocks noGrp="1"/>
          </p:cNvSpPr>
          <p:nvPr>
            <p:ph type="ctrTitle"/>
          </p:nvPr>
        </p:nvSpPr>
        <p:spPr>
          <a:xfrm>
            <a:off x="479425" y="1030544"/>
            <a:ext cx="5718175" cy="3114894"/>
          </a:xfrm>
        </p:spPr>
        <p:txBody>
          <a:bodyPr/>
          <a:lstStyle/>
          <a:p>
            <a:r>
              <a:rPr lang="en-GB" dirty="0"/>
              <a:t>Competitiveness in aquaculture</a:t>
            </a:r>
            <a:endParaRPr lang="en-GB" u="sng" dirty="0"/>
          </a:p>
        </p:txBody>
      </p:sp>
      <p:sp>
        <p:nvSpPr>
          <p:cNvPr id="4" name="Subtitle 12">
            <a:extLst>
              <a:ext uri="{FF2B5EF4-FFF2-40B4-BE49-F238E27FC236}">
                <a16:creationId xmlns:a16="http://schemas.microsoft.com/office/drawing/2014/main" id="{4510D07F-0BD5-9292-EBE4-306A9F6129FC}"/>
              </a:ext>
            </a:extLst>
          </p:cNvPr>
          <p:cNvSpPr>
            <a:spLocks noGrp="1"/>
          </p:cNvSpPr>
          <p:nvPr>
            <p:ph type="subTitle" idx="1"/>
          </p:nvPr>
        </p:nvSpPr>
        <p:spPr/>
        <p:txBody>
          <a:bodyPr/>
          <a:lstStyle/>
          <a:p>
            <a:r>
              <a:rPr lang="en-GB" dirty="0">
                <a:solidFill>
                  <a:srgbClr val="0D4F9D"/>
                </a:solidFill>
              </a:rPr>
              <a:t>04</a:t>
            </a:r>
          </a:p>
        </p:txBody>
      </p:sp>
    </p:spTree>
    <p:extLst>
      <p:ext uri="{BB962C8B-B14F-4D97-AF65-F5344CB8AC3E}">
        <p14:creationId xmlns:p14="http://schemas.microsoft.com/office/powerpoint/2010/main" val="1465812746"/>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2D854460BAC4297480A59C5244C69" ma:contentTypeVersion="10" ma:contentTypeDescription="Create a new document." ma:contentTypeScope="" ma:versionID="c3ffb71468aef14a7013f2301e237db5">
  <xsd:schema xmlns:xsd="http://www.w3.org/2001/XMLSchema" xmlns:xs="http://www.w3.org/2001/XMLSchema" xmlns:p="http://schemas.microsoft.com/office/2006/metadata/properties" xmlns:ns2="a5779935-0882-4fd5-9a51-26bcdd6132ac" xmlns:ns3="5a0d0383-d57e-42c3-a23e-f8dc3018977a" targetNamespace="http://schemas.microsoft.com/office/2006/metadata/properties" ma:root="true" ma:fieldsID="759b8123dbd3b4d09944c73a0b29dd51" ns2:_="" ns3:_="">
    <xsd:import namespace="a5779935-0882-4fd5-9a51-26bcdd6132ac"/>
    <xsd:import namespace="5a0d0383-d57e-42c3-a23e-f8dc301897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79935-0882-4fd5-9a51-26bcdd61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502ffa-ddb8-4796-956e-5de2b56193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0d0383-d57e-42c3-a23e-f8dc301897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e2a63f-8ab6-40c1-81b1-ecbe58382323}" ma:internalName="TaxCatchAll" ma:showField="CatchAllData" ma:web="5a0d0383-d57e-42c3-a23e-f8dc301897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0d0383-d57e-42c3-a23e-f8dc3018977a" xsi:nil="true"/>
    <lcf76f155ced4ddcb4097134ff3c332f xmlns="a5779935-0882-4fd5-9a51-26bcdd6132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2.xml><?xml version="1.0" encoding="utf-8"?>
<ds:datastoreItem xmlns:ds="http://schemas.openxmlformats.org/officeDocument/2006/customXml" ds:itemID="{E256AF1E-6528-4862-BED7-CE0665DB8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79935-0882-4fd5-9a51-26bcdd6132ac"/>
    <ds:schemaRef ds:uri="5a0d0383-d57e-42c3-a23e-f8dc301897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0B41CA-1C66-4084-B645-2079FAE45348}">
  <ds:schemaRefs>
    <ds:schemaRef ds:uri="http://schemas.openxmlformats.org/package/2006/metadata/core-properties"/>
    <ds:schemaRef ds:uri="5a0d0383-d57e-42c3-a23e-f8dc3018977a"/>
    <ds:schemaRef ds:uri="http://schemas.microsoft.com/office/2006/metadata/properties"/>
    <ds:schemaRef ds:uri="http://schemas.microsoft.com/office/2006/documentManagement/types"/>
    <ds:schemaRef ds:uri="http://purl.org/dc/terms/"/>
    <ds:schemaRef ds:uri="a5779935-0882-4fd5-9a51-26bcdd6132ac"/>
    <ds:schemaRef ds:uri="http://www.w3.org/XML/1998/namespace"/>
    <ds:schemaRef ds:uri="http://purl.org/dc/dcmityp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4545</TotalTime>
  <Words>2952</Words>
  <Application>Microsoft Office PowerPoint</Application>
  <PresentationFormat>Widescreen</PresentationFormat>
  <Paragraphs>150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Courier New</vt:lpstr>
      <vt:lpstr>Wingdings</vt:lpstr>
      <vt:lpstr>Myriad Pro</vt:lpstr>
      <vt:lpstr>Arial</vt:lpstr>
      <vt:lpstr>EuropeaEco</vt:lpstr>
      <vt:lpstr>CONTENT LIGHT</vt:lpstr>
      <vt:lpstr>Assessing the impact of seafood imports on EU self-sufficiency</vt:lpstr>
      <vt:lpstr>PowerPoint Presentation</vt:lpstr>
      <vt:lpstr>Introduction to the study</vt:lpstr>
      <vt:lpstr>Background</vt:lpstr>
      <vt:lpstr>Extra-EU seafood imports</vt:lpstr>
      <vt:lpstr>State of play</vt:lpstr>
      <vt:lpstr>Competitiveness in capture fisheries</vt:lpstr>
      <vt:lpstr>Competitiveness in capture fisheries</vt:lpstr>
      <vt:lpstr>Competitiveness in aquaculture</vt:lpstr>
      <vt:lpstr>Competitiveness in aquaculture</vt:lpstr>
      <vt:lpstr>Innovation in EU aquaculture production</vt:lpstr>
      <vt:lpstr>Innovation in EU aquaculture production</vt:lpstr>
      <vt:lpstr>Stimulating investment in EU aquaculture </vt:lpstr>
      <vt:lpstr>Stimulating investment in EU aquaculture</vt:lpstr>
      <vt:lpstr>Policy and regulatory mechanisms</vt:lpstr>
      <vt:lpstr>Policy and regulatory mechanisms</vt:lpstr>
      <vt:lpstr>Policy recommendations </vt:lpstr>
      <vt:lpstr>Policy recommendations</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Tim Huntington</cp:lastModifiedBy>
  <cp:revision>58</cp:revision>
  <cp:lastPrinted>2026-02-24T11:40:52Z</cp:lastPrinted>
  <dcterms:created xsi:type="dcterms:W3CDTF">2024-08-07T12:33:10Z</dcterms:created>
  <dcterms:modified xsi:type="dcterms:W3CDTF">2026-02-24T11:55:21Z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38100.0000000000</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ContentTypeId">
    <vt:lpwstr>0x0101008922D854460BAC4297480A59C5244C69</vt:lpwstr>
  </property>
  <property fmtid="{D5CDD505-2E9C-101B-9397-08002B2CF9AE}" pid="10" name="MediaServiceImageTags">
    <vt:lpwstr/>
  </property>
</Properties>
</file>