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34" r:id="rId4"/>
  </p:sldMasterIdLst>
  <p:notesMasterIdLst>
    <p:notesMasterId r:id="rId19"/>
  </p:notesMasterIdLst>
  <p:handoutMasterIdLst>
    <p:handoutMasterId r:id="rId20"/>
  </p:handoutMasterIdLst>
  <p:sldIdLst>
    <p:sldId id="359" r:id="rId5"/>
    <p:sldId id="424" r:id="rId6"/>
    <p:sldId id="444" r:id="rId7"/>
    <p:sldId id="430" r:id="rId8"/>
    <p:sldId id="445" r:id="rId9"/>
    <p:sldId id="432" r:id="rId10"/>
    <p:sldId id="433" r:id="rId11"/>
    <p:sldId id="446" r:id="rId12"/>
    <p:sldId id="438" r:id="rId13"/>
    <p:sldId id="437" r:id="rId14"/>
    <p:sldId id="440" r:id="rId15"/>
    <p:sldId id="447" r:id="rId16"/>
    <p:sldId id="448" r:id="rId17"/>
    <p:sldId id="449" r:id="rId18"/>
  </p:sldIdLst>
  <p:sldSz cx="12192000" cy="6858000"/>
  <p:notesSz cx="6858000" cy="9144000"/>
  <p:embeddedFontLst>
    <p:embeddedFont>
      <p:font typeface="EuropeaEco" pitchFamily="50" charset="0"/>
      <p:regular r:id="rId21"/>
      <p:bold r:id="rId22"/>
      <p:italic r:id="rId23"/>
      <p:boldItalic r:id="rId24"/>
    </p:embeddedFont>
    <p:embeddedFont>
      <p:font typeface="Myriad Pro" panose="020B0503030403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US Nuno" initials="JN" lastIdx="24" clrIdx="0">
    <p:extLst>
      <p:ext uri="{19B8F6BF-5375-455C-9EA6-DF929625EA0E}">
        <p15:presenceInfo xmlns:p15="http://schemas.microsoft.com/office/powerpoint/2012/main" userId="JESUS N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2"/>
    <a:srgbClr val="004EA0"/>
    <a:srgbClr val="E5E5E4"/>
    <a:srgbClr val="1D6BFF"/>
    <a:srgbClr val="003CB4"/>
    <a:srgbClr val="0D4F9D"/>
    <a:srgbClr val="C8C8C8"/>
    <a:srgbClr val="ED6C20"/>
    <a:srgbClr val="D01A68"/>
    <a:srgbClr val="6F2B9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3" autoAdjust="0"/>
    <p:restoredTop sz="73409" autoAdjust="0"/>
  </p:normalViewPr>
  <p:slideViewPr>
    <p:cSldViewPr snapToGrid="0" showGuides="1">
      <p:cViewPr varScale="1">
        <p:scale>
          <a:sx n="107" d="100"/>
          <a:sy n="107" d="100"/>
        </p:scale>
        <p:origin x="78" y="96"/>
      </p:cViewPr>
      <p:guideLst>
        <p:guide pos="3840"/>
        <p:guide orient="horz" pos="2160"/>
      </p:guideLst>
    </p:cSldViewPr>
  </p:slideViewPr>
  <p:outlineViewPr>
    <p:cViewPr>
      <p:scale>
        <a:sx n="33" d="100"/>
        <a:sy n="33" d="100"/>
      </p:scale>
      <p:origin x="0" y="-2348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40" d="100"/>
          <a:sy n="140" d="100"/>
        </p:scale>
        <p:origin x="680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19463-96A1-0736-7091-8F809C4C37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dirty="0"/>
          </a:p>
        </p:txBody>
      </p:sp>
      <p:sp>
        <p:nvSpPr>
          <p:cNvPr id="3" name="Date Placeholder 2">
            <a:extLst>
              <a:ext uri="{FF2B5EF4-FFF2-40B4-BE49-F238E27FC236}">
                <a16:creationId xmlns:a16="http://schemas.microsoft.com/office/drawing/2014/main" id="{A026980A-73C8-0F33-EC13-278E1B6F55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A12058-1059-46DE-B411-2C7AEA427E02}" type="datetimeFigureOut">
              <a:rPr lang="en-BE" smtClean="0"/>
              <a:t>08/29/2025</a:t>
            </a:fld>
            <a:endParaRPr lang="en-BE"/>
          </a:p>
        </p:txBody>
      </p:sp>
      <p:sp>
        <p:nvSpPr>
          <p:cNvPr id="4" name="Footer Placeholder 3">
            <a:extLst>
              <a:ext uri="{FF2B5EF4-FFF2-40B4-BE49-F238E27FC236}">
                <a16:creationId xmlns:a16="http://schemas.microsoft.com/office/drawing/2014/main" id="{9CF114C1-C1FB-231A-D402-AF9176E4E0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7663AA90-DB39-7C86-DFAA-3F1B76CFA4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9E92FD-BA49-423D-A161-620409B54C04}" type="slidenum">
              <a:rPr lang="en-BE" smtClean="0"/>
              <a:t>‹#›</a:t>
            </a:fld>
            <a:endParaRPr lang="en-BE"/>
          </a:p>
        </p:txBody>
      </p:sp>
    </p:spTree>
    <p:extLst>
      <p:ext uri="{BB962C8B-B14F-4D97-AF65-F5344CB8AC3E}">
        <p14:creationId xmlns:p14="http://schemas.microsoft.com/office/powerpoint/2010/main" val="130556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97E50-07F5-4FA4-9EB4-A5240EDA7FFD}" type="datetimeFigureOut">
              <a:rPr lang="en-GB" smtClean="0"/>
              <a:t>29/08/2025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536A7-E858-4490-8AF5-6B4E613D338C}" type="slidenum">
              <a:rPr lang="en-GB" smtClean="0"/>
              <a:t>‹#›</a:t>
            </a:fld>
            <a:endParaRPr lang="en-GB" dirty="0"/>
          </a:p>
        </p:txBody>
      </p:sp>
    </p:spTree>
    <p:extLst>
      <p:ext uri="{BB962C8B-B14F-4D97-AF65-F5344CB8AC3E}">
        <p14:creationId xmlns:p14="http://schemas.microsoft.com/office/powerpoint/2010/main" val="40089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Accessibility -</a:t>
            </a:r>
            <a:r>
              <a:rPr lang="en-GB" baseline="0" dirty="0"/>
              <a:t> Instructions for the end user:</a:t>
            </a:r>
          </a:p>
          <a:p>
            <a:pPr marL="228600" indent="-228600">
              <a:buFont typeface="+mj-lt"/>
              <a:buAutoNum type="arabicPeriod"/>
            </a:pPr>
            <a:r>
              <a:rPr lang="en-GB" baseline="0" dirty="0"/>
              <a:t>The slide 1 should always have the European Parliament logo as first item in the reading order / Selection Pane (note that the Selection Pane shows the objects in the reverse reading order. The object at the bottom of the list is the first one the be read out. The first on the list is the last one).</a:t>
            </a:r>
          </a:p>
          <a:p>
            <a:pPr marL="228600" indent="-228600">
              <a:buFont typeface="+mj-lt"/>
              <a:buAutoNum type="arabicPeriod"/>
            </a:pPr>
            <a:r>
              <a:rPr lang="en-GB" baseline="0" dirty="0"/>
              <a:t>You can find the selection panel under the Home menu &gt; Arrange &gt; Position Objects &gt; Selection Pane (In this particular slide you will see the correct reading order – remember, it’s from bottom to top – 1</a:t>
            </a:r>
            <a:r>
              <a:rPr lang="en-GB" baseline="30000" dirty="0"/>
              <a:t>st</a:t>
            </a:r>
            <a:r>
              <a:rPr lang="en-GB" baseline="0" dirty="0"/>
              <a:t> EP Logo, 2</a:t>
            </a:r>
            <a:r>
              <a:rPr lang="en-GB" baseline="30000" dirty="0"/>
              <a:t>nd</a:t>
            </a:r>
            <a:r>
              <a:rPr lang="en-GB" baseline="0" dirty="0"/>
              <a:t> Title and 3</a:t>
            </a:r>
            <a:r>
              <a:rPr lang="en-GB" baseline="30000" dirty="0"/>
              <a:t>rd</a:t>
            </a:r>
            <a:r>
              <a:rPr lang="en-GB" baseline="0" dirty="0"/>
              <a:t> Subtitle)</a:t>
            </a:r>
          </a:p>
          <a:p>
            <a:pPr marL="228600" indent="-228600">
              <a:buFont typeface="+mj-lt"/>
              <a:buAutoNum type="arabicPeriod"/>
            </a:pPr>
            <a:r>
              <a:rPr lang="en-GB" baseline="0" dirty="0"/>
              <a:t>Every slide should have a title and the title should be unique for each slide inside one PPT. If several slides belong to the same section, example: (Media Section) Media: Press; Media: Video: Media; Live events. </a:t>
            </a:r>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1</a:t>
            </a:fld>
            <a:endParaRPr lang="en-GB" dirty="0"/>
          </a:p>
        </p:txBody>
      </p:sp>
    </p:spTree>
    <p:extLst>
      <p:ext uri="{BB962C8B-B14F-4D97-AF65-F5344CB8AC3E}">
        <p14:creationId xmlns:p14="http://schemas.microsoft.com/office/powerpoint/2010/main" val="404241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7796-400E-11BB-0920-F521C67D2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68E1EE-746E-C1EF-6B4B-6B2FC4FD3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4568A-7576-27F8-CB95-74B1BD058224}"/>
              </a:ext>
            </a:extLst>
          </p:cNvPr>
          <p:cNvSpPr>
            <a:spLocks noGrp="1"/>
          </p:cNvSpPr>
          <p:nvPr>
            <p:ph type="body" idx="1"/>
          </p:nvPr>
        </p:nvSpPr>
        <p:spPr/>
        <p:txBody>
          <a:bodyPr/>
          <a:lstStyle/>
          <a:p>
            <a:pPr marL="0" indent="0">
              <a:buFont typeface="+mj-lt"/>
              <a:buNone/>
            </a:pPr>
            <a:r>
              <a:rPr lang="en-GB" dirty="0"/>
              <a:t>Accessibility -</a:t>
            </a:r>
            <a:r>
              <a:rPr lang="en-GB" baseline="0" dirty="0"/>
              <a:t> Instructions for the end user:</a:t>
            </a:r>
          </a:p>
          <a:p>
            <a:r>
              <a:rPr lang="en-GB" sz="1200" kern="1200" dirty="0">
                <a:solidFill>
                  <a:schemeClr val="tx1"/>
                </a:solidFill>
                <a:effectLst/>
                <a:latin typeface="+mn-lt"/>
                <a:ea typeface="+mn-ea"/>
                <a:cs typeface="+mn-cs"/>
              </a:rPr>
              <a:t>Writing alternative text for complex images is crucial for ensuring that all users, including those with visual impairments, can understand the content and context of the image. Complex images may include charts, graphs, infographics, diagrams, and images with multiple elements.</a:t>
            </a:r>
          </a:p>
          <a:p>
            <a:r>
              <a:rPr lang="en-GB" sz="1200" kern="1200" dirty="0">
                <a:solidFill>
                  <a:schemeClr val="tx1"/>
                </a:solidFill>
                <a:effectLst/>
                <a:latin typeface="+mn-lt"/>
                <a:ea typeface="+mn-ea"/>
                <a:cs typeface="+mn-cs"/>
              </a:rPr>
              <a:t>Consider the following when you need to describe complex images.</a:t>
            </a:r>
          </a:p>
          <a:p>
            <a:r>
              <a:rPr lang="en-GB" sz="1200" b="1" kern="1200" dirty="0">
                <a:solidFill>
                  <a:schemeClr val="tx1"/>
                </a:solidFill>
                <a:effectLst/>
                <a:latin typeface="+mn-lt"/>
                <a:ea typeface="+mn-ea"/>
                <a:cs typeface="+mn-cs"/>
              </a:rPr>
              <a:t>1. Understand the Image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the time to thoroughly examine the image and understand its purpose and the information it conveys. Identify the key elements and the relationships between them.</a:t>
            </a:r>
          </a:p>
          <a:p>
            <a:r>
              <a:rPr lang="en-GB" sz="1200" b="1" kern="1200" dirty="0">
                <a:solidFill>
                  <a:schemeClr val="tx1"/>
                </a:solidFill>
                <a:effectLst/>
                <a:latin typeface="+mn-lt"/>
                <a:ea typeface="+mn-ea"/>
                <a:cs typeface="+mn-cs"/>
              </a:rPr>
              <a:t>2. Be Descriptive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Provide a clear and concise description of the image. Describe what the image shows and the information it presents.</a:t>
            </a:r>
          </a:p>
          <a:p>
            <a:r>
              <a:rPr lang="en-GB" sz="1200" b="1" kern="1200" dirty="0">
                <a:solidFill>
                  <a:schemeClr val="tx1"/>
                </a:solidFill>
                <a:effectLst/>
                <a:latin typeface="+mn-lt"/>
                <a:ea typeface="+mn-ea"/>
                <a:cs typeface="+mn-cs"/>
              </a:rPr>
              <a:t>3. Focus on Content and Context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Consider the context in which the image appears and the information it adds to the surrounding content. Ensure that your alt text conveys this information accurately.</a:t>
            </a:r>
          </a:p>
          <a:p>
            <a:r>
              <a:rPr lang="en-GB" sz="1200" b="1" kern="1200" dirty="0">
                <a:solidFill>
                  <a:schemeClr val="tx1"/>
                </a:solidFill>
                <a:effectLst/>
                <a:latin typeface="+mn-lt"/>
                <a:ea typeface="+mn-ea"/>
                <a:cs typeface="+mn-cs"/>
              </a:rPr>
              <a:t>4. Start with a Short Description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Begin with a brief summary of the image in a few words or a sentence, capturing the main message or theme.</a:t>
            </a:r>
          </a:p>
          <a:p>
            <a:r>
              <a:rPr lang="en-GB" sz="1200" b="1" kern="1200" dirty="0">
                <a:solidFill>
                  <a:schemeClr val="tx1"/>
                </a:solidFill>
                <a:effectLst/>
                <a:latin typeface="+mn-lt"/>
                <a:ea typeface="+mn-ea"/>
                <a:cs typeface="+mn-cs"/>
              </a:rPr>
              <a:t>5. Expand with Specific Details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Elaborate on the key elements in the image, providing more specific details without being overly verbose.</a:t>
            </a:r>
          </a:p>
          <a:p>
            <a:r>
              <a:rPr lang="en-GB" sz="1200" b="1" kern="1200" dirty="0">
                <a:solidFill>
                  <a:schemeClr val="tx1"/>
                </a:solidFill>
                <a:effectLst/>
                <a:latin typeface="+mn-lt"/>
                <a:ea typeface="+mn-ea"/>
                <a:cs typeface="+mn-cs"/>
              </a:rPr>
              <a:t>6. Use simple Language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Write in clear and simple language, avoiding jargon or technical terms that might be unfamiliar to some users.</a:t>
            </a:r>
          </a:p>
          <a:p>
            <a:r>
              <a:rPr lang="en-GB" sz="1200" b="1" kern="1200" dirty="0">
                <a:solidFill>
                  <a:schemeClr val="tx1"/>
                </a:solidFill>
                <a:effectLst/>
                <a:latin typeface="+mn-lt"/>
                <a:ea typeface="+mn-ea"/>
                <a:cs typeface="+mn-cs"/>
              </a:rPr>
              <a:t>7. Include Numerical Data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 image contains numerical data or statistics, include these in the alt text to ensure users have access to the relevant information.</a:t>
            </a:r>
          </a:p>
          <a:p>
            <a:r>
              <a:rPr lang="en-GB" sz="1200" b="1" kern="1200" dirty="0">
                <a:solidFill>
                  <a:schemeClr val="tx1"/>
                </a:solidFill>
                <a:effectLst/>
                <a:latin typeface="+mn-lt"/>
                <a:ea typeface="+mn-ea"/>
                <a:cs typeface="+mn-cs"/>
              </a:rPr>
              <a:t>8. Describe Visual Relationships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 image represents a relationship between elements (e.g., a flowchart or network diagram), explain the connections between the different components.</a:t>
            </a:r>
          </a:p>
          <a:p>
            <a:r>
              <a:rPr lang="en-GB" sz="1200" b="1" kern="1200" dirty="0">
                <a:solidFill>
                  <a:schemeClr val="tx1"/>
                </a:solidFill>
                <a:effectLst/>
                <a:latin typeface="+mn-lt"/>
                <a:ea typeface="+mn-ea"/>
                <a:cs typeface="+mn-cs"/>
              </a:rPr>
              <a:t>9. Indicate Colour Information</a:t>
            </a:r>
          </a:p>
          <a:p>
            <a:r>
              <a:rPr lang="en-GB" sz="1200" kern="1200" dirty="0">
                <a:solidFill>
                  <a:schemeClr val="tx1"/>
                </a:solidFill>
                <a:effectLst/>
                <a:latin typeface="+mn-lt"/>
                <a:ea typeface="+mn-ea"/>
                <a:cs typeface="+mn-cs"/>
              </a:rPr>
              <a:t>If colour is a critical aspect of the image, mention it in the alt text. However, avoid using colour as the sole means of conveying information.</a:t>
            </a:r>
          </a:p>
          <a:p>
            <a:r>
              <a:rPr lang="en-GB" sz="1200" b="1" kern="1200" dirty="0">
                <a:solidFill>
                  <a:schemeClr val="tx1"/>
                </a:solidFill>
                <a:effectLst/>
                <a:latin typeface="+mn-lt"/>
                <a:ea typeface="+mn-ea"/>
                <a:cs typeface="+mn-cs"/>
              </a:rPr>
              <a:t>10. Be Objective and Impartial</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Provide information in an objective manner, avoiding opinions or biased language.</a:t>
            </a:r>
          </a:p>
          <a:p>
            <a:r>
              <a:rPr lang="en-GB" sz="1200" b="1" kern="1200" dirty="0">
                <a:solidFill>
                  <a:schemeClr val="tx1"/>
                </a:solidFill>
                <a:effectLst/>
                <a:latin typeface="+mn-lt"/>
                <a:ea typeface="+mn-ea"/>
                <a:cs typeface="+mn-cs"/>
              </a:rPr>
              <a:t>11. Consider User Needs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Anticipate the needs of users who rely solely on the alt text to understand the image. Ensure that your description is sufficient to convey the image's meaning.</a:t>
            </a:r>
          </a:p>
          <a:p>
            <a:r>
              <a:rPr lang="en-GB" dirty="0"/>
              <a:t>The Alt-text of charts will need to include relevant data information (products or services, percentages, relation between data, etc.). </a:t>
            </a:r>
          </a:p>
          <a:p>
            <a:r>
              <a:rPr lang="en-GB" dirty="0"/>
              <a:t>Sam</a:t>
            </a:r>
            <a:r>
              <a:rPr lang="en-GB" baseline="0" dirty="0"/>
              <a:t>e principle applies to complex tables.</a:t>
            </a:r>
            <a:endParaRPr lang="en-GB" dirty="0"/>
          </a:p>
        </p:txBody>
      </p:sp>
      <p:sp>
        <p:nvSpPr>
          <p:cNvPr id="4" name="Slide Number Placeholder 3">
            <a:extLst>
              <a:ext uri="{FF2B5EF4-FFF2-40B4-BE49-F238E27FC236}">
                <a16:creationId xmlns:a16="http://schemas.microsoft.com/office/drawing/2014/main" id="{FC08BF60-ADC1-3D89-241C-237FCECFA2BC}"/>
              </a:ext>
            </a:extLst>
          </p:cNvPr>
          <p:cNvSpPr>
            <a:spLocks noGrp="1"/>
          </p:cNvSpPr>
          <p:nvPr>
            <p:ph type="sldNum" sz="quarter" idx="10"/>
          </p:nvPr>
        </p:nvSpPr>
        <p:spPr/>
        <p:txBody>
          <a:bodyPr/>
          <a:lstStyle/>
          <a:p>
            <a:fld id="{441536A7-E858-4490-8AF5-6B4E613D338C}" type="slidenum">
              <a:rPr lang="en-GB" smtClean="0"/>
              <a:t>3</a:t>
            </a:fld>
            <a:endParaRPr lang="en-GB" dirty="0"/>
          </a:p>
        </p:txBody>
      </p:sp>
    </p:spTree>
    <p:extLst>
      <p:ext uri="{BB962C8B-B14F-4D97-AF65-F5344CB8AC3E}">
        <p14:creationId xmlns:p14="http://schemas.microsoft.com/office/powerpoint/2010/main" val="1470221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lvl1pPr>
          </a:lstStyle>
          <a:p>
            <a:r>
              <a:rPr lang="en-GB" noProof="0"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_Add presentation subtitle</a:t>
            </a:r>
          </a:p>
        </p:txBody>
      </p:sp>
      <p:pic>
        <p:nvPicPr>
          <p:cNvPr id="6" name="Picture 5">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58655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0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04</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6152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accent1"/>
                </a:solidFill>
              </a:defRPr>
            </a:lvl1pPr>
          </a:lstStyle>
          <a:p>
            <a:r>
              <a:rPr lang="en-GB" dirty="0"/>
              <a:t>Add section title</a:t>
            </a:r>
          </a:p>
        </p:txBody>
      </p:sp>
      <p:pic>
        <p:nvPicPr>
          <p:cNvPr id="5" name="Picture 4">
            <a:extLst>
              <a:ext uri="{FF2B5EF4-FFF2-40B4-BE49-F238E27FC236}">
                <a16:creationId xmlns:a16="http://schemas.microsoft.com/office/drawing/2014/main" id="{75ED5856-8EED-664E-86A6-1F6D0C4D6F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6366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_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FC3480C0-1EA9-2543-A97E-FC761BE123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94498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_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8E86FDB4-8415-5B41-8C06-5328E17F0D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37247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_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accent1"/>
                </a:solidFill>
              </a:defRPr>
            </a:lvl1pPr>
          </a:lstStyle>
          <a:p>
            <a:r>
              <a:rPr lang="en-GB" dirty="0"/>
              <a:t>Add section title</a:t>
            </a:r>
          </a:p>
        </p:txBody>
      </p:sp>
      <p:pic>
        <p:nvPicPr>
          <p:cNvPr id="7" name="Picture 6">
            <a:extLst>
              <a:ext uri="{FF2B5EF4-FFF2-40B4-BE49-F238E27FC236}">
                <a16:creationId xmlns:a16="http://schemas.microsoft.com/office/drawing/2014/main" id="{7B720693-A609-1345-A090-B43D149047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82491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p>
            <a:r>
              <a:rPr lang="en-GB" dirty="0"/>
              <a:t>Add section title on one line</a:t>
            </a:r>
          </a:p>
        </p:txBody>
      </p:sp>
    </p:spTree>
    <p:extLst>
      <p:ext uri="{BB962C8B-B14F-4D97-AF65-F5344CB8AC3E}">
        <p14:creationId xmlns:p14="http://schemas.microsoft.com/office/powerpoint/2010/main" val="325647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lvl1pPr>
              <a:defRPr>
                <a:solidFill>
                  <a:schemeClr val="accent1"/>
                </a:solidFill>
              </a:defRPr>
            </a:lvl1pPr>
          </a:lstStyle>
          <a:p>
            <a:r>
              <a:rPr lang="en-GB" noProof="0" dirty="0"/>
              <a:t>Add section title on one line</a:t>
            </a:r>
          </a:p>
        </p:txBody>
      </p:sp>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1415189"/>
            <a:ext cx="8370888" cy="3050794"/>
          </a:xfrm>
        </p:spPr>
        <p:txBody>
          <a:bodyPr/>
          <a:lstStyle>
            <a:lvl1pPr>
              <a:lnSpc>
                <a:spcPts val="5000"/>
              </a:lnSpc>
              <a:defRPr sz="5000" b="1">
                <a:solidFill>
                  <a:schemeClr val="accent1"/>
                </a:solidFill>
              </a:defRPr>
            </a:lvl1pPr>
          </a:lstStyle>
          <a:p>
            <a:pPr lvl="0"/>
            <a:r>
              <a:rPr lang="en-GB" noProof="0" dirty="0"/>
              <a:t>Add slide title across one </a:t>
            </a:r>
            <a:br>
              <a:rPr lang="en-GB" noProof="0" dirty="0"/>
            </a:br>
            <a:r>
              <a:rPr lang="en-GB" noProof="0" dirty="0"/>
              <a:t>or two lines</a:t>
            </a:r>
          </a:p>
        </p:txBody>
      </p:sp>
    </p:spTree>
    <p:extLst>
      <p:ext uri="{BB962C8B-B14F-4D97-AF65-F5344CB8AC3E}">
        <p14:creationId xmlns:p14="http://schemas.microsoft.com/office/powerpoint/2010/main" val="424548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itle &amp; Body in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12" name="Text Placeholder 3">
            <a:extLst>
              <a:ext uri="{FF2B5EF4-FFF2-40B4-BE49-F238E27FC236}">
                <a16:creationId xmlns:a16="http://schemas.microsoft.com/office/drawing/2014/main" id="{5E6C450B-E31C-5874-0734-6B202ABA12C5}"/>
              </a:ext>
            </a:extLst>
          </p:cNvPr>
          <p:cNvSpPr>
            <a:spLocks noGrp="1"/>
          </p:cNvSpPr>
          <p:nvPr>
            <p:ph type="body" sz="quarter" idx="10" hasCustomPrompt="1"/>
          </p:nvPr>
        </p:nvSpPr>
        <p:spPr>
          <a:xfrm>
            <a:off x="479425" y="1415189"/>
            <a:ext cx="8370888" cy="1778585"/>
          </a:xfrm>
        </p:spPr>
        <p:txBody>
          <a:bodyPr/>
          <a:lstStyle>
            <a:lvl1pPr>
              <a:lnSpc>
                <a:spcPts val="5000"/>
              </a:lnSpc>
              <a:defRPr sz="5000" b="1">
                <a:solidFill>
                  <a:schemeClr val="accent1"/>
                </a:solidFill>
              </a:defRPr>
            </a:lvl1pPr>
          </a:lstStyle>
          <a:p>
            <a:pPr lvl="0"/>
            <a:r>
              <a:rPr lang="en-GB" dirty="0"/>
              <a:t>Add slide title across one or two lines</a:t>
            </a:r>
          </a:p>
        </p:txBody>
      </p:sp>
      <p:sp>
        <p:nvSpPr>
          <p:cNvPr id="4" name="Text Placeholder 3">
            <a:extLst>
              <a:ext uri="{FF2B5EF4-FFF2-40B4-BE49-F238E27FC236}">
                <a16:creationId xmlns:a16="http://schemas.microsoft.com/office/drawing/2014/main" id="{A589B116-B0EC-05C4-98DE-27FC68A38FFB}"/>
              </a:ext>
            </a:extLst>
          </p:cNvPr>
          <p:cNvSpPr>
            <a:spLocks noGrp="1"/>
          </p:cNvSpPr>
          <p:nvPr>
            <p:ph type="body" sz="quarter" idx="11"/>
          </p:nvPr>
        </p:nvSpPr>
        <p:spPr>
          <a:xfrm>
            <a:off x="479425" y="3429000"/>
            <a:ext cx="8370888" cy="2388704"/>
          </a:xfrm>
        </p:spPr>
        <p:txBody>
          <a:bodyPr/>
          <a:lstStyle>
            <a:lvl1pPr>
              <a:defRPr sz="2800"/>
            </a:lvl1pPr>
            <a:lvl2pPr>
              <a:defRPr sz="2400"/>
            </a:lvl2pPr>
            <a:lvl3pPr marL="357188" indent="-177800">
              <a:buFont typeface="EuropeaEco" pitchFamily="2" charset="0"/>
              <a:buChar char="–"/>
              <a:defRPr sz="2000"/>
            </a:lvl3pPr>
            <a:lvl4pPr marL="642937" indent="-285750">
              <a:buFont typeface="Arial" panose="020B0604020202020204" pitchFamily="34" charset="0"/>
              <a:buChar cha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974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age picture">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C80993B1-BE20-6B4C-9F83-3EDBADA9144B}"/>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11" name="Title 1">
            <a:extLst>
              <a:ext uri="{FF2B5EF4-FFF2-40B4-BE49-F238E27FC236}">
                <a16:creationId xmlns:a16="http://schemas.microsoft.com/office/drawing/2014/main" id="{B29D3040-770A-9F76-3241-6E317B92FE04}"/>
              </a:ext>
            </a:extLst>
          </p:cNvPr>
          <p:cNvSpPr>
            <a:spLocks noGrp="1"/>
          </p:cNvSpPr>
          <p:nvPr>
            <p:ph type="title" hasCustomPrompt="1"/>
          </p:nvPr>
        </p:nvSpPr>
        <p:spPr>
          <a:xfrm>
            <a:off x="479425" y="470187"/>
            <a:ext cx="5735843" cy="303883"/>
          </a:xfrm>
        </p:spPr>
        <p:txBody>
          <a:bodyPr/>
          <a:lstStyle>
            <a:lvl1pPr>
              <a:defRPr>
                <a:solidFill>
                  <a:schemeClr val="bg1"/>
                </a:solidFill>
              </a:defRPr>
            </a:lvl1pPr>
          </a:lstStyle>
          <a:p>
            <a:r>
              <a:rPr lang="en-GB" dirty="0"/>
              <a:t>Add section title on one line</a:t>
            </a:r>
          </a:p>
        </p:txBody>
      </p:sp>
      <p:sp>
        <p:nvSpPr>
          <p:cNvPr id="98" name="Text Placeholder 3">
            <a:extLst>
              <a:ext uri="{FF2B5EF4-FFF2-40B4-BE49-F238E27FC236}">
                <a16:creationId xmlns:a16="http://schemas.microsoft.com/office/drawing/2014/main" id="{F49FC4E7-E557-A809-1015-73531F085EBB}"/>
              </a:ext>
            </a:extLst>
          </p:cNvPr>
          <p:cNvSpPr>
            <a:spLocks noGrp="1"/>
          </p:cNvSpPr>
          <p:nvPr>
            <p:ph type="body" sz="quarter" idx="10"/>
          </p:nvPr>
        </p:nvSpPr>
        <p:spPr>
          <a:xfrm>
            <a:off x="479425" y="1415189"/>
            <a:ext cx="5616575" cy="4411747"/>
          </a:xfrm>
        </p:spPr>
        <p:txBody>
          <a:bodyPr/>
          <a:lstStyle>
            <a:lvl1pPr>
              <a:lnSpc>
                <a:spcPts val="5000"/>
              </a:lnSpc>
              <a:defRPr sz="5000" b="1">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140B3A14-A570-DF45-93C4-3342F2B7F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05174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HS">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8577482-9C6F-B87F-3555-E0E7EB8DD40B}"/>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24" name="Text Placeholder 3">
            <a:extLst>
              <a:ext uri="{FF2B5EF4-FFF2-40B4-BE49-F238E27FC236}">
                <a16:creationId xmlns:a16="http://schemas.microsoft.com/office/drawing/2014/main" id="{D7B4FC63-FEDA-D66F-44F3-AE66B1236D32}"/>
              </a:ext>
            </a:extLst>
          </p:cNvPr>
          <p:cNvSpPr>
            <a:spLocks noGrp="1"/>
          </p:cNvSpPr>
          <p:nvPr>
            <p:ph type="body" sz="quarter" idx="10" hasCustomPrompt="1"/>
          </p:nvPr>
        </p:nvSpPr>
        <p:spPr>
          <a:xfrm>
            <a:off x="479425" y="1415189"/>
            <a:ext cx="6169569" cy="2454446"/>
          </a:xfrm>
        </p:spPr>
        <p:txBody>
          <a:bodyPr/>
          <a:lstStyle>
            <a:lvl1pPr>
              <a:lnSpc>
                <a:spcPts val="5000"/>
              </a:lnSpc>
              <a:defRPr sz="5000" b="1">
                <a:solidFill>
                  <a:schemeClr val="accent1"/>
                </a:solidFill>
              </a:defRPr>
            </a:lvl1pPr>
          </a:lstStyle>
          <a:p>
            <a:pPr lvl="0"/>
            <a:r>
              <a:rPr lang="en-GB" dirty="0"/>
              <a:t>Add slide title </a:t>
            </a:r>
            <a:br>
              <a:rPr lang="en-GB" dirty="0"/>
            </a:br>
            <a:r>
              <a:rPr lang="en-GB" dirty="0"/>
              <a:t>across one to </a:t>
            </a:r>
            <a:br>
              <a:rPr lang="en-GB" dirty="0"/>
            </a:br>
            <a:r>
              <a:rPr lang="en-GB" dirty="0"/>
              <a:t>three lines</a:t>
            </a:r>
          </a:p>
        </p:txBody>
      </p:sp>
      <p:sp>
        <p:nvSpPr>
          <p:cNvPr id="7" name="Picture Placeholder 11">
            <a:extLst>
              <a:ext uri="{FF2B5EF4-FFF2-40B4-BE49-F238E27FC236}">
                <a16:creationId xmlns:a16="http://schemas.microsoft.com/office/drawing/2014/main" id="{D7A5E9AB-FE7C-9C4E-B3B0-0656C71EEB6D}"/>
              </a:ext>
            </a:extLst>
          </p:cNvPr>
          <p:cNvSpPr>
            <a:spLocks noGrp="1"/>
          </p:cNvSpPr>
          <p:nvPr>
            <p:ph type="pic" sz="quarter" idx="13" hasCustomPrompt="1"/>
          </p:nvPr>
        </p:nvSpPr>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pic>
        <p:nvPicPr>
          <p:cNvPr id="9" name="Picture 8">
            <a:extLst>
              <a:ext uri="{FF2B5EF4-FFF2-40B4-BE49-F238E27FC236}">
                <a16:creationId xmlns:a16="http://schemas.microsoft.com/office/drawing/2014/main" id="{9E9CDD18-E3FA-AF41-9E61-53116426D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
        <p:nvSpPr>
          <p:cNvPr id="8" name="Text Placeholder 3">
            <a:extLst>
              <a:ext uri="{FF2B5EF4-FFF2-40B4-BE49-F238E27FC236}">
                <a16:creationId xmlns:a16="http://schemas.microsoft.com/office/drawing/2014/main" id="{693A24A3-7A31-374E-904F-B92BAF6C8E24}"/>
              </a:ext>
            </a:extLst>
          </p:cNvPr>
          <p:cNvSpPr>
            <a:spLocks noGrp="1"/>
          </p:cNvSpPr>
          <p:nvPr>
            <p:ph type="body" sz="quarter" idx="11" hasCustomPrompt="1"/>
          </p:nvPr>
        </p:nvSpPr>
        <p:spPr>
          <a:xfrm>
            <a:off x="466362" y="4003766"/>
            <a:ext cx="6169569" cy="2388704"/>
          </a:xfrm>
        </p:spPr>
        <p:txBody>
          <a:bodyPr/>
          <a:lstStyle>
            <a:lvl1pPr>
              <a:defRPr sz="1800"/>
            </a:lvl1pPr>
            <a:lvl2pPr>
              <a:defRPr sz="1800"/>
            </a:lvl2pPr>
            <a:lvl3pPr marL="357188" indent="-177800">
              <a:buFont typeface="EuropeaEco" pitchFamily="2" charset="0"/>
              <a:buChar char="–"/>
              <a:defRPr sz="1800"/>
            </a:lvl3pPr>
            <a:lvl4pPr marL="642937" indent="-285750">
              <a:buFont typeface="Arial" panose="020B0604020202020204" pitchFamily="34" charset="0"/>
              <a:buChar char="•"/>
              <a:defRPr sz="1800"/>
            </a:lvl4pPr>
            <a:lvl5pPr>
              <a:defRPr sz="1800"/>
            </a:lvl5pPr>
          </a:lstStyle>
          <a:p>
            <a:pPr lvl="0"/>
            <a:r>
              <a:rPr lang="en-US" dirty="0"/>
              <a:t>Add text </a:t>
            </a:r>
          </a:p>
        </p:txBody>
      </p:sp>
    </p:spTree>
    <p:extLst>
      <p:ext uri="{BB962C8B-B14F-4D97-AF65-F5344CB8AC3E}">
        <p14:creationId xmlns:p14="http://schemas.microsoft.com/office/powerpoint/2010/main" val="257872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3     ">
    <p:bg>
      <p:bgPr>
        <a:solidFill>
          <a:srgbClr val="0C4D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480355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 Subtitle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1415189"/>
            <a:ext cx="8370888" cy="758168"/>
          </a:xfrm>
        </p:spPr>
        <p:txBody>
          <a:bodyPr/>
          <a:lstStyle>
            <a:lvl1pPr>
              <a:lnSpc>
                <a:spcPct val="100000"/>
              </a:lnSpc>
              <a:defRPr sz="2800" b="1">
                <a:solidFill>
                  <a:schemeClr val="accent1"/>
                </a:solidFill>
              </a:defRPr>
            </a:lvl1pPr>
          </a:lstStyle>
          <a:p>
            <a:pPr lvl="0"/>
            <a:r>
              <a:rPr lang="en-GB" dirty="0"/>
              <a:t>Add slide title across one or two lines</a:t>
            </a:r>
          </a:p>
        </p:txBody>
      </p:sp>
      <p:sp>
        <p:nvSpPr>
          <p:cNvPr id="6" name="Text Placeholder 3">
            <a:extLst>
              <a:ext uri="{FF2B5EF4-FFF2-40B4-BE49-F238E27FC236}">
                <a16:creationId xmlns:a16="http://schemas.microsoft.com/office/drawing/2014/main" id="{C15E951F-4310-BAE7-52E8-D217B2483092}"/>
              </a:ext>
            </a:extLst>
          </p:cNvPr>
          <p:cNvSpPr>
            <a:spLocks noGrp="1"/>
          </p:cNvSpPr>
          <p:nvPr>
            <p:ph type="body" sz="quarter" idx="11" hasCustomPrompt="1"/>
          </p:nvPr>
        </p:nvSpPr>
        <p:spPr>
          <a:xfrm>
            <a:off x="479425" y="2455482"/>
            <a:ext cx="8370888" cy="1133063"/>
          </a:xfrm>
        </p:spPr>
        <p:txBody>
          <a:bodyPr/>
          <a:lstStyle>
            <a:lvl1pPr>
              <a:lnSpc>
                <a:spcPct val="100000"/>
              </a:lnSpc>
              <a:defRPr sz="2000" b="0">
                <a:solidFill>
                  <a:schemeClr val="tx1"/>
                </a:solidFill>
              </a:defRPr>
            </a:lvl1pPr>
          </a:lstStyle>
          <a:p>
            <a:pPr lvl="0"/>
            <a:r>
              <a:rPr lang="en-GB" dirty="0"/>
              <a:t>Add optional subtitle</a:t>
            </a:r>
          </a:p>
        </p:txBody>
      </p:sp>
      <p:sp>
        <p:nvSpPr>
          <p:cNvPr id="7" name="Text Placeholder 3">
            <a:extLst>
              <a:ext uri="{FF2B5EF4-FFF2-40B4-BE49-F238E27FC236}">
                <a16:creationId xmlns:a16="http://schemas.microsoft.com/office/drawing/2014/main" id="{3CCA1195-D950-F64B-2853-C14040CE4318}"/>
              </a:ext>
            </a:extLst>
          </p:cNvPr>
          <p:cNvSpPr>
            <a:spLocks noGrp="1"/>
          </p:cNvSpPr>
          <p:nvPr>
            <p:ph type="body" sz="quarter" idx="12" hasCustomPrompt="1"/>
          </p:nvPr>
        </p:nvSpPr>
        <p:spPr>
          <a:xfrm>
            <a:off x="479425" y="3870670"/>
            <a:ext cx="8370888" cy="1133063"/>
          </a:xfrm>
        </p:spPr>
        <p:txBody>
          <a:bodyPr/>
          <a:lstStyle>
            <a:lvl1pPr>
              <a:lnSpc>
                <a:spcPct val="110000"/>
              </a:lnSpc>
              <a:defRPr sz="1400" b="0">
                <a:solidFill>
                  <a:schemeClr val="tx1"/>
                </a:solidFill>
              </a:defRPr>
            </a:lvl1pPr>
          </a:lstStyle>
          <a:p>
            <a:pPr lvl="0"/>
            <a:r>
              <a:rPr lang="en-GB" dirty="0"/>
              <a:t>Add body copy</a:t>
            </a:r>
          </a:p>
        </p:txBody>
      </p:sp>
    </p:spTree>
    <p:extLst>
      <p:ext uri="{BB962C8B-B14F-4D97-AF65-F5344CB8AC3E}">
        <p14:creationId xmlns:p14="http://schemas.microsoft.com/office/powerpoint/2010/main" val="48203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bod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8" name="Text Placeholder 3">
            <a:extLst>
              <a:ext uri="{FF2B5EF4-FFF2-40B4-BE49-F238E27FC236}">
                <a16:creationId xmlns:a16="http://schemas.microsoft.com/office/drawing/2014/main" id="{F9271A86-A20F-DD40-AEB5-CAD732766B70}"/>
              </a:ext>
            </a:extLst>
          </p:cNvPr>
          <p:cNvSpPr>
            <a:spLocks noGrp="1"/>
          </p:cNvSpPr>
          <p:nvPr>
            <p:ph type="body" sz="quarter" idx="10" hasCustomPrompt="1"/>
          </p:nvPr>
        </p:nvSpPr>
        <p:spPr>
          <a:xfrm>
            <a:off x="479425" y="1415189"/>
            <a:ext cx="5508625" cy="758168"/>
          </a:xfrm>
        </p:spPr>
        <p:txBody>
          <a:bodyPr/>
          <a:lstStyle>
            <a:lvl1pPr>
              <a:lnSpc>
                <a:spcPct val="100000"/>
              </a:lnSpc>
              <a:defRPr sz="2800" b="1">
                <a:solidFill>
                  <a:schemeClr val="accent1"/>
                </a:solidFill>
              </a:defRPr>
            </a:lvl1pPr>
          </a:lstStyle>
          <a:p>
            <a:pPr lvl="0"/>
            <a:r>
              <a:rPr lang="en-GB" dirty="0"/>
              <a:t>Add slide title across one </a:t>
            </a:r>
            <a:br>
              <a:rPr lang="en-GB" dirty="0"/>
            </a:br>
            <a:r>
              <a:rPr lang="en-GB" dirty="0"/>
              <a:t>or two lines</a:t>
            </a:r>
          </a:p>
        </p:txBody>
      </p:sp>
      <p:sp>
        <p:nvSpPr>
          <p:cNvPr id="7" name="Text Placeholder 3">
            <a:extLst>
              <a:ext uri="{FF2B5EF4-FFF2-40B4-BE49-F238E27FC236}">
                <a16:creationId xmlns:a16="http://schemas.microsoft.com/office/drawing/2014/main" id="{8A5D6D0C-7D5B-CD4B-8058-DF768A2ED492}"/>
              </a:ext>
            </a:extLst>
          </p:cNvPr>
          <p:cNvSpPr>
            <a:spLocks noGrp="1"/>
          </p:cNvSpPr>
          <p:nvPr>
            <p:ph type="body" sz="quarter" idx="12" hasCustomPrompt="1"/>
          </p:nvPr>
        </p:nvSpPr>
        <p:spPr>
          <a:xfrm>
            <a:off x="479425" y="2455482"/>
            <a:ext cx="5508625" cy="1133063"/>
          </a:xfrm>
        </p:spPr>
        <p:txBody>
          <a:bodyPr/>
          <a:lstStyle>
            <a:lvl1pPr>
              <a:lnSpc>
                <a:spcPct val="110000"/>
              </a:lnSpc>
              <a:defRPr sz="1400" b="0">
                <a:solidFill>
                  <a:schemeClr val="tx1"/>
                </a:solidFill>
              </a:defRPr>
            </a:lvl1pPr>
          </a:lstStyle>
          <a:p>
            <a:pPr lvl="0"/>
            <a:r>
              <a:rPr lang="en-GB" dirty="0"/>
              <a:t>Add body copy</a:t>
            </a:r>
          </a:p>
        </p:txBody>
      </p:sp>
    </p:spTree>
    <p:extLst>
      <p:ext uri="{BB962C8B-B14F-4D97-AF65-F5344CB8AC3E}">
        <p14:creationId xmlns:p14="http://schemas.microsoft.com/office/powerpoint/2010/main" val="2836952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oute+Title+Body">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pic>
        <p:nvPicPr>
          <p:cNvPr id="13" name="Picture 12">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7"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9" name="Title 1"/>
          <p:cNvSpPr>
            <a:spLocks noGrp="1"/>
          </p:cNvSpPr>
          <p:nvPr>
            <p:ph type="ctrTitle" hasCustomPrompt="1"/>
          </p:nvPr>
        </p:nvSpPr>
        <p:spPr>
          <a:xfrm>
            <a:off x="394392" y="1125015"/>
            <a:ext cx="8336653" cy="965443"/>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in one line</a:t>
            </a:r>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1" hasCustomPrompt="1"/>
          </p:nvPr>
        </p:nvSpPr>
        <p:spPr>
          <a:xfrm>
            <a:off x="394393" y="2090458"/>
            <a:ext cx="8336652" cy="3543294"/>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3100342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oute+Title+subtitle+Body">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pic>
        <p:nvPicPr>
          <p:cNvPr id="13" name="Picture 12">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8" name="Text Placeholder 3">
            <a:extLst>
              <a:ext uri="{FF2B5EF4-FFF2-40B4-BE49-F238E27FC236}">
                <a16:creationId xmlns:a16="http://schemas.microsoft.com/office/drawing/2014/main" id="{27AC71E2-45A1-9919-708A-BB969A20DD12}"/>
              </a:ext>
            </a:extLst>
          </p:cNvPr>
          <p:cNvSpPr>
            <a:spLocks noGrp="1"/>
          </p:cNvSpPr>
          <p:nvPr>
            <p:ph type="body" sz="quarter" idx="19" hasCustomPrompt="1"/>
          </p:nvPr>
        </p:nvSpPr>
        <p:spPr>
          <a:xfrm>
            <a:off x="394393" y="2015508"/>
            <a:ext cx="8336652" cy="511440"/>
          </a:xfrm>
          <a:prstGeom prst="rect">
            <a:avLst/>
          </a:prstGeom>
        </p:spPr>
        <p:txBody>
          <a:bodyPr/>
          <a:lstStyle>
            <a:lvl1pPr marL="0" indent="0">
              <a:lnSpc>
                <a:spcPct val="110000"/>
              </a:lnSpc>
              <a:buNone/>
              <a:defRPr sz="2500" b="0">
                <a:solidFill>
                  <a:schemeClr val="tx1"/>
                </a:solidFill>
              </a:defRPr>
            </a:lvl1pPr>
          </a:lstStyle>
          <a:p>
            <a:pPr lvl="0"/>
            <a:r>
              <a:rPr lang="en-GB" dirty="0"/>
              <a:t>Add optional subtitle</a:t>
            </a:r>
          </a:p>
        </p:txBody>
      </p:sp>
      <p:sp>
        <p:nvSpPr>
          <p:cNvPr id="7"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9" name="Title 1"/>
          <p:cNvSpPr>
            <a:spLocks noGrp="1"/>
          </p:cNvSpPr>
          <p:nvPr>
            <p:ph type="ctrTitle" hasCustomPrompt="1"/>
          </p:nvPr>
        </p:nvSpPr>
        <p:spPr>
          <a:xfrm>
            <a:off x="394392" y="1125015"/>
            <a:ext cx="8336653" cy="815859"/>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in one line</a:t>
            </a:r>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1" hasCustomPrompt="1"/>
          </p:nvPr>
        </p:nvSpPr>
        <p:spPr>
          <a:xfrm>
            <a:off x="394393" y="2801450"/>
            <a:ext cx="8336652" cy="2832302"/>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413300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A47C6E79-71DF-8B41-8BA1-22158FC87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403389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79317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5">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5045D46D-95DE-A140-8D9B-AC9C30146C09}"/>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2" name="Title 1">
            <a:extLst>
              <a:ext uri="{FF2B5EF4-FFF2-40B4-BE49-F238E27FC236}">
                <a16:creationId xmlns:a16="http://schemas.microsoft.com/office/drawing/2014/main" id="{B209EC87-A812-1191-B3D9-E7BF8191A0C8}"/>
              </a:ext>
            </a:extLst>
          </p:cNvPr>
          <p:cNvSpPr>
            <a:spLocks noGrp="1"/>
          </p:cNvSpPr>
          <p:nvPr userDrawn="1">
            <p:ph type="ctrTitle" hasCustomPrompt="1"/>
          </p:nvPr>
        </p:nvSpPr>
        <p:spPr>
          <a:xfrm>
            <a:off x="479425" y="1412875"/>
            <a:ext cx="5508625" cy="2442908"/>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userDrawn="1">
            <p:ph type="subTitle" idx="1" hasCustomPrompt="1"/>
          </p:nvPr>
        </p:nvSpPr>
        <p:spPr>
          <a:xfrm>
            <a:off x="479425" y="4096242"/>
            <a:ext cx="5508625"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BA855749-7457-CA48-9389-8CF4608D31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9918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461963"/>
            <a:ext cx="5616575" cy="914400"/>
          </a:xfrm>
        </p:spPr>
        <p:txBody>
          <a:bodyPr/>
          <a:lstStyle>
            <a:lvl1pPr>
              <a:lnSpc>
                <a:spcPts val="6000"/>
              </a:lnSpc>
              <a:defRPr sz="6000" b="1">
                <a:solidFill>
                  <a:schemeClr val="accent1"/>
                </a:solidFill>
              </a:defRPr>
            </a:lvl1pPr>
          </a:lstStyle>
          <a:p>
            <a:pPr lvl="0"/>
            <a:r>
              <a:rPr lang="en-GB" dirty="0"/>
              <a:t>Agenda</a:t>
            </a:r>
          </a:p>
        </p:txBody>
      </p:sp>
      <p:sp>
        <p:nvSpPr>
          <p:cNvPr id="9" name="Text Placeholder 8">
            <a:extLst>
              <a:ext uri="{FF2B5EF4-FFF2-40B4-BE49-F238E27FC236}">
                <a16:creationId xmlns:a16="http://schemas.microsoft.com/office/drawing/2014/main" id="{A089A252-47A3-724D-6B27-33294128F53B}"/>
              </a:ext>
            </a:extLst>
          </p:cNvPr>
          <p:cNvSpPr>
            <a:spLocks noGrp="1"/>
          </p:cNvSpPr>
          <p:nvPr>
            <p:ph type="body" sz="quarter" idx="11" hasCustomPrompt="1"/>
          </p:nvPr>
        </p:nvSpPr>
        <p:spPr>
          <a:xfrm>
            <a:off x="479424" y="1892300"/>
            <a:ext cx="5722939" cy="3597158"/>
          </a:xfrm>
        </p:spPr>
        <p:txBody>
          <a:bodyPr vert="horz" lIns="0" tIns="0" rIns="0" bIns="0" numCol="2" spcCol="18288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
        <p:nvSpPr>
          <p:cNvPr id="25" name="Text Placeholder 8">
            <a:extLst>
              <a:ext uri="{FF2B5EF4-FFF2-40B4-BE49-F238E27FC236}">
                <a16:creationId xmlns:a16="http://schemas.microsoft.com/office/drawing/2014/main" id="{E400F3DC-4379-0FE8-22CC-750DAF4C7655}"/>
              </a:ext>
            </a:extLst>
          </p:cNvPr>
          <p:cNvSpPr>
            <a:spLocks noGrp="1"/>
          </p:cNvSpPr>
          <p:nvPr>
            <p:ph type="body" sz="quarter" idx="12" hasCustomPrompt="1"/>
          </p:nvPr>
        </p:nvSpPr>
        <p:spPr>
          <a:xfrm>
            <a:off x="6788150" y="1927808"/>
            <a:ext cx="2644775" cy="3597158"/>
          </a:xfrm>
        </p:spPr>
        <p:txBody>
          <a:bodyPr vert="horz" lIns="0" tIns="0" rIns="0" bIns="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Tree>
    <p:extLst>
      <p:ext uri="{BB962C8B-B14F-4D97-AF65-F5344CB8AC3E}">
        <p14:creationId xmlns:p14="http://schemas.microsoft.com/office/powerpoint/2010/main" val="215192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lvl1pPr>
          </a:lstStyle>
          <a:p>
            <a:r>
              <a:rPr lang="en-GB" dirty="0"/>
              <a:t>Add section title</a:t>
            </a:r>
          </a:p>
        </p:txBody>
      </p:sp>
      <p:sp>
        <p:nvSpPr>
          <p:cNvPr id="4" name="Subtitle 2">
            <a:extLst>
              <a:ext uri="{FF2B5EF4-FFF2-40B4-BE49-F238E27FC236}">
                <a16:creationId xmlns:a16="http://schemas.microsoft.com/office/drawing/2014/main" id="{15417BE0-75EB-8649-EE05-433EDE8B6A46}"/>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rgbClr val="004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01</a:t>
            </a:r>
          </a:p>
        </p:txBody>
      </p:sp>
      <p:pic>
        <p:nvPicPr>
          <p:cNvPr id="5" name="Picture 4">
            <a:extLst>
              <a:ext uri="{FF2B5EF4-FFF2-40B4-BE49-F238E27FC236}">
                <a16:creationId xmlns:a16="http://schemas.microsoft.com/office/drawing/2014/main" id="{D7980675-EB31-DA43-B57A-7AA8122DED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4731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0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2D375183-62B2-4ED8-B8B4-FC29F065FC5C}"/>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02</a:t>
            </a:r>
          </a:p>
        </p:txBody>
      </p:sp>
      <p:pic>
        <p:nvPicPr>
          <p:cNvPr id="6" name="Picture 5">
            <a:extLst>
              <a:ext uri="{FF2B5EF4-FFF2-40B4-BE49-F238E27FC236}">
                <a16:creationId xmlns:a16="http://schemas.microsoft.com/office/drawing/2014/main" id="{A80B3388-D73D-7A43-B376-BB9AF9A473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61848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0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03</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93033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Title Placeholder 1">
            <a:extLst>
              <a:ext uri="{FF2B5EF4-FFF2-40B4-BE49-F238E27FC236}">
                <a16:creationId xmlns:a16="http://schemas.microsoft.com/office/drawing/2014/main" id="{152E6E88-EBCA-D0EC-2E27-BCC1166DA6C1}"/>
              </a:ext>
            </a:extLst>
          </p:cNvPr>
          <p:cNvSpPr>
            <a:spLocks noGrp="1"/>
          </p:cNvSpPr>
          <p:nvPr>
            <p:ph type="title"/>
          </p:nvPr>
        </p:nvSpPr>
        <p:spPr>
          <a:xfrm>
            <a:off x="479425" y="470187"/>
            <a:ext cx="5735843" cy="303883"/>
          </a:xfrm>
          <a:prstGeom prst="rect">
            <a:avLst/>
          </a:prstGeom>
        </p:spPr>
        <p:txBody>
          <a:bodyPr vert="horz" lIns="0" tIns="0" rIns="0" bIns="0" rtlCol="0" anchor="t">
            <a:noAutofit/>
          </a:bodyPr>
          <a:lstStyle/>
          <a:p>
            <a:r>
              <a:rPr lang="en-US" dirty="0"/>
              <a:t>Add section title on one line</a:t>
            </a:r>
            <a:endParaRPr lang="en-GB" dirty="0"/>
          </a:p>
        </p:txBody>
      </p:sp>
      <p:sp>
        <p:nvSpPr>
          <p:cNvPr id="51" name="Text Placeholder 2">
            <a:extLst>
              <a:ext uri="{FF2B5EF4-FFF2-40B4-BE49-F238E27FC236}">
                <a16:creationId xmlns:a16="http://schemas.microsoft.com/office/drawing/2014/main" id="{862E5C15-D43D-1166-5DA2-50569688F430}"/>
              </a:ext>
            </a:extLst>
          </p:cNvPr>
          <p:cNvSpPr>
            <a:spLocks noGrp="1"/>
          </p:cNvSpPr>
          <p:nvPr>
            <p:ph type="body" idx="1"/>
          </p:nvPr>
        </p:nvSpPr>
        <p:spPr>
          <a:xfrm>
            <a:off x="479425" y="2560320"/>
            <a:ext cx="5735843" cy="328168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725D5839-15DF-8D73-AF8D-A4FC1E1B10D1}"/>
              </a:ext>
            </a:extLst>
          </p:cNvPr>
          <p:cNvSpPr/>
          <p:nvPr userDrawn="1"/>
        </p:nvSpPr>
        <p:spPr>
          <a:xfrm>
            <a:off x="12433738" y="0"/>
            <a:ext cx="2049518" cy="2942898"/>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GB" sz="1200" b="1" dirty="0">
                <a:latin typeface="+mn-lt"/>
              </a:rPr>
              <a:t>HOW TO UPDATE THE FOOTER</a:t>
            </a:r>
          </a:p>
          <a:p>
            <a:pPr algn="l"/>
            <a:endParaRPr lang="en-GB" sz="1200" b="1" dirty="0">
              <a:latin typeface="+mn-lt"/>
            </a:endParaRPr>
          </a:p>
          <a:p>
            <a:pPr marL="228600" indent="-228600" algn="l">
              <a:buFont typeface="+mj-lt"/>
              <a:buAutoNum type="arabicPeriod"/>
            </a:pPr>
            <a:r>
              <a:rPr lang="en-GB" sz="1200" b="0" dirty="0">
                <a:latin typeface="+mn-lt"/>
              </a:rPr>
              <a:t>View </a:t>
            </a:r>
          </a:p>
          <a:p>
            <a:pPr marL="228600" indent="-228600" algn="l">
              <a:buFont typeface="+mj-lt"/>
              <a:buAutoNum type="arabicPeriod"/>
            </a:pPr>
            <a:r>
              <a:rPr lang="en-GB" sz="1200" b="0" dirty="0">
                <a:latin typeface="+mn-lt"/>
              </a:rPr>
              <a:t>Slide Master</a:t>
            </a:r>
          </a:p>
          <a:p>
            <a:pPr marL="228600" indent="-228600" algn="l">
              <a:buFont typeface="+mj-lt"/>
              <a:buAutoNum type="arabicPeriod"/>
            </a:pPr>
            <a:r>
              <a:rPr lang="en-GB" sz="1200" b="0" dirty="0">
                <a:latin typeface="+mn-lt"/>
              </a:rPr>
              <a:t>Scroll to very first page that is numbered (1)</a:t>
            </a:r>
          </a:p>
          <a:p>
            <a:pPr marL="228600" indent="-228600" algn="l">
              <a:buFont typeface="+mj-lt"/>
              <a:buAutoNum type="arabicPeriod"/>
            </a:pPr>
            <a:r>
              <a:rPr lang="en-GB" sz="1200" b="0" dirty="0">
                <a:latin typeface="+mn-lt"/>
              </a:rPr>
              <a:t>Update the Presentation Title and date (be careful not to delete the page number)</a:t>
            </a:r>
          </a:p>
          <a:p>
            <a:pPr marL="228600" indent="-228600" algn="l">
              <a:buFont typeface="+mj-lt"/>
              <a:buAutoNum type="arabicPeriod"/>
            </a:pPr>
            <a:r>
              <a:rPr lang="en-GB" sz="1200" b="0" dirty="0">
                <a:latin typeface="+mn-lt"/>
              </a:rPr>
              <a:t>Close master view / view normal</a:t>
            </a:r>
          </a:p>
        </p:txBody>
      </p:sp>
      <p:sp>
        <p:nvSpPr>
          <p:cNvPr id="3" name="TextBox 2">
            <a:extLst>
              <a:ext uri="{FF2B5EF4-FFF2-40B4-BE49-F238E27FC236}">
                <a16:creationId xmlns:a16="http://schemas.microsoft.com/office/drawing/2014/main" id="{E3A123F2-A3B2-9A03-13BD-2169F504824E}"/>
              </a:ext>
            </a:extLst>
          </p:cNvPr>
          <p:cNvSpPr txBox="1"/>
          <p:nvPr userDrawn="1"/>
        </p:nvSpPr>
        <p:spPr>
          <a:xfrm>
            <a:off x="479425" y="6162558"/>
            <a:ext cx="736600" cy="367517"/>
          </a:xfrm>
          <a:prstGeom prst="rect">
            <a:avLst/>
          </a:prstGeom>
          <a:noFill/>
        </p:spPr>
        <p:txBody>
          <a:bodyPr wrap="square" lIns="0" tIns="0" rIns="0" bIns="0" rtlCol="0" anchor="ctr">
            <a:noAutofit/>
          </a:bodyPr>
          <a:lstStyle/>
          <a:p>
            <a:pPr algn="l">
              <a:lnSpc>
                <a:spcPct val="100000"/>
              </a:lnSpc>
              <a:spcBef>
                <a:spcPts val="0"/>
              </a:spcBef>
            </a:pPr>
            <a:fld id="{B35DF284-1727-4595-8F5D-103E8F8818A3}" type="slidenum">
              <a:rPr lang="en-US" sz="1050" baseline="0" smtClean="0">
                <a:solidFill>
                  <a:schemeClr val="accent1"/>
                </a:solidFill>
                <a:latin typeface="+mj-lt"/>
              </a:rPr>
              <a:pPr algn="l">
                <a:lnSpc>
                  <a:spcPct val="100000"/>
                </a:lnSpc>
                <a:spcBef>
                  <a:spcPts val="0"/>
                </a:spcBef>
              </a:pPr>
              <a:t>‹#›</a:t>
            </a:fld>
            <a:r>
              <a:rPr lang="en-US" sz="1050" b="0" baseline="0" dirty="0">
                <a:solidFill>
                  <a:schemeClr val="accent1"/>
                </a:solidFill>
                <a:latin typeface="+mj-lt"/>
              </a:rPr>
              <a:t> </a:t>
            </a:r>
            <a:endParaRPr lang="en-GB" sz="1050" b="0" baseline="0" dirty="0">
              <a:solidFill>
                <a:schemeClr val="accent1"/>
              </a:solidFill>
              <a:latin typeface="+mj-lt"/>
            </a:endParaRPr>
          </a:p>
        </p:txBody>
      </p:sp>
      <p:pic>
        <p:nvPicPr>
          <p:cNvPr id="12" name="Picture 11">
            <a:extLst>
              <a:ext uri="{FF2B5EF4-FFF2-40B4-BE49-F238E27FC236}">
                <a16:creationId xmlns:a16="http://schemas.microsoft.com/office/drawing/2014/main" id="{BD261B20-908C-FA47-B007-6F210C8455CE}"/>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819450292"/>
      </p:ext>
    </p:extLst>
  </p:cSld>
  <p:clrMap bg1="lt1" tx1="dk1" bg2="lt2" tx2="dk2" accent1="accent1" accent2="accent2" accent3="accent3" accent4="accent4" accent5="accent5" accent6="accent6" hlink="hlink" folHlink="folHlink"/>
  <p:sldLayoutIdLst>
    <p:sldLayoutId id="2147484196" r:id="rId1"/>
    <p:sldLayoutId id="2147484132" r:id="rId2"/>
    <p:sldLayoutId id="2147484131" r:id="rId3"/>
    <p:sldLayoutId id="2147484209" r:id="rId4"/>
    <p:sldLayoutId id="2147484133" r:id="rId5"/>
    <p:sldLayoutId id="2147484144" r:id="rId6"/>
    <p:sldLayoutId id="2147484138" r:id="rId7"/>
    <p:sldLayoutId id="2147484142" r:id="rId8"/>
    <p:sldLayoutId id="2147484140" r:id="rId9"/>
    <p:sldLayoutId id="2147484210" r:id="rId10"/>
    <p:sldLayoutId id="2147484197" r:id="rId11"/>
    <p:sldLayoutId id="2147484211" r:id="rId12"/>
    <p:sldLayoutId id="2147484214" r:id="rId13"/>
    <p:sldLayoutId id="2147484208" r:id="rId14"/>
    <p:sldLayoutId id="2147484106" r:id="rId15"/>
    <p:sldLayoutId id="2147484118" r:id="rId16"/>
    <p:sldLayoutId id="2147484109" r:id="rId17"/>
    <p:sldLayoutId id="2147484110" r:id="rId18"/>
    <p:sldLayoutId id="2147484212" r:id="rId19"/>
    <p:sldLayoutId id="2147484189" r:id="rId20"/>
    <p:sldLayoutId id="2147484213" r:id="rId21"/>
    <p:sldLayoutId id="2147484218" r:id="rId22"/>
    <p:sldLayoutId id="2147484219" r:id="rId23"/>
  </p:sldLayoutIdLst>
  <p:txStyles>
    <p:titleStyle>
      <a:lvl1pPr algn="l" defTabSz="914400" rtl="0" eaLnBrk="1" latinLnBrk="0" hangingPunct="1">
        <a:lnSpc>
          <a:spcPct val="90000"/>
        </a:lnSpc>
        <a:spcBef>
          <a:spcPts val="0"/>
        </a:spcBef>
        <a:buNone/>
        <a:defRPr sz="1600" b="1" kern="1200" cap="none" baseline="0">
          <a:solidFill>
            <a:schemeClr val="accent1"/>
          </a:solidFill>
          <a:latin typeface="+mj-lt"/>
          <a:ea typeface="EuropeaEco" pitchFamily="2" charset="0"/>
          <a:cs typeface="+mj-cs"/>
        </a:defRPr>
      </a:lvl1pPr>
    </p:titleStyle>
    <p:bodyStyle>
      <a:lvl1pPr marL="0" indent="0" algn="l" defTabSz="914400" rtl="0" eaLnBrk="1" latinLnBrk="0" hangingPunct="1">
        <a:lnSpc>
          <a:spcPct val="100000"/>
        </a:lnSpc>
        <a:spcBef>
          <a:spcPts val="0"/>
        </a:spcBef>
        <a:buFont typeface="Myriad Pro" panose="020B0604020202020204" pitchFamily="34" charset="0"/>
        <a:buNone/>
        <a:defRPr sz="180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7" orient="horz" pos="291">
          <p15:clr>
            <a:srgbClr val="F26B43"/>
          </p15:clr>
        </p15:guide>
        <p15:guide id="11" pos="7378">
          <p15:clr>
            <a:srgbClr val="F26B43"/>
          </p15:clr>
        </p15:guide>
        <p15:guide id="12" pos="302">
          <p15:clr>
            <a:srgbClr val="F26B43"/>
          </p15:clr>
        </p15:guide>
        <p15:guide id="16" pos="766">
          <p15:clr>
            <a:srgbClr val="5ACBF0"/>
          </p15:clr>
        </p15:guide>
        <p15:guide id="17" pos="2116">
          <p15:clr>
            <a:srgbClr val="5ACBF0"/>
          </p15:clr>
        </p15:guide>
        <p15:guide id="18" pos="4503">
          <p15:clr>
            <a:srgbClr val="5ACBF0"/>
          </p15:clr>
        </p15:guide>
        <p15:guide id="19" pos="4979">
          <p15:clr>
            <a:srgbClr val="5ACBF0"/>
          </p15:clr>
        </p15:guide>
        <p15:guide id="20" orient="horz" pos="890">
          <p15:clr>
            <a:srgbClr val="F26B43"/>
          </p15:clr>
        </p15:guide>
        <p15:guide id="21" pos="907">
          <p15:clr>
            <a:srgbClr val="5ACBF0"/>
          </p15:clr>
        </p15:guide>
        <p15:guide id="22" pos="1368">
          <p15:clr>
            <a:srgbClr val="5ACBF0"/>
          </p15:clr>
        </p15:guide>
        <p15:guide id="23" pos="1503">
          <p15:clr>
            <a:srgbClr val="5ACBF0"/>
          </p15:clr>
        </p15:guide>
        <p15:guide id="24" pos="1968">
          <p15:clr>
            <a:srgbClr val="5ACBF0"/>
          </p15:clr>
        </p15:guide>
        <p15:guide id="25" pos="2569">
          <p15:clr>
            <a:srgbClr val="5ACBF0"/>
          </p15:clr>
        </p15:guide>
        <p15:guide id="26" pos="2705">
          <p15:clr>
            <a:srgbClr val="5ACBF0"/>
          </p15:clr>
        </p15:guide>
        <p15:guide id="27" pos="3176">
          <p15:clr>
            <a:srgbClr val="5ACBF0"/>
          </p15:clr>
        </p15:guide>
        <p15:guide id="28" pos="3311">
          <p15:clr>
            <a:srgbClr val="5ACBF0"/>
          </p15:clr>
        </p15:guide>
        <p15:guide id="29" pos="3772">
          <p15:clr>
            <a:srgbClr val="5ACBF0"/>
          </p15:clr>
        </p15:guide>
        <p15:guide id="30" pos="3907">
          <p15:clr>
            <a:srgbClr val="5ACBF0"/>
          </p15:clr>
        </p15:guide>
        <p15:guide id="31" pos="4373">
          <p15:clr>
            <a:srgbClr val="5ACBF0"/>
          </p15:clr>
        </p15:guide>
        <p15:guide id="32" pos="5109">
          <p15:clr>
            <a:srgbClr val="5ACBF0"/>
          </p15:clr>
        </p15:guide>
        <p15:guide id="33" pos="5575">
          <p15:clr>
            <a:srgbClr val="5ACBF0"/>
          </p15:clr>
        </p15:guide>
        <p15:guide id="34" pos="5705">
          <p15:clr>
            <a:srgbClr val="5ACBF0"/>
          </p15:clr>
        </p15:guide>
        <p15:guide id="35" pos="6171">
          <p15:clr>
            <a:srgbClr val="5ACBF0"/>
          </p15:clr>
        </p15:guide>
        <p15:guide id="36" pos="6311">
          <p15:clr>
            <a:srgbClr val="5ACBF0"/>
          </p15:clr>
        </p15:guide>
        <p15:guide id="37" pos="6777">
          <p15:clr>
            <a:srgbClr val="5ACBF0"/>
          </p15:clr>
        </p15:guide>
        <p15:guide id="38" pos="6907">
          <p15:clr>
            <a:srgbClr val="5ACBF0"/>
          </p15:clr>
        </p15:guide>
        <p15:guide id="39" orient="horz" pos="40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3.xml"/><Relationship Id="rId4" Type="http://schemas.openxmlformats.org/officeDocument/2006/relationships/hyperlink" Target="https://www.scinexx.de/news/biowissen/der-ostsee-geht-die-luft-au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3D0D0BF3-8ACA-85BE-4A39-D9D5B21E113D}"/>
              </a:ext>
            </a:extLst>
          </p:cNvPr>
          <p:cNvSpPr txBox="1">
            <a:spLocks/>
          </p:cNvSpPr>
          <p:nvPr/>
        </p:nvSpPr>
        <p:spPr>
          <a:xfrm>
            <a:off x="475053" y="5908819"/>
            <a:ext cx="5094899" cy="283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Myriad Pro" panose="020B0604020202020204" pitchFamily="34" charset="0"/>
              <a:buNone/>
              <a:defRPr sz="2400" kern="1200" baseline="0">
                <a:solidFill>
                  <a:schemeClr val="accent1"/>
                </a:solidFill>
                <a:latin typeface="+mj-lt"/>
                <a:ea typeface="+mn-ea"/>
                <a:cs typeface="+mn-cs"/>
              </a:defRPr>
            </a:lvl1pPr>
            <a:lvl2pPr marL="457200" indent="0" algn="ctr" defTabSz="914400" rtl="0" eaLnBrk="1" latinLnBrk="0" hangingPunct="1">
              <a:lnSpc>
                <a:spcPct val="100000"/>
              </a:lnSpc>
              <a:spcBef>
                <a:spcPts val="0"/>
              </a:spcBef>
              <a:buClr>
                <a:schemeClr val="accent1"/>
              </a:buClr>
              <a:buFont typeface="EuropeaEco" pitchFamily="2" charset="0"/>
              <a:buNone/>
              <a:defRPr sz="2000" kern="1200" baseline="0">
                <a:solidFill>
                  <a:schemeClr val="tx1"/>
                </a:solidFill>
                <a:latin typeface="+mj-lt"/>
                <a:ea typeface="+mn-ea"/>
                <a:cs typeface="+mn-cs"/>
              </a:defRPr>
            </a:lvl2pPr>
            <a:lvl3pPr marL="914400" indent="0" algn="ctr" defTabSz="914400" rtl="0" eaLnBrk="1" latinLnBrk="0" hangingPunct="1">
              <a:lnSpc>
                <a:spcPct val="100000"/>
              </a:lnSpc>
              <a:spcBef>
                <a:spcPts val="0"/>
              </a:spcBef>
              <a:buClr>
                <a:schemeClr val="accent1"/>
              </a:buClr>
              <a:buFont typeface="EuropeaEco" pitchFamily="2" charset="0"/>
              <a:buNone/>
              <a:defRPr sz="1800" kern="1200" baseline="0">
                <a:solidFill>
                  <a:schemeClr val="tx1"/>
                </a:solidFill>
                <a:latin typeface="+mj-lt"/>
                <a:ea typeface="+mn-ea"/>
                <a:cs typeface="+mn-cs"/>
              </a:defRPr>
            </a:lvl3pPr>
            <a:lvl4pPr marL="1371600" indent="0" algn="ctr" defTabSz="914400" rtl="0" eaLnBrk="1" latinLnBrk="0" hangingPunct="1">
              <a:lnSpc>
                <a:spcPct val="100000"/>
              </a:lnSpc>
              <a:spcBef>
                <a:spcPts val="0"/>
              </a:spcBef>
              <a:buClr>
                <a:schemeClr val="accent1"/>
              </a:buClr>
              <a:buFont typeface="EuropeaEco" pitchFamily="2" charset="0"/>
              <a:buNone/>
              <a:defRPr sz="1600" kern="1200" baseline="0">
                <a:solidFill>
                  <a:schemeClr val="tx1"/>
                </a:solidFill>
                <a:latin typeface="+mj-lt"/>
                <a:ea typeface="+mn-ea"/>
                <a:cs typeface="+mn-cs"/>
              </a:defRPr>
            </a:lvl4pPr>
            <a:lvl5pPr marL="1828800" indent="0" algn="ctr" defTabSz="914400" rtl="0" eaLnBrk="1" latinLnBrk="0" hangingPunct="1">
              <a:lnSpc>
                <a:spcPct val="100000"/>
              </a:lnSpc>
              <a:spcBef>
                <a:spcPts val="0"/>
              </a:spcBef>
              <a:buClr>
                <a:schemeClr val="accent1"/>
              </a:buClr>
              <a:buFont typeface="EuropeaEco" pitchFamily="2" charset="0"/>
              <a:buNone/>
              <a:defRPr sz="1600" kern="1200" baseline="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Myriad Pro"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yriad Pro"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yriad Pro"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yriad Pro" panose="020B0604020202020204" pitchFamily="34" charset="0"/>
              <a:buNone/>
              <a:defRPr sz="1600" kern="1200">
                <a:solidFill>
                  <a:schemeClr val="tx1"/>
                </a:solidFill>
                <a:latin typeface="+mn-lt"/>
                <a:ea typeface="+mn-ea"/>
                <a:cs typeface="+mn-cs"/>
              </a:defRPr>
            </a:lvl9pPr>
          </a:lstStyle>
          <a:p>
            <a:r>
              <a:rPr lang="en-GB" sz="1600" b="1" dirty="0" smtClean="0">
                <a:solidFill>
                  <a:schemeClr val="tx2"/>
                </a:solidFill>
              </a:rPr>
              <a:t>Committee on Fisheries (PECH) - 4 September 2025</a:t>
            </a:r>
            <a:endParaRPr lang="en-GB" sz="1600" b="1" dirty="0">
              <a:solidFill>
                <a:schemeClr val="tx2"/>
              </a:solidFill>
            </a:endParaRPr>
          </a:p>
        </p:txBody>
      </p:sp>
      <p:sp>
        <p:nvSpPr>
          <p:cNvPr id="5" name="Title">
            <a:extLst>
              <a:ext uri="{FF2B5EF4-FFF2-40B4-BE49-F238E27FC236}">
                <a16:creationId xmlns:a16="http://schemas.microsoft.com/office/drawing/2014/main" id="{D06C2FC2-0677-E8E4-0A81-438B2CB8229D}"/>
              </a:ext>
            </a:extLst>
          </p:cNvPr>
          <p:cNvSpPr>
            <a:spLocks noGrp="1"/>
          </p:cNvSpPr>
          <p:nvPr>
            <p:ph type="ctrTitle"/>
          </p:nvPr>
        </p:nvSpPr>
        <p:spPr>
          <a:xfrm>
            <a:off x="479425" y="2200021"/>
            <a:ext cx="11233150" cy="1655762"/>
          </a:xfrm>
        </p:spPr>
        <p:txBody>
          <a:bodyPr/>
          <a:lstStyle/>
          <a:p>
            <a:r>
              <a:rPr lang="en-GB" dirty="0"/>
              <a:t>The m</a:t>
            </a:r>
            <a:r>
              <a:rPr lang="en-GB" dirty="0" smtClean="0"/>
              <a:t>ultiannual </a:t>
            </a:r>
            <a:r>
              <a:rPr lang="en-GB" dirty="0"/>
              <a:t>p</a:t>
            </a:r>
            <a:r>
              <a:rPr lang="en-GB" dirty="0" smtClean="0"/>
              <a:t>lan </a:t>
            </a:r>
            <a:r>
              <a:rPr lang="en-GB" dirty="0"/>
              <a:t>for the Baltic Sea: A change in management needed</a:t>
            </a:r>
          </a:p>
        </p:txBody>
      </p:sp>
      <p:sp>
        <p:nvSpPr>
          <p:cNvPr id="6" name="Subtitle">
            <a:extLst>
              <a:ext uri="{FF2B5EF4-FFF2-40B4-BE49-F238E27FC236}">
                <a16:creationId xmlns:a16="http://schemas.microsoft.com/office/drawing/2014/main" id="{3D0D0BF3-8ACA-85BE-4A39-D9D5B21E113D}"/>
              </a:ext>
            </a:extLst>
          </p:cNvPr>
          <p:cNvSpPr>
            <a:spLocks noGrp="1"/>
          </p:cNvSpPr>
          <p:nvPr>
            <p:ph type="subTitle" idx="1"/>
          </p:nvPr>
        </p:nvSpPr>
        <p:spPr>
          <a:xfrm>
            <a:off x="479425" y="4096242"/>
            <a:ext cx="6814993" cy="1249481"/>
          </a:xfrm>
        </p:spPr>
        <p:txBody>
          <a:bodyPr/>
          <a:lstStyle/>
          <a:p>
            <a:r>
              <a:rPr lang="en-GB" dirty="0"/>
              <a:t>Christian Möllmann</a:t>
            </a:r>
          </a:p>
          <a:p>
            <a:r>
              <a:rPr lang="en-GB" dirty="0"/>
              <a:t>University of Hamburg</a:t>
            </a:r>
          </a:p>
          <a:p>
            <a:r>
              <a:rPr lang="en-GB" dirty="0"/>
              <a:t>Institute for Marine Ecosystem and Fisheries </a:t>
            </a:r>
            <a:r>
              <a:rPr lang="en-GB" dirty="0" smtClean="0"/>
              <a:t>Science</a:t>
            </a:r>
          </a:p>
        </p:txBody>
      </p:sp>
    </p:spTree>
    <p:extLst>
      <p:ext uri="{BB962C8B-B14F-4D97-AF65-F5344CB8AC3E}">
        <p14:creationId xmlns:p14="http://schemas.microsoft.com/office/powerpoint/2010/main" val="2919788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21BE0-1E5C-D820-52BA-AEA7B1C646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79B9711-79A3-0065-E2A5-EF1CB3D3080C}"/>
              </a:ext>
            </a:extLst>
          </p:cNvPr>
          <p:cNvSpPr>
            <a:spLocks noGrp="1"/>
          </p:cNvSpPr>
          <p:nvPr>
            <p:ph type="body" sz="quarter" idx="20"/>
          </p:nvPr>
        </p:nvSpPr>
        <p:spPr/>
        <p:txBody>
          <a:bodyPr/>
          <a:lstStyle/>
          <a:p>
            <a:r>
              <a:rPr lang="de-DE"/>
              <a:t>Factors limiting recovery</a:t>
            </a:r>
          </a:p>
          <a:p>
            <a:r>
              <a:rPr lang="de-DE"/>
              <a:t> </a:t>
            </a:r>
          </a:p>
        </p:txBody>
      </p:sp>
      <p:sp>
        <p:nvSpPr>
          <p:cNvPr id="4" name="Title 3">
            <a:extLst>
              <a:ext uri="{FF2B5EF4-FFF2-40B4-BE49-F238E27FC236}">
                <a16:creationId xmlns:a16="http://schemas.microsoft.com/office/drawing/2014/main" id="{B5492FA6-B25A-2913-AEC8-673E9A22230C}"/>
              </a:ext>
            </a:extLst>
          </p:cNvPr>
          <p:cNvSpPr>
            <a:spLocks noGrp="1"/>
          </p:cNvSpPr>
          <p:nvPr>
            <p:ph type="ctrTitle"/>
          </p:nvPr>
        </p:nvSpPr>
        <p:spPr>
          <a:xfrm>
            <a:off x="419822" y="765544"/>
            <a:ext cx="11555153" cy="815859"/>
          </a:xfrm>
        </p:spPr>
        <p:txBody>
          <a:bodyPr>
            <a:normAutofit fontScale="90000"/>
          </a:bodyPr>
          <a:lstStyle/>
          <a:p>
            <a:r>
              <a:rPr lang="en-GB" sz="4000" dirty="0">
                <a:solidFill>
                  <a:srgbClr val="0C4DA2"/>
                </a:solidFill>
              </a:rPr>
              <a:t>Advice unsuitable for stocks with impaired productivity</a:t>
            </a:r>
          </a:p>
        </p:txBody>
      </p:sp>
      <p:pic>
        <p:nvPicPr>
          <p:cNvPr id="2" name="Grafik 1">
            <a:extLst>
              <a:ext uri="{FF2B5EF4-FFF2-40B4-BE49-F238E27FC236}">
                <a16:creationId xmlns:a16="http://schemas.microsoft.com/office/drawing/2014/main" id="{3A905D81-EE4C-AE97-3F88-4C7C7BA97860}"/>
              </a:ext>
            </a:extLst>
          </p:cNvPr>
          <p:cNvPicPr>
            <a:picLocks noChangeAspect="1"/>
          </p:cNvPicPr>
          <p:nvPr/>
        </p:nvPicPr>
        <p:blipFill>
          <a:blip r:embed="rId2"/>
          <a:stretch>
            <a:fillRect/>
          </a:stretch>
        </p:blipFill>
        <p:spPr>
          <a:xfrm>
            <a:off x="841665" y="1423553"/>
            <a:ext cx="4946072" cy="4946072"/>
          </a:xfrm>
          <a:prstGeom prst="rect">
            <a:avLst/>
          </a:prstGeom>
          <a:ln w="25400">
            <a:solidFill>
              <a:schemeClr val="tx1"/>
            </a:solidFill>
          </a:ln>
        </p:spPr>
      </p:pic>
      <p:sp>
        <p:nvSpPr>
          <p:cNvPr id="6" name="Textfeld 5">
            <a:extLst>
              <a:ext uri="{FF2B5EF4-FFF2-40B4-BE49-F238E27FC236}">
                <a16:creationId xmlns:a16="http://schemas.microsoft.com/office/drawing/2014/main" id="{B4F2EB68-A525-A298-EF7D-1E00B95F83AC}"/>
              </a:ext>
            </a:extLst>
          </p:cNvPr>
          <p:cNvSpPr txBox="1"/>
          <p:nvPr/>
        </p:nvSpPr>
        <p:spPr>
          <a:xfrm>
            <a:off x="6421582" y="1465117"/>
            <a:ext cx="5351318"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For low productivity stocks</a:t>
            </a:r>
          </a:p>
          <a:p>
            <a:pPr marL="285750" indent="-285750">
              <a:buFont typeface="Arial" panose="020B0604020202020204" pitchFamily="34" charset="0"/>
              <a:buChar char="•"/>
            </a:pPr>
            <a:endParaRPr lang="en-GB" sz="2400" dirty="0" smtClean="0"/>
          </a:p>
          <a:p>
            <a:pPr marL="800100" lvl="1" indent="-342900">
              <a:buFont typeface="Symbol" pitchFamily="2" charset="2"/>
              <a:buChar char="-"/>
            </a:pPr>
            <a:r>
              <a:rPr lang="en-GB" sz="2400" b="1" dirty="0" smtClean="0"/>
              <a:t>SSB</a:t>
            </a:r>
            <a:r>
              <a:rPr lang="en-GB" sz="2400" dirty="0" smtClean="0"/>
              <a:t> (</a:t>
            </a:r>
            <a:r>
              <a:rPr lang="en-GB" sz="2400" dirty="0" err="1" smtClean="0"/>
              <a:t>spawner</a:t>
            </a:r>
            <a:r>
              <a:rPr lang="en-GB" sz="2400" dirty="0" smtClean="0"/>
              <a:t> biomass) is </a:t>
            </a:r>
            <a:r>
              <a:rPr lang="en-GB" sz="2400" b="1" dirty="0" smtClean="0">
                <a:solidFill>
                  <a:srgbClr val="0C4DA2"/>
                </a:solidFill>
              </a:rPr>
              <a:t>overestimated</a:t>
            </a:r>
          </a:p>
          <a:p>
            <a:pPr marL="800100" lvl="1" indent="-342900">
              <a:buFont typeface="Symbol" pitchFamily="2" charset="2"/>
              <a:buChar char="-"/>
            </a:pPr>
            <a:r>
              <a:rPr lang="en-GB" sz="2400" b="1" dirty="0" smtClean="0"/>
              <a:t>R</a:t>
            </a:r>
            <a:r>
              <a:rPr lang="en-GB" sz="2400" dirty="0" smtClean="0"/>
              <a:t> (recruitment – year-class strength) is </a:t>
            </a:r>
            <a:r>
              <a:rPr lang="en-GB" sz="2400" b="1" dirty="0" smtClean="0">
                <a:solidFill>
                  <a:srgbClr val="0C4DA2"/>
                </a:solidFill>
              </a:rPr>
              <a:t>overestimated</a:t>
            </a:r>
          </a:p>
          <a:p>
            <a:pPr marL="800100" lvl="1" indent="-342900">
              <a:buFont typeface="Symbol" pitchFamily="2" charset="2"/>
              <a:buChar char="-"/>
            </a:pPr>
            <a:r>
              <a:rPr lang="en-GB" sz="2400" b="1" dirty="0" smtClean="0"/>
              <a:t>F </a:t>
            </a:r>
            <a:r>
              <a:rPr lang="en-GB" sz="2400" dirty="0" smtClean="0"/>
              <a:t>(fishing mortality) is</a:t>
            </a:r>
            <a:r>
              <a:rPr lang="en-GB" sz="2400" dirty="0" smtClean="0">
                <a:solidFill>
                  <a:srgbClr val="EE0000"/>
                </a:solidFill>
              </a:rPr>
              <a:t> </a:t>
            </a:r>
            <a:r>
              <a:rPr lang="en-GB" sz="2400" b="1" dirty="0" smtClean="0">
                <a:solidFill>
                  <a:srgbClr val="EE0000"/>
                </a:solidFill>
              </a:rPr>
              <a:t>underestimated</a:t>
            </a:r>
            <a:endParaRPr lang="en-GB" sz="2400" b="1" i="1" dirty="0" smtClean="0">
              <a:solidFill>
                <a:srgbClr val="EE0000"/>
              </a:solidFill>
            </a:endParaRP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b="1" dirty="0" smtClean="0"/>
              <a:t>This translates into overly high TAC advice!</a:t>
            </a:r>
            <a:endParaRPr lang="en-GB" sz="2400" b="1" dirty="0"/>
          </a:p>
        </p:txBody>
      </p:sp>
      <p:sp>
        <p:nvSpPr>
          <p:cNvPr id="7" name="Abgerundetes Rechteck 6">
            <a:extLst>
              <a:ext uri="{FF2B5EF4-FFF2-40B4-BE49-F238E27FC236}">
                <a16:creationId xmlns:a16="http://schemas.microsoft.com/office/drawing/2014/main" id="{06737F77-2BE8-7B2D-EA02-B64BA2040B4C}"/>
              </a:ext>
            </a:extLst>
          </p:cNvPr>
          <p:cNvSpPr/>
          <p:nvPr/>
        </p:nvSpPr>
        <p:spPr>
          <a:xfrm>
            <a:off x="914400" y="4551217"/>
            <a:ext cx="2431473" cy="1787237"/>
          </a:xfrm>
          <a:prstGeom prst="round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spTree>
    <p:extLst>
      <p:ext uri="{BB962C8B-B14F-4D97-AF65-F5344CB8AC3E}">
        <p14:creationId xmlns:p14="http://schemas.microsoft.com/office/powerpoint/2010/main" val="2019378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53BAE-3CED-9B2C-3A80-7D128FA980D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B84EABA-7F92-2C85-D12B-288E42BE5783}"/>
              </a:ext>
            </a:extLst>
          </p:cNvPr>
          <p:cNvSpPr>
            <a:spLocks noGrp="1"/>
          </p:cNvSpPr>
          <p:nvPr>
            <p:ph type="body" sz="quarter" idx="20"/>
          </p:nvPr>
        </p:nvSpPr>
        <p:spPr/>
        <p:txBody>
          <a:bodyPr/>
          <a:lstStyle/>
          <a:p>
            <a:r>
              <a:rPr lang="de-DE"/>
              <a:t>The exception</a:t>
            </a:r>
          </a:p>
          <a:p>
            <a:r>
              <a:rPr lang="de-DE"/>
              <a:t> </a:t>
            </a:r>
          </a:p>
        </p:txBody>
      </p:sp>
      <p:sp>
        <p:nvSpPr>
          <p:cNvPr id="4" name="Title 3">
            <a:extLst>
              <a:ext uri="{FF2B5EF4-FFF2-40B4-BE49-F238E27FC236}">
                <a16:creationId xmlns:a16="http://schemas.microsoft.com/office/drawing/2014/main" id="{52E32CFE-9A0D-172D-C015-EC62FC4D9ABC}"/>
              </a:ext>
            </a:extLst>
          </p:cNvPr>
          <p:cNvSpPr>
            <a:spLocks noGrp="1"/>
          </p:cNvSpPr>
          <p:nvPr>
            <p:ph type="ctrTitle"/>
          </p:nvPr>
        </p:nvSpPr>
        <p:spPr>
          <a:xfrm>
            <a:off x="419822" y="765544"/>
            <a:ext cx="11555153" cy="815859"/>
          </a:xfrm>
        </p:spPr>
        <p:txBody>
          <a:bodyPr>
            <a:normAutofit/>
          </a:bodyPr>
          <a:lstStyle/>
          <a:p>
            <a:r>
              <a:rPr lang="en-GB" sz="4000" dirty="0"/>
              <a:t>Gulf of Riga herring as evidence</a:t>
            </a:r>
          </a:p>
        </p:txBody>
      </p:sp>
      <p:pic>
        <p:nvPicPr>
          <p:cNvPr id="2" name="Grafik 1">
            <a:extLst>
              <a:ext uri="{FF2B5EF4-FFF2-40B4-BE49-F238E27FC236}">
                <a16:creationId xmlns:a16="http://schemas.microsoft.com/office/drawing/2014/main" id="{09B393F0-B2B0-0622-E47C-FDE5662DB5A2}"/>
              </a:ext>
            </a:extLst>
          </p:cNvPr>
          <p:cNvPicPr>
            <a:picLocks noChangeAspect="1"/>
          </p:cNvPicPr>
          <p:nvPr/>
        </p:nvPicPr>
        <p:blipFill>
          <a:blip r:embed="rId2"/>
          <a:stretch>
            <a:fillRect/>
          </a:stretch>
        </p:blipFill>
        <p:spPr>
          <a:xfrm>
            <a:off x="495301" y="1693717"/>
            <a:ext cx="4320000" cy="4320000"/>
          </a:xfrm>
          <a:prstGeom prst="rect">
            <a:avLst/>
          </a:prstGeom>
          <a:ln w="25400">
            <a:solidFill>
              <a:schemeClr val="tx1"/>
            </a:solidFill>
          </a:ln>
        </p:spPr>
      </p:pic>
      <p:pic>
        <p:nvPicPr>
          <p:cNvPr id="5" name="Grafik 4">
            <a:extLst>
              <a:ext uri="{FF2B5EF4-FFF2-40B4-BE49-F238E27FC236}">
                <a16:creationId xmlns:a16="http://schemas.microsoft.com/office/drawing/2014/main" id="{081AE668-0203-5B42-18BB-538570CD8400}"/>
              </a:ext>
            </a:extLst>
          </p:cNvPr>
          <p:cNvPicPr>
            <a:picLocks noChangeAspect="1"/>
          </p:cNvPicPr>
          <p:nvPr/>
        </p:nvPicPr>
        <p:blipFill>
          <a:blip r:embed="rId3"/>
          <a:stretch>
            <a:fillRect/>
          </a:stretch>
        </p:blipFill>
        <p:spPr>
          <a:xfrm>
            <a:off x="5009597" y="1693717"/>
            <a:ext cx="3829787" cy="4320000"/>
          </a:xfrm>
          <a:prstGeom prst="rect">
            <a:avLst/>
          </a:prstGeom>
          <a:ln w="25400">
            <a:solidFill>
              <a:schemeClr val="tx1"/>
            </a:solidFill>
          </a:ln>
        </p:spPr>
      </p:pic>
      <p:sp>
        <p:nvSpPr>
          <p:cNvPr id="6" name="Textfeld 5">
            <a:extLst>
              <a:ext uri="{FF2B5EF4-FFF2-40B4-BE49-F238E27FC236}">
                <a16:creationId xmlns:a16="http://schemas.microsoft.com/office/drawing/2014/main" id="{D3A86CE2-08CD-198C-907B-AF6A7452D856}"/>
              </a:ext>
            </a:extLst>
          </p:cNvPr>
          <p:cNvSpPr txBox="1"/>
          <p:nvPr/>
        </p:nvSpPr>
        <p:spPr>
          <a:xfrm>
            <a:off x="8977745" y="1766454"/>
            <a:ext cx="3034146" cy="283154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smtClean="0"/>
              <a:t>Fishing often at or below target F</a:t>
            </a:r>
            <a:r>
              <a:rPr lang="en-GB" sz="2400" baseline="-25000" dirty="0" smtClean="0"/>
              <a:t>MSY</a:t>
            </a:r>
            <a:endParaRPr lang="en-GB" sz="2400" dirty="0" smtClean="0"/>
          </a:p>
          <a:p>
            <a:pPr marL="285750" indent="-285750">
              <a:spcAft>
                <a:spcPts val="600"/>
              </a:spcAft>
              <a:buFont typeface="Arial" panose="020B0604020202020204" pitchFamily="34" charset="0"/>
              <a:buChar char="•"/>
            </a:pPr>
            <a:r>
              <a:rPr lang="en-GB" sz="2400" dirty="0" smtClean="0"/>
              <a:t>Increasing temperature seems to be supportive</a:t>
            </a:r>
          </a:p>
          <a:p>
            <a:pPr marL="285750" indent="-285750">
              <a:spcAft>
                <a:spcPts val="600"/>
              </a:spcAft>
              <a:buFont typeface="Arial" panose="020B0604020202020204" pitchFamily="34" charset="0"/>
              <a:buChar char="•"/>
            </a:pPr>
            <a:r>
              <a:rPr lang="en-GB" sz="2400" dirty="0" smtClean="0"/>
              <a:t>Top-predator cod has disappeared </a:t>
            </a:r>
            <a:endParaRPr lang="en-GB" sz="2400" dirty="0"/>
          </a:p>
        </p:txBody>
      </p:sp>
      <p:sp>
        <p:nvSpPr>
          <p:cNvPr id="8" name="Textfeld 7">
            <a:extLst>
              <a:ext uri="{FF2B5EF4-FFF2-40B4-BE49-F238E27FC236}">
                <a16:creationId xmlns:a16="http://schemas.microsoft.com/office/drawing/2014/main" id="{314B1AFE-3A8A-B917-D66F-53C13AB8BA44}"/>
              </a:ext>
            </a:extLst>
          </p:cNvPr>
          <p:cNvSpPr txBox="1"/>
          <p:nvPr/>
        </p:nvSpPr>
        <p:spPr>
          <a:xfrm>
            <a:off x="3204126" y="1988550"/>
            <a:ext cx="1087318" cy="461665"/>
          </a:xfrm>
          <a:prstGeom prst="rect">
            <a:avLst/>
          </a:prstGeom>
          <a:noFill/>
        </p:spPr>
        <p:txBody>
          <a:bodyPr wrap="square" rtlCol="0">
            <a:spAutoFit/>
          </a:bodyPr>
          <a:lstStyle/>
          <a:p>
            <a:pPr algn="ctr"/>
            <a:r>
              <a:rPr lang="de-DE" sz="1200" b="1"/>
              <a:t>EU management</a:t>
            </a:r>
          </a:p>
        </p:txBody>
      </p:sp>
      <p:sp>
        <p:nvSpPr>
          <p:cNvPr id="9" name="Textfeld 8">
            <a:extLst>
              <a:ext uri="{FF2B5EF4-FFF2-40B4-BE49-F238E27FC236}">
                <a16:creationId xmlns:a16="http://schemas.microsoft.com/office/drawing/2014/main" id="{D3D98CC4-98B6-F79F-0287-8129767CB65F}"/>
              </a:ext>
            </a:extLst>
          </p:cNvPr>
          <p:cNvSpPr txBox="1"/>
          <p:nvPr/>
        </p:nvSpPr>
        <p:spPr>
          <a:xfrm>
            <a:off x="4227573" y="2064203"/>
            <a:ext cx="652743" cy="369332"/>
          </a:xfrm>
          <a:prstGeom prst="rect">
            <a:avLst/>
          </a:prstGeom>
          <a:noFill/>
        </p:spPr>
        <p:txBody>
          <a:bodyPr wrap="none" rtlCol="0">
            <a:spAutoFit/>
          </a:bodyPr>
          <a:lstStyle/>
          <a:p>
            <a:r>
              <a:rPr lang="de-DE" b="1"/>
              <a:t>MAP</a:t>
            </a:r>
          </a:p>
        </p:txBody>
      </p:sp>
      <p:sp>
        <p:nvSpPr>
          <p:cNvPr id="10" name="Textfeld 9">
            <a:extLst>
              <a:ext uri="{FF2B5EF4-FFF2-40B4-BE49-F238E27FC236}">
                <a16:creationId xmlns:a16="http://schemas.microsoft.com/office/drawing/2014/main" id="{58A6E2FC-7614-7406-7627-5FEB453EEC3E}"/>
              </a:ext>
            </a:extLst>
          </p:cNvPr>
          <p:cNvSpPr txBox="1"/>
          <p:nvPr/>
        </p:nvSpPr>
        <p:spPr>
          <a:xfrm>
            <a:off x="1254226" y="2105767"/>
            <a:ext cx="2061783" cy="307777"/>
          </a:xfrm>
          <a:prstGeom prst="rect">
            <a:avLst/>
          </a:prstGeom>
          <a:noFill/>
        </p:spPr>
        <p:txBody>
          <a:bodyPr wrap="none" rtlCol="0">
            <a:spAutoFit/>
          </a:bodyPr>
          <a:lstStyle/>
          <a:p>
            <a:r>
              <a:rPr lang="de-DE" sz="1400" b="1"/>
              <a:t>before EU management</a:t>
            </a:r>
          </a:p>
        </p:txBody>
      </p:sp>
    </p:spTree>
    <p:extLst>
      <p:ext uri="{BB962C8B-B14F-4D97-AF65-F5344CB8AC3E}">
        <p14:creationId xmlns:p14="http://schemas.microsoft.com/office/powerpoint/2010/main" val="2749179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EDDC2BD-2630-D446-DC80-F1AF9BBADDB8}"/>
              </a:ext>
            </a:extLst>
          </p:cNvPr>
          <p:cNvSpPr>
            <a:spLocks noGrp="1"/>
          </p:cNvSpPr>
          <p:nvPr>
            <p:ph type="body" sz="quarter" idx="19"/>
          </p:nvPr>
        </p:nvSpPr>
        <p:spPr>
          <a:xfrm>
            <a:off x="404782" y="2036289"/>
            <a:ext cx="10058863" cy="993781"/>
          </a:xfrm>
        </p:spPr>
        <p:txBody>
          <a:bodyPr/>
          <a:lstStyle/>
          <a:p>
            <a:r>
              <a:rPr lang="en-GB" dirty="0" smtClean="0">
                <a:solidFill>
                  <a:srgbClr val="0C4DA2"/>
                </a:solidFill>
              </a:rPr>
              <a:t>The Baltic MAP largely failed, because MAP rules for scientific advice and TAC setting ...</a:t>
            </a:r>
            <a:endParaRPr lang="en-GB" dirty="0">
              <a:solidFill>
                <a:srgbClr val="0C4DA2"/>
              </a:solidFill>
            </a:endParaRPr>
          </a:p>
        </p:txBody>
      </p:sp>
      <p:sp>
        <p:nvSpPr>
          <p:cNvPr id="3" name="Textplatzhalter 2">
            <a:extLst>
              <a:ext uri="{FF2B5EF4-FFF2-40B4-BE49-F238E27FC236}">
                <a16:creationId xmlns:a16="http://schemas.microsoft.com/office/drawing/2014/main" id="{BC549F08-1F48-E9B4-66BC-DD1AEAA77601}"/>
              </a:ext>
            </a:extLst>
          </p:cNvPr>
          <p:cNvSpPr>
            <a:spLocks noGrp="1"/>
          </p:cNvSpPr>
          <p:nvPr>
            <p:ph type="body" sz="quarter" idx="20"/>
          </p:nvPr>
        </p:nvSpPr>
        <p:spPr/>
        <p:txBody>
          <a:bodyPr/>
          <a:lstStyle/>
          <a:p>
            <a:r>
              <a:rPr lang="de-DE"/>
              <a:t>Conclusions &amp; Recommendations</a:t>
            </a:r>
          </a:p>
        </p:txBody>
      </p:sp>
      <p:sp>
        <p:nvSpPr>
          <p:cNvPr id="4" name="Titel 3">
            <a:extLst>
              <a:ext uri="{FF2B5EF4-FFF2-40B4-BE49-F238E27FC236}">
                <a16:creationId xmlns:a16="http://schemas.microsoft.com/office/drawing/2014/main" id="{C5CD6C80-3BBB-6D20-91ED-FEDA7531A63F}"/>
              </a:ext>
            </a:extLst>
          </p:cNvPr>
          <p:cNvSpPr>
            <a:spLocks noGrp="1"/>
          </p:cNvSpPr>
          <p:nvPr>
            <p:ph type="ctrTitle"/>
          </p:nvPr>
        </p:nvSpPr>
        <p:spPr>
          <a:xfrm>
            <a:off x="415174" y="802896"/>
            <a:ext cx="11503199" cy="815859"/>
          </a:xfrm>
        </p:spPr>
        <p:txBody>
          <a:bodyPr>
            <a:normAutofit fontScale="90000"/>
          </a:bodyPr>
          <a:lstStyle/>
          <a:p>
            <a:r>
              <a:rPr lang="de-DE"/>
              <a:t>A true &amp; precautionary ecosystem approach is needed</a:t>
            </a:r>
          </a:p>
        </p:txBody>
      </p:sp>
      <p:sp>
        <p:nvSpPr>
          <p:cNvPr id="5" name="Textplatzhalter 4">
            <a:extLst>
              <a:ext uri="{FF2B5EF4-FFF2-40B4-BE49-F238E27FC236}">
                <a16:creationId xmlns:a16="http://schemas.microsoft.com/office/drawing/2014/main" id="{0BA9C827-278D-051E-A8C2-51CCF5715A24}"/>
              </a:ext>
            </a:extLst>
          </p:cNvPr>
          <p:cNvSpPr>
            <a:spLocks noGrp="1"/>
          </p:cNvSpPr>
          <p:nvPr>
            <p:ph type="body" sz="quarter" idx="21"/>
          </p:nvPr>
        </p:nvSpPr>
        <p:spPr>
          <a:xfrm>
            <a:off x="456739" y="3196305"/>
            <a:ext cx="11264207" cy="2832302"/>
          </a:xfrm>
        </p:spPr>
        <p:txBody>
          <a:bodyPr/>
          <a:lstStyle/>
          <a:p>
            <a:pPr marL="342900" indent="-342900">
              <a:buFont typeface="Arial" panose="020B0604020202020204" pitchFamily="34" charset="0"/>
              <a:buChar char="•"/>
            </a:pPr>
            <a:r>
              <a:rPr lang="en-GB" sz="2400" dirty="0" smtClean="0"/>
              <a:t>are ill-equipped for stocks trapped in low productivity states</a:t>
            </a:r>
          </a:p>
          <a:p>
            <a:pPr marL="342900" indent="-342900">
              <a:buFont typeface="Arial" panose="020B0604020202020204" pitchFamily="34" charset="0"/>
              <a:buChar char="•"/>
            </a:pPr>
            <a:r>
              <a:rPr lang="en-GB" sz="2400" dirty="0" smtClean="0"/>
              <a:t>ignore environmental change/degradation</a:t>
            </a:r>
          </a:p>
          <a:p>
            <a:pPr marL="342900" indent="-342900">
              <a:buFont typeface="Arial" panose="020B0604020202020204" pitchFamily="34" charset="0"/>
              <a:buChar char="•"/>
            </a:pPr>
            <a:r>
              <a:rPr lang="en-GB" sz="2400" dirty="0" smtClean="0"/>
              <a:t>ignore species interactions &amp; food web changes (</a:t>
            </a:r>
            <a:r>
              <a:rPr lang="en-GB" sz="2400" b="1" dirty="0" smtClean="0"/>
              <a:t>MAP still represents single-species management</a:t>
            </a:r>
            <a:r>
              <a:rPr lang="en-GB" sz="2400" dirty="0" smtClean="0"/>
              <a:t>)</a:t>
            </a:r>
          </a:p>
          <a:p>
            <a:pPr marL="342900" indent="-342900">
              <a:buFont typeface="Arial" panose="020B0604020202020204" pitchFamily="34" charset="0"/>
              <a:buChar char="•"/>
            </a:pPr>
            <a:r>
              <a:rPr lang="en-GB" sz="2400" dirty="0" smtClean="0"/>
              <a:t>ignore long-term perspectives (</a:t>
            </a:r>
            <a:r>
              <a:rPr lang="en-GB" sz="2400" b="1" dirty="0" smtClean="0"/>
              <a:t>MAP still represents short-term annual management</a:t>
            </a:r>
            <a:r>
              <a:rPr lang="en-GB" sz="2400" dirty="0" smtClean="0"/>
              <a:t>) </a:t>
            </a:r>
          </a:p>
          <a:p>
            <a:pPr marL="342900" indent="-342900">
              <a:buFont typeface="Arial" panose="020B0604020202020204" pitchFamily="34" charset="0"/>
              <a:buChar char="•"/>
            </a:pPr>
            <a:r>
              <a:rPr lang="en-GB" sz="2400" dirty="0" smtClean="0"/>
              <a:t>still set incentives for unsustainable TACs (ranges around F</a:t>
            </a:r>
            <a:r>
              <a:rPr lang="en-GB" sz="2400" baseline="-25000" dirty="0" smtClean="0"/>
              <a:t>MSY</a:t>
            </a:r>
            <a:r>
              <a:rPr lang="en-GB" sz="2400" dirty="0" smtClean="0"/>
              <a:t>)</a:t>
            </a:r>
            <a:endParaRPr lang="en-GB" sz="2400" dirty="0"/>
          </a:p>
        </p:txBody>
      </p:sp>
    </p:spTree>
    <p:extLst>
      <p:ext uri="{BB962C8B-B14F-4D97-AF65-F5344CB8AC3E}">
        <p14:creationId xmlns:p14="http://schemas.microsoft.com/office/powerpoint/2010/main" val="915187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89793-C6DC-2079-91D7-41180881F187}"/>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EB962C6-FA9A-5100-B165-73F5E59FED9D}"/>
              </a:ext>
            </a:extLst>
          </p:cNvPr>
          <p:cNvSpPr>
            <a:spLocks noGrp="1"/>
          </p:cNvSpPr>
          <p:nvPr>
            <p:ph type="body" sz="quarter" idx="19"/>
          </p:nvPr>
        </p:nvSpPr>
        <p:spPr>
          <a:xfrm>
            <a:off x="435955" y="1797299"/>
            <a:ext cx="9258761" cy="511440"/>
          </a:xfrm>
        </p:spPr>
        <p:txBody>
          <a:bodyPr/>
          <a:lstStyle/>
          <a:p>
            <a:r>
              <a:rPr lang="en-GB" dirty="0" smtClean="0">
                <a:solidFill>
                  <a:srgbClr val="0C4DA2"/>
                </a:solidFill>
              </a:rPr>
              <a:t>Ecosystem-based advice &amp; management does entail ...</a:t>
            </a:r>
            <a:endParaRPr lang="en-GB" dirty="0">
              <a:solidFill>
                <a:srgbClr val="0C4DA2"/>
              </a:solidFill>
            </a:endParaRPr>
          </a:p>
        </p:txBody>
      </p:sp>
      <p:sp>
        <p:nvSpPr>
          <p:cNvPr id="3" name="Textplatzhalter 2">
            <a:extLst>
              <a:ext uri="{FF2B5EF4-FFF2-40B4-BE49-F238E27FC236}">
                <a16:creationId xmlns:a16="http://schemas.microsoft.com/office/drawing/2014/main" id="{50978244-DA9F-F63E-1E13-011F7C7E7CD7}"/>
              </a:ext>
            </a:extLst>
          </p:cNvPr>
          <p:cNvSpPr>
            <a:spLocks noGrp="1"/>
          </p:cNvSpPr>
          <p:nvPr>
            <p:ph type="body" sz="quarter" idx="20"/>
          </p:nvPr>
        </p:nvSpPr>
        <p:spPr/>
        <p:txBody>
          <a:bodyPr/>
          <a:lstStyle/>
          <a:p>
            <a:r>
              <a:rPr lang="de-DE"/>
              <a:t>Conclusions &amp; Recommendations</a:t>
            </a:r>
          </a:p>
        </p:txBody>
      </p:sp>
      <p:sp>
        <p:nvSpPr>
          <p:cNvPr id="4" name="Titel 3">
            <a:extLst>
              <a:ext uri="{FF2B5EF4-FFF2-40B4-BE49-F238E27FC236}">
                <a16:creationId xmlns:a16="http://schemas.microsoft.com/office/drawing/2014/main" id="{16EA8131-BEAA-9C74-FFB9-2E56FDFA900D}"/>
              </a:ext>
            </a:extLst>
          </p:cNvPr>
          <p:cNvSpPr>
            <a:spLocks noGrp="1"/>
          </p:cNvSpPr>
          <p:nvPr>
            <p:ph type="ctrTitle"/>
          </p:nvPr>
        </p:nvSpPr>
        <p:spPr>
          <a:xfrm>
            <a:off x="415174" y="719769"/>
            <a:ext cx="11534371" cy="815859"/>
          </a:xfrm>
        </p:spPr>
        <p:txBody>
          <a:bodyPr>
            <a:normAutofit fontScale="90000"/>
          </a:bodyPr>
          <a:lstStyle/>
          <a:p>
            <a:r>
              <a:rPr lang="en-GB" dirty="0" smtClean="0"/>
              <a:t>A true &amp; precautionary ecosystem approach is needed</a:t>
            </a:r>
            <a:endParaRPr lang="en-GB" dirty="0"/>
          </a:p>
        </p:txBody>
      </p:sp>
      <p:sp>
        <p:nvSpPr>
          <p:cNvPr id="5" name="Textplatzhalter 4">
            <a:extLst>
              <a:ext uri="{FF2B5EF4-FFF2-40B4-BE49-F238E27FC236}">
                <a16:creationId xmlns:a16="http://schemas.microsoft.com/office/drawing/2014/main" id="{189F1A91-D496-950F-7E7F-7FA33F62DDB3}"/>
              </a:ext>
            </a:extLst>
          </p:cNvPr>
          <p:cNvSpPr>
            <a:spLocks noGrp="1"/>
          </p:cNvSpPr>
          <p:nvPr>
            <p:ph type="body" sz="quarter" idx="21"/>
          </p:nvPr>
        </p:nvSpPr>
        <p:spPr>
          <a:xfrm>
            <a:off x="384002" y="2271513"/>
            <a:ext cx="11482416" cy="4016076"/>
          </a:xfrm>
        </p:spPr>
        <p:txBody>
          <a:bodyPr/>
          <a:lstStyle/>
          <a:p>
            <a:pPr marL="342900" indent="-342900">
              <a:buFont typeface="Arial" panose="020B0604020202020204" pitchFamily="34" charset="0"/>
              <a:buChar char="•"/>
            </a:pPr>
            <a:r>
              <a:rPr lang="en-GB" sz="2400" b="1" dirty="0" smtClean="0"/>
              <a:t>multi-species advice</a:t>
            </a:r>
          </a:p>
          <a:p>
            <a:pPr marL="342900" indent="-342900">
              <a:buFont typeface="Arial" panose="020B0604020202020204" pitchFamily="34" charset="0"/>
              <a:buChar char="•"/>
            </a:pPr>
            <a:r>
              <a:rPr lang="en-GB" sz="2400" b="1" dirty="0" smtClean="0"/>
              <a:t>safer biomass targets</a:t>
            </a:r>
            <a:r>
              <a:rPr lang="en-GB" sz="2400" dirty="0" smtClean="0"/>
              <a:t> (i.e. B</a:t>
            </a:r>
            <a:r>
              <a:rPr lang="en-GB" sz="2400" baseline="-25000" dirty="0" smtClean="0"/>
              <a:t>MSY</a:t>
            </a:r>
            <a:r>
              <a:rPr lang="en-GB" sz="2400" dirty="0" smtClean="0"/>
              <a:t>), as well as single-species, multi-species and </a:t>
            </a:r>
            <a:r>
              <a:rPr lang="en-GB" sz="2400" b="1" dirty="0" smtClean="0"/>
              <a:t>ecosystem reference points </a:t>
            </a:r>
            <a:r>
              <a:rPr lang="en-GB" sz="2400" dirty="0" smtClean="0"/>
              <a:t>informed by environmental change and species interactions</a:t>
            </a:r>
          </a:p>
          <a:p>
            <a:pPr marL="342900" indent="-342900">
              <a:buFont typeface="Arial" panose="020B0604020202020204" pitchFamily="34" charset="0"/>
              <a:buChar char="•"/>
            </a:pPr>
            <a:r>
              <a:rPr lang="en-GB" sz="2400" b="1" dirty="0" smtClean="0"/>
              <a:t>using existing modern tools </a:t>
            </a:r>
            <a:r>
              <a:rPr lang="en-GB" sz="2400" dirty="0" smtClean="0"/>
              <a:t>such as ecosystem state and trend assessments as well as ecosystem modelling</a:t>
            </a:r>
          </a:p>
          <a:p>
            <a:pPr marL="342900" indent="-342900">
              <a:buFont typeface="Arial" panose="020B0604020202020204" pitchFamily="34" charset="0"/>
              <a:buChar char="•"/>
            </a:pPr>
            <a:r>
              <a:rPr lang="en-GB" sz="2400" b="1" dirty="0" smtClean="0"/>
              <a:t>exploring short-term AND long-term perspectives </a:t>
            </a:r>
            <a:r>
              <a:rPr lang="en-GB" sz="2400" dirty="0" smtClean="0"/>
              <a:t>using multi-species fisheries and ecosystem models that allow the consideration of eutrophication and climate effects</a:t>
            </a:r>
          </a:p>
          <a:p>
            <a:pPr marL="342900" indent="-342900">
              <a:buFont typeface="Arial" panose="020B0604020202020204" pitchFamily="34" charset="0"/>
              <a:buChar char="•"/>
            </a:pPr>
            <a:r>
              <a:rPr lang="en-GB" sz="2400" dirty="0" smtClean="0"/>
              <a:t>a monitoring programme within the Data Collection Framework (DCF) that provides </a:t>
            </a:r>
            <a:r>
              <a:rPr lang="en-GB" sz="2400" b="1" dirty="0" smtClean="0"/>
              <a:t>more environmental information</a:t>
            </a:r>
            <a:r>
              <a:rPr lang="en-GB" sz="2400" dirty="0" smtClean="0"/>
              <a:t>.</a:t>
            </a:r>
          </a:p>
          <a:p>
            <a:pPr marL="342900" indent="-342900">
              <a:buFont typeface="Arial" panose="020B0604020202020204" pitchFamily="34" charset="0"/>
              <a:buChar char="•"/>
            </a:pPr>
            <a:endParaRPr lang="de-DE" sz="2400" dirty="0"/>
          </a:p>
        </p:txBody>
      </p:sp>
    </p:spTree>
    <p:extLst>
      <p:ext uri="{BB962C8B-B14F-4D97-AF65-F5344CB8AC3E}">
        <p14:creationId xmlns:p14="http://schemas.microsoft.com/office/powerpoint/2010/main" val="1233177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251DF31-F7C2-A847-032E-1954456797B0}"/>
              </a:ext>
            </a:extLst>
          </p:cNvPr>
          <p:cNvSpPr>
            <a:spLocks noGrp="1"/>
          </p:cNvSpPr>
          <p:nvPr>
            <p:ph type="ctrTitle"/>
          </p:nvPr>
        </p:nvSpPr>
        <p:spPr>
          <a:xfrm>
            <a:off x="2004983" y="3504533"/>
            <a:ext cx="8336653" cy="815859"/>
          </a:xfrm>
        </p:spPr>
        <p:txBody>
          <a:bodyPr/>
          <a:lstStyle/>
          <a:p>
            <a:r>
              <a:rPr lang="de-DE" dirty="0">
                <a:solidFill>
                  <a:srgbClr val="0C4DA2"/>
                </a:solidFill>
              </a:rPr>
              <a:t>THANK YOU!</a:t>
            </a:r>
          </a:p>
        </p:txBody>
      </p:sp>
    </p:spTree>
    <p:extLst>
      <p:ext uri="{BB962C8B-B14F-4D97-AF65-F5344CB8AC3E}">
        <p14:creationId xmlns:p14="http://schemas.microsoft.com/office/powerpoint/2010/main" val="306670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FB6B1-7CE3-7AEB-980F-31A52E4351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3E83C8-891A-DC98-E1D8-3384C1B2D3F7}"/>
              </a:ext>
            </a:extLst>
          </p:cNvPr>
          <p:cNvSpPr>
            <a:spLocks noGrp="1"/>
          </p:cNvSpPr>
          <p:nvPr>
            <p:ph type="ctrTitle"/>
          </p:nvPr>
        </p:nvSpPr>
        <p:spPr>
          <a:xfrm>
            <a:off x="394392" y="1224248"/>
            <a:ext cx="8336653" cy="965443"/>
          </a:xfrm>
        </p:spPr>
        <p:txBody>
          <a:bodyPr>
            <a:noAutofit/>
          </a:bodyPr>
          <a:lstStyle/>
          <a:p>
            <a:r>
              <a:rPr lang="en-GB" sz="4000" dirty="0"/>
              <a:t>Aims of the presentation</a:t>
            </a:r>
          </a:p>
        </p:txBody>
      </p:sp>
      <p:sp>
        <p:nvSpPr>
          <p:cNvPr id="4" name="Text Placeholder 3">
            <a:extLst>
              <a:ext uri="{FF2B5EF4-FFF2-40B4-BE49-F238E27FC236}">
                <a16:creationId xmlns:a16="http://schemas.microsoft.com/office/drawing/2014/main" id="{4CC89581-A57D-A235-4CDA-19E109AA0DCB}"/>
              </a:ext>
            </a:extLst>
          </p:cNvPr>
          <p:cNvSpPr>
            <a:spLocks noGrp="1"/>
          </p:cNvSpPr>
          <p:nvPr>
            <p:ph type="body" sz="quarter" idx="21"/>
          </p:nvPr>
        </p:nvSpPr>
        <p:spPr>
          <a:xfrm>
            <a:off x="473904" y="2090458"/>
            <a:ext cx="10807007" cy="4297642"/>
          </a:xfrm>
        </p:spPr>
        <p:txBody>
          <a:bodyPr/>
          <a:lstStyle/>
          <a:p>
            <a:r>
              <a:rPr lang="en-GB" sz="2800" b="1" dirty="0">
                <a:solidFill>
                  <a:srgbClr val="FF0000"/>
                </a:solidFill>
              </a:rPr>
              <a:t>Why did the Baltic MAP fail its main objectives to ... </a:t>
            </a:r>
            <a:endParaRPr lang="en-GB" sz="2800" b="1" dirty="0" smtClean="0">
              <a:solidFill>
                <a:srgbClr val="FF0000"/>
              </a:solidFill>
            </a:endParaRPr>
          </a:p>
          <a:p>
            <a:endParaRPr lang="en-GB" sz="2800" b="1" dirty="0">
              <a:solidFill>
                <a:srgbClr val="FF0000"/>
              </a:solidFill>
            </a:endParaRPr>
          </a:p>
          <a:p>
            <a:pPr marL="342000" lvl="2" indent="-342900">
              <a:buFont typeface="Arial" panose="020B0604020202020204" pitchFamily="34" charset="0"/>
              <a:buChar char="•"/>
            </a:pPr>
            <a:r>
              <a:rPr lang="en-GB" sz="2600" b="1" dirty="0" smtClean="0"/>
              <a:t>contribute to the achievement of the overarching objectives of the CFP</a:t>
            </a:r>
          </a:p>
          <a:p>
            <a:pPr marL="700088" lvl="2" indent="-342900">
              <a:buFont typeface="Wingdings" panose="05000000000000000000" pitchFamily="2" charset="2"/>
              <a:buChar char="Ø"/>
            </a:pPr>
            <a:r>
              <a:rPr lang="en-GB" sz="2400" dirty="0"/>
              <a:t>restore and maintain fish populations above levels capable of producing maximum sustainable yield (MSY)</a:t>
            </a:r>
          </a:p>
          <a:p>
            <a:pPr marL="700088" lvl="2" indent="-342900">
              <a:buFont typeface="Wingdings" panose="05000000000000000000" pitchFamily="2" charset="2"/>
              <a:buChar char="Ø"/>
            </a:pPr>
            <a:endParaRPr lang="en-GB" sz="2400" dirty="0" smtClean="0"/>
          </a:p>
          <a:p>
            <a:pPr marL="342000" lvl="2" indent="-342900">
              <a:buFont typeface="Arial" panose="020B0604020202020204" pitchFamily="34" charset="0"/>
              <a:buChar char="•"/>
            </a:pPr>
            <a:r>
              <a:rPr lang="en-GB" sz="2600" b="1" dirty="0"/>
              <a:t>implement the ecosystem-based approach to fisheries management</a:t>
            </a:r>
            <a:endParaRPr lang="en-GB" sz="2600" dirty="0"/>
          </a:p>
          <a:p>
            <a:pPr marL="700088" lvl="2" indent="-342900">
              <a:buFont typeface="Wingdings" panose="05000000000000000000" pitchFamily="2" charset="2"/>
              <a:buChar char="Ø"/>
            </a:pPr>
            <a:r>
              <a:rPr lang="en-GB" sz="2400" dirty="0" smtClean="0"/>
              <a:t>recognize and take into account the biological dynamics and interactions between </a:t>
            </a:r>
            <a:r>
              <a:rPr lang="en-GB" sz="2400" dirty="0" smtClean="0"/>
              <a:t>fish </a:t>
            </a:r>
            <a:r>
              <a:rPr lang="en-GB" sz="2400" dirty="0" smtClean="0"/>
              <a:t>stocks</a:t>
            </a:r>
          </a:p>
          <a:p>
            <a:pPr lvl="2" indent="0">
              <a:buNone/>
            </a:pPr>
            <a:endParaRPr lang="en-GB" sz="2000" dirty="0"/>
          </a:p>
          <a:p>
            <a:pPr marL="342900" indent="-342900">
              <a:buFont typeface="Arial" panose="020B0604020202020204" pitchFamily="34" charset="0"/>
              <a:buChar char="•"/>
            </a:pPr>
            <a:endParaRPr lang="en-GB" sz="2800" dirty="0"/>
          </a:p>
        </p:txBody>
      </p:sp>
      <p:sp>
        <p:nvSpPr>
          <p:cNvPr id="2" name="Text Placeholder 2">
            <a:extLst>
              <a:ext uri="{FF2B5EF4-FFF2-40B4-BE49-F238E27FC236}">
                <a16:creationId xmlns:a16="http://schemas.microsoft.com/office/drawing/2014/main" id="{8F57EC3B-D82A-54FC-01BE-60CE15F1FC66}"/>
              </a:ext>
            </a:extLst>
          </p:cNvPr>
          <p:cNvSpPr>
            <a:spLocks noGrp="1"/>
          </p:cNvSpPr>
          <p:nvPr>
            <p:ph type="body" sz="quarter" idx="20"/>
          </p:nvPr>
        </p:nvSpPr>
        <p:spPr>
          <a:xfrm>
            <a:off x="394393" y="403475"/>
            <a:ext cx="5542976" cy="362069"/>
          </a:xfrm>
        </p:spPr>
        <p:txBody>
          <a:bodyPr/>
          <a:lstStyle/>
          <a:p>
            <a:r>
              <a:rPr lang="en-GB" dirty="0" smtClean="0"/>
              <a:t>Introduction</a:t>
            </a:r>
            <a:endParaRPr lang="en-GB" dirty="0"/>
          </a:p>
        </p:txBody>
      </p:sp>
    </p:spTree>
    <p:extLst>
      <p:ext uri="{BB962C8B-B14F-4D97-AF65-F5344CB8AC3E}">
        <p14:creationId xmlns:p14="http://schemas.microsoft.com/office/powerpoint/2010/main" val="2956862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088E0-3F48-3F9E-1267-32853D55DFE6}"/>
            </a:ext>
          </a:extLst>
        </p:cNvPr>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E69390B6-1AC7-27C6-F4E4-5FEFD4B0C956}"/>
              </a:ext>
            </a:extLst>
          </p:cNvPr>
          <p:cNvGraphicFramePr>
            <a:graphicFrameLocks noGrp="1"/>
          </p:cNvGraphicFramePr>
          <p:nvPr>
            <p:extLst>
              <p:ext uri="{D42A27DB-BD31-4B8C-83A1-F6EECF244321}">
                <p14:modId xmlns:p14="http://schemas.microsoft.com/office/powerpoint/2010/main" val="2604099044"/>
              </p:ext>
            </p:extLst>
          </p:nvPr>
        </p:nvGraphicFramePr>
        <p:xfrm>
          <a:off x="1013841" y="1964097"/>
          <a:ext cx="8626548" cy="4358903"/>
        </p:xfrm>
        <a:graphic>
          <a:graphicData uri="http://schemas.openxmlformats.org/drawingml/2006/table">
            <a:tbl>
              <a:tblPr firstRow="1" bandRow="1">
                <a:tableStyleId>{5C22544A-7EE6-4342-B048-85BDC9FD1C3A}</a:tableStyleId>
              </a:tblPr>
              <a:tblGrid>
                <a:gridCol w="2931142">
                  <a:extLst>
                    <a:ext uri="{9D8B030D-6E8A-4147-A177-3AD203B41FA5}">
                      <a16:colId xmlns:a16="http://schemas.microsoft.com/office/drawing/2014/main" val="1003077145"/>
                    </a:ext>
                  </a:extLst>
                </a:gridCol>
                <a:gridCol w="2020388">
                  <a:extLst>
                    <a:ext uri="{9D8B030D-6E8A-4147-A177-3AD203B41FA5}">
                      <a16:colId xmlns:a16="http://schemas.microsoft.com/office/drawing/2014/main" val="3413821183"/>
                    </a:ext>
                  </a:extLst>
                </a:gridCol>
                <a:gridCol w="2011680">
                  <a:extLst>
                    <a:ext uri="{9D8B030D-6E8A-4147-A177-3AD203B41FA5}">
                      <a16:colId xmlns:a16="http://schemas.microsoft.com/office/drawing/2014/main" val="1281544375"/>
                    </a:ext>
                  </a:extLst>
                </a:gridCol>
                <a:gridCol w="1663338">
                  <a:extLst>
                    <a:ext uri="{9D8B030D-6E8A-4147-A177-3AD203B41FA5}">
                      <a16:colId xmlns:a16="http://schemas.microsoft.com/office/drawing/2014/main" val="3422771541"/>
                    </a:ext>
                  </a:extLst>
                </a:gridCol>
              </a:tblGrid>
              <a:tr h="607435">
                <a:tc>
                  <a:txBody>
                    <a:bodyPr/>
                    <a:lstStyle/>
                    <a:p>
                      <a:r>
                        <a:rPr lang="de-DE" sz="1800" dirty="0"/>
                        <a:t>Stock</a:t>
                      </a:r>
                    </a:p>
                  </a:txBody>
                  <a:tcPr anchor="ctr"/>
                </a:tc>
                <a:tc>
                  <a:txBody>
                    <a:bodyPr/>
                    <a:lstStyle/>
                    <a:p>
                      <a:pPr algn="ctr"/>
                      <a:r>
                        <a:rPr lang="de-DE" sz="1800" dirty="0" err="1"/>
                        <a:t>Spawner</a:t>
                      </a:r>
                      <a:r>
                        <a:rPr lang="de-DE" sz="1800" dirty="0"/>
                        <a:t> </a:t>
                      </a:r>
                      <a:r>
                        <a:rPr lang="de-DE" sz="1800" dirty="0" err="1" smtClean="0"/>
                        <a:t>biomass</a:t>
                      </a:r>
                      <a:endParaRPr lang="de-DE" sz="1800" baseline="-25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dirty="0" err="1"/>
                        <a:t>Fishing</a:t>
                      </a:r>
                      <a:r>
                        <a:rPr lang="de-DE" sz="1800" dirty="0"/>
                        <a:t> </a:t>
                      </a:r>
                      <a:r>
                        <a:rPr lang="de-DE" sz="1800" dirty="0" err="1"/>
                        <a:t>pressure</a:t>
                      </a:r>
                      <a:endParaRPr lang="de-DE" sz="1800" baseline="-25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aseline="0" dirty="0"/>
                        <a:t>State</a:t>
                      </a:r>
                    </a:p>
                  </a:txBody>
                  <a:tcPr anchor="ctr"/>
                </a:tc>
                <a:extLst>
                  <a:ext uri="{0D108BD9-81ED-4DB2-BD59-A6C34878D82A}">
                    <a16:rowId xmlns:a16="http://schemas.microsoft.com/office/drawing/2014/main" val="48842356"/>
                  </a:ext>
                </a:extLst>
              </a:tr>
              <a:tr h="503527">
                <a:tc>
                  <a:txBody>
                    <a:bodyPr/>
                    <a:lstStyle/>
                    <a:p>
                      <a:r>
                        <a:rPr lang="de-DE" sz="1600"/>
                        <a:t>Eastern Baltic </a:t>
                      </a:r>
                      <a:r>
                        <a:rPr lang="de-DE" sz="1600" b="1"/>
                        <a:t>cod</a:t>
                      </a:r>
                    </a:p>
                  </a:txBody>
                  <a:tcPr anchor="ctr"/>
                </a:tc>
                <a:tc>
                  <a:txBody>
                    <a:bodyPr/>
                    <a:lstStyle/>
                    <a:p>
                      <a:pPr algn="ctr"/>
                      <a:r>
                        <a:rPr lang="de-DE" sz="1600" b="1">
                          <a:solidFill>
                            <a:schemeClr val="accent6"/>
                          </a:solidFill>
                        </a:rPr>
                        <a:t>far below limits</a:t>
                      </a:r>
                    </a:p>
                  </a:txBody>
                  <a:tcPr anchor="ctr"/>
                </a:tc>
                <a:tc>
                  <a:txBody>
                    <a:bodyPr/>
                    <a:lstStyle/>
                    <a:p>
                      <a:pPr algn="ctr"/>
                      <a:r>
                        <a:rPr lang="de-DE" sz="1600" b="1">
                          <a:solidFill>
                            <a:schemeClr val="accent6"/>
                          </a:solidFill>
                        </a:rPr>
                        <a:t>fisheries basically closed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noProof="0" dirty="0" smtClean="0">
                          <a:solidFill>
                            <a:schemeClr val="accent6"/>
                          </a:solidFill>
                        </a:rPr>
                        <a:t>critically endangered</a:t>
                      </a:r>
                      <a:endParaRPr lang="en-GB" sz="1600" b="1" noProof="0" dirty="0">
                        <a:solidFill>
                          <a:schemeClr val="accent6"/>
                        </a:solidFill>
                      </a:endParaRPr>
                    </a:p>
                  </a:txBody>
                  <a:tcPr anchor="ctr"/>
                </a:tc>
                <a:extLst>
                  <a:ext uri="{0D108BD9-81ED-4DB2-BD59-A6C34878D82A}">
                    <a16:rowId xmlns:a16="http://schemas.microsoft.com/office/drawing/2014/main" val="2274276631"/>
                  </a:ext>
                </a:extLst>
              </a:tr>
              <a:tr h="503527">
                <a:tc>
                  <a:txBody>
                    <a:bodyPr/>
                    <a:lstStyle/>
                    <a:p>
                      <a:r>
                        <a:rPr lang="de-DE" sz="1600"/>
                        <a:t>Western Baltic </a:t>
                      </a:r>
                      <a:r>
                        <a:rPr lang="de-DE" sz="1600" b="1"/>
                        <a:t>cod</a:t>
                      </a:r>
                    </a:p>
                  </a:txBody>
                  <a:tcPr anchor="ctr"/>
                </a:tc>
                <a:tc>
                  <a:txBody>
                    <a:bodyPr/>
                    <a:lstStyle/>
                    <a:p>
                      <a:pPr algn="ctr"/>
                      <a:r>
                        <a:rPr lang="de-DE" sz="1600" b="1">
                          <a:solidFill>
                            <a:schemeClr val="accent6"/>
                          </a:solidFill>
                        </a:rPr>
                        <a:t>far below limits</a:t>
                      </a:r>
                    </a:p>
                  </a:txBody>
                  <a:tcPr anchor="ctr"/>
                </a:tc>
                <a:tc>
                  <a:txBody>
                    <a:bodyPr/>
                    <a:lstStyle/>
                    <a:p>
                      <a:pPr algn="ctr"/>
                      <a:r>
                        <a:rPr lang="de-DE" sz="1600" b="1">
                          <a:solidFill>
                            <a:schemeClr val="accent6"/>
                          </a:solidFill>
                        </a:rPr>
                        <a:t>fisheries basically closed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a:solidFill>
                            <a:schemeClr val="accent6"/>
                          </a:solidFill>
                        </a:rPr>
                        <a:t>critically endangered</a:t>
                      </a:r>
                      <a:endParaRPr lang="de-DE" sz="1600" b="1"/>
                    </a:p>
                  </a:txBody>
                  <a:tcPr anchor="ctr"/>
                </a:tc>
                <a:extLst>
                  <a:ext uri="{0D108BD9-81ED-4DB2-BD59-A6C34878D82A}">
                    <a16:rowId xmlns:a16="http://schemas.microsoft.com/office/drawing/2014/main" val="1708712079"/>
                  </a:ext>
                </a:extLst>
              </a:tr>
              <a:tr h="503527">
                <a:tc>
                  <a:txBody>
                    <a:bodyPr/>
                    <a:lstStyle/>
                    <a:p>
                      <a:r>
                        <a:rPr lang="de-DE" sz="1600"/>
                        <a:t>Western Baltic spring spawning </a:t>
                      </a:r>
                      <a:r>
                        <a:rPr lang="de-DE" sz="1600" b="1"/>
                        <a:t>herring</a:t>
                      </a:r>
                    </a:p>
                  </a:txBody>
                  <a:tcPr anchor="ctr"/>
                </a:tc>
                <a:tc>
                  <a:txBody>
                    <a:bodyPr/>
                    <a:lstStyle/>
                    <a:p>
                      <a:pPr algn="ctr"/>
                      <a:r>
                        <a:rPr lang="de-DE" sz="1600" b="1">
                          <a:solidFill>
                            <a:schemeClr val="accent6"/>
                          </a:solidFill>
                        </a:rPr>
                        <a:t>far below limits</a:t>
                      </a:r>
                    </a:p>
                  </a:txBody>
                  <a:tcPr anchor="ctr"/>
                </a:tc>
                <a:tc>
                  <a:txBody>
                    <a:bodyPr/>
                    <a:lstStyle/>
                    <a:p>
                      <a:pPr algn="ctr"/>
                      <a:r>
                        <a:rPr lang="de-DE" sz="1600" b="1">
                          <a:solidFill>
                            <a:schemeClr val="accent6"/>
                          </a:solidFill>
                        </a:rPr>
                        <a:t>fisheries basically closed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a:solidFill>
                            <a:schemeClr val="accent6"/>
                          </a:solidFill>
                        </a:rPr>
                        <a:t>critically endangered</a:t>
                      </a:r>
                      <a:endParaRPr lang="de-DE" sz="1600" b="1"/>
                    </a:p>
                  </a:txBody>
                  <a:tcPr anchor="ctr"/>
                </a:tc>
                <a:extLst>
                  <a:ext uri="{0D108BD9-81ED-4DB2-BD59-A6C34878D82A}">
                    <a16:rowId xmlns:a16="http://schemas.microsoft.com/office/drawing/2014/main" val="3869088272"/>
                  </a:ext>
                </a:extLst>
              </a:tr>
              <a:tr h="503527">
                <a:tc>
                  <a:txBody>
                    <a:bodyPr/>
                    <a:lstStyle/>
                    <a:p>
                      <a:r>
                        <a:rPr lang="de-DE" sz="1600"/>
                        <a:t>Central Baltic </a:t>
                      </a:r>
                      <a:r>
                        <a:rPr lang="de-DE" sz="1600" b="1"/>
                        <a:t>herring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a:solidFill>
                            <a:schemeClr val="accent6"/>
                          </a:solidFill>
                        </a:rPr>
                        <a:t>close to limits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a:solidFill>
                            <a:schemeClr val="accent4"/>
                          </a:solidFill>
                        </a:rPr>
                        <a:t>below F</a:t>
                      </a:r>
                      <a:r>
                        <a:rPr lang="de-DE" sz="1600" b="1" baseline="-25000">
                          <a:solidFill>
                            <a:schemeClr val="accent4"/>
                          </a:solidFill>
                        </a:rPr>
                        <a:t>MSY</a:t>
                      </a:r>
                      <a:endParaRPr lang="de-DE" sz="2800" b="1" baseline="-25000">
                        <a:solidFill>
                          <a:schemeClr val="accent4"/>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a:solidFill>
                            <a:schemeClr val="accent6"/>
                          </a:solidFill>
                        </a:rPr>
                        <a:t>in danger</a:t>
                      </a:r>
                    </a:p>
                  </a:txBody>
                  <a:tcPr anchor="ctr"/>
                </a:tc>
                <a:extLst>
                  <a:ext uri="{0D108BD9-81ED-4DB2-BD59-A6C34878D82A}">
                    <a16:rowId xmlns:a16="http://schemas.microsoft.com/office/drawing/2014/main" val="3900463657"/>
                  </a:ext>
                </a:extLst>
              </a:tr>
              <a:tr h="503527">
                <a:tc>
                  <a:txBody>
                    <a:bodyPr/>
                    <a:lstStyle/>
                    <a:p>
                      <a:r>
                        <a:rPr lang="de-DE" sz="1600"/>
                        <a:t>Gulf of Bothnia </a:t>
                      </a:r>
                      <a:r>
                        <a:rPr lang="de-DE" sz="1600" b="1"/>
                        <a:t>herring</a:t>
                      </a:r>
                    </a:p>
                  </a:txBody>
                  <a:tcPr anchor="ctr"/>
                </a:tc>
                <a:tc>
                  <a:txBody>
                    <a:bodyPr/>
                    <a:lstStyle/>
                    <a:p>
                      <a:pPr algn="ctr"/>
                      <a:r>
                        <a:rPr lang="de-DE" sz="1600" b="0">
                          <a:solidFill>
                            <a:schemeClr val="accent6"/>
                          </a:solidFill>
                        </a:rPr>
                        <a:t>close to limits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a:solidFill>
                            <a:schemeClr val="accent4"/>
                          </a:solidFill>
                        </a:rPr>
                        <a:t>below F</a:t>
                      </a:r>
                      <a:r>
                        <a:rPr lang="de-DE" sz="1600" b="1" baseline="-25000">
                          <a:solidFill>
                            <a:schemeClr val="accent4"/>
                          </a:solidFill>
                        </a:rPr>
                        <a:t>MSY</a:t>
                      </a:r>
                      <a:endParaRPr lang="de-DE" sz="2800" b="1" baseline="-25000">
                        <a:solidFill>
                          <a:schemeClr val="accent4"/>
                        </a:solidFill>
                      </a:endParaRPr>
                    </a:p>
                  </a:txBody>
                  <a:tcPr anchor="ctr"/>
                </a:tc>
                <a:tc>
                  <a:txBody>
                    <a:bodyPr/>
                    <a:lstStyle/>
                    <a:p>
                      <a:pPr algn="ctr"/>
                      <a:r>
                        <a:rPr lang="de-DE" sz="1600" b="1">
                          <a:solidFill>
                            <a:schemeClr val="accent5"/>
                          </a:solidFill>
                        </a:rPr>
                        <a:t>in decline</a:t>
                      </a:r>
                    </a:p>
                  </a:txBody>
                  <a:tcPr anchor="ctr"/>
                </a:tc>
                <a:extLst>
                  <a:ext uri="{0D108BD9-81ED-4DB2-BD59-A6C34878D82A}">
                    <a16:rowId xmlns:a16="http://schemas.microsoft.com/office/drawing/2014/main" val="3317646016"/>
                  </a:ext>
                </a:extLst>
              </a:tr>
              <a:tr h="503527">
                <a:tc>
                  <a:txBody>
                    <a:bodyPr/>
                    <a:lstStyle/>
                    <a:p>
                      <a:r>
                        <a:rPr lang="de-DE" sz="1600"/>
                        <a:t>Gulf of Riga </a:t>
                      </a:r>
                      <a:r>
                        <a:rPr lang="de-DE" sz="1600" b="1"/>
                        <a:t>herring</a:t>
                      </a:r>
                    </a:p>
                  </a:txBody>
                  <a:tcPr anchor="ctr"/>
                </a:tc>
                <a:tc>
                  <a:txBody>
                    <a:bodyPr/>
                    <a:lstStyle/>
                    <a:p>
                      <a:pPr algn="ctr"/>
                      <a:r>
                        <a:rPr lang="de-DE" sz="1600" b="1">
                          <a:solidFill>
                            <a:schemeClr val="accent4"/>
                          </a:solidFill>
                        </a:rPr>
                        <a:t>far above limits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a:solidFill>
                            <a:schemeClr val="accent4"/>
                          </a:solidFill>
                        </a:rPr>
                        <a:t>below F</a:t>
                      </a:r>
                      <a:r>
                        <a:rPr lang="de-DE" sz="1600" b="1" baseline="-25000">
                          <a:solidFill>
                            <a:schemeClr val="accent4"/>
                          </a:solidFill>
                        </a:rPr>
                        <a:t>MSY</a:t>
                      </a:r>
                      <a:endParaRPr lang="de-DE" sz="2800" b="1" baseline="-25000">
                        <a:solidFill>
                          <a:schemeClr val="accent4"/>
                        </a:solidFill>
                      </a:endParaRPr>
                    </a:p>
                  </a:txBody>
                  <a:tcPr anchor="ctr"/>
                </a:tc>
                <a:tc>
                  <a:txBody>
                    <a:bodyPr/>
                    <a:lstStyle/>
                    <a:p>
                      <a:pPr algn="ctr"/>
                      <a:r>
                        <a:rPr lang="de-DE" sz="1600" b="1" dirty="0" err="1">
                          <a:solidFill>
                            <a:schemeClr val="accent4"/>
                          </a:solidFill>
                        </a:rPr>
                        <a:t>safe</a:t>
                      </a:r>
                      <a:endParaRPr lang="de-DE" sz="1600" b="1" dirty="0">
                        <a:solidFill>
                          <a:schemeClr val="accent4"/>
                        </a:solidFill>
                      </a:endParaRPr>
                    </a:p>
                  </a:txBody>
                  <a:tcPr anchor="ctr"/>
                </a:tc>
                <a:extLst>
                  <a:ext uri="{0D108BD9-81ED-4DB2-BD59-A6C34878D82A}">
                    <a16:rowId xmlns:a16="http://schemas.microsoft.com/office/drawing/2014/main" val="2312519888"/>
                  </a:ext>
                </a:extLst>
              </a:tr>
              <a:tr h="503527">
                <a:tc>
                  <a:txBody>
                    <a:bodyPr/>
                    <a:lstStyle/>
                    <a:p>
                      <a:r>
                        <a:rPr lang="de-DE" sz="1600"/>
                        <a:t>Baltic </a:t>
                      </a:r>
                      <a:r>
                        <a:rPr lang="de-DE" sz="1600" b="1"/>
                        <a:t>sprat</a:t>
                      </a:r>
                    </a:p>
                  </a:txBody>
                  <a:tcPr anchor="ctr"/>
                </a:tc>
                <a:tc>
                  <a:txBody>
                    <a:bodyPr/>
                    <a:lstStyle/>
                    <a:p>
                      <a:pPr algn="ctr"/>
                      <a:r>
                        <a:rPr lang="de-DE" sz="1600" b="0">
                          <a:solidFill>
                            <a:schemeClr val="accent5"/>
                          </a:solidFill>
                        </a:rPr>
                        <a:t>slightly above limits</a:t>
                      </a:r>
                    </a:p>
                  </a:txBody>
                  <a:tcPr anchor="ctr"/>
                </a:tc>
                <a:tc>
                  <a:txBody>
                    <a:bodyPr/>
                    <a:lstStyle/>
                    <a:p>
                      <a:pPr algn="ctr"/>
                      <a:r>
                        <a:rPr lang="de-DE" sz="1600" b="1">
                          <a:solidFill>
                            <a:schemeClr val="accent6"/>
                          </a:solidFill>
                        </a:rPr>
                        <a:t>above F</a:t>
                      </a:r>
                      <a:r>
                        <a:rPr lang="de-DE" sz="1600" b="1" baseline="-25000">
                          <a:solidFill>
                            <a:schemeClr val="accent6"/>
                          </a:solidFill>
                        </a:rPr>
                        <a:t>MSY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noProof="0" dirty="0" smtClean="0">
                          <a:solidFill>
                            <a:schemeClr val="accent5"/>
                          </a:solidFill>
                        </a:rPr>
                        <a:t>in decline</a:t>
                      </a:r>
                      <a:endParaRPr lang="en-GB" sz="1600" b="1" noProof="0" dirty="0">
                        <a:solidFill>
                          <a:schemeClr val="accent5"/>
                        </a:solidFill>
                      </a:endParaRPr>
                    </a:p>
                  </a:txBody>
                  <a:tcPr anchor="ctr"/>
                </a:tc>
                <a:extLst>
                  <a:ext uri="{0D108BD9-81ED-4DB2-BD59-A6C34878D82A}">
                    <a16:rowId xmlns:a16="http://schemas.microsoft.com/office/drawing/2014/main" val="948782278"/>
                  </a:ext>
                </a:extLst>
              </a:tr>
            </a:tbl>
          </a:graphicData>
        </a:graphic>
      </p:graphicFrame>
      <p:sp>
        <p:nvSpPr>
          <p:cNvPr id="16" name="Title 3">
            <a:extLst>
              <a:ext uri="{FF2B5EF4-FFF2-40B4-BE49-F238E27FC236}">
                <a16:creationId xmlns:a16="http://schemas.microsoft.com/office/drawing/2014/main" id="{E3305E26-4C44-24D9-2893-B1B2421F6C70}"/>
              </a:ext>
            </a:extLst>
          </p:cNvPr>
          <p:cNvSpPr txBox="1">
            <a:spLocks/>
          </p:cNvSpPr>
          <p:nvPr/>
        </p:nvSpPr>
        <p:spPr>
          <a:xfrm>
            <a:off x="332046" y="1152042"/>
            <a:ext cx="11388900" cy="815859"/>
          </a:xfrm>
          <a:prstGeom prst="rect">
            <a:avLst/>
          </a:prstGeom>
        </p:spPr>
        <p:txBody>
          <a:bodyPr vert="horz" lIns="0" tIns="0" rIns="0" bIns="0" rtlCol="0" anchor="t">
            <a:noAutofit/>
          </a:bodyPr>
          <a:lstStyle>
            <a:lvl1pPr algn="l" defTabSz="914400" rtl="0" eaLnBrk="1" latinLnBrk="0" hangingPunct="1">
              <a:lnSpc>
                <a:spcPct val="90000"/>
              </a:lnSpc>
              <a:spcBef>
                <a:spcPts val="0"/>
              </a:spcBef>
              <a:buNone/>
              <a:defRPr sz="1600" b="1" kern="1200" cap="none" baseline="0">
                <a:solidFill>
                  <a:schemeClr val="accent1"/>
                </a:solidFill>
                <a:latin typeface="+mj-lt"/>
                <a:ea typeface="EuropeaEco" pitchFamily="2" charset="0"/>
                <a:cs typeface="+mj-cs"/>
              </a:defRPr>
            </a:lvl1pPr>
          </a:lstStyle>
          <a:p>
            <a:r>
              <a:rPr lang="en-GB" sz="3600" dirty="0"/>
              <a:t>Most Baltic fish stocks </a:t>
            </a:r>
            <a:r>
              <a:rPr lang="en-GB" sz="3600" dirty="0" smtClean="0"/>
              <a:t>are in </a:t>
            </a:r>
            <a:r>
              <a:rPr lang="en-GB" sz="3600" dirty="0"/>
              <a:t>an unsustainable state</a:t>
            </a:r>
          </a:p>
        </p:txBody>
      </p:sp>
      <p:sp>
        <p:nvSpPr>
          <p:cNvPr id="17" name="Text Placeholder 2">
            <a:extLst>
              <a:ext uri="{FF2B5EF4-FFF2-40B4-BE49-F238E27FC236}">
                <a16:creationId xmlns:a16="http://schemas.microsoft.com/office/drawing/2014/main" id="{8F129087-3984-6754-E708-E6E02828359F}"/>
              </a:ext>
            </a:extLst>
          </p:cNvPr>
          <p:cNvSpPr txBox="1">
            <a:spLocks/>
          </p:cNvSpPr>
          <p:nvPr/>
        </p:nvSpPr>
        <p:spPr>
          <a:xfrm>
            <a:off x="280092" y="418013"/>
            <a:ext cx="5542976" cy="362069"/>
          </a:xfrm>
          <a:prstGeom prst="rect">
            <a:avLst/>
          </a:prstGeom>
        </p:spPr>
        <p:txBody>
          <a:bodyPr/>
          <a:lstStyle>
            <a:lvl1pPr marL="0" indent="0" algn="l" defTabSz="914400" rtl="0" eaLnBrk="1" latinLnBrk="0" hangingPunct="1">
              <a:lnSpc>
                <a:spcPct val="100000"/>
              </a:lnSpc>
              <a:spcBef>
                <a:spcPts val="0"/>
              </a:spcBef>
              <a:buFont typeface="Myriad Pro" panose="020B0604020202020204" pitchFamily="34" charset="0"/>
              <a:buNone/>
              <a:defRPr sz="180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r>
              <a:rPr lang="en-GB" sz="1600" b="1" dirty="0" smtClean="0">
                <a:solidFill>
                  <a:schemeClr val="accent1"/>
                </a:solidFill>
              </a:rPr>
              <a:t>Overview</a:t>
            </a:r>
            <a:endParaRPr lang="en-GB" sz="1600" b="1" dirty="0">
              <a:solidFill>
                <a:schemeClr val="accent1"/>
              </a:solidFill>
            </a:endParaRPr>
          </a:p>
        </p:txBody>
      </p:sp>
    </p:spTree>
    <p:extLst>
      <p:ext uri="{BB962C8B-B14F-4D97-AF65-F5344CB8AC3E}">
        <p14:creationId xmlns:p14="http://schemas.microsoft.com/office/powerpoint/2010/main" val="2484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BBED5-D9C7-7749-8249-9871A92E479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6B0D47A-FA80-B8E0-7642-47D5E3DDD259}"/>
              </a:ext>
            </a:extLst>
          </p:cNvPr>
          <p:cNvSpPr>
            <a:spLocks noGrp="1"/>
          </p:cNvSpPr>
          <p:nvPr>
            <p:ph type="body" sz="quarter" idx="20"/>
          </p:nvPr>
        </p:nvSpPr>
        <p:spPr/>
        <p:txBody>
          <a:bodyPr/>
          <a:lstStyle/>
          <a:p>
            <a:r>
              <a:rPr lang="en-GB" dirty="0" smtClean="0"/>
              <a:t>Causes for the depletion of Baltic fish stocks</a:t>
            </a:r>
            <a:endParaRPr lang="en-GB" dirty="0"/>
          </a:p>
        </p:txBody>
      </p:sp>
      <p:sp>
        <p:nvSpPr>
          <p:cNvPr id="4" name="Title 3">
            <a:extLst>
              <a:ext uri="{FF2B5EF4-FFF2-40B4-BE49-F238E27FC236}">
                <a16:creationId xmlns:a16="http://schemas.microsoft.com/office/drawing/2014/main" id="{A488DB9E-3BDE-A61F-1AD0-6E0A9B553157}"/>
              </a:ext>
            </a:extLst>
          </p:cNvPr>
          <p:cNvSpPr>
            <a:spLocks noGrp="1"/>
          </p:cNvSpPr>
          <p:nvPr>
            <p:ph type="ctrTitle"/>
          </p:nvPr>
        </p:nvSpPr>
        <p:spPr>
          <a:xfrm>
            <a:off x="404781" y="966986"/>
            <a:ext cx="11607109" cy="815859"/>
          </a:xfrm>
        </p:spPr>
        <p:txBody>
          <a:bodyPr>
            <a:noAutofit/>
          </a:bodyPr>
          <a:lstStyle/>
          <a:p>
            <a:r>
              <a:rPr lang="en-GB" sz="3600" dirty="0"/>
              <a:t>Historical overfishing caused low productivity states </a:t>
            </a:r>
          </a:p>
        </p:txBody>
      </p:sp>
      <p:grpSp>
        <p:nvGrpSpPr>
          <p:cNvPr id="19" name="Gruppieren 18">
            <a:extLst>
              <a:ext uri="{FF2B5EF4-FFF2-40B4-BE49-F238E27FC236}">
                <a16:creationId xmlns:a16="http://schemas.microsoft.com/office/drawing/2014/main" id="{85B14619-534B-4EA8-EAB1-BE15A1D0ACD5}"/>
              </a:ext>
            </a:extLst>
          </p:cNvPr>
          <p:cNvGrpSpPr/>
          <p:nvPr/>
        </p:nvGrpSpPr>
        <p:grpSpPr>
          <a:xfrm>
            <a:off x="889481" y="1868810"/>
            <a:ext cx="8640000" cy="4320000"/>
            <a:chOff x="916362" y="2138976"/>
            <a:chExt cx="8640000" cy="4320000"/>
          </a:xfrm>
        </p:grpSpPr>
        <p:pic>
          <p:nvPicPr>
            <p:cNvPr id="10" name="Grafik 9">
              <a:extLst>
                <a:ext uri="{FF2B5EF4-FFF2-40B4-BE49-F238E27FC236}">
                  <a16:creationId xmlns:a16="http://schemas.microsoft.com/office/drawing/2014/main" id="{02645A5A-5BC5-437A-1D28-D8583567E72B}"/>
                </a:ext>
              </a:extLst>
            </p:cNvPr>
            <p:cNvPicPr>
              <a:picLocks noChangeAspect="1"/>
            </p:cNvPicPr>
            <p:nvPr/>
          </p:nvPicPr>
          <p:blipFill>
            <a:blip r:embed="rId2"/>
            <a:stretch>
              <a:fillRect/>
            </a:stretch>
          </p:blipFill>
          <p:spPr>
            <a:xfrm>
              <a:off x="916362" y="2138976"/>
              <a:ext cx="8640000" cy="4320000"/>
            </a:xfrm>
            <a:prstGeom prst="rect">
              <a:avLst/>
            </a:prstGeom>
            <a:ln w="25400">
              <a:solidFill>
                <a:schemeClr val="tx1"/>
              </a:solidFill>
            </a:ln>
          </p:spPr>
        </p:pic>
        <p:grpSp>
          <p:nvGrpSpPr>
            <p:cNvPr id="18" name="Gruppieren 17">
              <a:extLst>
                <a:ext uri="{FF2B5EF4-FFF2-40B4-BE49-F238E27FC236}">
                  <a16:creationId xmlns:a16="http://schemas.microsoft.com/office/drawing/2014/main" id="{E6200029-68C8-1802-E13B-C7A28D51C07F}"/>
                </a:ext>
              </a:extLst>
            </p:cNvPr>
            <p:cNvGrpSpPr/>
            <p:nvPr/>
          </p:nvGrpSpPr>
          <p:grpSpPr>
            <a:xfrm>
              <a:off x="2324489" y="2708442"/>
              <a:ext cx="6611285" cy="2457966"/>
              <a:chOff x="2324489" y="2698051"/>
              <a:chExt cx="6611285" cy="2457966"/>
            </a:xfrm>
          </p:grpSpPr>
          <p:sp>
            <p:nvSpPr>
              <p:cNvPr id="11" name="Textfeld 10">
                <a:extLst>
                  <a:ext uri="{FF2B5EF4-FFF2-40B4-BE49-F238E27FC236}">
                    <a16:creationId xmlns:a16="http://schemas.microsoft.com/office/drawing/2014/main" id="{78728F2C-229E-C69E-1CC0-44558EAE1B1D}"/>
                  </a:ext>
                </a:extLst>
              </p:cNvPr>
              <p:cNvSpPr txBox="1"/>
              <p:nvPr/>
            </p:nvSpPr>
            <p:spPr>
              <a:xfrm>
                <a:off x="5857985" y="3907514"/>
                <a:ext cx="1407758" cy="400110"/>
              </a:xfrm>
              <a:prstGeom prst="rect">
                <a:avLst/>
              </a:prstGeom>
              <a:noFill/>
            </p:spPr>
            <p:txBody>
              <a:bodyPr wrap="none" rtlCol="0">
                <a:spAutoFit/>
              </a:bodyPr>
              <a:lstStyle/>
              <a:p>
                <a:r>
                  <a:rPr lang="de-DE" sz="2000" b="1">
                    <a:solidFill>
                      <a:schemeClr val="accent6"/>
                    </a:solidFill>
                  </a:rPr>
                  <a:t>MSY B</a:t>
                </a:r>
                <a:r>
                  <a:rPr lang="de-DE" sz="2000" b="1" baseline="-25000">
                    <a:solidFill>
                      <a:schemeClr val="accent6"/>
                    </a:solidFill>
                  </a:rPr>
                  <a:t>trigger</a:t>
                </a:r>
              </a:p>
            </p:txBody>
          </p:sp>
          <p:sp>
            <p:nvSpPr>
              <p:cNvPr id="12" name="Textfeld 11">
                <a:extLst>
                  <a:ext uri="{FF2B5EF4-FFF2-40B4-BE49-F238E27FC236}">
                    <a16:creationId xmlns:a16="http://schemas.microsoft.com/office/drawing/2014/main" id="{ECCF4FD6-93DC-86B2-5142-8537E002E7BB}"/>
                  </a:ext>
                </a:extLst>
              </p:cNvPr>
              <p:cNvSpPr txBox="1"/>
              <p:nvPr/>
            </p:nvSpPr>
            <p:spPr>
              <a:xfrm>
                <a:off x="8286237" y="4076792"/>
                <a:ext cx="649537" cy="461665"/>
              </a:xfrm>
              <a:prstGeom prst="rect">
                <a:avLst/>
              </a:prstGeom>
              <a:noFill/>
            </p:spPr>
            <p:txBody>
              <a:bodyPr wrap="none" rtlCol="0">
                <a:spAutoFit/>
              </a:bodyPr>
              <a:lstStyle/>
              <a:p>
                <a:r>
                  <a:rPr lang="de-DE" sz="2400" b="1">
                    <a:solidFill>
                      <a:schemeClr val="accent6"/>
                    </a:solidFill>
                  </a:rPr>
                  <a:t>B</a:t>
                </a:r>
                <a:r>
                  <a:rPr lang="de-DE" sz="2400" b="1" baseline="-25000">
                    <a:solidFill>
                      <a:schemeClr val="accent6"/>
                    </a:solidFill>
                  </a:rPr>
                  <a:t>lim</a:t>
                </a:r>
              </a:p>
            </p:txBody>
          </p:sp>
          <p:sp>
            <p:nvSpPr>
              <p:cNvPr id="13" name="Pfeil nach unten 12">
                <a:extLst>
                  <a:ext uri="{FF2B5EF4-FFF2-40B4-BE49-F238E27FC236}">
                    <a16:creationId xmlns:a16="http://schemas.microsoft.com/office/drawing/2014/main" id="{0917DA60-60DC-6F60-3DB4-624BB12FE93D}"/>
                  </a:ext>
                </a:extLst>
              </p:cNvPr>
              <p:cNvSpPr/>
              <p:nvPr/>
            </p:nvSpPr>
            <p:spPr>
              <a:xfrm>
                <a:off x="6561864" y="4306972"/>
                <a:ext cx="265458" cy="40011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sp>
            <p:nvSpPr>
              <p:cNvPr id="14" name="Pfeil nach unten 13">
                <a:extLst>
                  <a:ext uri="{FF2B5EF4-FFF2-40B4-BE49-F238E27FC236}">
                    <a16:creationId xmlns:a16="http://schemas.microsoft.com/office/drawing/2014/main" id="{E00728FC-3389-478B-D782-E2468A6DFE9D}"/>
                  </a:ext>
                </a:extLst>
              </p:cNvPr>
              <p:cNvSpPr/>
              <p:nvPr/>
            </p:nvSpPr>
            <p:spPr>
              <a:xfrm>
                <a:off x="8465587" y="4605944"/>
                <a:ext cx="265458" cy="550073"/>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sp>
            <p:nvSpPr>
              <p:cNvPr id="15" name="Textfeld 14">
                <a:extLst>
                  <a:ext uri="{FF2B5EF4-FFF2-40B4-BE49-F238E27FC236}">
                    <a16:creationId xmlns:a16="http://schemas.microsoft.com/office/drawing/2014/main" id="{91E2DB1B-5095-C678-72FE-9A23C6A1E39E}"/>
                  </a:ext>
                </a:extLst>
              </p:cNvPr>
              <p:cNvSpPr txBox="1"/>
              <p:nvPr/>
            </p:nvSpPr>
            <p:spPr>
              <a:xfrm>
                <a:off x="5947327" y="2698051"/>
                <a:ext cx="1826141" cy="369332"/>
              </a:xfrm>
              <a:prstGeom prst="rect">
                <a:avLst/>
              </a:prstGeom>
              <a:noFill/>
            </p:spPr>
            <p:txBody>
              <a:bodyPr wrap="none" rtlCol="0">
                <a:spAutoFit/>
              </a:bodyPr>
              <a:lstStyle/>
              <a:p>
                <a:r>
                  <a:rPr lang="en-GB" b="1" dirty="0" smtClean="0"/>
                  <a:t>EU management</a:t>
                </a:r>
                <a:endParaRPr lang="en-GB" b="1" dirty="0"/>
              </a:p>
            </p:txBody>
          </p:sp>
          <p:sp>
            <p:nvSpPr>
              <p:cNvPr id="16" name="Textfeld 15">
                <a:extLst>
                  <a:ext uri="{FF2B5EF4-FFF2-40B4-BE49-F238E27FC236}">
                    <a16:creationId xmlns:a16="http://schemas.microsoft.com/office/drawing/2014/main" id="{3730484B-FDC5-2868-7C7B-61DE40A76A4A}"/>
                  </a:ext>
                </a:extLst>
              </p:cNvPr>
              <p:cNvSpPr txBox="1"/>
              <p:nvPr/>
            </p:nvSpPr>
            <p:spPr>
              <a:xfrm>
                <a:off x="8269636" y="2698051"/>
                <a:ext cx="652743" cy="369332"/>
              </a:xfrm>
              <a:prstGeom prst="rect">
                <a:avLst/>
              </a:prstGeom>
              <a:noFill/>
            </p:spPr>
            <p:txBody>
              <a:bodyPr wrap="none" rtlCol="0">
                <a:spAutoFit/>
              </a:bodyPr>
              <a:lstStyle/>
              <a:p>
                <a:r>
                  <a:rPr lang="de-DE" b="1" dirty="0"/>
                  <a:t>MAP</a:t>
                </a:r>
              </a:p>
            </p:txBody>
          </p:sp>
          <p:sp>
            <p:nvSpPr>
              <p:cNvPr id="17" name="Textfeld 16">
                <a:extLst>
                  <a:ext uri="{FF2B5EF4-FFF2-40B4-BE49-F238E27FC236}">
                    <a16:creationId xmlns:a16="http://schemas.microsoft.com/office/drawing/2014/main" id="{BF5318BF-01F3-9A35-6C0C-EDCCB35AAC1A}"/>
                  </a:ext>
                </a:extLst>
              </p:cNvPr>
              <p:cNvSpPr txBox="1"/>
              <p:nvPr/>
            </p:nvSpPr>
            <p:spPr>
              <a:xfrm>
                <a:off x="2324489" y="2698051"/>
                <a:ext cx="2537874" cy="369332"/>
              </a:xfrm>
              <a:prstGeom prst="rect">
                <a:avLst/>
              </a:prstGeom>
              <a:noFill/>
            </p:spPr>
            <p:txBody>
              <a:bodyPr wrap="none" rtlCol="0">
                <a:spAutoFit/>
              </a:bodyPr>
              <a:lstStyle/>
              <a:p>
                <a:r>
                  <a:rPr lang="en-GB" b="1" dirty="0" smtClean="0"/>
                  <a:t>before EU management</a:t>
                </a:r>
                <a:endParaRPr lang="en-GB" b="1" dirty="0"/>
              </a:p>
            </p:txBody>
          </p:sp>
        </p:grpSp>
      </p:grpSp>
    </p:spTree>
    <p:extLst>
      <p:ext uri="{BB962C8B-B14F-4D97-AF65-F5344CB8AC3E}">
        <p14:creationId xmlns:p14="http://schemas.microsoft.com/office/powerpoint/2010/main" val="4045370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BA8F0-D2B0-A689-AD19-2523C07BD03B}"/>
            </a:ext>
          </a:extLst>
        </p:cNvPr>
        <p:cNvGrpSpPr/>
        <p:nvPr/>
      </p:nvGrpSpPr>
      <p:grpSpPr>
        <a:xfrm>
          <a:off x="0" y="0"/>
          <a:ext cx="0" cy="0"/>
          <a:chOff x="0" y="0"/>
          <a:chExt cx="0" cy="0"/>
        </a:xfrm>
      </p:grpSpPr>
      <p:sp>
        <p:nvSpPr>
          <p:cNvPr id="14" name="Text Placeholder 2">
            <a:extLst>
              <a:ext uri="{FF2B5EF4-FFF2-40B4-BE49-F238E27FC236}">
                <a16:creationId xmlns:a16="http://schemas.microsoft.com/office/drawing/2014/main" id="{86B0D47A-FA80-B8E0-7642-47D5E3DDD259}"/>
              </a:ext>
            </a:extLst>
          </p:cNvPr>
          <p:cNvSpPr>
            <a:spLocks noGrp="1"/>
          </p:cNvSpPr>
          <p:nvPr>
            <p:ph type="body" sz="quarter" idx="20"/>
          </p:nvPr>
        </p:nvSpPr>
        <p:spPr>
          <a:xfrm>
            <a:off x="394393" y="403475"/>
            <a:ext cx="5542976" cy="362069"/>
          </a:xfrm>
        </p:spPr>
        <p:txBody>
          <a:bodyPr/>
          <a:lstStyle/>
          <a:p>
            <a:r>
              <a:rPr lang="en-GB" dirty="0" smtClean="0"/>
              <a:t>Causes for the depletion of Baltic fish stocks</a:t>
            </a:r>
            <a:endParaRPr lang="en-GB" dirty="0"/>
          </a:p>
        </p:txBody>
      </p:sp>
      <p:sp>
        <p:nvSpPr>
          <p:cNvPr id="15" name="Title 3">
            <a:extLst>
              <a:ext uri="{FF2B5EF4-FFF2-40B4-BE49-F238E27FC236}">
                <a16:creationId xmlns:a16="http://schemas.microsoft.com/office/drawing/2014/main" id="{A488DB9E-3BDE-A61F-1AD0-6E0A9B553157}"/>
              </a:ext>
            </a:extLst>
          </p:cNvPr>
          <p:cNvSpPr txBox="1">
            <a:spLocks/>
          </p:cNvSpPr>
          <p:nvPr/>
        </p:nvSpPr>
        <p:spPr>
          <a:xfrm>
            <a:off x="404781" y="966986"/>
            <a:ext cx="11607109" cy="815859"/>
          </a:xfrm>
          <a:prstGeom prst="rect">
            <a:avLst/>
          </a:prstGeom>
        </p:spPr>
        <p:txBody>
          <a:bodyPr vert="horz" lIns="0" tIns="0" rIns="0" bIns="0" rtlCol="0" anchor="t">
            <a:noAutofit/>
          </a:bodyPr>
          <a:lstStyle>
            <a:lvl1pPr algn="l" defTabSz="914400" rtl="0" eaLnBrk="1" latinLnBrk="0" hangingPunct="1">
              <a:lnSpc>
                <a:spcPct val="90000"/>
              </a:lnSpc>
              <a:spcBef>
                <a:spcPts val="0"/>
              </a:spcBef>
              <a:buNone/>
              <a:defRPr sz="4500" b="1" kern="1200" cap="none" baseline="0">
                <a:solidFill>
                  <a:schemeClr val="accent1"/>
                </a:solidFill>
                <a:latin typeface="EuropeaEco" pitchFamily="2" charset="0"/>
                <a:ea typeface="EuropeaEco" pitchFamily="2" charset="0"/>
                <a:cs typeface="+mj-cs"/>
              </a:defRPr>
            </a:lvl1pPr>
          </a:lstStyle>
          <a:p>
            <a:r>
              <a:rPr lang="en-GB" sz="3600" dirty="0" smtClean="0"/>
              <a:t>Historical overfishing caused low productivity states </a:t>
            </a:r>
            <a:endParaRPr lang="en-GB" sz="3600" dirty="0"/>
          </a:p>
        </p:txBody>
      </p:sp>
      <p:grpSp>
        <p:nvGrpSpPr>
          <p:cNvPr id="2" name="Gruppieren 1">
            <a:extLst>
              <a:ext uri="{FF2B5EF4-FFF2-40B4-BE49-F238E27FC236}">
                <a16:creationId xmlns:a16="http://schemas.microsoft.com/office/drawing/2014/main" id="{6036327C-0A4A-D879-AC0A-3BE11612D8C2}"/>
              </a:ext>
            </a:extLst>
          </p:cNvPr>
          <p:cNvGrpSpPr/>
          <p:nvPr/>
        </p:nvGrpSpPr>
        <p:grpSpPr>
          <a:xfrm>
            <a:off x="908012" y="1861675"/>
            <a:ext cx="8639999" cy="4320000"/>
            <a:chOff x="350172" y="2166272"/>
            <a:chExt cx="8639999" cy="4320000"/>
          </a:xfrm>
        </p:grpSpPr>
        <p:pic>
          <p:nvPicPr>
            <p:cNvPr id="5" name="Grafik 4">
              <a:extLst>
                <a:ext uri="{FF2B5EF4-FFF2-40B4-BE49-F238E27FC236}">
                  <a16:creationId xmlns:a16="http://schemas.microsoft.com/office/drawing/2014/main" id="{E9A9867B-65AE-A9A0-ED62-2CA333C4F638}"/>
                </a:ext>
              </a:extLst>
            </p:cNvPr>
            <p:cNvPicPr>
              <a:picLocks noChangeAspect="1"/>
            </p:cNvPicPr>
            <p:nvPr/>
          </p:nvPicPr>
          <p:blipFill>
            <a:blip r:embed="rId2"/>
            <a:stretch>
              <a:fillRect/>
            </a:stretch>
          </p:blipFill>
          <p:spPr>
            <a:xfrm>
              <a:off x="350172" y="2166272"/>
              <a:ext cx="8639999" cy="4320000"/>
            </a:xfrm>
            <a:prstGeom prst="rect">
              <a:avLst/>
            </a:prstGeom>
            <a:ln w="25400">
              <a:solidFill>
                <a:schemeClr val="tx1"/>
              </a:solidFill>
            </a:ln>
          </p:spPr>
        </p:pic>
        <p:sp>
          <p:nvSpPr>
            <p:cNvPr id="6" name="Textfeld 5">
              <a:extLst>
                <a:ext uri="{FF2B5EF4-FFF2-40B4-BE49-F238E27FC236}">
                  <a16:creationId xmlns:a16="http://schemas.microsoft.com/office/drawing/2014/main" id="{7ECD1BD7-49FE-8A6E-5EF0-F6DF4DDF0D24}"/>
                </a:ext>
              </a:extLst>
            </p:cNvPr>
            <p:cNvSpPr txBox="1"/>
            <p:nvPr/>
          </p:nvSpPr>
          <p:spPr>
            <a:xfrm>
              <a:off x="4715886" y="3640218"/>
              <a:ext cx="1407758" cy="400110"/>
            </a:xfrm>
            <a:prstGeom prst="rect">
              <a:avLst/>
            </a:prstGeom>
            <a:noFill/>
          </p:spPr>
          <p:txBody>
            <a:bodyPr wrap="none" rtlCol="0">
              <a:spAutoFit/>
            </a:bodyPr>
            <a:lstStyle/>
            <a:p>
              <a:r>
                <a:rPr lang="de-DE" sz="2000" b="1" dirty="0">
                  <a:solidFill>
                    <a:schemeClr val="accent6"/>
                  </a:solidFill>
                </a:rPr>
                <a:t>MSY </a:t>
              </a:r>
              <a:r>
                <a:rPr lang="de-DE" sz="2000" b="1" dirty="0" err="1">
                  <a:solidFill>
                    <a:schemeClr val="accent6"/>
                  </a:solidFill>
                </a:rPr>
                <a:t>B</a:t>
              </a:r>
              <a:r>
                <a:rPr lang="de-DE" sz="2000" b="1" baseline="-25000" dirty="0" err="1">
                  <a:solidFill>
                    <a:schemeClr val="accent6"/>
                  </a:solidFill>
                </a:rPr>
                <a:t>trigger</a:t>
              </a:r>
              <a:endParaRPr lang="de-DE" sz="2000" b="1" baseline="-25000" dirty="0">
                <a:solidFill>
                  <a:schemeClr val="accent6"/>
                </a:solidFill>
              </a:endParaRPr>
            </a:p>
          </p:txBody>
        </p:sp>
        <p:sp>
          <p:nvSpPr>
            <p:cNvPr id="7" name="Textfeld 6">
              <a:extLst>
                <a:ext uri="{FF2B5EF4-FFF2-40B4-BE49-F238E27FC236}">
                  <a16:creationId xmlns:a16="http://schemas.microsoft.com/office/drawing/2014/main" id="{CD60F9AB-60C3-13A2-E2F5-A5906B37415C}"/>
                </a:ext>
              </a:extLst>
            </p:cNvPr>
            <p:cNvSpPr txBox="1"/>
            <p:nvPr/>
          </p:nvSpPr>
          <p:spPr>
            <a:xfrm>
              <a:off x="1854741" y="5611404"/>
              <a:ext cx="649537" cy="461665"/>
            </a:xfrm>
            <a:prstGeom prst="rect">
              <a:avLst/>
            </a:prstGeom>
            <a:noFill/>
          </p:spPr>
          <p:txBody>
            <a:bodyPr wrap="none" rtlCol="0">
              <a:spAutoFit/>
            </a:bodyPr>
            <a:lstStyle/>
            <a:p>
              <a:r>
                <a:rPr lang="de-DE" sz="2400" b="1">
                  <a:solidFill>
                    <a:schemeClr val="accent6"/>
                  </a:solidFill>
                </a:rPr>
                <a:t>B</a:t>
              </a:r>
              <a:r>
                <a:rPr lang="de-DE" sz="2400" b="1" baseline="-25000">
                  <a:solidFill>
                    <a:schemeClr val="accent6"/>
                  </a:solidFill>
                </a:rPr>
                <a:t>lim</a:t>
              </a:r>
            </a:p>
          </p:txBody>
        </p:sp>
        <p:sp>
          <p:nvSpPr>
            <p:cNvPr id="8" name="Pfeil nach unten 7">
              <a:extLst>
                <a:ext uri="{FF2B5EF4-FFF2-40B4-BE49-F238E27FC236}">
                  <a16:creationId xmlns:a16="http://schemas.microsoft.com/office/drawing/2014/main" id="{08054EA0-8AF9-2896-461E-D633271F340C}"/>
                </a:ext>
              </a:extLst>
            </p:cNvPr>
            <p:cNvSpPr/>
            <p:nvPr/>
          </p:nvSpPr>
          <p:spPr>
            <a:xfrm>
              <a:off x="5205895" y="3972154"/>
              <a:ext cx="265458" cy="40011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sp>
          <p:nvSpPr>
            <p:cNvPr id="9" name="Pfeil nach unten 8">
              <a:extLst>
                <a:ext uri="{FF2B5EF4-FFF2-40B4-BE49-F238E27FC236}">
                  <a16:creationId xmlns:a16="http://schemas.microsoft.com/office/drawing/2014/main" id="{D8DA666D-85CE-3E2A-0242-8583FC94F557}"/>
                </a:ext>
              </a:extLst>
            </p:cNvPr>
            <p:cNvSpPr/>
            <p:nvPr/>
          </p:nvSpPr>
          <p:spPr>
            <a:xfrm rot="10800000">
              <a:off x="2092037" y="5259376"/>
              <a:ext cx="265458" cy="455624"/>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sp>
          <p:nvSpPr>
            <p:cNvPr id="20" name="Textfeld 19">
              <a:extLst>
                <a:ext uri="{FF2B5EF4-FFF2-40B4-BE49-F238E27FC236}">
                  <a16:creationId xmlns:a16="http://schemas.microsoft.com/office/drawing/2014/main" id="{84AD29E1-32C7-947A-3F31-8D18C584018A}"/>
                </a:ext>
              </a:extLst>
            </p:cNvPr>
            <p:cNvSpPr txBox="1"/>
            <p:nvPr/>
          </p:nvSpPr>
          <p:spPr>
            <a:xfrm>
              <a:off x="6333154" y="2637512"/>
              <a:ext cx="1638590" cy="338554"/>
            </a:xfrm>
            <a:prstGeom prst="rect">
              <a:avLst/>
            </a:prstGeom>
            <a:noFill/>
          </p:spPr>
          <p:txBody>
            <a:bodyPr wrap="none" rtlCol="0">
              <a:spAutoFit/>
            </a:bodyPr>
            <a:lstStyle/>
            <a:p>
              <a:r>
                <a:rPr lang="en-GB" sz="1600" b="1" dirty="0" smtClean="0"/>
                <a:t>EU management</a:t>
              </a:r>
              <a:endParaRPr lang="en-GB" sz="1600" b="1" dirty="0"/>
            </a:p>
          </p:txBody>
        </p:sp>
        <p:sp>
          <p:nvSpPr>
            <p:cNvPr id="21" name="Textfeld 20">
              <a:extLst>
                <a:ext uri="{FF2B5EF4-FFF2-40B4-BE49-F238E27FC236}">
                  <a16:creationId xmlns:a16="http://schemas.microsoft.com/office/drawing/2014/main" id="{CAAA57DA-7157-A239-A861-C5196081572F}"/>
                </a:ext>
              </a:extLst>
            </p:cNvPr>
            <p:cNvSpPr txBox="1"/>
            <p:nvPr/>
          </p:nvSpPr>
          <p:spPr>
            <a:xfrm>
              <a:off x="8075688" y="2622123"/>
              <a:ext cx="652743" cy="369332"/>
            </a:xfrm>
            <a:prstGeom prst="rect">
              <a:avLst/>
            </a:prstGeom>
            <a:noFill/>
          </p:spPr>
          <p:txBody>
            <a:bodyPr wrap="none" rtlCol="0">
              <a:spAutoFit/>
            </a:bodyPr>
            <a:lstStyle/>
            <a:p>
              <a:r>
                <a:rPr lang="de-DE" b="1" dirty="0"/>
                <a:t>MAP</a:t>
              </a:r>
            </a:p>
          </p:txBody>
        </p:sp>
        <p:sp>
          <p:nvSpPr>
            <p:cNvPr id="22" name="Textfeld 21">
              <a:extLst>
                <a:ext uri="{FF2B5EF4-FFF2-40B4-BE49-F238E27FC236}">
                  <a16:creationId xmlns:a16="http://schemas.microsoft.com/office/drawing/2014/main" id="{35003AF0-FE33-5616-2252-2EED1AD30DEB}"/>
                </a:ext>
              </a:extLst>
            </p:cNvPr>
            <p:cNvSpPr txBox="1"/>
            <p:nvPr/>
          </p:nvSpPr>
          <p:spPr>
            <a:xfrm>
              <a:off x="3852412" y="2622123"/>
              <a:ext cx="2537874" cy="369332"/>
            </a:xfrm>
            <a:prstGeom prst="rect">
              <a:avLst/>
            </a:prstGeom>
            <a:noFill/>
          </p:spPr>
          <p:txBody>
            <a:bodyPr wrap="none" rtlCol="0">
              <a:spAutoFit/>
            </a:bodyPr>
            <a:lstStyle/>
            <a:p>
              <a:r>
                <a:rPr lang="en-GB" b="1" dirty="0" smtClean="0"/>
                <a:t>before EU management</a:t>
              </a:r>
              <a:endParaRPr lang="en-GB" b="1" dirty="0"/>
            </a:p>
          </p:txBody>
        </p:sp>
      </p:grpSp>
    </p:spTree>
    <p:extLst>
      <p:ext uri="{BB962C8B-B14F-4D97-AF65-F5344CB8AC3E}">
        <p14:creationId xmlns:p14="http://schemas.microsoft.com/office/powerpoint/2010/main" val="416252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D30EB-9EA6-C9FC-9D0D-ED350FCDD8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EA9DDB8-543E-A548-9C54-12A88DB9BA27}"/>
              </a:ext>
            </a:extLst>
          </p:cNvPr>
          <p:cNvSpPr>
            <a:spLocks noGrp="1"/>
          </p:cNvSpPr>
          <p:nvPr>
            <p:ph type="body" sz="quarter" idx="20"/>
          </p:nvPr>
        </p:nvSpPr>
        <p:spPr>
          <a:xfrm>
            <a:off x="483016" y="314736"/>
            <a:ext cx="5542976" cy="362069"/>
          </a:xfrm>
        </p:spPr>
        <p:txBody>
          <a:bodyPr/>
          <a:lstStyle/>
          <a:p>
            <a:r>
              <a:rPr lang="de-DE"/>
              <a:t>Consequences of overfishing Baltic fish stocks</a:t>
            </a:r>
          </a:p>
        </p:txBody>
      </p:sp>
      <p:sp>
        <p:nvSpPr>
          <p:cNvPr id="4" name="Title 3">
            <a:extLst>
              <a:ext uri="{FF2B5EF4-FFF2-40B4-BE49-F238E27FC236}">
                <a16:creationId xmlns:a16="http://schemas.microsoft.com/office/drawing/2014/main" id="{61BC559B-682F-0E83-8E07-495BA927EEF5}"/>
              </a:ext>
            </a:extLst>
          </p:cNvPr>
          <p:cNvSpPr>
            <a:spLocks noGrp="1"/>
          </p:cNvSpPr>
          <p:nvPr>
            <p:ph type="ctrTitle"/>
          </p:nvPr>
        </p:nvSpPr>
        <p:spPr>
          <a:xfrm>
            <a:off x="779318" y="1117449"/>
            <a:ext cx="4322618" cy="815859"/>
          </a:xfrm>
        </p:spPr>
        <p:txBody>
          <a:bodyPr>
            <a:noAutofit/>
          </a:bodyPr>
          <a:lstStyle/>
          <a:p>
            <a:pPr algn="ctr"/>
            <a:r>
              <a:rPr lang="en-GB" sz="2400" dirty="0"/>
              <a:t>Low biomass impairs productivity</a:t>
            </a:r>
          </a:p>
        </p:txBody>
      </p:sp>
      <p:grpSp>
        <p:nvGrpSpPr>
          <p:cNvPr id="35" name="Gruppieren 34">
            <a:extLst>
              <a:ext uri="{FF2B5EF4-FFF2-40B4-BE49-F238E27FC236}">
                <a16:creationId xmlns:a16="http://schemas.microsoft.com/office/drawing/2014/main" id="{EF011A4C-F1E2-E186-DFD5-BB943D4B7BA8}"/>
              </a:ext>
            </a:extLst>
          </p:cNvPr>
          <p:cNvGrpSpPr/>
          <p:nvPr/>
        </p:nvGrpSpPr>
        <p:grpSpPr>
          <a:xfrm>
            <a:off x="5285510" y="1863245"/>
            <a:ext cx="4320000" cy="4320000"/>
            <a:chOff x="5732319" y="1707381"/>
            <a:chExt cx="4320000" cy="4320000"/>
          </a:xfrm>
        </p:grpSpPr>
        <p:pic>
          <p:nvPicPr>
            <p:cNvPr id="33" name="Grafik 32">
              <a:extLst>
                <a:ext uri="{FF2B5EF4-FFF2-40B4-BE49-F238E27FC236}">
                  <a16:creationId xmlns:a16="http://schemas.microsoft.com/office/drawing/2014/main" id="{A18F6C91-8348-4D7E-1070-EAE5A1446953}"/>
                </a:ext>
              </a:extLst>
            </p:cNvPr>
            <p:cNvPicPr>
              <a:picLocks noChangeAspect="1"/>
            </p:cNvPicPr>
            <p:nvPr/>
          </p:nvPicPr>
          <p:blipFill>
            <a:blip r:embed="rId2"/>
            <a:stretch>
              <a:fillRect/>
            </a:stretch>
          </p:blipFill>
          <p:spPr>
            <a:xfrm>
              <a:off x="5732319" y="1707381"/>
              <a:ext cx="4320000" cy="4320000"/>
            </a:xfrm>
            <a:prstGeom prst="rect">
              <a:avLst/>
            </a:prstGeom>
            <a:ln w="25400">
              <a:solidFill>
                <a:schemeClr val="tx1"/>
              </a:solidFill>
            </a:ln>
          </p:spPr>
        </p:pic>
        <p:sp>
          <p:nvSpPr>
            <p:cNvPr id="9" name="Textfeld 8">
              <a:extLst>
                <a:ext uri="{FF2B5EF4-FFF2-40B4-BE49-F238E27FC236}">
                  <a16:creationId xmlns:a16="http://schemas.microsoft.com/office/drawing/2014/main" id="{6C76EBA3-0660-FD37-CFF1-50A39FF7CE04}"/>
                </a:ext>
              </a:extLst>
            </p:cNvPr>
            <p:cNvSpPr txBox="1"/>
            <p:nvPr/>
          </p:nvSpPr>
          <p:spPr>
            <a:xfrm>
              <a:off x="8215720" y="3343653"/>
              <a:ext cx="1113157" cy="307182"/>
            </a:xfrm>
            <a:prstGeom prst="rect">
              <a:avLst/>
            </a:prstGeom>
            <a:noFill/>
            <a:ln>
              <a:noFill/>
            </a:ln>
          </p:spPr>
          <p:txBody>
            <a:bodyPr wrap="none" rtlCol="0">
              <a:spAutoFit/>
            </a:bodyPr>
            <a:lstStyle/>
            <a:p>
              <a:r>
                <a:rPr lang="de-DE" sz="1400" b="1">
                  <a:solidFill>
                    <a:schemeClr val="accent6"/>
                  </a:solidFill>
                </a:rPr>
                <a:t>MSY B</a:t>
              </a:r>
              <a:r>
                <a:rPr lang="de-DE" sz="1400" b="1" baseline="-25000">
                  <a:solidFill>
                    <a:schemeClr val="accent6"/>
                  </a:solidFill>
                </a:rPr>
                <a:t>trigger</a:t>
              </a:r>
            </a:p>
          </p:txBody>
        </p:sp>
        <p:sp>
          <p:nvSpPr>
            <p:cNvPr id="10" name="Textfeld 9">
              <a:extLst>
                <a:ext uri="{FF2B5EF4-FFF2-40B4-BE49-F238E27FC236}">
                  <a16:creationId xmlns:a16="http://schemas.microsoft.com/office/drawing/2014/main" id="{9419D524-6DD5-05B3-86E2-CAE2ECD55AD6}"/>
                </a:ext>
              </a:extLst>
            </p:cNvPr>
            <p:cNvSpPr txBox="1"/>
            <p:nvPr/>
          </p:nvSpPr>
          <p:spPr>
            <a:xfrm>
              <a:off x="6694639" y="3460919"/>
              <a:ext cx="567895" cy="368619"/>
            </a:xfrm>
            <a:prstGeom prst="rect">
              <a:avLst/>
            </a:prstGeom>
            <a:noFill/>
            <a:ln>
              <a:noFill/>
            </a:ln>
          </p:spPr>
          <p:txBody>
            <a:bodyPr wrap="none" rtlCol="0">
              <a:spAutoFit/>
            </a:bodyPr>
            <a:lstStyle/>
            <a:p>
              <a:r>
                <a:rPr lang="de-DE" b="1">
                  <a:solidFill>
                    <a:schemeClr val="accent6"/>
                  </a:solidFill>
                </a:rPr>
                <a:t>B</a:t>
              </a:r>
              <a:r>
                <a:rPr lang="de-DE" b="1" baseline="-25000">
                  <a:solidFill>
                    <a:schemeClr val="accent6"/>
                  </a:solidFill>
                </a:rPr>
                <a:t>lim</a:t>
              </a:r>
            </a:p>
          </p:txBody>
        </p:sp>
        <p:sp>
          <p:nvSpPr>
            <p:cNvPr id="18" name="Pfeil nach unten 17">
              <a:extLst>
                <a:ext uri="{FF2B5EF4-FFF2-40B4-BE49-F238E27FC236}">
                  <a16:creationId xmlns:a16="http://schemas.microsoft.com/office/drawing/2014/main" id="{18092797-8A2F-F2C4-DE2D-57993DC37F9E}"/>
                </a:ext>
              </a:extLst>
            </p:cNvPr>
            <p:cNvSpPr/>
            <p:nvPr/>
          </p:nvSpPr>
          <p:spPr>
            <a:xfrm>
              <a:off x="8372022" y="3628861"/>
              <a:ext cx="167971" cy="335224"/>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sp>
          <p:nvSpPr>
            <p:cNvPr id="19" name="Pfeil nach unten 18">
              <a:extLst>
                <a:ext uri="{FF2B5EF4-FFF2-40B4-BE49-F238E27FC236}">
                  <a16:creationId xmlns:a16="http://schemas.microsoft.com/office/drawing/2014/main" id="{F8B13047-B423-CE7F-3789-963FCC73DBF1}"/>
                </a:ext>
              </a:extLst>
            </p:cNvPr>
            <p:cNvSpPr/>
            <p:nvPr/>
          </p:nvSpPr>
          <p:spPr>
            <a:xfrm>
              <a:off x="6854793" y="3842718"/>
              <a:ext cx="201719" cy="441282"/>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sp>
          <p:nvSpPr>
            <p:cNvPr id="24" name="Textfeld 23">
              <a:extLst>
                <a:ext uri="{FF2B5EF4-FFF2-40B4-BE49-F238E27FC236}">
                  <a16:creationId xmlns:a16="http://schemas.microsoft.com/office/drawing/2014/main" id="{68980083-B6F1-337D-1AC0-BCEABE24303E}"/>
                </a:ext>
              </a:extLst>
            </p:cNvPr>
            <p:cNvSpPr txBox="1"/>
            <p:nvPr/>
          </p:nvSpPr>
          <p:spPr>
            <a:xfrm>
              <a:off x="6768171" y="2135239"/>
              <a:ext cx="547319" cy="307182"/>
            </a:xfrm>
            <a:prstGeom prst="rect">
              <a:avLst/>
            </a:prstGeom>
            <a:noFill/>
            <a:ln>
              <a:noFill/>
            </a:ln>
          </p:spPr>
          <p:txBody>
            <a:bodyPr wrap="none" rtlCol="0">
              <a:spAutoFit/>
            </a:bodyPr>
            <a:lstStyle/>
            <a:p>
              <a:r>
                <a:rPr lang="de-DE" sz="1400" b="1">
                  <a:solidFill>
                    <a:schemeClr val="accent6"/>
                  </a:solidFill>
                </a:rPr>
                <a:t>F</a:t>
              </a:r>
              <a:r>
                <a:rPr lang="de-DE" sz="1400" b="1" baseline="-25000">
                  <a:solidFill>
                    <a:schemeClr val="accent6"/>
                  </a:solidFill>
                </a:rPr>
                <a:t>MSY</a:t>
              </a:r>
            </a:p>
          </p:txBody>
        </p:sp>
        <p:sp>
          <p:nvSpPr>
            <p:cNvPr id="25" name="Pfeil nach unten 24">
              <a:extLst>
                <a:ext uri="{FF2B5EF4-FFF2-40B4-BE49-F238E27FC236}">
                  <a16:creationId xmlns:a16="http://schemas.microsoft.com/office/drawing/2014/main" id="{A8E84985-79CA-6B10-21F6-1312A138BB4E}"/>
                </a:ext>
              </a:extLst>
            </p:cNvPr>
            <p:cNvSpPr/>
            <p:nvPr/>
          </p:nvSpPr>
          <p:spPr>
            <a:xfrm rot="16200000">
              <a:off x="7386384" y="2134669"/>
              <a:ext cx="156730" cy="359268"/>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grpSp>
      <p:sp>
        <p:nvSpPr>
          <p:cNvPr id="31" name="Title 3">
            <a:extLst>
              <a:ext uri="{FF2B5EF4-FFF2-40B4-BE49-F238E27FC236}">
                <a16:creationId xmlns:a16="http://schemas.microsoft.com/office/drawing/2014/main" id="{C7F44DC6-2205-793F-3E49-69DE24CC2B30}"/>
              </a:ext>
            </a:extLst>
          </p:cNvPr>
          <p:cNvSpPr txBox="1">
            <a:spLocks/>
          </p:cNvSpPr>
          <p:nvPr/>
        </p:nvSpPr>
        <p:spPr>
          <a:xfrm>
            <a:off x="5247409" y="1130356"/>
            <a:ext cx="4364182" cy="815859"/>
          </a:xfrm>
          <a:prstGeom prst="rect">
            <a:avLst/>
          </a:prstGeom>
        </p:spPr>
        <p:txBody>
          <a:bodyPr vert="horz" lIns="0" tIns="0" rIns="0" bIns="0" rtlCol="0" anchor="t">
            <a:noAutofit/>
          </a:bodyPr>
          <a:lstStyle>
            <a:lvl1pPr algn="l" defTabSz="914400" rtl="0" eaLnBrk="1" latinLnBrk="0" hangingPunct="1">
              <a:lnSpc>
                <a:spcPct val="90000"/>
              </a:lnSpc>
              <a:spcBef>
                <a:spcPts val="0"/>
              </a:spcBef>
              <a:buNone/>
              <a:defRPr sz="4500" b="1" kern="1200" cap="none" baseline="0">
                <a:solidFill>
                  <a:schemeClr val="accent1"/>
                </a:solidFill>
                <a:latin typeface="EuropeaEco" pitchFamily="2" charset="0"/>
                <a:ea typeface="EuropeaEco" pitchFamily="2" charset="0"/>
                <a:cs typeface="+mj-cs"/>
              </a:defRPr>
            </a:lvl1pPr>
          </a:lstStyle>
          <a:p>
            <a:pPr algn="ctr"/>
            <a:r>
              <a:rPr lang="en-GB" sz="2400" dirty="0"/>
              <a:t>Stock size becomes decoupled from fishing pressure</a:t>
            </a:r>
          </a:p>
          <a:p>
            <a:pPr algn="ctr"/>
            <a:endParaRPr lang="en-GB" sz="2400" dirty="0"/>
          </a:p>
        </p:txBody>
      </p:sp>
      <p:pic>
        <p:nvPicPr>
          <p:cNvPr id="34" name="Grafik 33">
            <a:extLst>
              <a:ext uri="{FF2B5EF4-FFF2-40B4-BE49-F238E27FC236}">
                <a16:creationId xmlns:a16="http://schemas.microsoft.com/office/drawing/2014/main" id="{537B33FA-78E9-071A-20F6-36D4D7585577}"/>
              </a:ext>
            </a:extLst>
          </p:cNvPr>
          <p:cNvPicPr>
            <a:picLocks noChangeAspect="1"/>
          </p:cNvPicPr>
          <p:nvPr/>
        </p:nvPicPr>
        <p:blipFill>
          <a:blip r:embed="rId3"/>
          <a:stretch>
            <a:fillRect/>
          </a:stretch>
        </p:blipFill>
        <p:spPr>
          <a:xfrm>
            <a:off x="796636" y="1859973"/>
            <a:ext cx="4320000" cy="4320000"/>
          </a:xfrm>
          <a:prstGeom prst="rect">
            <a:avLst/>
          </a:prstGeom>
          <a:ln w="25400">
            <a:solidFill>
              <a:schemeClr val="tx1"/>
            </a:solidFill>
          </a:ln>
        </p:spPr>
      </p:pic>
      <p:sp>
        <p:nvSpPr>
          <p:cNvPr id="36" name="Textfeld 35">
            <a:extLst>
              <a:ext uri="{FF2B5EF4-FFF2-40B4-BE49-F238E27FC236}">
                <a16:creationId xmlns:a16="http://schemas.microsoft.com/office/drawing/2014/main" id="{44842975-DE1F-B4F6-93A8-371EE1B34289}"/>
              </a:ext>
            </a:extLst>
          </p:cNvPr>
          <p:cNvSpPr txBox="1"/>
          <p:nvPr/>
        </p:nvSpPr>
        <p:spPr>
          <a:xfrm>
            <a:off x="3179619" y="6286500"/>
            <a:ext cx="4019049" cy="369332"/>
          </a:xfrm>
          <a:prstGeom prst="rect">
            <a:avLst/>
          </a:prstGeom>
          <a:noFill/>
        </p:spPr>
        <p:txBody>
          <a:bodyPr wrap="none" rtlCol="0">
            <a:spAutoFit/>
          </a:bodyPr>
          <a:lstStyle/>
          <a:p>
            <a:r>
              <a:rPr lang="de-DE"/>
              <a:t>Western Baltic spring spawning herring</a:t>
            </a:r>
          </a:p>
        </p:txBody>
      </p:sp>
    </p:spTree>
    <p:extLst>
      <p:ext uri="{BB962C8B-B14F-4D97-AF65-F5344CB8AC3E}">
        <p14:creationId xmlns:p14="http://schemas.microsoft.com/office/powerpoint/2010/main" val="2515847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0E74A-8D00-3569-4B0B-389DA3D21D2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AFB14CF-76A1-622A-2FB3-9BA6FB5A6E57}"/>
              </a:ext>
            </a:extLst>
          </p:cNvPr>
          <p:cNvSpPr>
            <a:spLocks noGrp="1"/>
          </p:cNvSpPr>
          <p:nvPr>
            <p:ph type="body" sz="quarter" idx="20"/>
          </p:nvPr>
        </p:nvSpPr>
        <p:spPr/>
        <p:txBody>
          <a:bodyPr/>
          <a:lstStyle/>
          <a:p>
            <a:r>
              <a:rPr lang="de-DE"/>
              <a:t>Factors limiting recovery</a:t>
            </a:r>
          </a:p>
          <a:p>
            <a:r>
              <a:rPr lang="de-DE"/>
              <a:t> </a:t>
            </a:r>
          </a:p>
        </p:txBody>
      </p:sp>
      <p:sp>
        <p:nvSpPr>
          <p:cNvPr id="4" name="Title 3">
            <a:extLst>
              <a:ext uri="{FF2B5EF4-FFF2-40B4-BE49-F238E27FC236}">
                <a16:creationId xmlns:a16="http://schemas.microsoft.com/office/drawing/2014/main" id="{BF528668-A94E-B55B-8272-8E39255CAF80}"/>
              </a:ext>
            </a:extLst>
          </p:cNvPr>
          <p:cNvSpPr>
            <a:spLocks noGrp="1"/>
          </p:cNvSpPr>
          <p:nvPr>
            <p:ph type="ctrTitle"/>
          </p:nvPr>
        </p:nvSpPr>
        <p:spPr>
          <a:xfrm>
            <a:off x="378258" y="713589"/>
            <a:ext cx="11555153" cy="815859"/>
          </a:xfrm>
        </p:spPr>
        <p:txBody>
          <a:bodyPr>
            <a:normAutofit/>
          </a:bodyPr>
          <a:lstStyle/>
          <a:p>
            <a:r>
              <a:rPr lang="en-GB" sz="4000" dirty="0"/>
              <a:t>Eutrophication and climate change</a:t>
            </a:r>
          </a:p>
        </p:txBody>
      </p:sp>
      <p:grpSp>
        <p:nvGrpSpPr>
          <p:cNvPr id="25" name="Gruppieren 24">
            <a:extLst>
              <a:ext uri="{FF2B5EF4-FFF2-40B4-BE49-F238E27FC236}">
                <a16:creationId xmlns:a16="http://schemas.microsoft.com/office/drawing/2014/main" id="{53561286-6686-169A-623F-3CC2407A0664}"/>
              </a:ext>
            </a:extLst>
          </p:cNvPr>
          <p:cNvGrpSpPr>
            <a:grpSpLocks noChangeAspect="1"/>
          </p:cNvGrpSpPr>
          <p:nvPr/>
        </p:nvGrpSpPr>
        <p:grpSpPr>
          <a:xfrm>
            <a:off x="5719661" y="1278280"/>
            <a:ext cx="4018354" cy="5508000"/>
            <a:chOff x="6246601" y="1797626"/>
            <a:chExt cx="3303163" cy="4527690"/>
          </a:xfrm>
        </p:grpSpPr>
        <p:grpSp>
          <p:nvGrpSpPr>
            <p:cNvPr id="14" name="Gruppieren 13">
              <a:extLst>
                <a:ext uri="{FF2B5EF4-FFF2-40B4-BE49-F238E27FC236}">
                  <a16:creationId xmlns:a16="http://schemas.microsoft.com/office/drawing/2014/main" id="{6141C607-5982-7A23-D174-5B1BD27EE4BD}"/>
                </a:ext>
              </a:extLst>
            </p:cNvPr>
            <p:cNvGrpSpPr/>
            <p:nvPr/>
          </p:nvGrpSpPr>
          <p:grpSpPr>
            <a:xfrm>
              <a:off x="6246601" y="1797626"/>
              <a:ext cx="3303163" cy="4527690"/>
              <a:chOff x="5635753" y="584509"/>
              <a:chExt cx="4160710" cy="6143909"/>
            </a:xfrm>
          </p:grpSpPr>
          <p:pic>
            <p:nvPicPr>
              <p:cNvPr id="15" name="Picture 3">
                <a:extLst>
                  <a:ext uri="{FF2B5EF4-FFF2-40B4-BE49-F238E27FC236}">
                    <a16:creationId xmlns:a16="http://schemas.microsoft.com/office/drawing/2014/main" id="{D292246A-E66C-A22F-2D0C-E9C4CFFCB3A0}"/>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635753" y="584509"/>
                <a:ext cx="4160710" cy="6143909"/>
              </a:xfrm>
              <a:prstGeom prst="rect">
                <a:avLst/>
              </a:prstGeom>
              <a:noFill/>
              <a:ln>
                <a:noFill/>
              </a:ln>
            </p:spPr>
          </p:pic>
          <p:sp>
            <p:nvSpPr>
              <p:cNvPr id="16" name="Rechteck 15">
                <a:extLst>
                  <a:ext uri="{FF2B5EF4-FFF2-40B4-BE49-F238E27FC236}">
                    <a16:creationId xmlns:a16="http://schemas.microsoft.com/office/drawing/2014/main" id="{963D6D6F-4116-521E-FCE4-5A354F1DF05D}"/>
                  </a:ext>
                </a:extLst>
              </p:cNvPr>
              <p:cNvSpPr/>
              <p:nvPr/>
            </p:nvSpPr>
            <p:spPr>
              <a:xfrm>
                <a:off x="8850313" y="3656463"/>
                <a:ext cx="844405" cy="2552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grpSp>
        <p:sp>
          <p:nvSpPr>
            <p:cNvPr id="12" name="Textfeld 11">
              <a:extLst>
                <a:ext uri="{FF2B5EF4-FFF2-40B4-BE49-F238E27FC236}">
                  <a16:creationId xmlns:a16="http://schemas.microsoft.com/office/drawing/2014/main" id="{354E1680-3936-1F6A-47DF-D2CB87309A50}"/>
                </a:ext>
              </a:extLst>
            </p:cNvPr>
            <p:cNvSpPr txBox="1"/>
            <p:nvPr/>
          </p:nvSpPr>
          <p:spPr>
            <a:xfrm>
              <a:off x="6590590" y="5685932"/>
              <a:ext cx="2054812" cy="252560"/>
            </a:xfrm>
            <a:prstGeom prst="rect">
              <a:avLst/>
            </a:prstGeom>
            <a:solidFill>
              <a:schemeClr val="bg1"/>
            </a:solidFill>
          </p:spPr>
          <p:txBody>
            <a:bodyPr wrap="square" rtlCol="0">
              <a:spAutoFit/>
            </a:bodyPr>
            <a:lstStyle/>
            <a:p>
              <a:pPr algn="ctr"/>
              <a:r>
                <a:rPr lang="de-DE" sz="1400" dirty="0" err="1"/>
                <a:t>Warming</a:t>
              </a:r>
              <a:r>
                <a:rPr lang="de-DE" sz="1400" dirty="0"/>
                <a:t> in </a:t>
              </a:r>
              <a:r>
                <a:rPr lang="de-DE" sz="1400" dirty="0" err="1"/>
                <a:t>the</a:t>
              </a:r>
              <a:r>
                <a:rPr lang="de-DE" sz="1400" dirty="0"/>
                <a:t> Western Baltic</a:t>
              </a:r>
            </a:p>
          </p:txBody>
        </p:sp>
      </p:grpSp>
      <p:pic>
        <p:nvPicPr>
          <p:cNvPr id="24" name="Grafik 23" descr="Ein Bild, das Text, Blume, Muster enthält.&#10;&#10;KI-generierte Inhalte können fehlerhaft sein.">
            <a:extLst>
              <a:ext uri="{FF2B5EF4-FFF2-40B4-BE49-F238E27FC236}">
                <a16:creationId xmlns:a16="http://schemas.microsoft.com/office/drawing/2014/main" id="{57AC8F80-039B-7F19-03F4-43320DEDBBD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17967" y="1350818"/>
            <a:ext cx="3654131" cy="5165348"/>
          </a:xfrm>
          <a:prstGeom prst="rect">
            <a:avLst/>
          </a:prstGeom>
        </p:spPr>
      </p:pic>
      <p:sp>
        <p:nvSpPr>
          <p:cNvPr id="26" name="Textfeld 25">
            <a:extLst>
              <a:ext uri="{FF2B5EF4-FFF2-40B4-BE49-F238E27FC236}">
                <a16:creationId xmlns:a16="http://schemas.microsoft.com/office/drawing/2014/main" id="{BA9B51AB-EC98-E3AE-5DE3-1A6C502DD6B4}"/>
              </a:ext>
            </a:extLst>
          </p:cNvPr>
          <p:cNvSpPr txBox="1"/>
          <p:nvPr/>
        </p:nvSpPr>
        <p:spPr>
          <a:xfrm>
            <a:off x="1652154" y="6488668"/>
            <a:ext cx="2000869" cy="369332"/>
          </a:xfrm>
          <a:prstGeom prst="rect">
            <a:avLst/>
          </a:prstGeom>
          <a:noFill/>
        </p:spPr>
        <p:txBody>
          <a:bodyPr wrap="none" rtlCol="0">
            <a:spAutoFit/>
          </a:bodyPr>
          <a:lstStyle/>
          <a:p>
            <a:r>
              <a:rPr lang="de-DE" dirty="0"/>
              <a:t>HELCOM HOLAS 3</a:t>
            </a:r>
          </a:p>
        </p:txBody>
      </p:sp>
      <p:sp>
        <p:nvSpPr>
          <p:cNvPr id="27" name="Textfeld 26">
            <a:extLst>
              <a:ext uri="{FF2B5EF4-FFF2-40B4-BE49-F238E27FC236}">
                <a16:creationId xmlns:a16="http://schemas.microsoft.com/office/drawing/2014/main" id="{BE5C03AD-A1BD-ACA3-C9F3-4F9E30B38633}"/>
              </a:ext>
            </a:extLst>
          </p:cNvPr>
          <p:cNvSpPr txBox="1"/>
          <p:nvPr/>
        </p:nvSpPr>
        <p:spPr>
          <a:xfrm>
            <a:off x="8776855" y="5262542"/>
            <a:ext cx="1922321" cy="369332"/>
          </a:xfrm>
          <a:prstGeom prst="rect">
            <a:avLst/>
          </a:prstGeom>
          <a:noFill/>
        </p:spPr>
        <p:txBody>
          <a:bodyPr wrap="none" rtlCol="0">
            <a:spAutoFit/>
          </a:bodyPr>
          <a:lstStyle/>
          <a:p>
            <a:r>
              <a:rPr lang="de-DE" dirty="0"/>
              <a:t>Pinto et al. </a:t>
            </a:r>
            <a:r>
              <a:rPr lang="de-DE" dirty="0" err="1"/>
              <a:t>unpub</a:t>
            </a:r>
            <a:r>
              <a:rPr lang="de-DE" dirty="0"/>
              <a:t>.</a:t>
            </a:r>
          </a:p>
        </p:txBody>
      </p:sp>
    </p:spTree>
    <p:extLst>
      <p:ext uri="{BB962C8B-B14F-4D97-AF65-F5344CB8AC3E}">
        <p14:creationId xmlns:p14="http://schemas.microsoft.com/office/powerpoint/2010/main" val="2632448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C62EC-81B0-BB50-AAC5-1AFFCD96F58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D939734-00FC-F748-008A-1E6C83360559}"/>
              </a:ext>
            </a:extLst>
          </p:cNvPr>
          <p:cNvSpPr>
            <a:spLocks noGrp="1"/>
          </p:cNvSpPr>
          <p:nvPr>
            <p:ph type="body" sz="quarter" idx="20"/>
          </p:nvPr>
        </p:nvSpPr>
        <p:spPr/>
        <p:txBody>
          <a:bodyPr/>
          <a:lstStyle/>
          <a:p>
            <a:r>
              <a:rPr lang="de-DE"/>
              <a:t>Factors limiting recovery</a:t>
            </a:r>
          </a:p>
          <a:p>
            <a:r>
              <a:rPr lang="de-DE"/>
              <a:t> </a:t>
            </a:r>
          </a:p>
        </p:txBody>
      </p:sp>
      <p:sp>
        <p:nvSpPr>
          <p:cNvPr id="4" name="Title 3">
            <a:extLst>
              <a:ext uri="{FF2B5EF4-FFF2-40B4-BE49-F238E27FC236}">
                <a16:creationId xmlns:a16="http://schemas.microsoft.com/office/drawing/2014/main" id="{90A1C221-411D-DA0A-F53E-0F5D82FCF0A5}"/>
              </a:ext>
            </a:extLst>
          </p:cNvPr>
          <p:cNvSpPr>
            <a:spLocks noGrp="1"/>
          </p:cNvSpPr>
          <p:nvPr>
            <p:ph type="ctrTitle"/>
          </p:nvPr>
        </p:nvSpPr>
        <p:spPr>
          <a:xfrm>
            <a:off x="357477" y="796717"/>
            <a:ext cx="11555153" cy="815859"/>
          </a:xfrm>
        </p:spPr>
        <p:txBody>
          <a:bodyPr>
            <a:normAutofit/>
          </a:bodyPr>
          <a:lstStyle/>
          <a:p>
            <a:r>
              <a:rPr lang="en-GB" sz="4000" dirty="0"/>
              <a:t>Effects of environmental degradation</a:t>
            </a:r>
          </a:p>
        </p:txBody>
      </p:sp>
      <p:pic>
        <p:nvPicPr>
          <p:cNvPr id="5" name="Grafik 4" descr="Ein Bild, das Fisch, Sardine enthält.&#10;&#10;KI-generierte Inhalte können fehlerhaft sein.">
            <a:extLst>
              <a:ext uri="{FF2B5EF4-FFF2-40B4-BE49-F238E27FC236}">
                <a16:creationId xmlns:a16="http://schemas.microsoft.com/office/drawing/2014/main" id="{40630D33-79BA-2A0D-80E3-7F32963CEDA4}"/>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436418" y="1993797"/>
            <a:ext cx="4655127" cy="3840484"/>
          </a:xfrm>
          <a:prstGeom prst="rect">
            <a:avLst/>
          </a:prstGeom>
        </p:spPr>
      </p:pic>
      <p:pic>
        <p:nvPicPr>
          <p:cNvPr id="9" name="Grafik 8" descr="Ein Bild, das Riff, Text, Screenshot, Algen enthält.&#10;&#10;KI-generierte Inhalte können fehlerhaft sein.">
            <a:extLst>
              <a:ext uri="{FF2B5EF4-FFF2-40B4-BE49-F238E27FC236}">
                <a16:creationId xmlns:a16="http://schemas.microsoft.com/office/drawing/2014/main" id="{C7374D46-3D00-C17C-B9E7-72319F03CDA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80867" y="1953491"/>
            <a:ext cx="4669715" cy="3704953"/>
          </a:xfrm>
          <a:prstGeom prst="rect">
            <a:avLst/>
          </a:prstGeom>
        </p:spPr>
      </p:pic>
      <p:sp>
        <p:nvSpPr>
          <p:cNvPr id="11" name="Textfeld 10">
            <a:extLst>
              <a:ext uri="{FF2B5EF4-FFF2-40B4-BE49-F238E27FC236}">
                <a16:creationId xmlns:a16="http://schemas.microsoft.com/office/drawing/2014/main" id="{6F8891A8-AB7D-820D-E16D-E58A0D8A45C1}"/>
              </a:ext>
            </a:extLst>
          </p:cNvPr>
          <p:cNvSpPr txBox="1"/>
          <p:nvPr/>
        </p:nvSpPr>
        <p:spPr>
          <a:xfrm>
            <a:off x="5369503" y="5660220"/>
            <a:ext cx="4616161" cy="430887"/>
          </a:xfrm>
          <a:prstGeom prst="rect">
            <a:avLst/>
          </a:prstGeom>
          <a:noFill/>
        </p:spPr>
        <p:txBody>
          <a:bodyPr wrap="square">
            <a:spAutoFit/>
          </a:bodyPr>
          <a:lstStyle/>
          <a:p>
            <a:r>
              <a:rPr lang="de-DE" sz="1100" dirty="0">
                <a:hlinkClick r:id="rId4"/>
              </a:rPr>
              <a:t>https://www.scinexx.de/news/biowissen/der-ostsee-geht-die-luft-aus</a:t>
            </a:r>
            <a:r>
              <a:rPr lang="de-DE" sz="1100" dirty="0" smtClean="0">
                <a:hlinkClick r:id="rId4"/>
              </a:rPr>
              <a:t>/</a:t>
            </a:r>
            <a:endParaRPr lang="de-DE" sz="1100" dirty="0" smtClean="0"/>
          </a:p>
          <a:p>
            <a:endParaRPr lang="de-DE" sz="1100" dirty="0"/>
          </a:p>
        </p:txBody>
      </p:sp>
    </p:spTree>
    <p:extLst>
      <p:ext uri="{BB962C8B-B14F-4D97-AF65-F5344CB8AC3E}">
        <p14:creationId xmlns:p14="http://schemas.microsoft.com/office/powerpoint/2010/main" val="436995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F88E8-B4CF-B2BA-11BF-2F9F6A33BF3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86CBEB7-23AF-F4FC-B7DA-8BE5D2CC1956}"/>
              </a:ext>
            </a:extLst>
          </p:cNvPr>
          <p:cNvSpPr>
            <a:spLocks noGrp="1"/>
          </p:cNvSpPr>
          <p:nvPr>
            <p:ph type="body" sz="quarter" idx="20"/>
          </p:nvPr>
        </p:nvSpPr>
        <p:spPr/>
        <p:txBody>
          <a:bodyPr/>
          <a:lstStyle/>
          <a:p>
            <a:r>
              <a:rPr lang="de-DE"/>
              <a:t>Baltic MAP issues</a:t>
            </a:r>
          </a:p>
          <a:p>
            <a:r>
              <a:rPr lang="de-DE"/>
              <a:t> </a:t>
            </a:r>
          </a:p>
        </p:txBody>
      </p:sp>
      <p:sp>
        <p:nvSpPr>
          <p:cNvPr id="4" name="Title 3">
            <a:extLst>
              <a:ext uri="{FF2B5EF4-FFF2-40B4-BE49-F238E27FC236}">
                <a16:creationId xmlns:a16="http://schemas.microsoft.com/office/drawing/2014/main" id="{9042CCFA-49E8-47C0-EF57-B8C9C37497E7}"/>
              </a:ext>
            </a:extLst>
          </p:cNvPr>
          <p:cNvSpPr>
            <a:spLocks noGrp="1"/>
          </p:cNvSpPr>
          <p:nvPr>
            <p:ph type="ctrTitle"/>
          </p:nvPr>
        </p:nvSpPr>
        <p:spPr>
          <a:xfrm>
            <a:off x="378258" y="744763"/>
            <a:ext cx="11555153" cy="1048178"/>
          </a:xfrm>
        </p:spPr>
        <p:txBody>
          <a:bodyPr>
            <a:normAutofit fontScale="90000"/>
          </a:bodyPr>
          <a:lstStyle/>
          <a:p>
            <a:r>
              <a:rPr lang="en-GB" sz="4000" dirty="0"/>
              <a:t>More reasons why the current system fails in recovering depleted stocks</a:t>
            </a:r>
          </a:p>
        </p:txBody>
      </p:sp>
      <p:sp>
        <p:nvSpPr>
          <p:cNvPr id="5" name="Textfeld 4">
            <a:extLst>
              <a:ext uri="{FF2B5EF4-FFF2-40B4-BE49-F238E27FC236}">
                <a16:creationId xmlns:a16="http://schemas.microsoft.com/office/drawing/2014/main" id="{1A9F308A-DE3D-1CC9-CFD7-4D7E30D48B1D}"/>
              </a:ext>
            </a:extLst>
          </p:cNvPr>
          <p:cNvSpPr txBox="1"/>
          <p:nvPr/>
        </p:nvSpPr>
        <p:spPr>
          <a:xfrm>
            <a:off x="342900" y="2365461"/>
            <a:ext cx="11222181"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The Council frequently sets TACs higher than the scientific advice provided by ICES.</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F ranges are an incentive to allow TACs to be set higher than F</a:t>
            </a:r>
            <a:r>
              <a:rPr lang="en-GB" sz="2400" baseline="-25000" dirty="0" smtClean="0"/>
              <a:t>MSY</a:t>
            </a:r>
            <a:r>
              <a:rPr lang="en-GB" sz="2400" dirty="0" smtClean="0"/>
              <a:t>.</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“Zero catch" advice for critically depleted stocks often ignored by the Council.</a:t>
            </a:r>
          </a:p>
          <a:p>
            <a:endParaRPr lang="en-GB" sz="2400" dirty="0" smtClean="0"/>
          </a:p>
          <a:p>
            <a:pPr marL="285750" indent="-285750">
              <a:buFont typeface="Arial" panose="020B0604020202020204" pitchFamily="34" charset="0"/>
              <a:buChar char="•"/>
            </a:pPr>
            <a:r>
              <a:rPr lang="en-GB" sz="2400" b="1" dirty="0" smtClean="0"/>
              <a:t>Current stock assessments and short-term predictions often lead to overly optimistic scientific advice on catch limits.</a:t>
            </a:r>
            <a:endParaRPr lang="en-GB" sz="2400" b="1" dirty="0"/>
          </a:p>
        </p:txBody>
      </p:sp>
    </p:spTree>
    <p:extLst>
      <p:ext uri="{BB962C8B-B14F-4D97-AF65-F5344CB8AC3E}">
        <p14:creationId xmlns:p14="http://schemas.microsoft.com/office/powerpoint/2010/main" val="1434191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LIGHT">
  <a:themeElements>
    <a:clrScheme name="EP colors">
      <a:dk1>
        <a:srgbClr val="000000"/>
      </a:dk1>
      <a:lt1>
        <a:srgbClr val="FFFFFF"/>
      </a:lt1>
      <a:dk2>
        <a:srgbClr val="7A868E"/>
      </a:dk2>
      <a:lt2>
        <a:srgbClr val="C8C8C8"/>
      </a:lt2>
      <a:accent1>
        <a:srgbClr val="0C4DA2"/>
      </a:accent1>
      <a:accent2>
        <a:srgbClr val="FDE021"/>
      </a:accent2>
      <a:accent3>
        <a:srgbClr val="00BCFF"/>
      </a:accent3>
      <a:accent4>
        <a:srgbClr val="28DC78"/>
      </a:accent4>
      <a:accent5>
        <a:srgbClr val="FF9600"/>
      </a:accent5>
      <a:accent6>
        <a:srgbClr val="ED0000"/>
      </a:accent6>
      <a:hlink>
        <a:srgbClr val="0C4DA2"/>
      </a:hlink>
      <a:folHlink>
        <a:srgbClr val="7A868E"/>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accent1"/>
          </a:solidFill>
        </a:ln>
      </a:spPr>
      <a:bodyPr rtlCol="0" anchor="ctr"/>
      <a:lstStyle>
        <a:defPPr algn="ctr">
          <a:defRPr dirty="0" err="1" smtClean="0">
            <a:latin typeface="Myriad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ColorName">
      <a:srgbClr val="003CB4"/>
    </a:custClr>
    <a:custClr name="ColorName">
      <a:srgbClr val="0D4FA0"/>
    </a:custClr>
    <a:custClr name="ColorName">
      <a:srgbClr val="1B6BFF"/>
    </a:custClr>
    <a:custClr name="ColorName">
      <a:srgbClr val="65E2FF"/>
    </a:custClr>
    <a:custClr name="ColorName">
      <a:srgbClr val="7F2223"/>
    </a:custClr>
    <a:custClr name="ColorName">
      <a:srgbClr val="EE0000"/>
    </a:custClr>
    <a:custClr name="ColorName">
      <a:srgbClr val="FF9501"/>
    </a:custClr>
    <a:custClr name="ColorName">
      <a:srgbClr val="FCBF00"/>
    </a:custClr>
    <a:custClr name="ColorName">
      <a:srgbClr val="017601"/>
    </a:custClr>
    <a:custClr name="ColorName">
      <a:srgbClr val="00B463"/>
    </a:custClr>
    <a:custClr name="ColorName">
      <a:srgbClr val="3363C3"/>
    </a:custClr>
    <a:custClr name="ColorName">
      <a:srgbClr val="3D72B3"/>
    </a:custClr>
    <a:custClr name="ColorName">
      <a:srgbClr val="4989FF"/>
    </a:custClr>
    <a:custClr name="ColorName">
      <a:srgbClr val="84E8FF"/>
    </a:custClr>
    <a:custClr name="ColorName">
      <a:srgbClr val="994E4F"/>
    </a:custClr>
    <a:custClr name="ColorName">
      <a:srgbClr val="F13333"/>
    </a:custClr>
    <a:custClr name="ColorName">
      <a:srgbClr val="FFAA34"/>
    </a:custClr>
    <a:custClr name="ColorName">
      <a:srgbClr val="FDCC33"/>
    </a:custClr>
    <a:custClr name="ColorName">
      <a:srgbClr val="349134"/>
    </a:custClr>
    <a:custClr name="ColorName">
      <a:srgbClr val="33C382"/>
    </a:custClr>
    <a:custClr name="ColorName">
      <a:srgbClr val="668AD2"/>
    </a:custClr>
    <a:custClr name="ColorName">
      <a:srgbClr val="6E95C6"/>
    </a:custClr>
    <a:custClr name="ColorName">
      <a:srgbClr val="76A6FF"/>
    </a:custClr>
    <a:custClr name="ColorName">
      <a:srgbClr val="A3EEFF"/>
    </a:custClr>
    <a:custClr name="ColorName">
      <a:srgbClr val="B27A7B"/>
    </a:custClr>
    <a:custClr name="ColorName">
      <a:srgbClr val="F56666"/>
    </a:custClr>
    <a:custClr name="ColorName">
      <a:srgbClr val="FFBF67"/>
    </a:custClr>
    <a:custClr name="ColorName">
      <a:srgbClr val="FDD966"/>
    </a:custClr>
    <a:custClr name="ColorName">
      <a:srgbClr val="67AD67"/>
    </a:custClr>
    <a:custClr name="ColorName">
      <a:srgbClr val="66D2A1"/>
    </a:custClr>
    <a:custClr name="ColorName">
      <a:srgbClr val="99B1E1"/>
    </a:custClr>
    <a:custClr name="ColorName">
      <a:srgbClr val="9EB9D9"/>
    </a:custClr>
    <a:custClr name="ColorName">
      <a:srgbClr val="A4C4FF"/>
    </a:custClr>
    <a:custClr name="ColorName">
      <a:srgbClr val="C1F3FF"/>
    </a:custClr>
    <a:custClr name="ColorName">
      <a:srgbClr val="CCA7A7"/>
    </a:custClr>
    <a:custClr name="ColorName">
      <a:srgbClr val="F89999"/>
    </a:custClr>
    <a:custClr name="ColorName">
      <a:srgbClr val="FFD599"/>
    </a:custClr>
    <a:custClr name="ColorName">
      <a:srgbClr val="FEE599"/>
    </a:custClr>
    <a:custClr name="ColorName">
      <a:srgbClr val="99C899"/>
    </a:custClr>
    <a:custClr name="ColorName">
      <a:srgbClr val="99E1C1"/>
    </a:custClr>
    <a:custClr name="ColorName">
      <a:srgbClr val="CCD8F0"/>
    </a:custClr>
    <a:custClr name="ColorName">
      <a:srgbClr val="CFDCEC"/>
    </a:custClr>
    <a:custClr name="ColorName">
      <a:srgbClr val="D1E1FF"/>
    </a:custClr>
    <a:custClr name="ColorName">
      <a:srgbClr val="E0F9FF"/>
    </a:custClr>
    <a:custClr name="ColorName">
      <a:srgbClr val="E5D3D3"/>
    </a:custClr>
    <a:custClr name="ColorName">
      <a:srgbClr val="FCCCCC"/>
    </a:custClr>
    <a:custClr name="ColorName">
      <a:srgbClr val="FFEACC"/>
    </a:custClr>
    <a:custClr name="ColorName">
      <a:srgbClr val="FEF2CC"/>
    </a:custClr>
    <a:custClr name="ColorName">
      <a:srgbClr val="CCE4CC"/>
    </a:custClr>
    <a:custClr name="ColorName">
      <a:srgbClr val="CCF0E0"/>
    </a:custClr>
  </a:custClrLst>
  <a:extLst>
    <a:ext uri="{05A4C25C-085E-4340-85A3-A5531E510DB2}">
      <thm15:themeFamily xmlns:thm15="http://schemas.microsoft.com/office/thememl/2012/main" name="EP_PowerPoint Template_2023.01.31_Final_Confluence-EuropeaEco6-illus-0" id="{F17B246F-9138-4958-A17E-AA3F7B56B208}" vid="{E933E601-7EB4-45BB-BA43-657A8A2AC4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f7bf97-4d20-46c8-b7d3-fd569187a7a9">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39FD826779DA43B59AF3B24243F72D" ma:contentTypeVersion="11" ma:contentTypeDescription="Create a new document." ma:contentTypeScope="" ma:versionID="82783098cba0803eaafffedb75484bec">
  <xsd:schema xmlns:xsd="http://www.w3.org/2001/XMLSchema" xmlns:xs="http://www.w3.org/2001/XMLSchema" xmlns:p="http://schemas.microsoft.com/office/2006/metadata/properties" xmlns:ns2="c2f7bf97-4d20-46c8-b7d3-fd569187a7a9" xmlns:ns3="8d2effba-1067-40a2-92e0-bdc070673379" targetNamespace="http://schemas.microsoft.com/office/2006/metadata/properties" ma:root="true" ma:fieldsID="7d90926e3eb39dfe7cf4eef91eb009ff" ns2:_="" ns3:_="">
    <xsd:import namespace="c2f7bf97-4d20-46c8-b7d3-fd569187a7a9"/>
    <xsd:import namespace="8d2effba-1067-40a2-92e0-bdc07067337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f7bf97-4d20-46c8-b7d3-fd569187a7a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effba-1067-40a2-92e0-bdc0706733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0B41CA-1C66-4084-B645-2079FAE45348}">
  <ds:schemaRef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8d2effba-1067-40a2-92e0-bdc070673379"/>
    <ds:schemaRef ds:uri="http://purl.org/dc/terms/"/>
    <ds:schemaRef ds:uri="http://schemas.microsoft.com/office/infopath/2007/PartnerControls"/>
    <ds:schemaRef ds:uri="http://schemas.openxmlformats.org/package/2006/metadata/core-properties"/>
    <ds:schemaRef ds:uri="c2f7bf97-4d20-46c8-b7d3-fd569187a7a9"/>
  </ds:schemaRefs>
</ds:datastoreItem>
</file>

<file path=customXml/itemProps2.xml><?xml version="1.0" encoding="utf-8"?>
<ds:datastoreItem xmlns:ds="http://schemas.openxmlformats.org/officeDocument/2006/customXml" ds:itemID="{EDE40694-AF64-438E-AB0D-F552D15F458C}">
  <ds:schemaRefs>
    <ds:schemaRef ds:uri="http://schemas.microsoft.com/sharepoint/v3/contenttype/forms"/>
  </ds:schemaRefs>
</ds:datastoreItem>
</file>

<file path=customXml/itemProps3.xml><?xml version="1.0" encoding="utf-8"?>
<ds:datastoreItem xmlns:ds="http://schemas.openxmlformats.org/officeDocument/2006/customXml" ds:itemID="{F77337E2-4F87-4057-8F8A-0FA7338B3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f7bf97-4d20-46c8-b7d3-fd569187a7a9"/>
    <ds:schemaRef ds:uri="8d2effba-1067-40a2-92e0-bdc070673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251</TotalTime>
  <Words>1211</Words>
  <Application>Microsoft Office PowerPoint</Application>
  <PresentationFormat>Widescreen</PresentationFormat>
  <Paragraphs>158</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Symbol</vt:lpstr>
      <vt:lpstr>Arial</vt:lpstr>
      <vt:lpstr>Wingdings</vt:lpstr>
      <vt:lpstr>EuropeaEco</vt:lpstr>
      <vt:lpstr>Myriad Pro</vt:lpstr>
      <vt:lpstr>CONTENT LIGHT</vt:lpstr>
      <vt:lpstr>The multiannual plan for the Baltic Sea: A change in management needed</vt:lpstr>
      <vt:lpstr>Aims of the presentation</vt:lpstr>
      <vt:lpstr>PowerPoint Presentation</vt:lpstr>
      <vt:lpstr>Historical overfishing caused low productivity states </vt:lpstr>
      <vt:lpstr>PowerPoint Presentation</vt:lpstr>
      <vt:lpstr>Low biomass impairs productivity</vt:lpstr>
      <vt:lpstr>Eutrophication and climate change</vt:lpstr>
      <vt:lpstr>Effects of environmental degradation</vt:lpstr>
      <vt:lpstr>More reasons why the current system fails in recovering depleted stocks</vt:lpstr>
      <vt:lpstr>Advice unsuitable for stocks with impaired productivity</vt:lpstr>
      <vt:lpstr>Gulf of Riga herring as evidence</vt:lpstr>
      <vt:lpstr>A true &amp; precautionary ecosystem approach is needed</vt:lpstr>
      <vt:lpstr>A true &amp; precautionary ecosystem approach is needed</vt:lpstr>
      <vt:lpstr>THANK YOU!</vt:lpstr>
    </vt:vector>
  </TitlesOfParts>
  <Manager/>
  <Company>European Parliament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 goes here</dc:title>
  <dc:subject/>
  <dc:creator>ADAMS Anthony</dc:creator>
  <cp:keywords>European Parliament</cp:keywords>
  <dc:description/>
  <cp:lastModifiedBy>POPESCU Irina</cp:lastModifiedBy>
  <cp:revision>146</cp:revision>
  <dcterms:created xsi:type="dcterms:W3CDTF">2024-08-07T12:33:10Z</dcterms:created>
  <dcterms:modified xsi:type="dcterms:W3CDTF">2025-08-29T08:27:19Z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0x0101007039FD826779DA43B59AF3B24243F72D</vt:lpwstr>
  </property>
  <property fmtid="{D5CDD505-2E9C-101B-9397-08002B2CF9AE}" pid="3" name="Order">
    <vt:lpwstr>38100.0000000000</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lpwstr/>
  </property>
</Properties>
</file>