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4034" r:id="rId4"/>
  </p:sldMasterIdLst>
  <p:notesMasterIdLst>
    <p:notesMasterId r:id="rId15"/>
  </p:notesMasterIdLst>
  <p:handoutMasterIdLst>
    <p:handoutMasterId r:id="rId16"/>
  </p:handoutMasterIdLst>
  <p:sldIdLst>
    <p:sldId id="361" r:id="rId5"/>
    <p:sldId id="414" r:id="rId6"/>
    <p:sldId id="426" r:id="rId7"/>
    <p:sldId id="427" r:id="rId8"/>
    <p:sldId id="433" r:id="rId9"/>
    <p:sldId id="435" r:id="rId10"/>
    <p:sldId id="440" r:id="rId11"/>
    <p:sldId id="434" r:id="rId12"/>
    <p:sldId id="445" r:id="rId13"/>
    <p:sldId id="447" r:id="rId14"/>
  </p:sldIdLst>
  <p:sldSz cx="12192000" cy="6858000"/>
  <p:notesSz cx="6797675" cy="9872663"/>
  <p:embeddedFontLst>
    <p:embeddedFont>
      <p:font typeface="EuropeaEco" pitchFamily="50" charset="0"/>
      <p:regular r:id="rId17"/>
      <p:bold r:id="rId18"/>
      <p:italic r:id="rId19"/>
      <p:boldItalic r:id="rId20"/>
    </p:embeddedFont>
    <p:embeddedFont>
      <p:font typeface="Myriad Pro" panose="020B050303040302020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SUS Nuno" initials="JN" lastIdx="24" clrIdx="0">
    <p:extLst>
      <p:ext uri="{19B8F6BF-5375-455C-9EA6-DF929625EA0E}">
        <p15:presenceInfo xmlns:p15="http://schemas.microsoft.com/office/powerpoint/2012/main" userId="JESUS Nun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4DA2"/>
    <a:srgbClr val="FFFFFF"/>
    <a:srgbClr val="E5E5E4"/>
    <a:srgbClr val="1D6BFF"/>
    <a:srgbClr val="003CB4"/>
    <a:srgbClr val="0D4F9D"/>
    <a:srgbClr val="004EA0"/>
    <a:srgbClr val="C8C8C8"/>
    <a:srgbClr val="ED6C20"/>
    <a:srgbClr val="D01A68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8829" autoAdjust="0"/>
  </p:normalViewPr>
  <p:slideViewPr>
    <p:cSldViewPr snapToGrid="0" showGuides="1">
      <p:cViewPr varScale="1">
        <p:scale>
          <a:sx n="78" d="100"/>
          <a:sy n="78" d="100"/>
        </p:scale>
        <p:origin x="633" y="54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234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40" d="100"/>
          <a:sy n="140" d="100"/>
        </p:scale>
        <p:origin x="68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2.fntdata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font" Target="fonts/font5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1.fntdata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font" Target="fonts/font4.fntdata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8.fntdata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7.fntdata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6.fntdata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E619463-96A1-0736-7091-8F809C4C37E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26980A-73C8-0F33-EC13-278E1B6F558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12058-1059-46DE-B411-2C7AEA427E02}" type="datetimeFigureOut">
              <a:rPr lang="en-BE" smtClean="0"/>
              <a:t>09/18/2025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F114C1-C1FB-231A-D402-AF9176E4E0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63AA90-DB39-7C86-DFAA-3F1B76CFA45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9E92FD-BA49-423D-A161-620409B54C04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05565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597E50-07F5-4FA4-9EB4-A5240EDA7FFD}" type="datetimeFigureOut">
              <a:rPr lang="en-GB" smtClean="0"/>
              <a:t>18/09/2025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1536A7-E858-4490-8AF5-6B4E613D338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890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87899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66168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2995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70763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5761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0578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671515-166B-9431-CDD0-B1917A8ECD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EF0F71-F343-9E7A-9C1F-ED26D4912C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265D2B-4A3E-8EB3-7ED4-F70A48FB6E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7A6441-D96A-42FF-1134-FC209159E1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75346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46620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89EDE-13B3-CFF4-2216-39B2D2A98B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48A16E-51FF-E2F5-73CF-A697186D2C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A28DEA-E917-FDB5-05BB-485953C2AE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CADF2-72D9-6C68-85D0-C51B19C120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9622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2200021"/>
            <a:ext cx="6462713" cy="1655762"/>
          </a:xfrm>
        </p:spPr>
        <p:txBody>
          <a:bodyPr anchor="b"/>
          <a:lstStyle>
            <a:lvl1pPr algn="l">
              <a:defRPr sz="5000"/>
            </a:lvl1pPr>
          </a:lstStyle>
          <a:p>
            <a:r>
              <a:rPr lang="en-GB" noProof="0" dirty="0"/>
              <a:t>Add presentation title_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B20D8-4185-BBFD-2847-455870BDA13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096242"/>
            <a:ext cx="6462713" cy="151580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_Add presentation subtitle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FB8EF8-6BAD-C64B-BB7F-63112C4674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557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_04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1030544"/>
            <a:ext cx="4562475" cy="3114894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1E24FF-EDF3-2272-4975-AD69422A83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62691" y="2257063"/>
            <a:ext cx="4098206" cy="2135278"/>
          </a:xfrm>
        </p:spPr>
        <p:txBody>
          <a:bodyPr anchor="b"/>
          <a:lstStyle>
            <a:lvl1pPr marL="0" indent="0" algn="r">
              <a:buNone/>
              <a:defRPr sz="15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04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5B4571-2EC5-A449-9E5C-A5AAC97AA2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523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_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849475"/>
            <a:ext cx="11135722" cy="1567801"/>
          </a:xfrm>
        </p:spPr>
        <p:txBody>
          <a:bodyPr anchor="t" anchorCtr="0"/>
          <a:lstStyle>
            <a:lvl1pPr algn="l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ED5856-8EED-664E-86A6-1F6D0C4D6F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6662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_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849475"/>
            <a:ext cx="11135722" cy="1567801"/>
          </a:xfrm>
        </p:spPr>
        <p:txBody>
          <a:bodyPr anchor="t" anchorCtr="0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3480C0-1EA9-2543-A97E-FC761BE123A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989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_Gre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849475"/>
            <a:ext cx="7095906" cy="1567801"/>
          </a:xfrm>
        </p:spPr>
        <p:txBody>
          <a:bodyPr anchor="t" anchorCtr="0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86FDB4-8415-5B41-8C06-5328E17F0D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474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_Gre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849475"/>
            <a:ext cx="7095906" cy="1567801"/>
          </a:xfrm>
        </p:spPr>
        <p:txBody>
          <a:bodyPr anchor="t" anchorCtr="0"/>
          <a:lstStyle>
            <a:lvl1pPr algn="l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B720693-A609-1345-A090-B43D149047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9126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5CC1E-AA2F-6908-3D81-2D268B9B62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Add section title on one line</a:t>
            </a:r>
          </a:p>
        </p:txBody>
      </p:sp>
    </p:spTree>
    <p:extLst>
      <p:ext uri="{BB962C8B-B14F-4D97-AF65-F5344CB8AC3E}">
        <p14:creationId xmlns:p14="http://schemas.microsoft.com/office/powerpoint/2010/main" val="32564777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5CC1E-AA2F-6908-3D81-2D268B9B62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 noProof="0" dirty="0"/>
              <a:t>Add section title on one 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E9E9BD-7D58-C628-8CC6-D319F2BD03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425" y="1415189"/>
            <a:ext cx="8370888" cy="3050794"/>
          </a:xfrm>
        </p:spPr>
        <p:txBody>
          <a:bodyPr/>
          <a:lstStyle>
            <a:lvl1pPr>
              <a:lnSpc>
                <a:spcPts val="5000"/>
              </a:lnSpc>
              <a:defRPr sz="5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/>
              <a:t>Add slide title across one </a:t>
            </a:r>
            <a:br>
              <a:rPr lang="en-GB" noProof="0" dirty="0"/>
            </a:br>
            <a:r>
              <a:rPr lang="en-GB" noProof="0" dirty="0"/>
              <a:t>or two lines</a:t>
            </a:r>
          </a:p>
        </p:txBody>
      </p:sp>
    </p:spTree>
    <p:extLst>
      <p:ext uri="{BB962C8B-B14F-4D97-AF65-F5344CB8AC3E}">
        <p14:creationId xmlns:p14="http://schemas.microsoft.com/office/powerpoint/2010/main" val="4245481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title &amp; Body i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E6A353E-A8A7-1ACE-93C8-7406D9F41E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70187"/>
            <a:ext cx="5735843" cy="30388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Add section title on one line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5E6C450B-E31C-5874-0734-6B202ABA12C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425" y="1415189"/>
            <a:ext cx="8370888" cy="1778585"/>
          </a:xfrm>
        </p:spPr>
        <p:txBody>
          <a:bodyPr/>
          <a:lstStyle>
            <a:lvl1pPr>
              <a:lnSpc>
                <a:spcPts val="5000"/>
              </a:lnSpc>
              <a:defRPr sz="5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Add slide title across one or two lines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89B116-B0EC-05C4-98DE-27FC68A38FF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9425" y="3429000"/>
            <a:ext cx="8370888" cy="23887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 marL="357188" indent="-177800">
              <a:buFont typeface="EuropeaEco" pitchFamily="2" charset="0"/>
              <a:buChar char="–"/>
              <a:defRPr sz="2000"/>
            </a:lvl3pPr>
            <a:lvl4pPr marL="642937" indent="-285750">
              <a:buFont typeface="Arial" panose="020B0604020202020204" pitchFamily="34" charset="0"/>
              <a:buChar char="•"/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97435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1">
            <a:extLst>
              <a:ext uri="{FF2B5EF4-FFF2-40B4-BE49-F238E27FC236}">
                <a16:creationId xmlns:a16="http://schemas.microsoft.com/office/drawing/2014/main" id="{C80993B1-BE20-6B4C-9F83-3EDBADA914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1999" cy="6858000"/>
          </a:xfrm>
          <a:custGeom>
            <a:avLst/>
            <a:gdLst>
              <a:gd name="connsiteX0" fmla="*/ 0 w 9752628"/>
              <a:gd name="connsiteY0" fmla="*/ 0 h 6857994"/>
              <a:gd name="connsiteX1" fmla="*/ 9752628 w 9752628"/>
              <a:gd name="connsiteY1" fmla="*/ 0 h 6857994"/>
              <a:gd name="connsiteX2" fmla="*/ 9752628 w 9752628"/>
              <a:gd name="connsiteY2" fmla="*/ 6857994 h 6857994"/>
              <a:gd name="connsiteX3" fmla="*/ 0 w 9752628"/>
              <a:gd name="connsiteY3" fmla="*/ 6857994 h 6857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52628" h="6857994">
                <a:moveTo>
                  <a:pt x="0" y="0"/>
                </a:moveTo>
                <a:lnTo>
                  <a:pt x="9752628" y="0"/>
                </a:lnTo>
                <a:lnTo>
                  <a:pt x="9752628" y="6857994"/>
                </a:lnTo>
                <a:lnTo>
                  <a:pt x="0" y="6857994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r>
              <a:rPr lang="en-US" dirty="0"/>
              <a:t>click on the icon to add picture</a:t>
            </a:r>
            <a:endParaRPr lang="en-GB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29D3040-770A-9F76-3241-6E317B92FE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70187"/>
            <a:ext cx="5735843" cy="3038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 on one line</a:t>
            </a:r>
          </a:p>
        </p:txBody>
      </p:sp>
      <p:sp>
        <p:nvSpPr>
          <p:cNvPr id="98" name="Text Placeholder 3">
            <a:extLst>
              <a:ext uri="{FF2B5EF4-FFF2-40B4-BE49-F238E27FC236}">
                <a16:creationId xmlns:a16="http://schemas.microsoft.com/office/drawing/2014/main" id="{F49FC4E7-E557-A809-1015-73531F085E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9425" y="1415189"/>
            <a:ext cx="5616575" cy="4411747"/>
          </a:xfrm>
        </p:spPr>
        <p:txBody>
          <a:bodyPr/>
          <a:lstStyle>
            <a:lvl1pPr>
              <a:lnSpc>
                <a:spcPts val="5000"/>
              </a:lnSpc>
              <a:defRPr sz="5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40B3A14-A570-DF45-93C4-3342F2B7F6F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7417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R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>
            <a:extLst>
              <a:ext uri="{FF2B5EF4-FFF2-40B4-BE49-F238E27FC236}">
                <a16:creationId xmlns:a16="http://schemas.microsoft.com/office/drawing/2014/main" id="{18577482-9C6F-B87F-3555-E0E7EB8DD4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70187"/>
            <a:ext cx="5735843" cy="30388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Add section title on one line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D7B4FC63-FEDA-D66F-44F3-AE66B1236D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425" y="1415189"/>
            <a:ext cx="6169569" cy="2454446"/>
          </a:xfrm>
        </p:spPr>
        <p:txBody>
          <a:bodyPr/>
          <a:lstStyle>
            <a:lvl1pPr>
              <a:lnSpc>
                <a:spcPts val="5000"/>
              </a:lnSpc>
              <a:defRPr sz="5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Add slide title </a:t>
            </a:r>
            <a:br>
              <a:rPr lang="en-GB" dirty="0"/>
            </a:br>
            <a:r>
              <a:rPr lang="en-GB" dirty="0"/>
              <a:t>across one to </a:t>
            </a:r>
            <a:br>
              <a:rPr lang="en-GB" dirty="0"/>
            </a:br>
            <a:r>
              <a:rPr lang="en-GB" dirty="0"/>
              <a:t>three lines</a:t>
            </a:r>
          </a:p>
        </p:txBody>
      </p:sp>
      <p:sp>
        <p:nvSpPr>
          <p:cNvPr id="7" name="Picture Placeholder 11">
            <a:extLst>
              <a:ext uri="{FF2B5EF4-FFF2-40B4-BE49-F238E27FC236}">
                <a16:creationId xmlns:a16="http://schemas.microsoft.com/office/drawing/2014/main" id="{D7A5E9AB-FE7C-9C4E-B3B0-0656C71EEB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148512" y="0"/>
            <a:ext cx="5043487" cy="6858000"/>
          </a:xfrm>
          <a:custGeom>
            <a:avLst/>
            <a:gdLst>
              <a:gd name="connsiteX0" fmla="*/ 0 w 9752628"/>
              <a:gd name="connsiteY0" fmla="*/ 0 h 6857994"/>
              <a:gd name="connsiteX1" fmla="*/ 9752628 w 9752628"/>
              <a:gd name="connsiteY1" fmla="*/ 0 h 6857994"/>
              <a:gd name="connsiteX2" fmla="*/ 9752628 w 9752628"/>
              <a:gd name="connsiteY2" fmla="*/ 6857994 h 6857994"/>
              <a:gd name="connsiteX3" fmla="*/ 0 w 9752628"/>
              <a:gd name="connsiteY3" fmla="*/ 6857994 h 6857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52628" h="6857994">
                <a:moveTo>
                  <a:pt x="0" y="0"/>
                </a:moveTo>
                <a:lnTo>
                  <a:pt x="9752628" y="0"/>
                </a:lnTo>
                <a:lnTo>
                  <a:pt x="9752628" y="6857994"/>
                </a:lnTo>
                <a:lnTo>
                  <a:pt x="0" y="6857994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r>
              <a:rPr lang="en-US" dirty="0"/>
              <a:t>click on the icon to add picture</a:t>
            </a:r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E9CDD18-E3FA-AF41-9E61-53116426D4D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93A24A3-7A31-374E-904F-B92BAF6C8E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6362" y="4003766"/>
            <a:ext cx="6169569" cy="2388704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 marL="357188" indent="-177800">
              <a:buFont typeface="EuropeaEco" pitchFamily="2" charset="0"/>
              <a:buChar char="–"/>
              <a:defRPr sz="1800"/>
            </a:lvl3pPr>
            <a:lvl4pPr marL="642937" indent="-285750">
              <a:buFont typeface="Arial" panose="020B0604020202020204" pitchFamily="34" charset="0"/>
              <a:buChar char="•"/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Add text </a:t>
            </a:r>
          </a:p>
        </p:txBody>
      </p:sp>
    </p:spTree>
    <p:extLst>
      <p:ext uri="{BB962C8B-B14F-4D97-AF65-F5344CB8AC3E}">
        <p14:creationId xmlns:p14="http://schemas.microsoft.com/office/powerpoint/2010/main" val="2578727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3     ">
    <p:bg>
      <p:bgPr>
        <a:solidFill>
          <a:srgbClr val="0C4D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2200021"/>
            <a:ext cx="6462713" cy="1655762"/>
          </a:xfrm>
        </p:spPr>
        <p:txBody>
          <a:bodyPr anchor="b"/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presentation title_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B20D8-4185-BBFD-2847-455870BDA13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096242"/>
            <a:ext cx="6462713" cy="151580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_Add presentation subtitle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E657FC-7AC8-DC4E-8052-E0926F8DD0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3554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E6A353E-A8A7-1ACE-93C8-7406D9F41E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70187"/>
            <a:ext cx="5735843" cy="30388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Add section title on one line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F9271A86-A20F-DD40-AEB5-CAD732766B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425" y="1415189"/>
            <a:ext cx="5508625" cy="758168"/>
          </a:xfrm>
        </p:spPr>
        <p:txBody>
          <a:bodyPr/>
          <a:lstStyle>
            <a:lvl1pPr>
              <a:lnSpc>
                <a:spcPct val="100000"/>
              </a:lnSpc>
              <a:defRPr sz="2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Add slide title across one </a:t>
            </a:r>
            <a:br>
              <a:rPr lang="en-GB" dirty="0"/>
            </a:br>
            <a:r>
              <a:rPr lang="en-GB" dirty="0"/>
              <a:t>or two lines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8A5D6D0C-7D5B-CD4B-8058-DF768A2ED4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5" y="2455482"/>
            <a:ext cx="5508625" cy="1133063"/>
          </a:xfrm>
        </p:spPr>
        <p:txBody>
          <a:bodyPr/>
          <a:lstStyle>
            <a:lvl1pPr>
              <a:lnSpc>
                <a:spcPct val="110000"/>
              </a:lnSpc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Add body copy</a:t>
            </a:r>
          </a:p>
        </p:txBody>
      </p:sp>
    </p:spTree>
    <p:extLst>
      <p:ext uri="{BB962C8B-B14F-4D97-AF65-F5344CB8AC3E}">
        <p14:creationId xmlns:p14="http://schemas.microsoft.com/office/powerpoint/2010/main" val="28369528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oute+Title+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394392" y="6291809"/>
            <a:ext cx="828480" cy="230177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accent1"/>
                </a:solidFill>
                <a:latin typeface="EuropeaEco" pitchFamily="2" charset="0"/>
                <a:ea typeface="EuropeaEco" pitchFamily="2" charset="0"/>
              </a:defRPr>
            </a:lvl1pPr>
          </a:lstStyle>
          <a:p>
            <a:fld id="{48FB32EB-B944-4F55-92EC-EC18E6F49AF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DFB8EF8-6BAD-C64B-BB7F-63112C4674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27AC71E2-45A1-9919-708A-BB969A20DD1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94393" y="403475"/>
            <a:ext cx="5542976" cy="36206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Add section title on one line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394392" y="1125015"/>
            <a:ext cx="8336653" cy="965443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500" b="1">
                <a:solidFill>
                  <a:schemeClr val="accent1"/>
                </a:solidFill>
                <a:latin typeface="EuropeaEco" pitchFamily="2" charset="0"/>
                <a:ea typeface="EuropeaEco" pitchFamily="2" charset="0"/>
              </a:defRPr>
            </a:lvl1pPr>
          </a:lstStyle>
          <a:p>
            <a:r>
              <a:rPr lang="en-US" dirty="0"/>
              <a:t>Add title in one line</a:t>
            </a:r>
            <a:endParaRPr lang="en-GB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27AC71E2-45A1-9919-708A-BB969A20DD1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94393" y="2090458"/>
            <a:ext cx="8336652" cy="354329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buNone/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Add body copy</a:t>
            </a:r>
          </a:p>
        </p:txBody>
      </p:sp>
    </p:spTree>
    <p:extLst>
      <p:ext uri="{BB962C8B-B14F-4D97-AF65-F5344CB8AC3E}">
        <p14:creationId xmlns:p14="http://schemas.microsoft.com/office/powerpoint/2010/main" val="3100342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2200021"/>
            <a:ext cx="6462713" cy="1655762"/>
          </a:xfrm>
        </p:spPr>
        <p:txBody>
          <a:bodyPr anchor="b"/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presentation title_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B20D8-4185-BBFD-2847-455870BDA13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096242"/>
            <a:ext cx="6462713" cy="151580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_Add presentation subtitle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47C6E79-71DF-8B41-8BA1-22158FC87B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896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4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2200021"/>
            <a:ext cx="6462713" cy="1655762"/>
          </a:xfrm>
        </p:spPr>
        <p:txBody>
          <a:bodyPr anchor="b"/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presentation title_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B20D8-4185-BBFD-2847-455870BDA13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096242"/>
            <a:ext cx="6462713" cy="151580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_Add presentation subtitle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E657FC-7AC8-DC4E-8052-E0926F8DD0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170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1">
            <a:extLst>
              <a:ext uri="{FF2B5EF4-FFF2-40B4-BE49-F238E27FC236}">
                <a16:creationId xmlns:a16="http://schemas.microsoft.com/office/drawing/2014/main" id="{5045D46D-95DE-A140-8D9B-AC9C30146C0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1999" cy="6858000"/>
          </a:xfrm>
          <a:custGeom>
            <a:avLst/>
            <a:gdLst>
              <a:gd name="connsiteX0" fmla="*/ 0 w 9752628"/>
              <a:gd name="connsiteY0" fmla="*/ 0 h 6857994"/>
              <a:gd name="connsiteX1" fmla="*/ 9752628 w 9752628"/>
              <a:gd name="connsiteY1" fmla="*/ 0 h 6857994"/>
              <a:gd name="connsiteX2" fmla="*/ 9752628 w 9752628"/>
              <a:gd name="connsiteY2" fmla="*/ 6857994 h 6857994"/>
              <a:gd name="connsiteX3" fmla="*/ 0 w 9752628"/>
              <a:gd name="connsiteY3" fmla="*/ 6857994 h 6857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52628" h="6857994">
                <a:moveTo>
                  <a:pt x="0" y="0"/>
                </a:moveTo>
                <a:lnTo>
                  <a:pt x="9752628" y="0"/>
                </a:lnTo>
                <a:lnTo>
                  <a:pt x="9752628" y="6857994"/>
                </a:lnTo>
                <a:lnTo>
                  <a:pt x="0" y="6857994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r>
              <a:rPr lang="en-US" dirty="0"/>
              <a:t>click on the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479425" y="1412875"/>
            <a:ext cx="5508625" cy="2442908"/>
          </a:xfrm>
        </p:spPr>
        <p:txBody>
          <a:bodyPr anchor="b"/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presentation title_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B20D8-4185-BBFD-2847-455870BDA13D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479425" y="4096242"/>
            <a:ext cx="5508625" cy="151580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_Add presentation subtitle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855749-7457-CA48-9389-8CF4608D31A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184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E9E9BD-7D58-C628-8CC6-D319F2BD03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425" y="461963"/>
            <a:ext cx="5616575" cy="914400"/>
          </a:xfrm>
        </p:spPr>
        <p:txBody>
          <a:bodyPr/>
          <a:lstStyle>
            <a:lvl1pPr>
              <a:lnSpc>
                <a:spcPts val="6000"/>
              </a:lnSpc>
              <a:defRPr sz="6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Agenda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089A252-47A3-724D-6B27-33294128F53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9424" y="1892300"/>
            <a:ext cx="5722939" cy="3597158"/>
          </a:xfrm>
        </p:spPr>
        <p:txBody>
          <a:bodyPr vert="horz" lIns="0" tIns="0" rIns="0" bIns="0" numCol="2" spcCol="182880" rtlCol="0">
            <a:noAutofit/>
          </a:bodyPr>
          <a:lstStyle>
            <a:lvl1pPr>
              <a:spcBef>
                <a:spcPts val="1200"/>
              </a:spcBef>
              <a:defRPr lang="en-US" b="1" smtClean="0">
                <a:solidFill>
                  <a:schemeClr val="accent1"/>
                </a:solidFill>
              </a:defRPr>
            </a:lvl1pPr>
            <a:lvl2pPr>
              <a:defRPr lang="en-US" sz="2000" smtClean="0"/>
            </a:lvl2pPr>
            <a:lvl3pPr>
              <a:defRPr lang="en-US" smtClean="0"/>
            </a:lvl3pPr>
            <a:lvl4pPr>
              <a:defRPr lang="en-US" sz="1600" smtClean="0"/>
            </a:lvl4pPr>
            <a:lvl5pPr>
              <a:defRPr lang="en-GB" sz="1600"/>
            </a:lvl5pPr>
          </a:lstStyle>
          <a:p>
            <a:pPr lvl="0">
              <a:spcAft>
                <a:spcPts val="1200"/>
              </a:spcAft>
              <a:buFont typeface="+mj-lt"/>
              <a:tabLst/>
            </a:pPr>
            <a:r>
              <a:rPr lang="en-US" dirty="0"/>
              <a:t>Agenda item goes here</a:t>
            </a:r>
            <a:endParaRPr lang="en-GB" dirty="0"/>
          </a:p>
        </p:txBody>
      </p:sp>
      <p:sp>
        <p:nvSpPr>
          <p:cNvPr id="25" name="Text Placeholder 8">
            <a:extLst>
              <a:ext uri="{FF2B5EF4-FFF2-40B4-BE49-F238E27FC236}">
                <a16:creationId xmlns:a16="http://schemas.microsoft.com/office/drawing/2014/main" id="{E400F3DC-4379-0FE8-22CC-750DAF4C765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88150" y="1927808"/>
            <a:ext cx="2644775" cy="3597158"/>
          </a:xfrm>
        </p:spPr>
        <p:txBody>
          <a:bodyPr vert="horz" lIns="0" tIns="0" rIns="0" bIns="0" rtlCol="0">
            <a:noAutofit/>
          </a:bodyPr>
          <a:lstStyle>
            <a:lvl1pPr>
              <a:spcBef>
                <a:spcPts val="1200"/>
              </a:spcBef>
              <a:defRPr lang="en-US" b="1" smtClean="0">
                <a:solidFill>
                  <a:schemeClr val="accent1"/>
                </a:solidFill>
              </a:defRPr>
            </a:lvl1pPr>
            <a:lvl2pPr>
              <a:defRPr lang="en-US" sz="2000" smtClean="0"/>
            </a:lvl2pPr>
            <a:lvl3pPr>
              <a:defRPr lang="en-US" smtClean="0"/>
            </a:lvl3pPr>
            <a:lvl4pPr>
              <a:defRPr lang="en-US" sz="1600" smtClean="0"/>
            </a:lvl4pPr>
            <a:lvl5pPr>
              <a:defRPr lang="en-GB" sz="1600"/>
            </a:lvl5pPr>
          </a:lstStyle>
          <a:p>
            <a:pPr lvl="0">
              <a:spcAft>
                <a:spcPts val="1200"/>
              </a:spcAft>
              <a:buFont typeface="+mj-lt"/>
              <a:tabLst/>
            </a:pPr>
            <a:r>
              <a:rPr lang="en-US" dirty="0"/>
              <a:t>Agenda item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1927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1030544"/>
            <a:ext cx="4562475" cy="3114894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GB" dirty="0"/>
              <a:t>Add section title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15417BE0-75EB-8649-EE05-433EDE8B6A4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62691" y="2257063"/>
            <a:ext cx="4098206" cy="2135278"/>
          </a:xfrm>
        </p:spPr>
        <p:txBody>
          <a:bodyPr anchor="b"/>
          <a:lstStyle>
            <a:lvl1pPr marL="0" indent="0" algn="r">
              <a:buNone/>
              <a:defRPr sz="15000" b="1">
                <a:solidFill>
                  <a:srgbClr val="004EA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01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980675-EB31-DA43-B57A-7AA8122DED2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311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0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1030544"/>
            <a:ext cx="4562475" cy="3114894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375183-62B2-4ED8-B8B4-FC29F065FC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62691" y="2257063"/>
            <a:ext cx="4098206" cy="2135278"/>
          </a:xfrm>
        </p:spPr>
        <p:txBody>
          <a:bodyPr anchor="b"/>
          <a:lstStyle>
            <a:lvl1pPr marL="0" indent="0" algn="r">
              <a:buNone/>
              <a:defRPr sz="15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02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0B3388-D73D-7A43-B376-BB9AF9A473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489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0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1030544"/>
            <a:ext cx="4562475" cy="3114894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1E24FF-EDF3-2272-4975-AD69422A83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62691" y="2257063"/>
            <a:ext cx="4098206" cy="2135278"/>
          </a:xfrm>
        </p:spPr>
        <p:txBody>
          <a:bodyPr anchor="b"/>
          <a:lstStyle>
            <a:lvl1pPr marL="0" indent="0" algn="r">
              <a:buNone/>
              <a:defRPr sz="15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03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5B4571-2EC5-A449-9E5C-A5AAC97AA2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334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Placeholder 1">
            <a:extLst>
              <a:ext uri="{FF2B5EF4-FFF2-40B4-BE49-F238E27FC236}">
                <a16:creationId xmlns:a16="http://schemas.microsoft.com/office/drawing/2014/main" id="{152E6E88-EBCA-D0EC-2E27-BCC1166DA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470187"/>
            <a:ext cx="5735843" cy="30388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Add section title on one line</a:t>
            </a:r>
            <a:endParaRPr lang="en-GB" dirty="0"/>
          </a:p>
        </p:txBody>
      </p:sp>
      <p:sp>
        <p:nvSpPr>
          <p:cNvPr id="51" name="Text Placeholder 2">
            <a:extLst>
              <a:ext uri="{FF2B5EF4-FFF2-40B4-BE49-F238E27FC236}">
                <a16:creationId xmlns:a16="http://schemas.microsoft.com/office/drawing/2014/main" id="{862E5C15-D43D-1166-5DA2-50569688F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425" y="2560320"/>
            <a:ext cx="5735843" cy="32816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Add first level body copy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25D5839-15DF-8D73-AF8D-A4FC1E1B10D1}"/>
              </a:ext>
            </a:extLst>
          </p:cNvPr>
          <p:cNvSpPr/>
          <p:nvPr userDrawn="1"/>
        </p:nvSpPr>
        <p:spPr>
          <a:xfrm>
            <a:off x="12433738" y="0"/>
            <a:ext cx="2049518" cy="2942898"/>
          </a:xfrm>
          <a:prstGeom prst="rect">
            <a:avLst/>
          </a:prstGeom>
          <a:solidFill>
            <a:schemeClr val="tx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/>
          <a:lstStyle/>
          <a:p>
            <a:pPr algn="l"/>
            <a:r>
              <a:rPr lang="en-GB" sz="1200" b="1" dirty="0">
                <a:latin typeface="+mn-lt"/>
              </a:rPr>
              <a:t>HOW TO UPDATE THE FOOTER</a:t>
            </a:r>
          </a:p>
          <a:p>
            <a:pPr algn="l"/>
            <a:endParaRPr lang="en-GB" sz="1200" b="1" dirty="0">
              <a:latin typeface="+mn-lt"/>
            </a:endParaRPr>
          </a:p>
          <a:p>
            <a:pPr marL="228600" indent="-228600" algn="l">
              <a:buFont typeface="+mj-lt"/>
              <a:buAutoNum type="arabicPeriod"/>
            </a:pPr>
            <a:r>
              <a:rPr lang="en-GB" sz="1200" b="0" dirty="0">
                <a:latin typeface="+mn-lt"/>
              </a:rPr>
              <a:t>View </a:t>
            </a:r>
          </a:p>
          <a:p>
            <a:pPr marL="228600" indent="-228600" algn="l">
              <a:buFont typeface="+mj-lt"/>
              <a:buAutoNum type="arabicPeriod"/>
            </a:pPr>
            <a:r>
              <a:rPr lang="en-GB" sz="1200" b="0" dirty="0">
                <a:latin typeface="+mn-lt"/>
              </a:rPr>
              <a:t>Slide Master</a:t>
            </a:r>
          </a:p>
          <a:p>
            <a:pPr marL="228600" indent="-228600" algn="l">
              <a:buFont typeface="+mj-lt"/>
              <a:buAutoNum type="arabicPeriod"/>
            </a:pPr>
            <a:r>
              <a:rPr lang="en-GB" sz="1200" b="0" dirty="0">
                <a:latin typeface="+mn-lt"/>
              </a:rPr>
              <a:t>Scroll to very first page that is numbered (1)</a:t>
            </a:r>
          </a:p>
          <a:p>
            <a:pPr marL="228600" indent="-228600" algn="l">
              <a:buFont typeface="+mj-lt"/>
              <a:buAutoNum type="arabicPeriod"/>
            </a:pPr>
            <a:r>
              <a:rPr lang="en-GB" sz="1200" b="0" dirty="0">
                <a:latin typeface="+mn-lt"/>
              </a:rPr>
              <a:t>Update the Presentation Title and date (be careful not to delete the page number)</a:t>
            </a:r>
          </a:p>
          <a:p>
            <a:pPr marL="228600" indent="-228600" algn="l">
              <a:buFont typeface="+mj-lt"/>
              <a:buAutoNum type="arabicPeriod"/>
            </a:pPr>
            <a:r>
              <a:rPr lang="en-GB" sz="1200" b="0" dirty="0">
                <a:latin typeface="+mn-lt"/>
              </a:rPr>
              <a:t>Close master view / view normal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A123F2-A3B2-9A03-13BD-2169F504824E}"/>
              </a:ext>
            </a:extLst>
          </p:cNvPr>
          <p:cNvSpPr txBox="1"/>
          <p:nvPr userDrawn="1"/>
        </p:nvSpPr>
        <p:spPr>
          <a:xfrm>
            <a:off x="479425" y="6162558"/>
            <a:ext cx="736600" cy="3675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fld id="{B35DF284-1727-4595-8F5D-103E8F8818A3}" type="slidenum">
              <a:rPr lang="en-US" sz="1050" baseline="0" smtClean="0">
                <a:solidFill>
                  <a:schemeClr val="accent1"/>
                </a:solidFill>
                <a:latin typeface="+mj-lt"/>
              </a:rPr>
              <a:pPr algn="l">
                <a:lnSpc>
                  <a:spcPct val="100000"/>
                </a:lnSpc>
                <a:spcBef>
                  <a:spcPts val="0"/>
                </a:spcBef>
              </a:pPr>
              <a:t>‹#›</a:t>
            </a:fld>
            <a:r>
              <a:rPr lang="en-US" sz="1050" b="0" baseline="0" dirty="0">
                <a:solidFill>
                  <a:schemeClr val="accent1"/>
                </a:solidFill>
                <a:latin typeface="+mj-lt"/>
              </a:rPr>
              <a:t> </a:t>
            </a:r>
            <a:endParaRPr lang="en-GB" sz="1050" b="0" baseline="0" dirty="0">
              <a:solidFill>
                <a:schemeClr val="accent1"/>
              </a:solidFill>
              <a:latin typeface="+mj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D261B20-908C-FA47-B007-6F210C8455CE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450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6" r:id="rId1"/>
    <p:sldLayoutId id="2147484132" r:id="rId2"/>
    <p:sldLayoutId id="2147484131" r:id="rId3"/>
    <p:sldLayoutId id="2147484209" r:id="rId4"/>
    <p:sldLayoutId id="2147484133" r:id="rId5"/>
    <p:sldLayoutId id="2147484144" r:id="rId6"/>
    <p:sldLayoutId id="2147484138" r:id="rId7"/>
    <p:sldLayoutId id="2147484142" r:id="rId8"/>
    <p:sldLayoutId id="2147484140" r:id="rId9"/>
    <p:sldLayoutId id="2147484210" r:id="rId10"/>
    <p:sldLayoutId id="2147484197" r:id="rId11"/>
    <p:sldLayoutId id="2147484211" r:id="rId12"/>
    <p:sldLayoutId id="2147484214" r:id="rId13"/>
    <p:sldLayoutId id="2147484208" r:id="rId14"/>
    <p:sldLayoutId id="2147484106" r:id="rId15"/>
    <p:sldLayoutId id="2147484118" r:id="rId16"/>
    <p:sldLayoutId id="2147484109" r:id="rId17"/>
    <p:sldLayoutId id="2147484110" r:id="rId18"/>
    <p:sldLayoutId id="2147484212" r:id="rId19"/>
    <p:sldLayoutId id="2147484213" r:id="rId20"/>
    <p:sldLayoutId id="2147484218" r:id="rId2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1600" b="1" kern="1200" cap="none" baseline="0">
          <a:solidFill>
            <a:schemeClr val="accent1"/>
          </a:solidFill>
          <a:latin typeface="+mj-lt"/>
          <a:ea typeface="EuropeaEco" pitchFamily="2" charset="0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Myriad Pro" panose="020B0604020202020204" pitchFamily="34" charset="0"/>
        <a:buNone/>
        <a:defRPr sz="1800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lnSpc>
          <a:spcPct val="100000"/>
        </a:lnSpc>
        <a:spcBef>
          <a:spcPts val="0"/>
        </a:spcBef>
        <a:buClr>
          <a:schemeClr val="accent1"/>
        </a:buClr>
        <a:buFont typeface="EuropeaEco" pitchFamily="2" charset="0"/>
        <a:buChar char="•"/>
        <a:defRPr sz="1800" kern="1200" baseline="0">
          <a:solidFill>
            <a:schemeClr val="tx1"/>
          </a:solidFill>
          <a:latin typeface="+mj-lt"/>
          <a:ea typeface="+mn-ea"/>
          <a:cs typeface="+mn-cs"/>
        </a:defRPr>
      </a:lvl2pPr>
      <a:lvl3pPr marL="357188" indent="-177800" algn="l" defTabSz="914400" rtl="0" eaLnBrk="1" latinLnBrk="0" hangingPunct="1">
        <a:lnSpc>
          <a:spcPct val="100000"/>
        </a:lnSpc>
        <a:spcBef>
          <a:spcPts val="0"/>
        </a:spcBef>
        <a:buClr>
          <a:schemeClr val="accent1"/>
        </a:buClr>
        <a:buFont typeface="EuropeaEco" pitchFamily="2" charset="0"/>
        <a:buChar char="–"/>
        <a:defRPr sz="1600" kern="1200" baseline="0">
          <a:solidFill>
            <a:schemeClr val="tx1"/>
          </a:solidFill>
          <a:latin typeface="+mj-lt"/>
          <a:ea typeface="+mn-ea"/>
          <a:cs typeface="+mn-cs"/>
        </a:defRPr>
      </a:lvl3pPr>
      <a:lvl4pPr marL="536575" indent="-179388" algn="l" defTabSz="914400" rtl="0" eaLnBrk="1" latinLnBrk="0" hangingPunct="1">
        <a:lnSpc>
          <a:spcPct val="100000"/>
        </a:lnSpc>
        <a:spcBef>
          <a:spcPts val="0"/>
        </a:spcBef>
        <a:buClr>
          <a:schemeClr val="accent1"/>
        </a:buClr>
        <a:buFont typeface="EuropeaEco" pitchFamily="2" charset="0"/>
        <a:buChar char=" "/>
        <a:defRPr sz="1400" kern="1200" baseline="0">
          <a:solidFill>
            <a:schemeClr val="tx1"/>
          </a:solidFill>
          <a:latin typeface="+mj-lt"/>
          <a:ea typeface="+mn-ea"/>
          <a:cs typeface="+mn-cs"/>
        </a:defRPr>
      </a:lvl4pPr>
      <a:lvl5pPr marL="719138" indent="-182563" algn="l" defTabSz="914400" rtl="0" eaLnBrk="1" latinLnBrk="0" hangingPunct="1">
        <a:lnSpc>
          <a:spcPct val="100000"/>
        </a:lnSpc>
        <a:spcBef>
          <a:spcPts val="0"/>
        </a:spcBef>
        <a:buClr>
          <a:schemeClr val="accent1"/>
        </a:buClr>
        <a:buFont typeface="EuropeaEco" pitchFamily="2" charset="0"/>
        <a:buChar char="–"/>
        <a:defRPr sz="1200" kern="1200" baseline="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Myriad Pro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Myriad Pro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Myriad Pro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Myriad Pro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F26B43"/>
          </p15:clr>
        </p15:guide>
        <p15:guide id="7" orient="horz" pos="291">
          <p15:clr>
            <a:srgbClr val="F26B43"/>
          </p15:clr>
        </p15:guide>
        <p15:guide id="11" pos="7378">
          <p15:clr>
            <a:srgbClr val="F26B43"/>
          </p15:clr>
        </p15:guide>
        <p15:guide id="12" pos="302">
          <p15:clr>
            <a:srgbClr val="F26B43"/>
          </p15:clr>
        </p15:guide>
        <p15:guide id="16" pos="766">
          <p15:clr>
            <a:srgbClr val="5ACBF0"/>
          </p15:clr>
        </p15:guide>
        <p15:guide id="17" pos="2116">
          <p15:clr>
            <a:srgbClr val="5ACBF0"/>
          </p15:clr>
        </p15:guide>
        <p15:guide id="18" pos="4503">
          <p15:clr>
            <a:srgbClr val="5ACBF0"/>
          </p15:clr>
        </p15:guide>
        <p15:guide id="19" pos="4979">
          <p15:clr>
            <a:srgbClr val="5ACBF0"/>
          </p15:clr>
        </p15:guide>
        <p15:guide id="20" orient="horz" pos="890">
          <p15:clr>
            <a:srgbClr val="F26B43"/>
          </p15:clr>
        </p15:guide>
        <p15:guide id="21" pos="907">
          <p15:clr>
            <a:srgbClr val="5ACBF0"/>
          </p15:clr>
        </p15:guide>
        <p15:guide id="22" pos="1368">
          <p15:clr>
            <a:srgbClr val="5ACBF0"/>
          </p15:clr>
        </p15:guide>
        <p15:guide id="23" pos="1503">
          <p15:clr>
            <a:srgbClr val="5ACBF0"/>
          </p15:clr>
        </p15:guide>
        <p15:guide id="24" pos="1968">
          <p15:clr>
            <a:srgbClr val="5ACBF0"/>
          </p15:clr>
        </p15:guide>
        <p15:guide id="25" pos="2569">
          <p15:clr>
            <a:srgbClr val="5ACBF0"/>
          </p15:clr>
        </p15:guide>
        <p15:guide id="26" pos="2705">
          <p15:clr>
            <a:srgbClr val="5ACBF0"/>
          </p15:clr>
        </p15:guide>
        <p15:guide id="27" pos="3176">
          <p15:clr>
            <a:srgbClr val="5ACBF0"/>
          </p15:clr>
        </p15:guide>
        <p15:guide id="28" pos="3311">
          <p15:clr>
            <a:srgbClr val="5ACBF0"/>
          </p15:clr>
        </p15:guide>
        <p15:guide id="29" pos="3772">
          <p15:clr>
            <a:srgbClr val="5ACBF0"/>
          </p15:clr>
        </p15:guide>
        <p15:guide id="30" pos="3907">
          <p15:clr>
            <a:srgbClr val="5ACBF0"/>
          </p15:clr>
        </p15:guide>
        <p15:guide id="31" pos="4373">
          <p15:clr>
            <a:srgbClr val="5ACBF0"/>
          </p15:clr>
        </p15:guide>
        <p15:guide id="32" pos="5109">
          <p15:clr>
            <a:srgbClr val="5ACBF0"/>
          </p15:clr>
        </p15:guide>
        <p15:guide id="33" pos="5575">
          <p15:clr>
            <a:srgbClr val="5ACBF0"/>
          </p15:clr>
        </p15:guide>
        <p15:guide id="34" pos="5705">
          <p15:clr>
            <a:srgbClr val="5ACBF0"/>
          </p15:clr>
        </p15:guide>
        <p15:guide id="35" pos="6171">
          <p15:clr>
            <a:srgbClr val="5ACBF0"/>
          </p15:clr>
        </p15:guide>
        <p15:guide id="36" pos="6311">
          <p15:clr>
            <a:srgbClr val="5ACBF0"/>
          </p15:clr>
        </p15:guide>
        <p15:guide id="37" pos="6777">
          <p15:clr>
            <a:srgbClr val="5ACBF0"/>
          </p15:clr>
        </p15:guide>
        <p15:guide id="38" pos="6907">
          <p15:clr>
            <a:srgbClr val="5ACBF0"/>
          </p15:clr>
        </p15:guide>
        <p15:guide id="39" orient="horz" pos="402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ofit.fi/e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EDD17-6DA0-EAC5-9036-64C09F0496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200021"/>
            <a:ext cx="10965013" cy="1655762"/>
          </a:xfrm>
        </p:spPr>
        <p:txBody>
          <a:bodyPr/>
          <a:lstStyle/>
          <a:p>
            <a:r>
              <a:rPr lang="en-GB" dirty="0"/>
              <a:t>Sanctions and Russia’s shadow fleet</a:t>
            </a:r>
            <a:br>
              <a:rPr lang="en-GB" dirty="0"/>
            </a:br>
            <a:br>
              <a:rPr lang="en-GB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D62CFA-4117-DC38-F29E-6A38815F78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9425" y="4096242"/>
            <a:ext cx="6462713" cy="2071476"/>
          </a:xfrm>
        </p:spPr>
        <p:txBody>
          <a:bodyPr/>
          <a:lstStyle/>
          <a:p>
            <a:endParaRPr lang="en-GB" dirty="0"/>
          </a:p>
          <a:p>
            <a:r>
              <a:rPr lang="en-GB" sz="2000" dirty="0"/>
              <a:t>Laura </a:t>
            </a:r>
            <a:r>
              <a:rPr lang="en-GB" sz="2000" dirty="0" err="1"/>
              <a:t>Solanko</a:t>
            </a:r>
            <a:r>
              <a:rPr lang="en-GB" sz="2000" dirty="0"/>
              <a:t>, BOFIT Bank of Finland</a:t>
            </a:r>
          </a:p>
          <a:p>
            <a:endParaRPr lang="en-GB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en-GB" sz="1600" dirty="0"/>
              <a:t>The views and opinions are strictly those of the author, and do not necessarily reflect the views of the Bank of Finland or the </a:t>
            </a:r>
            <a:r>
              <a:rPr lang="en-GB" sz="1600" dirty="0" err="1"/>
              <a:t>Eurosystem</a:t>
            </a:r>
            <a:r>
              <a:rPr lang="en-GB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4485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8">
            <a:extLst>
              <a:ext uri="{FF2B5EF4-FFF2-40B4-BE49-F238E27FC236}">
                <a16:creationId xmlns:a16="http://schemas.microsoft.com/office/drawing/2014/main" id="{3C3BA247-F000-3C91-AE04-7F0C1B71F910}"/>
              </a:ext>
            </a:extLst>
          </p:cNvPr>
          <p:cNvSpPr txBox="1">
            <a:spLocks/>
          </p:cNvSpPr>
          <p:nvPr/>
        </p:nvSpPr>
        <p:spPr>
          <a:xfrm>
            <a:off x="719400" y="1912471"/>
            <a:ext cx="10753200" cy="3203388"/>
          </a:xfrm>
          <a:prstGeom prst="rect">
            <a:avLst/>
          </a:prstGeom>
          <a:solidFill>
            <a:schemeClr val="bg1"/>
          </a:solidFill>
        </p:spPr>
        <p:txBody>
          <a:bodyPr vert="horz" lIns="9000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600" b="1" i="0" kern="1200" spc="-20" baseline="0">
                <a:solidFill>
                  <a:schemeClr val="accent1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</a:lstStyle>
          <a:p>
            <a:pPr lvl="0" algn="ctr"/>
            <a:endParaRPr kumimoji="0" lang="en-GB" sz="3600" b="0" i="0" u="none" strike="noStrike" kern="1200" cap="none" spc="-20" normalizeH="0" baseline="0" noProof="0" dirty="0">
              <a:ln>
                <a:noFill/>
              </a:ln>
              <a:solidFill>
                <a:srgbClr val="0C4DA2"/>
              </a:solidFill>
              <a:effectLst/>
              <a:uLnTx/>
              <a:uFillTx/>
              <a:latin typeface="Calibri"/>
              <a:ea typeface="+mj-ea"/>
              <a:cs typeface="Arial" panose="020B0604020202020204" pitchFamily="34" charset="0"/>
            </a:endParaRPr>
          </a:p>
        </p:txBody>
      </p:sp>
      <p:sp>
        <p:nvSpPr>
          <p:cNvPr id="7" name="Title 8">
            <a:extLst>
              <a:ext uri="{FF2B5EF4-FFF2-40B4-BE49-F238E27FC236}">
                <a16:creationId xmlns:a16="http://schemas.microsoft.com/office/drawing/2014/main" id="{3C3BA247-F000-3C91-AE04-7F0C1B71F910}"/>
              </a:ext>
            </a:extLst>
          </p:cNvPr>
          <p:cNvSpPr txBox="1">
            <a:spLocks/>
          </p:cNvSpPr>
          <p:nvPr/>
        </p:nvSpPr>
        <p:spPr>
          <a:xfrm>
            <a:off x="719400" y="2528999"/>
            <a:ext cx="10753200" cy="1738201"/>
          </a:xfrm>
          <a:prstGeom prst="rect">
            <a:avLst/>
          </a:prstGeom>
        </p:spPr>
        <p:txBody>
          <a:bodyPr vert="horz" lIns="9000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600" b="1" i="0" kern="1200" spc="-20" baseline="0">
                <a:solidFill>
                  <a:schemeClr val="accent1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-20" normalizeH="0" baseline="0" noProof="0" dirty="0">
                <a:ln>
                  <a:noFill/>
                </a:ln>
                <a:solidFill>
                  <a:srgbClr val="0C4DA2"/>
                </a:solidFill>
                <a:effectLst/>
                <a:uLnTx/>
                <a:uFillTx/>
                <a:ea typeface="+mj-ea"/>
                <a:cs typeface="Arial" panose="020B0604020202020204" pitchFamily="34" charset="0"/>
              </a:rPr>
              <a:t>THANK YOU !</a:t>
            </a:r>
            <a:br>
              <a:rPr kumimoji="0" lang="en-GB" sz="3600" b="1" i="0" u="none" strike="noStrike" kern="1200" cap="none" spc="-20" normalizeH="0" baseline="0" noProof="0" dirty="0">
                <a:ln>
                  <a:noFill/>
                </a:ln>
                <a:solidFill>
                  <a:srgbClr val="0C4DA2"/>
                </a:solidFill>
                <a:effectLst/>
                <a:uLnTx/>
                <a:uFillTx/>
                <a:ea typeface="+mj-ea"/>
                <a:cs typeface="Arial" panose="020B0604020202020204" pitchFamily="34" charset="0"/>
              </a:rPr>
            </a:br>
            <a:br>
              <a:rPr kumimoji="0" lang="en-GB" sz="3600" b="1" i="0" u="none" strike="noStrike" kern="1200" cap="none" spc="-20" normalizeH="0" baseline="0" noProof="0" dirty="0">
                <a:ln>
                  <a:noFill/>
                </a:ln>
                <a:solidFill>
                  <a:srgbClr val="0C4DA2"/>
                </a:solidFill>
                <a:effectLst/>
                <a:uLnTx/>
                <a:uFillTx/>
                <a:ea typeface="+mj-ea"/>
                <a:cs typeface="Arial" panose="020B0604020202020204" pitchFamily="34" charset="0"/>
              </a:rPr>
            </a:br>
            <a:r>
              <a:rPr kumimoji="0" lang="en-GB" sz="3600" b="0" i="0" u="none" strike="noStrike" kern="1200" cap="none" spc="-20" normalizeH="0" baseline="0" noProof="0" dirty="0">
                <a:ln>
                  <a:noFill/>
                </a:ln>
                <a:solidFill>
                  <a:srgbClr val="0C4DA2"/>
                </a:solidFill>
                <a:effectLst/>
                <a:uLnTx/>
                <a:uFillTx/>
                <a:ea typeface="+mj-ea"/>
                <a:cs typeface="Arial" panose="020B0604020202020204" pitchFamily="34" charset="0"/>
              </a:rPr>
              <a:t>Further analysis at </a:t>
            </a:r>
            <a:r>
              <a:rPr kumimoji="0" lang="en-GB" sz="3600" b="0" i="0" u="none" strike="noStrike" kern="1200" cap="none" spc="-20" normalizeH="0" baseline="0" noProof="0" dirty="0">
                <a:ln>
                  <a:noFill/>
                </a:ln>
                <a:solidFill>
                  <a:srgbClr val="0C4DA2"/>
                </a:solidFill>
                <a:effectLst/>
                <a:uLnTx/>
                <a:uFillTx/>
                <a:ea typeface="+mj-ea"/>
                <a:cs typeface="Arial" panose="020B0604020202020204" pitchFamily="34" charset="0"/>
                <a:hlinkClick r:id="rId2"/>
              </a:rPr>
              <a:t>www.bofit.fi/en</a:t>
            </a:r>
            <a:r>
              <a:rPr kumimoji="0" lang="en-GB" sz="3600" b="0" i="0" u="none" strike="noStrike" kern="1200" cap="none" spc="-20" normalizeH="0" baseline="0" noProof="0" dirty="0">
                <a:ln>
                  <a:noFill/>
                </a:ln>
                <a:solidFill>
                  <a:srgbClr val="0C4DA2"/>
                </a:solidFill>
                <a:effectLst/>
                <a:uLnTx/>
                <a:uFillTx/>
                <a:ea typeface="+mj-ea"/>
                <a:cs typeface="Arial" panose="020B0604020202020204" pitchFamily="34" charset="0"/>
              </a:rPr>
              <a:t> </a:t>
            </a:r>
            <a:br>
              <a:rPr kumimoji="0" lang="en-GB" sz="3600" b="0" i="0" u="none" strike="noStrike" kern="1200" cap="none" spc="-20" normalizeH="0" baseline="0" noProof="0" dirty="0">
                <a:ln>
                  <a:noFill/>
                </a:ln>
                <a:solidFill>
                  <a:srgbClr val="0C4DA2"/>
                </a:solidFill>
                <a:effectLst/>
                <a:uLnTx/>
                <a:uFillTx/>
                <a:ea typeface="+mj-ea"/>
                <a:cs typeface="Arial" panose="020B0604020202020204" pitchFamily="34" charset="0"/>
              </a:rPr>
            </a:br>
            <a:br>
              <a:rPr kumimoji="0" lang="en-GB" sz="3600" b="0" i="0" u="none" strike="noStrike" kern="1200" cap="none" spc="-20" normalizeH="0" baseline="0" noProof="0" dirty="0">
                <a:ln>
                  <a:noFill/>
                </a:ln>
                <a:solidFill>
                  <a:srgbClr val="0C4DA2"/>
                </a:solidFill>
                <a:effectLst/>
                <a:uLnTx/>
                <a:uFillTx/>
                <a:ea typeface="+mj-ea"/>
                <a:cs typeface="Arial" panose="020B0604020202020204" pitchFamily="34" charset="0"/>
              </a:rPr>
            </a:br>
            <a:r>
              <a:rPr kumimoji="0" lang="en-GB" sz="3600" b="0" i="0" u="none" strike="noStrike" kern="1200" cap="none" spc="-20" normalizeH="0" baseline="0" noProof="0" dirty="0" err="1">
                <a:ln>
                  <a:noFill/>
                </a:ln>
                <a:solidFill>
                  <a:srgbClr val="0C4DA2"/>
                </a:solidFill>
                <a:effectLst/>
                <a:uLnTx/>
                <a:uFillTx/>
                <a:ea typeface="+mj-ea"/>
                <a:cs typeface="Arial" panose="020B0604020202020204" pitchFamily="34" charset="0"/>
              </a:rPr>
              <a:t>Linkedin</a:t>
            </a:r>
            <a:r>
              <a:rPr kumimoji="0" lang="en-GB" sz="3600" b="0" i="0" u="none" strike="noStrike" kern="1200" cap="none" spc="-20" normalizeH="0" baseline="0" noProof="0" dirty="0">
                <a:ln>
                  <a:noFill/>
                </a:ln>
                <a:solidFill>
                  <a:srgbClr val="0C4DA2"/>
                </a:solidFill>
                <a:effectLst/>
                <a:uLnTx/>
                <a:uFillTx/>
                <a:ea typeface="+mj-ea"/>
                <a:cs typeface="Arial" panose="020B0604020202020204" pitchFamily="34" charset="0"/>
              </a:rPr>
              <a:t>: </a:t>
            </a:r>
            <a:r>
              <a:rPr kumimoji="0" lang="en-GB" sz="3600" b="0" i="0" u="none" strike="noStrike" kern="1200" cap="none" spc="-20" normalizeH="0" baseline="0" noProof="0" dirty="0" err="1">
                <a:ln>
                  <a:noFill/>
                </a:ln>
                <a:solidFill>
                  <a:srgbClr val="0C4DA2"/>
                </a:solidFill>
                <a:effectLst/>
                <a:uLnTx/>
                <a:uFillTx/>
                <a:ea typeface="+mj-ea"/>
                <a:cs typeface="Arial" panose="020B0604020202020204" pitchFamily="34" charset="0"/>
              </a:rPr>
              <a:t>bofit</a:t>
            </a:r>
            <a:r>
              <a:rPr kumimoji="0" lang="en-GB" sz="3600" b="0" i="0" u="none" strike="noStrike" kern="1200" cap="none" spc="-20" normalizeH="0" baseline="0" noProof="0" dirty="0">
                <a:ln>
                  <a:noFill/>
                </a:ln>
                <a:solidFill>
                  <a:srgbClr val="0C4DA2"/>
                </a:solidFill>
                <a:effectLst/>
                <a:uLnTx/>
                <a:uFillTx/>
                <a:ea typeface="+mj-ea"/>
                <a:cs typeface="Arial" panose="020B0604020202020204" pitchFamily="34" charset="0"/>
              </a:rPr>
              <a:t>-institute-for-emerging-economies</a:t>
            </a:r>
            <a:br>
              <a:rPr kumimoji="0" lang="en-GB" sz="3600" b="0" i="0" u="none" strike="noStrike" kern="1200" cap="none" spc="-20" normalizeH="0" baseline="0" noProof="0" dirty="0">
                <a:ln>
                  <a:noFill/>
                </a:ln>
                <a:solidFill>
                  <a:srgbClr val="0C4DA2"/>
                </a:solidFill>
                <a:effectLst/>
                <a:uLnTx/>
                <a:uFillTx/>
                <a:ea typeface="+mj-ea"/>
                <a:cs typeface="Arial" panose="020B0604020202020204" pitchFamily="34" charset="0"/>
              </a:rPr>
            </a:br>
            <a:r>
              <a:rPr kumimoji="0" lang="en-GB" sz="3600" b="0" i="0" u="none" strike="noStrike" kern="1200" cap="none" spc="-20" normalizeH="0" baseline="0" noProof="0" dirty="0" err="1">
                <a:ln>
                  <a:noFill/>
                </a:ln>
                <a:solidFill>
                  <a:srgbClr val="0C4DA2"/>
                </a:solidFill>
                <a:effectLst/>
                <a:uLnTx/>
                <a:uFillTx/>
                <a:ea typeface="+mj-ea"/>
                <a:cs typeface="Arial" panose="020B0604020202020204" pitchFamily="34" charset="0"/>
              </a:rPr>
              <a:t>Bluesky</a:t>
            </a:r>
            <a:r>
              <a:rPr kumimoji="0" lang="en-GB" sz="3600" b="0" i="0" u="none" strike="noStrike" kern="1200" cap="none" spc="-20" normalizeH="0" baseline="0" noProof="0" dirty="0">
                <a:ln>
                  <a:noFill/>
                </a:ln>
                <a:solidFill>
                  <a:srgbClr val="0C4DA2"/>
                </a:solidFill>
                <a:effectLst/>
                <a:uLnTx/>
                <a:uFillTx/>
                <a:ea typeface="+mj-ea"/>
                <a:cs typeface="Arial" panose="020B0604020202020204" pitchFamily="34" charset="0"/>
              </a:rPr>
              <a:t> </a:t>
            </a:r>
            <a:r>
              <a:rPr kumimoji="0" lang="fi-FI" sz="3600" b="0" i="0" u="none" strike="noStrike" kern="1200" cap="none" spc="-20" normalizeH="0" baseline="0" noProof="0" dirty="0">
                <a:ln>
                  <a:noFill/>
                </a:ln>
                <a:solidFill>
                  <a:srgbClr val="0C4DA2"/>
                </a:solidFill>
                <a:effectLst/>
                <a:uLnTx/>
                <a:uFillTx/>
                <a:ea typeface="+mj-ea"/>
                <a:cs typeface="Arial" panose="020B0604020202020204" pitchFamily="34" charset="0"/>
              </a:rPr>
              <a:t>@bofit.suomenpankki.fi</a:t>
            </a:r>
            <a:endParaRPr kumimoji="0" lang="en-GB" sz="3600" b="0" i="0" u="none" strike="noStrike" kern="1200" cap="none" spc="-20" normalizeH="0" baseline="0" noProof="0" dirty="0">
              <a:ln>
                <a:noFill/>
              </a:ln>
              <a:solidFill>
                <a:srgbClr val="0C4DA2"/>
              </a:solidFill>
              <a:effectLst/>
              <a:uLnTx/>
              <a:uFillTx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846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>
            <a:extLst>
              <a:ext uri="{FF2B5EF4-FFF2-40B4-BE49-F238E27FC236}">
                <a16:creationId xmlns:a16="http://schemas.microsoft.com/office/drawing/2014/main" id="{5B0BA75F-884B-5969-A471-4265F86E2D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3" y="379446"/>
            <a:ext cx="10796121" cy="1132113"/>
          </a:xfrm>
        </p:spPr>
        <p:txBody>
          <a:bodyPr>
            <a:normAutofit fontScale="90000"/>
          </a:bodyPr>
          <a:lstStyle/>
          <a:p>
            <a:r>
              <a:rPr lang="en-GB" dirty="0"/>
              <a:t>Western sanctions aim to limit Russia’s capacity to fund the invasion on Ukraine</a:t>
            </a:r>
            <a:br>
              <a:rPr lang="en-GB" dirty="0"/>
            </a:br>
            <a:endParaRPr lang="en-US" dirty="0"/>
          </a:p>
        </p:txBody>
      </p:sp>
      <p:sp>
        <p:nvSpPr>
          <p:cNvPr id="13" name="Content Placeholder 7">
            <a:extLst>
              <a:ext uri="{FF2B5EF4-FFF2-40B4-BE49-F238E27FC236}">
                <a16:creationId xmlns:a16="http://schemas.microsoft.com/office/drawing/2014/main" id="{0FA434D5-F56C-EB17-E83E-86D2818F7E20}"/>
              </a:ext>
            </a:extLst>
          </p:cNvPr>
          <p:cNvSpPr txBox="1">
            <a:spLocks/>
          </p:cNvSpPr>
          <p:nvPr/>
        </p:nvSpPr>
        <p:spPr>
          <a:xfrm>
            <a:off x="720000" y="1890000"/>
            <a:ext cx="4990518" cy="3960812"/>
          </a:xfrm>
          <a:prstGeom prst="rect">
            <a:avLst/>
          </a:prstGeom>
        </p:spPr>
        <p:txBody>
          <a:bodyPr vert="horz" lIns="90000" tIns="45720" rIns="91440" bIns="45720" rtlCol="0">
            <a:noAutofit/>
          </a:bodyPr>
          <a:lstStyle>
            <a:lvl1pPr marL="271463" indent="-271463" algn="l" defTabSz="914400" rtl="0" eaLnBrk="1" latinLnBrk="0" hangingPunct="1">
              <a:lnSpc>
                <a:spcPct val="85000"/>
              </a:lnSpc>
              <a:spcBef>
                <a:spcPts val="1200"/>
              </a:spcBef>
              <a:buFont typeface="Arial" panose="020B0604020202020204" pitchFamily="34" charset="0"/>
              <a:buChar char="•"/>
              <a:tabLst/>
              <a:defRPr sz="2600" b="0" i="0" kern="1200" spc="-50" baseline="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540000" indent="-2700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tabLst/>
              <a:defRPr sz="2200" b="0" i="0" kern="1200" spc="-5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810000" indent="-2714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/>
              <a:defRPr sz="2000" b="0" i="0" kern="1200" spc="-5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080000" indent="-27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spc="-5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1350000" indent="-27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spc="-5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6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The key oil sanctions measures:</a:t>
            </a:r>
          </a:p>
          <a:p>
            <a:pPr marL="271463" marR="0" lvl="0" indent="-271463" algn="l" defTabSz="914400" rtl="0" eaLnBrk="1" fontAlgn="auto" latinLnBrk="0" hangingPunct="1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6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Partial EU oil embargo (crude oil and petroleum products)</a:t>
            </a:r>
          </a:p>
          <a:p>
            <a:pPr marL="271463" marR="0" lvl="0" indent="-271463" algn="l" defTabSz="914400" rtl="0" eaLnBrk="1" fontAlgn="auto" latinLnBrk="0" hangingPunct="1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6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G7 + EU imposed oil price caps (crude oil and petroleum products)</a:t>
            </a:r>
          </a:p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GB" sz="2600" b="0" i="0" u="none" strike="noStrike" kern="1200" cap="none" spc="-50" normalizeH="0" baseline="0" noProof="0" dirty="0">
              <a:ln>
                <a:noFill/>
              </a:ln>
              <a:solidFill>
                <a:srgbClr val="24304F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6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Additionally, many restrictions on financial market operators increase Russia’s export costs.</a:t>
            </a:r>
          </a:p>
          <a:p>
            <a:pPr marL="540000" marR="0" lvl="1" indent="-270000" algn="l" defTabSz="91440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200" b="0" i="0" u="none" strike="noStrike" kern="1200" cap="none" spc="-50" normalizeH="0" baseline="0" noProof="0" dirty="0">
              <a:ln>
                <a:noFill/>
              </a:ln>
              <a:solidFill>
                <a:srgbClr val="24304F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540000" marR="0" lvl="1" indent="-270000" algn="l" defTabSz="91440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200" b="0" i="0" u="none" strike="noStrike" kern="1200" cap="none" spc="-50" normalizeH="0" baseline="0" noProof="0" dirty="0">
              <a:ln>
                <a:noFill/>
              </a:ln>
              <a:solidFill>
                <a:srgbClr val="24304F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540000" marR="0" lvl="1" indent="-270000" algn="l" defTabSz="91440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200" b="0" i="0" u="none" strike="noStrike" kern="1200" cap="none" spc="-50" normalizeH="0" baseline="0" noProof="0" dirty="0">
              <a:ln>
                <a:noFill/>
              </a:ln>
              <a:solidFill>
                <a:srgbClr val="24304F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pic>
        <p:nvPicPr>
          <p:cNvPr id="14" name="Content Placeholder 3">
            <a:extLst>
              <a:ext uri="{FF2B5EF4-FFF2-40B4-BE49-F238E27FC236}">
                <a16:creationId xmlns:a16="http://schemas.microsoft.com/office/drawing/2014/main" id="{8F7CB689-3EE6-BE05-9974-0325D735A1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2511" y="1889999"/>
            <a:ext cx="5890554" cy="3893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780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EBB4C3-A72B-A078-D78E-2C8A1A0BF3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3" y="693542"/>
            <a:ext cx="11797605" cy="965443"/>
          </a:xfrm>
        </p:spPr>
        <p:txBody>
          <a:bodyPr>
            <a:noAutofit/>
          </a:bodyPr>
          <a:lstStyle/>
          <a:p>
            <a:r>
              <a:rPr lang="en-GB" sz="3200" dirty="0"/>
              <a:t>Oil sanctions have worked (almost) as planned</a:t>
            </a:r>
            <a:endParaRPr lang="en-US" sz="32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E9C324A-F3C4-E21F-BF15-3A859333CA29}"/>
              </a:ext>
            </a:extLst>
          </p:cNvPr>
          <p:cNvSpPr/>
          <p:nvPr/>
        </p:nvSpPr>
        <p:spPr>
          <a:xfrm>
            <a:off x="9865895" y="1512729"/>
            <a:ext cx="2202398" cy="4233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Myriad Pro" panose="020B0503030403020204" pitchFamily="34" charset="0"/>
            </a:endParaRPr>
          </a:p>
        </p:txBody>
      </p:sp>
      <p:pic>
        <p:nvPicPr>
          <p:cNvPr id="29" name="Content Placeholder 10">
            <a:extLst>
              <a:ext uri="{FF2B5EF4-FFF2-40B4-BE49-F238E27FC236}">
                <a16:creationId xmlns:a16="http://schemas.microsoft.com/office/drawing/2014/main" id="{B407CCF5-7D76-ED47-E9F4-0D1706AA0D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417" y="2382193"/>
            <a:ext cx="5451008" cy="3109813"/>
          </a:xfrm>
          <a:prstGeom prst="rect">
            <a:avLst/>
          </a:prstGeom>
        </p:spPr>
      </p:pic>
      <p:pic>
        <p:nvPicPr>
          <p:cNvPr id="30" name="Content Placeholder 7">
            <a:extLst>
              <a:ext uri="{FF2B5EF4-FFF2-40B4-BE49-F238E27FC236}">
                <a16:creationId xmlns:a16="http://schemas.microsoft.com/office/drawing/2014/main" id="{431645EE-6259-5151-5D13-40DD0F27AE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5863" y="1965895"/>
            <a:ext cx="5451008" cy="3655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612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A20947-3E0D-5086-44C6-BE6BD562F5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D65DCDA-AAD9-104D-1E51-016F199C37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3" y="693542"/>
            <a:ext cx="8336653" cy="965443"/>
          </a:xfrm>
        </p:spPr>
        <p:txBody>
          <a:bodyPr>
            <a:normAutofit/>
          </a:bodyPr>
          <a:lstStyle/>
          <a:p>
            <a:r>
              <a:rPr lang="en-GB" sz="3600" dirty="0"/>
              <a:t>Why the price caps are not binding ?</a:t>
            </a:r>
            <a:endParaRPr lang="en-US" sz="3600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C2684CB-27D4-627C-3117-8948DD16295E}"/>
              </a:ext>
            </a:extLst>
          </p:cNvPr>
          <p:cNvSpPr txBox="1">
            <a:spLocks/>
          </p:cNvSpPr>
          <p:nvPr/>
        </p:nvSpPr>
        <p:spPr>
          <a:xfrm>
            <a:off x="425914" y="1876994"/>
            <a:ext cx="5220000" cy="4247076"/>
          </a:xfrm>
          <a:prstGeom prst="rect">
            <a:avLst/>
          </a:prstGeom>
        </p:spPr>
        <p:txBody>
          <a:bodyPr vert="horz" lIns="90000" tIns="45720" rIns="91440" bIns="45720" rtlCol="0">
            <a:noAutofit/>
          </a:bodyPr>
          <a:lstStyle>
            <a:lvl1pPr marL="271463" indent="-271463" algn="l" defTabSz="914400" rtl="0" eaLnBrk="1" latinLnBrk="0" hangingPunct="1">
              <a:lnSpc>
                <a:spcPct val="85000"/>
              </a:lnSpc>
              <a:spcBef>
                <a:spcPts val="1200"/>
              </a:spcBef>
              <a:buFont typeface="Arial" panose="020B0604020202020204" pitchFamily="34" charset="0"/>
              <a:buChar char="•"/>
              <a:tabLst/>
              <a:defRPr sz="2600" b="0" i="0" kern="1200" spc="-50" baseline="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540000" indent="-2700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tabLst/>
              <a:defRPr sz="2200" b="0" i="0" kern="1200" spc="-5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810000" indent="-2714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/>
              <a:defRPr sz="2000" b="0" i="0" kern="1200" spc="-5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080000" indent="-27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spc="-5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1350000" indent="-27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spc="-5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marR="0" lvl="0" indent="-271463" algn="l" defTabSz="914400" rtl="0" eaLnBrk="1" fontAlgn="auto" latinLnBrk="0" hangingPunct="1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6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Russian oil exporters have all the incentives to avoid the price caps (both political and economic)</a:t>
            </a:r>
          </a:p>
          <a:p>
            <a:pPr marL="271463" marR="0" lvl="0" indent="-271463" algn="l" defTabSz="914400" rtl="0" eaLnBrk="1" fontAlgn="auto" latinLnBrk="0" hangingPunct="1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Finding new buyers in Asia</a:t>
            </a:r>
          </a:p>
          <a:p>
            <a:pPr marL="271463" marR="0" lvl="0" indent="-271463" algn="l" defTabSz="914400" rtl="0" eaLnBrk="1" fontAlgn="auto" latinLnBrk="0" hangingPunct="1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Gathering fleet of oil vessels not dependent on Western services</a:t>
            </a:r>
            <a:endParaRPr kumimoji="0" lang="en-GB" sz="2600" b="0" i="0" u="none" strike="noStrike" kern="1200" cap="none" spc="-50" normalizeH="0" baseline="0" noProof="0" dirty="0">
              <a:ln>
                <a:noFill/>
              </a:ln>
              <a:solidFill>
                <a:srgbClr val="24304F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  <a:p>
            <a:pPr marL="271463" marR="0" lvl="0" indent="-271463" algn="l" defTabSz="914400" rtl="0" eaLnBrk="1" fontAlgn="auto" latinLnBrk="0" hangingPunct="1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GB" sz="26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“Russian shadow fleet”</a:t>
            </a:r>
          </a:p>
          <a:p>
            <a:pPr marL="540000" marR="0" lvl="1" indent="-270000" algn="l" defTabSz="91440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2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Used to circumvent oil price cap</a:t>
            </a:r>
          </a:p>
          <a:p>
            <a:pPr marL="271463" marR="0" lvl="0" indent="-271463" algn="l" defTabSz="914400" rtl="0" eaLnBrk="1" fontAlgn="auto" latinLnBrk="0" hangingPunct="1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600" b="0" i="0" u="none" strike="noStrike" kern="1200" cap="none" spc="-50" normalizeH="0" baseline="0" noProof="0" dirty="0">
              <a:ln>
                <a:noFill/>
              </a:ln>
              <a:solidFill>
                <a:srgbClr val="24304F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</p:txBody>
      </p:sp>
      <p:pic>
        <p:nvPicPr>
          <p:cNvPr id="20" name="Content Placeholder 13">
            <a:extLst>
              <a:ext uri="{FF2B5EF4-FFF2-40B4-BE49-F238E27FC236}">
                <a16:creationId xmlns:a16="http://schemas.microsoft.com/office/drawing/2014/main" id="{AA7DEFAD-7077-EE9C-6624-1D8095CFBB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8568" y="1876993"/>
            <a:ext cx="6130400" cy="4003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100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6FAE5-CFA0-33C7-DA16-262689335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7AD3C07-7285-9E5C-6376-4FD6429E34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381087"/>
            <a:ext cx="10932971" cy="965443"/>
          </a:xfrm>
        </p:spPr>
        <p:txBody>
          <a:bodyPr>
            <a:normAutofit fontScale="90000"/>
          </a:bodyPr>
          <a:lstStyle/>
          <a:p>
            <a:r>
              <a:rPr lang="en-GB" dirty="0"/>
              <a:t>In the Baltic Sea, 70% of Russia’s crude oil is handled by ”shadow fleet” vessels</a:t>
            </a:r>
            <a:endParaRPr lang="en-US" dirty="0"/>
          </a:p>
        </p:txBody>
      </p:sp>
      <p:pic>
        <p:nvPicPr>
          <p:cNvPr id="22" name="Content Placeholder 5">
            <a:extLst>
              <a:ext uri="{FF2B5EF4-FFF2-40B4-BE49-F238E27FC236}">
                <a16:creationId xmlns:a16="http://schemas.microsoft.com/office/drawing/2014/main" id="{11F7E52B-C96B-0056-C0E2-0FA6B705A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6763" y="1750059"/>
            <a:ext cx="7138473" cy="4313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610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7C3722-BFF7-3B1C-34FB-464A8065A6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71658F4-EEA0-D7D4-DBE1-27125DA862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381087"/>
            <a:ext cx="10765020" cy="965443"/>
          </a:xfrm>
        </p:spPr>
        <p:txBody>
          <a:bodyPr>
            <a:normAutofit fontScale="90000"/>
          </a:bodyPr>
          <a:lstStyle/>
          <a:p>
            <a:r>
              <a:rPr lang="en-GB" dirty="0"/>
              <a:t>As more vessels are sanctioned, the </a:t>
            </a:r>
            <a:br>
              <a:rPr lang="en-GB" dirty="0"/>
            </a:br>
            <a:r>
              <a:rPr lang="en-GB" dirty="0"/>
              <a:t>“shadow fleet” gets increasingly opaque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B44D035-8405-21F9-2DFD-141768D2E2F7}"/>
              </a:ext>
            </a:extLst>
          </p:cNvPr>
          <p:cNvSpPr txBox="1">
            <a:spLocks/>
          </p:cNvSpPr>
          <p:nvPr/>
        </p:nvSpPr>
        <p:spPr>
          <a:xfrm>
            <a:off x="652173" y="1703882"/>
            <a:ext cx="5325179" cy="469691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Myriad Pro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179388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•"/>
              <a:defRPr sz="18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357188" indent="-1778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–"/>
              <a:defRPr sz="16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536575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 "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719138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–"/>
              <a:defRPr sz="12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To better enforce the oil price cap, those violating the regulation have to be sanctioned</a:t>
            </a:r>
          </a:p>
          <a:p>
            <a:pPr marL="447675" lvl="1" indent="-18097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dirty="0"/>
              <a:t>Increasing number of sanctioned vessels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This makes it harder for Russian actors to operate the “shadow fleet”</a:t>
            </a:r>
          </a:p>
          <a:p>
            <a:pPr marL="266700" lvl="1" indent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dirty="0"/>
              <a:t>More very old tankers with dubious certificates</a:t>
            </a:r>
          </a:p>
          <a:p>
            <a:pPr marL="447675" lvl="1" indent="-18097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dirty="0"/>
              <a:t>Increasingly opaque networks of owners, insurers, and flag states</a:t>
            </a:r>
          </a:p>
          <a:p>
            <a:pPr marL="447675" lvl="1" indent="-18097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dirty="0"/>
              <a:t>More incentives for AIS spoofing, GPS jamming etc to obscure vessel operations</a:t>
            </a:r>
          </a:p>
        </p:txBody>
      </p:sp>
      <p:pic>
        <p:nvPicPr>
          <p:cNvPr id="8" name="Content Placeholder 13">
            <a:extLst>
              <a:ext uri="{FF2B5EF4-FFF2-40B4-BE49-F238E27FC236}">
                <a16:creationId xmlns:a16="http://schemas.microsoft.com/office/drawing/2014/main" id="{E063677C-C665-D072-2F46-0440C3ACCB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5863" y="1942214"/>
            <a:ext cx="5219700" cy="385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264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C7B9B1-22E7-889E-DB6D-13E594A4CA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4EB468A-B568-FEDE-EDA8-BC51C2729D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982" y="497634"/>
            <a:ext cx="10825719" cy="845974"/>
          </a:xfrm>
        </p:spPr>
        <p:txBody>
          <a:bodyPr>
            <a:normAutofit/>
          </a:bodyPr>
          <a:lstStyle/>
          <a:p>
            <a:r>
              <a:rPr lang="en-GB" dirty="0"/>
              <a:t>Maritime risks and the ”shadow fleet”</a:t>
            </a:r>
            <a:endParaRPr lang="en-US" dirty="0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665B6299-6129-7F00-66E1-6B8B140543D4}"/>
              </a:ext>
            </a:extLst>
          </p:cNvPr>
          <p:cNvSpPr txBox="1">
            <a:spLocks/>
          </p:cNvSpPr>
          <p:nvPr/>
        </p:nvSpPr>
        <p:spPr>
          <a:xfrm>
            <a:off x="719997" y="1890000"/>
            <a:ext cx="3631073" cy="39608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Myriad Pro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179388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•"/>
              <a:defRPr sz="18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357188" indent="-1778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–"/>
              <a:defRPr sz="16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536575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 "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719138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–"/>
              <a:defRPr sz="12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Myriad Pro" panose="020B0604020202020204" pitchFamily="34" charset="0"/>
              <a:buAutoNum type="alphaUcParenR"/>
            </a:pPr>
            <a:r>
              <a:rPr lang="fi-FI" sz="2400" b="1" dirty="0"/>
              <a:t>Vessels violating the oil price cap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Old or new, experienced or unexperience crews, Russian or Western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May be sanctioned</a:t>
            </a:r>
          </a:p>
          <a:p>
            <a:pPr marL="782887" lvl="1" indent="-514350"/>
            <a:endParaRPr lang="fi-FI" sz="2200" dirty="0"/>
          </a:p>
          <a:p>
            <a:pPr marL="782887" lvl="1" indent="-514350"/>
            <a:endParaRPr lang="fi-FI" sz="2200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A51E25B-7F56-7E6B-AFCE-2BF0D17C9819}"/>
              </a:ext>
            </a:extLst>
          </p:cNvPr>
          <p:cNvSpPr txBox="1">
            <a:spLocks/>
          </p:cNvSpPr>
          <p:nvPr/>
        </p:nvSpPr>
        <p:spPr>
          <a:xfrm>
            <a:off x="4492210" y="1890000"/>
            <a:ext cx="3833411" cy="3960812"/>
          </a:xfrm>
          <a:prstGeom prst="rect">
            <a:avLst/>
          </a:prstGeom>
        </p:spPr>
        <p:txBody>
          <a:bodyPr vert="horz" lIns="90000" tIns="45720" rIns="91440" bIns="45720" rtlCol="0">
            <a:normAutofit lnSpcReduction="10000"/>
          </a:bodyPr>
          <a:lstStyle>
            <a:lvl1pPr marL="271463" indent="-27146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2200" b="0" i="0" kern="1200" spc="-50" baseline="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540000" indent="-27000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tabLst/>
              <a:defRPr sz="2000" b="0" i="0" kern="1200" spc="-5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810000" indent="-271463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tabLst/>
              <a:defRPr sz="1800" b="0" i="0" kern="1200" spc="-5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080000" indent="-27000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800" b="0" i="0" kern="1200" spc="-5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1350000" indent="-27000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800" b="0" i="0" kern="1200" spc="-5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marR="0" lvl="0" indent="-360363" algn="l" defTabSz="914400" rtl="0" eaLnBrk="1" fontAlgn="auto" latinLnBrk="0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i-FI" sz="2400" b="1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B) </a:t>
            </a:r>
            <a:r>
              <a:rPr kumimoji="0" lang="fi-FI" sz="2400" b="1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Vessels</a:t>
            </a:r>
            <a:r>
              <a:rPr kumimoji="0" lang="fi-FI" sz="2400" b="1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fi-FI" sz="2400" b="1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violating</a:t>
            </a:r>
            <a:r>
              <a:rPr kumimoji="0" lang="fi-FI" sz="2400" b="1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 </a:t>
            </a:r>
            <a:r>
              <a:rPr lang="fi-FI" sz="2400" b="1" dirty="0" err="1">
                <a:solidFill>
                  <a:schemeClr val="tx1"/>
                </a:solidFill>
                <a:latin typeface="+mj-lt"/>
                <a:cs typeface="+mn-cs"/>
              </a:rPr>
              <a:t>international</a:t>
            </a:r>
            <a:r>
              <a:rPr kumimoji="0" lang="fi-FI" sz="2400" b="1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fi-FI" sz="2400" b="1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practices</a:t>
            </a:r>
            <a:r>
              <a:rPr kumimoji="0" lang="fi-FI" sz="2400" b="1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 and </a:t>
            </a:r>
            <a:r>
              <a:rPr kumimoji="0" lang="fi-FI" sz="2400" b="1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regulations</a:t>
            </a:r>
            <a:endParaRPr kumimoji="0" lang="fi-FI" sz="2400" b="1" i="0" u="none" strike="noStrike" kern="1200" cap="none" spc="-50" normalizeH="0" baseline="0" noProof="0" dirty="0">
              <a:ln>
                <a:noFill/>
              </a:ln>
              <a:solidFill>
                <a:srgbClr val="24304F"/>
              </a:solidFill>
              <a:effectLst/>
              <a:uLnTx/>
              <a:uFillTx/>
              <a:latin typeface="+mj-lt"/>
            </a:endParaRPr>
          </a:p>
          <a:p>
            <a:pPr marL="782887" marR="0" lvl="1" indent="-51435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4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Falsified</a:t>
            </a:r>
            <a:r>
              <a:rPr kumimoji="0" lang="fi-FI" sz="24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fi-FI" sz="24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flag</a:t>
            </a:r>
            <a:r>
              <a:rPr kumimoji="0" lang="fi-FI" sz="24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fi-FI" sz="24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states</a:t>
            </a:r>
            <a:r>
              <a:rPr kumimoji="0" lang="fi-FI" sz="24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, </a:t>
            </a:r>
            <a:r>
              <a:rPr kumimoji="0" lang="fi-FI" sz="24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missing</a:t>
            </a:r>
            <a:r>
              <a:rPr kumimoji="0" lang="fi-FI" sz="24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fi-FI" sz="24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inspections</a:t>
            </a:r>
            <a:endParaRPr kumimoji="0" lang="fi-FI" sz="2400" b="0" i="0" u="none" strike="noStrike" kern="1200" cap="none" spc="-50" normalizeH="0" baseline="0" noProof="0" dirty="0">
              <a:ln>
                <a:noFill/>
              </a:ln>
              <a:solidFill>
                <a:srgbClr val="24304F"/>
              </a:solidFill>
              <a:effectLst/>
              <a:uLnTx/>
              <a:uFillTx/>
              <a:latin typeface="+mj-lt"/>
            </a:endParaRPr>
          </a:p>
          <a:p>
            <a:pPr marL="782887" marR="0" lvl="1" indent="-51435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4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Dubious</a:t>
            </a:r>
            <a:r>
              <a:rPr kumimoji="0" lang="fi-FI" sz="24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fi-FI" sz="24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or</a:t>
            </a:r>
            <a:r>
              <a:rPr kumimoji="0" lang="fi-FI" sz="24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fi-FI" sz="24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falsified</a:t>
            </a:r>
            <a:r>
              <a:rPr kumimoji="0" lang="fi-FI" sz="24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fi-FI" sz="24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insurance</a:t>
            </a:r>
            <a:endParaRPr kumimoji="0" lang="fi-FI" sz="2400" b="0" i="0" u="none" strike="noStrike" kern="1200" cap="none" spc="-50" normalizeH="0" baseline="0" noProof="0" dirty="0">
              <a:ln>
                <a:noFill/>
              </a:ln>
              <a:solidFill>
                <a:srgbClr val="24304F"/>
              </a:solidFill>
              <a:effectLst/>
              <a:uLnTx/>
              <a:uFillTx/>
              <a:latin typeface="+mj-lt"/>
            </a:endParaRPr>
          </a:p>
          <a:p>
            <a:pPr marL="782887" marR="0" lvl="1" indent="-51435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4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Unexperienced</a:t>
            </a:r>
            <a:r>
              <a:rPr kumimoji="0" lang="fi-FI" sz="24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fi-FI" sz="24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crews</a:t>
            </a:r>
            <a:r>
              <a:rPr kumimoji="0" lang="fi-FI" sz="24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, </a:t>
            </a:r>
            <a:r>
              <a:rPr kumimoji="0" lang="fi-FI" sz="24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missing</a:t>
            </a:r>
            <a:r>
              <a:rPr kumimoji="0" lang="fi-FI" sz="24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 ice </a:t>
            </a:r>
            <a:r>
              <a:rPr kumimoji="0" lang="fi-FI" sz="24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strenghtening</a:t>
            </a:r>
            <a:endParaRPr kumimoji="0" lang="fi-FI" sz="2400" b="0" i="0" u="none" strike="noStrike" kern="1200" cap="none" spc="-50" normalizeH="0" baseline="0" noProof="0" dirty="0">
              <a:ln>
                <a:noFill/>
              </a:ln>
              <a:solidFill>
                <a:srgbClr val="24304F"/>
              </a:solidFill>
              <a:effectLst/>
              <a:uLnTx/>
              <a:uFillTx/>
              <a:latin typeface="+mj-lt"/>
            </a:endParaRPr>
          </a:p>
          <a:p>
            <a:pPr marL="540000" marR="0" lvl="1" indent="-2700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</a:rPr>
              <a:t>Risks for accidents increase</a:t>
            </a:r>
          </a:p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200" b="0" i="0" u="none" strike="noStrike" kern="1200" cap="none" spc="-50" normalizeH="0" baseline="0" noProof="0" dirty="0">
              <a:ln>
                <a:noFill/>
              </a:ln>
              <a:solidFill>
                <a:srgbClr val="24304F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255DCD16-2A84-3396-3DF8-E8985BE3C79F}"/>
              </a:ext>
            </a:extLst>
          </p:cNvPr>
          <p:cNvSpPr txBox="1">
            <a:spLocks/>
          </p:cNvSpPr>
          <p:nvPr/>
        </p:nvSpPr>
        <p:spPr>
          <a:xfrm>
            <a:off x="8677834" y="1928700"/>
            <a:ext cx="3101415" cy="3960812"/>
          </a:xfrm>
          <a:prstGeom prst="rect">
            <a:avLst/>
          </a:prstGeom>
          <a:solidFill>
            <a:srgbClr val="4E55A1">
              <a:lumMod val="20000"/>
              <a:lumOff val="80000"/>
            </a:srgbClr>
          </a:solidFill>
        </p:spPr>
        <p:txBody>
          <a:bodyPr vert="horz" lIns="90000" tIns="45720" rIns="91440" bIns="45720" rtlCol="0">
            <a:noAutofit/>
          </a:bodyPr>
          <a:lstStyle>
            <a:lvl1pPr marL="271463" indent="-27146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2200" b="0" i="0" kern="1200" spc="-50" baseline="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540000" indent="-27000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tabLst/>
              <a:defRPr sz="2000" b="0" i="0" kern="1200" spc="-5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810000" indent="-271463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tabLst/>
              <a:defRPr sz="1800" b="0" i="0" kern="1200" spc="-5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080000" indent="-27000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800" b="0" i="0" kern="1200" spc="-5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1350000" indent="-27000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800" b="0" i="0" kern="1200" spc="-5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marR="0" lvl="0" indent="-271463" algn="l" defTabSz="914400" rtl="0" eaLnBrk="1" fontAlgn="auto" latinLnBrk="0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Baltic 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Sea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is 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shallow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, 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average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depth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54m (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Mediterranean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1500m)</a:t>
            </a:r>
          </a:p>
          <a:p>
            <a:pPr marL="271463" marR="0" lvl="0" indent="-271463" algn="l" defTabSz="914400" rtl="0" eaLnBrk="1" fontAlgn="auto" latinLnBrk="0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Due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to 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low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salinity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, 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the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northern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Baltic Sea 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freezes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every 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year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for 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several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months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. 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Ships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need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to 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be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ice-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classed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and 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assisted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to 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navigate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safely</a:t>
            </a:r>
            <a:endParaRPr kumimoji="0" lang="fi-FI" sz="2000" b="0" i="0" u="none" strike="noStrike" kern="1200" cap="none" spc="-50" normalizeH="0" baseline="0" noProof="0" dirty="0">
              <a:ln>
                <a:noFill/>
              </a:ln>
              <a:solidFill>
                <a:srgbClr val="24304F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  <a:p>
            <a:pPr marL="271463" marR="0" lvl="0" indent="-271463" algn="l" defTabSz="914400" rtl="0" eaLnBrk="1" fontAlgn="auto" latinLnBrk="0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GPS 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jamming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may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be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fatal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in 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the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narrow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and 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congested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shipping</a:t>
            </a:r>
            <a:r>
              <a:rPr kumimoji="0" lang="fi-FI" sz="20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20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lanes</a:t>
            </a:r>
            <a:endParaRPr kumimoji="0" lang="fi-FI" sz="2000" b="0" i="0" u="none" strike="noStrike" kern="1200" cap="none" spc="-50" normalizeH="0" baseline="0" noProof="0" dirty="0">
              <a:ln>
                <a:noFill/>
              </a:ln>
              <a:solidFill>
                <a:srgbClr val="24304F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493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6A986-C68D-5D05-7DCD-B90830241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DDF690A-A283-4BC6-9823-47CDC3F29D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0354" y="622042"/>
            <a:ext cx="10036148" cy="1058508"/>
          </a:xfrm>
        </p:spPr>
        <p:txBody>
          <a:bodyPr>
            <a:normAutofit/>
          </a:bodyPr>
          <a:lstStyle/>
          <a:p>
            <a:r>
              <a:rPr lang="en-US" dirty="0"/>
              <a:t>Baltic Sea is indispensable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AC5BAE1-38FE-AFCC-969B-5D3DD98FBDA9}"/>
              </a:ext>
            </a:extLst>
          </p:cNvPr>
          <p:cNvSpPr txBox="1">
            <a:spLocks/>
          </p:cNvSpPr>
          <p:nvPr/>
        </p:nvSpPr>
        <p:spPr>
          <a:xfrm>
            <a:off x="720000" y="1890000"/>
            <a:ext cx="4620927" cy="3960812"/>
          </a:xfrm>
          <a:prstGeom prst="rect">
            <a:avLst/>
          </a:prstGeom>
        </p:spPr>
        <p:txBody>
          <a:bodyPr vert="horz" lIns="90000" tIns="45720" rIns="91440" bIns="45720" rtlCol="0">
            <a:noAutofit/>
          </a:bodyPr>
          <a:lstStyle>
            <a:lvl1pPr marL="271463" indent="-271463" algn="l" defTabSz="914400" rtl="0" eaLnBrk="1" latinLnBrk="0" hangingPunct="1">
              <a:lnSpc>
                <a:spcPct val="85000"/>
              </a:lnSpc>
              <a:spcBef>
                <a:spcPts val="1200"/>
              </a:spcBef>
              <a:buFont typeface="Arial" panose="020B0604020202020204" pitchFamily="34" charset="0"/>
              <a:buChar char="•"/>
              <a:tabLst/>
              <a:defRPr sz="2600" b="0" i="0" kern="1200" spc="-50" baseline="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540000" indent="-2700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tabLst/>
              <a:defRPr sz="2200" b="0" i="0" kern="1200" spc="-5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810000" indent="-2714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/>
              <a:defRPr sz="2000" b="0" i="0" kern="1200" spc="-5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080000" indent="-27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spc="-5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1350000" indent="-27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spc="-5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marR="0" lvl="0" indent="-271463" algn="l" defTabSz="914400" rtl="0" eaLnBrk="1" fontAlgn="auto" latinLnBrk="0" hangingPunct="1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6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Baltic Sea is </a:t>
            </a:r>
            <a:r>
              <a:rPr kumimoji="0" lang="fi-FI" sz="26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difficult</a:t>
            </a:r>
            <a:r>
              <a:rPr kumimoji="0" lang="fi-FI" sz="26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to </a:t>
            </a:r>
            <a:r>
              <a:rPr kumimoji="0" lang="fi-FI" sz="26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navigate</a:t>
            </a:r>
            <a:r>
              <a:rPr kumimoji="0" lang="fi-FI" sz="26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and </a:t>
            </a:r>
            <a:r>
              <a:rPr kumimoji="0" lang="fi-FI" sz="26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vulnerable</a:t>
            </a:r>
            <a:r>
              <a:rPr kumimoji="0" lang="fi-FI" sz="26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</a:t>
            </a:r>
          </a:p>
          <a:p>
            <a:pPr marL="271463" marR="0" lvl="0" indent="-271463" algn="l" defTabSz="914400" rtl="0" eaLnBrk="1" fontAlgn="auto" latinLnBrk="0" hangingPunct="1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6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And </a:t>
            </a:r>
            <a:r>
              <a:rPr kumimoji="0" lang="fi-FI" sz="26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it’s</a:t>
            </a:r>
            <a:r>
              <a:rPr kumimoji="0" lang="fi-FI" sz="26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an </a:t>
            </a:r>
            <a:r>
              <a:rPr kumimoji="0" lang="fi-FI" sz="26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extremely</a:t>
            </a:r>
            <a:r>
              <a:rPr kumimoji="0" lang="fi-FI" sz="26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26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important</a:t>
            </a:r>
            <a:r>
              <a:rPr kumimoji="0" lang="fi-FI" sz="26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26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trade</a:t>
            </a:r>
            <a:r>
              <a:rPr kumimoji="0" lang="fi-FI" sz="26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26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route</a:t>
            </a:r>
            <a:r>
              <a:rPr kumimoji="0" lang="fi-FI" sz="26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</a:t>
            </a:r>
          </a:p>
          <a:p>
            <a:pPr marL="540000" marR="0" lvl="1" indent="-270000" algn="l" defTabSz="91440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2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Over</a:t>
            </a:r>
            <a:r>
              <a:rPr kumimoji="0" lang="fi-FI" sz="22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95 % of </a:t>
            </a:r>
            <a:r>
              <a:rPr kumimoji="0" lang="fi-FI" sz="22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Finland’s</a:t>
            </a:r>
            <a:r>
              <a:rPr kumimoji="0" lang="fi-FI" sz="22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22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foreign</a:t>
            </a:r>
            <a:r>
              <a:rPr kumimoji="0" lang="fi-FI" sz="22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22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trade</a:t>
            </a:r>
            <a:r>
              <a:rPr kumimoji="0" lang="fi-FI" sz="22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in </a:t>
            </a:r>
            <a:r>
              <a:rPr kumimoji="0" lang="fi-FI" sz="22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goods</a:t>
            </a:r>
            <a:endParaRPr kumimoji="0" lang="fi-FI" sz="2200" b="0" i="0" u="none" strike="noStrike" kern="1200" cap="none" spc="-50" normalizeH="0" baseline="0" noProof="0" dirty="0">
              <a:ln>
                <a:noFill/>
              </a:ln>
              <a:solidFill>
                <a:srgbClr val="24304F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  <a:p>
            <a:pPr marL="540000" marR="0" lvl="1" indent="-270000" algn="l" defTabSz="91440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2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About</a:t>
            </a:r>
            <a:r>
              <a:rPr kumimoji="0" lang="fi-FI" sz="22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30 % of </a:t>
            </a:r>
            <a:r>
              <a:rPr kumimoji="0" lang="fi-FI" sz="22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Russia’s</a:t>
            </a:r>
            <a:r>
              <a:rPr kumimoji="0" lang="fi-FI" sz="22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22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seaport</a:t>
            </a:r>
            <a:r>
              <a:rPr kumimoji="0" lang="fi-FI" sz="22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22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freight</a:t>
            </a:r>
            <a:r>
              <a:rPr kumimoji="0" lang="fi-FI" sz="22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22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turnover</a:t>
            </a:r>
            <a:endParaRPr kumimoji="0" lang="fi-FI" sz="2200" b="0" i="0" u="none" strike="noStrike" kern="1200" cap="none" spc="-50" normalizeH="0" baseline="0" noProof="0" dirty="0">
              <a:ln>
                <a:noFill/>
              </a:ln>
              <a:solidFill>
                <a:srgbClr val="24304F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  <a:p>
            <a:pPr marL="540000" marR="0" lvl="1" indent="-270000" algn="l" defTabSz="91440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2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50 % of </a:t>
            </a:r>
            <a:r>
              <a:rPr kumimoji="0" lang="fi-FI" sz="22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Russia’s</a:t>
            </a:r>
            <a:r>
              <a:rPr kumimoji="0" lang="fi-FI" sz="22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22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maritime</a:t>
            </a:r>
            <a:r>
              <a:rPr kumimoji="0" lang="fi-FI" sz="22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22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oil</a:t>
            </a:r>
            <a:r>
              <a:rPr kumimoji="0" lang="fi-FI" sz="22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22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exports</a:t>
            </a:r>
            <a:endParaRPr kumimoji="0" lang="fi-FI" sz="2200" b="0" i="0" u="none" strike="noStrike" kern="1200" cap="none" spc="-50" normalizeH="0" baseline="0" noProof="0" dirty="0">
              <a:ln>
                <a:noFill/>
              </a:ln>
              <a:solidFill>
                <a:srgbClr val="24304F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  <a:p>
            <a:pPr marL="540000" marR="0" lvl="1" indent="-270000" algn="l" defTabSz="91440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i-FI" sz="2200" b="0" i="0" u="none" strike="noStrike" kern="1200" cap="none" spc="-50" normalizeH="0" baseline="0" noProof="0" dirty="0">
              <a:ln>
                <a:noFill/>
              </a:ln>
              <a:solidFill>
                <a:srgbClr val="24304F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pic>
        <p:nvPicPr>
          <p:cNvPr id="9" name="Content Placeholder 12">
            <a:extLst>
              <a:ext uri="{FF2B5EF4-FFF2-40B4-BE49-F238E27FC236}">
                <a16:creationId xmlns:a16="http://schemas.microsoft.com/office/drawing/2014/main" id="{D81BB5C9-EBD7-9A58-BEC0-FF78C0D209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6729" y="1889999"/>
            <a:ext cx="6381369" cy="3741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080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0FAA7C-6995-C7AE-E32B-18FDD3D47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E84DA3B-300D-B8DD-2307-39338B786A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1" y="473168"/>
            <a:ext cx="9179376" cy="965443"/>
          </a:xfrm>
        </p:spPr>
        <p:txBody>
          <a:bodyPr>
            <a:normAutofit/>
          </a:bodyPr>
          <a:lstStyle/>
          <a:p>
            <a:r>
              <a:rPr lang="en-GB" dirty="0"/>
              <a:t>To summarize:  oil sanctions do work</a:t>
            </a:r>
            <a:endParaRPr lang="en-US" dirty="0"/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005B1AF0-FBB5-A968-B9EB-43D56414A8FD}"/>
              </a:ext>
            </a:extLst>
          </p:cNvPr>
          <p:cNvSpPr txBox="1">
            <a:spLocks/>
          </p:cNvSpPr>
          <p:nvPr/>
        </p:nvSpPr>
        <p:spPr>
          <a:xfrm>
            <a:off x="394393" y="1150706"/>
            <a:ext cx="7917400" cy="514224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Myriad Pro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179388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•"/>
              <a:defRPr sz="18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357188" indent="-1778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–"/>
              <a:defRPr sz="16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536575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 "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719138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–"/>
              <a:defRPr sz="12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31FD84D-DEEB-5098-B343-9B1359A7BDA4}"/>
              </a:ext>
            </a:extLst>
          </p:cNvPr>
          <p:cNvSpPr txBox="1">
            <a:spLocks/>
          </p:cNvSpPr>
          <p:nvPr/>
        </p:nvSpPr>
        <p:spPr>
          <a:xfrm>
            <a:off x="720000" y="1889999"/>
            <a:ext cx="10753200" cy="4038049"/>
          </a:xfrm>
          <a:prstGeom prst="rect">
            <a:avLst/>
          </a:prstGeom>
        </p:spPr>
        <p:txBody>
          <a:bodyPr vert="horz" lIns="90000" tIns="45720" rIns="91440" bIns="45720" rtlCol="0">
            <a:noAutofit/>
          </a:bodyPr>
          <a:lstStyle>
            <a:lvl1pPr marL="271463" indent="-271463" algn="l" defTabSz="914400" rtl="0" eaLnBrk="1" latinLnBrk="0" hangingPunct="1">
              <a:lnSpc>
                <a:spcPct val="85000"/>
              </a:lnSpc>
              <a:spcBef>
                <a:spcPts val="1200"/>
              </a:spcBef>
              <a:buFont typeface="Arial" panose="020B0604020202020204" pitchFamily="34" charset="0"/>
              <a:buChar char="•"/>
              <a:tabLst/>
              <a:defRPr sz="2600" b="0" i="0" kern="1200" spc="-50" baseline="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540000" indent="-2700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tabLst/>
              <a:defRPr sz="2200" b="0" i="0" kern="1200" spc="-5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810000" indent="-2714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/>
              <a:defRPr sz="2000" b="0" i="0" kern="1200" spc="-5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080000" indent="-27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spc="-5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1350000" indent="-27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spc="-5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marR="0" lvl="0" indent="-271463" algn="l" defTabSz="914400" rtl="0" eaLnBrk="1" fontAlgn="auto" latinLnBrk="0" hangingPunct="1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6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Global supply is not affected</a:t>
            </a:r>
          </a:p>
          <a:p>
            <a:pPr marL="271463" marR="0" lvl="0" indent="-271463" algn="l" defTabSz="914400" rtl="0" eaLnBrk="1" fontAlgn="auto" latinLnBrk="0" hangingPunct="1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6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Russian export prices are lower</a:t>
            </a:r>
          </a:p>
          <a:p>
            <a:pPr marL="271463" marR="0" lvl="0" indent="-271463" algn="l" defTabSz="914400" rtl="0" eaLnBrk="1" fontAlgn="auto" latinLnBrk="0" hangingPunct="1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6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Freight &amp; insurance costs for Russian oil are higher</a:t>
            </a:r>
          </a:p>
          <a:p>
            <a:pPr marL="540000" marR="0" lvl="1" indent="-270000" algn="l" defTabSz="91440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2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Primorsk</a:t>
            </a:r>
            <a:r>
              <a:rPr kumimoji="0" lang="en-GB" sz="22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to Indian cost, from 2.5 to 5-8 million USD per </a:t>
            </a:r>
            <a:r>
              <a:rPr kumimoji="0" lang="en-GB" sz="2200" b="0" i="0" u="none" strike="noStrike" kern="1200" cap="none" spc="-50" normalizeH="0" baseline="0" noProof="0" dirty="0" err="1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Suezmax</a:t>
            </a:r>
            <a:endParaRPr kumimoji="0" lang="en-GB" sz="2200" b="0" i="0" u="none" strike="noStrike" kern="1200" cap="none" spc="-50" normalizeH="0" baseline="0" noProof="0" dirty="0">
              <a:ln>
                <a:noFill/>
              </a:ln>
              <a:solidFill>
                <a:srgbClr val="24304F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  <a:p>
            <a:pPr marL="271463" marR="0" lvl="0" indent="-271463" algn="l" defTabSz="914400" rtl="0" eaLnBrk="1" fontAlgn="auto" latinLnBrk="0" hangingPunct="1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600" b="0" i="0" u="none" strike="noStrike" kern="1200" cap="none" spc="-50" normalizeH="0" baseline="0" noProof="0" dirty="0">
              <a:ln>
                <a:noFill/>
              </a:ln>
              <a:solidFill>
                <a:srgbClr val="24304F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  <a:p>
            <a:pPr marL="271463" marR="0" lvl="0" indent="-271463" algn="l" defTabSz="914400" rtl="0" eaLnBrk="1" fontAlgn="auto" latinLnBrk="0" hangingPunct="1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6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Direct costs on the EU side are smaller but need to be addressed</a:t>
            </a:r>
          </a:p>
          <a:p>
            <a:pPr marL="540000" marR="0" lvl="1" indent="-270000" algn="l" defTabSz="91440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2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Loss of market share in Russian oil trade, shipping and insurance</a:t>
            </a:r>
          </a:p>
          <a:p>
            <a:pPr marL="540000" marR="0" lvl="1" indent="-270000" algn="l" defTabSz="91440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2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Noncompliance with international practices, UNCLOS regulations</a:t>
            </a:r>
          </a:p>
          <a:p>
            <a:pPr marL="540000" marR="0" lvl="1" indent="-270000" algn="l" defTabSz="91440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200" b="0" i="0" u="none" strike="noStrike" kern="1200" cap="none" spc="-50" normalizeH="0" baseline="0" noProof="0" dirty="0">
                <a:ln>
                  <a:noFill/>
                </a:ln>
                <a:solidFill>
                  <a:srgbClr val="24304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Increasing concerns on environmental safety, especially in the Baltic Sea</a:t>
            </a:r>
          </a:p>
        </p:txBody>
      </p:sp>
    </p:spTree>
    <p:extLst>
      <p:ext uri="{BB962C8B-B14F-4D97-AF65-F5344CB8AC3E}">
        <p14:creationId xmlns:p14="http://schemas.microsoft.com/office/powerpoint/2010/main" val="3842884707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LIGHT">
  <a:themeElements>
    <a:clrScheme name="EP colors">
      <a:dk1>
        <a:srgbClr val="000000"/>
      </a:dk1>
      <a:lt1>
        <a:srgbClr val="FFFFFF"/>
      </a:lt1>
      <a:dk2>
        <a:srgbClr val="7A868E"/>
      </a:dk2>
      <a:lt2>
        <a:srgbClr val="C8C8C8"/>
      </a:lt2>
      <a:accent1>
        <a:srgbClr val="0C4DA2"/>
      </a:accent1>
      <a:accent2>
        <a:srgbClr val="FDE021"/>
      </a:accent2>
      <a:accent3>
        <a:srgbClr val="00BCFF"/>
      </a:accent3>
      <a:accent4>
        <a:srgbClr val="28DC78"/>
      </a:accent4>
      <a:accent5>
        <a:srgbClr val="FF9600"/>
      </a:accent5>
      <a:accent6>
        <a:srgbClr val="ED0000"/>
      </a:accent6>
      <a:hlink>
        <a:srgbClr val="0C4DA2"/>
      </a:hlink>
      <a:folHlink>
        <a:srgbClr val="7A868E"/>
      </a:folHlink>
    </a:clrScheme>
    <a:fontScheme name="EuropeaEco">
      <a:majorFont>
        <a:latin typeface="EuropeaEco"/>
        <a:ea typeface=""/>
        <a:cs typeface=""/>
      </a:majorFont>
      <a:minorFont>
        <a:latin typeface="EuropeaEc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accent1"/>
          </a:solidFill>
        </a:ln>
      </a:spPr>
      <a:bodyPr rtlCol="0" anchor="ctr"/>
      <a:lstStyle>
        <a:defPPr algn="ctr">
          <a:defRPr dirty="0" err="1" smtClean="0">
            <a:latin typeface="Myriad Pro" panose="020B0503030403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custClrLst>
    <a:custClr name="ColorName">
      <a:srgbClr val="003CB4"/>
    </a:custClr>
    <a:custClr name="ColorName">
      <a:srgbClr val="0D4FA0"/>
    </a:custClr>
    <a:custClr name="ColorName">
      <a:srgbClr val="1B6BFF"/>
    </a:custClr>
    <a:custClr name="ColorName">
      <a:srgbClr val="65E2FF"/>
    </a:custClr>
    <a:custClr name="ColorName">
      <a:srgbClr val="7F2223"/>
    </a:custClr>
    <a:custClr name="ColorName">
      <a:srgbClr val="EE0000"/>
    </a:custClr>
    <a:custClr name="ColorName">
      <a:srgbClr val="FF9501"/>
    </a:custClr>
    <a:custClr name="ColorName">
      <a:srgbClr val="FCBF00"/>
    </a:custClr>
    <a:custClr name="ColorName">
      <a:srgbClr val="017601"/>
    </a:custClr>
    <a:custClr name="ColorName">
      <a:srgbClr val="00B463"/>
    </a:custClr>
    <a:custClr name="ColorName">
      <a:srgbClr val="3363C3"/>
    </a:custClr>
    <a:custClr name="ColorName">
      <a:srgbClr val="3D72B3"/>
    </a:custClr>
    <a:custClr name="ColorName">
      <a:srgbClr val="4989FF"/>
    </a:custClr>
    <a:custClr name="ColorName">
      <a:srgbClr val="84E8FF"/>
    </a:custClr>
    <a:custClr name="ColorName">
      <a:srgbClr val="994E4F"/>
    </a:custClr>
    <a:custClr name="ColorName">
      <a:srgbClr val="F13333"/>
    </a:custClr>
    <a:custClr name="ColorName">
      <a:srgbClr val="FFAA34"/>
    </a:custClr>
    <a:custClr name="ColorName">
      <a:srgbClr val="FDCC33"/>
    </a:custClr>
    <a:custClr name="ColorName">
      <a:srgbClr val="349134"/>
    </a:custClr>
    <a:custClr name="ColorName">
      <a:srgbClr val="33C382"/>
    </a:custClr>
    <a:custClr name="ColorName">
      <a:srgbClr val="668AD2"/>
    </a:custClr>
    <a:custClr name="ColorName">
      <a:srgbClr val="6E95C6"/>
    </a:custClr>
    <a:custClr name="ColorName">
      <a:srgbClr val="76A6FF"/>
    </a:custClr>
    <a:custClr name="ColorName">
      <a:srgbClr val="A3EEFF"/>
    </a:custClr>
    <a:custClr name="ColorName">
      <a:srgbClr val="B27A7B"/>
    </a:custClr>
    <a:custClr name="ColorName">
      <a:srgbClr val="F56666"/>
    </a:custClr>
    <a:custClr name="ColorName">
      <a:srgbClr val="FFBF67"/>
    </a:custClr>
    <a:custClr name="ColorName">
      <a:srgbClr val="FDD966"/>
    </a:custClr>
    <a:custClr name="ColorName">
      <a:srgbClr val="67AD67"/>
    </a:custClr>
    <a:custClr name="ColorName">
      <a:srgbClr val="66D2A1"/>
    </a:custClr>
    <a:custClr name="ColorName">
      <a:srgbClr val="99B1E1"/>
    </a:custClr>
    <a:custClr name="ColorName">
      <a:srgbClr val="9EB9D9"/>
    </a:custClr>
    <a:custClr name="ColorName">
      <a:srgbClr val="A4C4FF"/>
    </a:custClr>
    <a:custClr name="ColorName">
      <a:srgbClr val="C1F3FF"/>
    </a:custClr>
    <a:custClr name="ColorName">
      <a:srgbClr val="CCA7A7"/>
    </a:custClr>
    <a:custClr name="ColorName">
      <a:srgbClr val="F89999"/>
    </a:custClr>
    <a:custClr name="ColorName">
      <a:srgbClr val="FFD599"/>
    </a:custClr>
    <a:custClr name="ColorName">
      <a:srgbClr val="FEE599"/>
    </a:custClr>
    <a:custClr name="ColorName">
      <a:srgbClr val="99C899"/>
    </a:custClr>
    <a:custClr name="ColorName">
      <a:srgbClr val="99E1C1"/>
    </a:custClr>
    <a:custClr name="ColorName">
      <a:srgbClr val="CCD8F0"/>
    </a:custClr>
    <a:custClr name="ColorName">
      <a:srgbClr val="CFDCEC"/>
    </a:custClr>
    <a:custClr name="ColorName">
      <a:srgbClr val="D1E1FF"/>
    </a:custClr>
    <a:custClr name="ColorName">
      <a:srgbClr val="E0F9FF"/>
    </a:custClr>
    <a:custClr name="ColorName">
      <a:srgbClr val="E5D3D3"/>
    </a:custClr>
    <a:custClr name="ColorName">
      <a:srgbClr val="FCCCCC"/>
    </a:custClr>
    <a:custClr name="ColorName">
      <a:srgbClr val="FFEACC"/>
    </a:custClr>
    <a:custClr name="ColorName">
      <a:srgbClr val="FEF2CC"/>
    </a:custClr>
    <a:custClr name="ColorName">
      <a:srgbClr val="CCE4CC"/>
    </a:custClr>
    <a:custClr name="ColorName">
      <a:srgbClr val="CCF0E0"/>
    </a:custClr>
  </a:custClrLst>
  <a:extLst>
    <a:ext uri="{05A4C25C-085E-4340-85A3-A5531E510DB2}">
      <thm15:themeFamily xmlns:thm15="http://schemas.microsoft.com/office/thememl/2012/main" name="EP_PowerPoint Template_2023.01.31_Final_Confluence-EuropeaEco6-illus-0" id="{F17B246F-9138-4958-A17E-AA3F7B56B208}" vid="{E933E601-7EB4-45BB-BA43-657A8A2AC4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uropeaEco">
      <a:majorFont>
        <a:latin typeface="EuropeaEco"/>
        <a:ea typeface=""/>
        <a:cs typeface=""/>
      </a:majorFont>
      <a:minorFont>
        <a:latin typeface="EuropeaEc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EuropeaEco">
      <a:majorFont>
        <a:latin typeface="EuropeaEco"/>
        <a:ea typeface=""/>
        <a:cs typeface=""/>
      </a:majorFont>
      <a:minorFont>
        <a:latin typeface="EuropeaEc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39FD826779DA43B59AF3B24243F72D" ma:contentTypeVersion="11" ma:contentTypeDescription="Create a new document." ma:contentTypeScope="" ma:versionID="82783098cba0803eaafffedb75484bec">
  <xsd:schema xmlns:xsd="http://www.w3.org/2001/XMLSchema" xmlns:xs="http://www.w3.org/2001/XMLSchema" xmlns:p="http://schemas.microsoft.com/office/2006/metadata/properties" xmlns:ns2="c2f7bf97-4d20-46c8-b7d3-fd569187a7a9" xmlns:ns3="8d2effba-1067-40a2-92e0-bdc070673379" targetNamespace="http://schemas.microsoft.com/office/2006/metadata/properties" ma:root="true" ma:fieldsID="7d90926e3eb39dfe7cf4eef91eb009ff" ns2:_="" ns3:_="">
    <xsd:import namespace="c2f7bf97-4d20-46c8-b7d3-fd569187a7a9"/>
    <xsd:import namespace="8d2effba-1067-40a2-92e0-bdc07067337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f7bf97-4d20-46c8-b7d3-fd569187a7a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2effba-1067-40a2-92e0-bdc0706733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2f7bf97-4d20-46c8-b7d3-fd569187a7a9">
      <UserInfo>
        <DisplayName/>
        <AccountId xsi:nil="true"/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77337E2-4F87-4057-8F8A-0FA7338B38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2f7bf97-4d20-46c8-b7d3-fd569187a7a9"/>
    <ds:schemaRef ds:uri="8d2effba-1067-40a2-92e0-bdc0706733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A0B41CA-1C66-4084-B645-2079FAE45348}">
  <ds:schemaRefs>
    <ds:schemaRef ds:uri="8d2effba-1067-40a2-92e0-bdc070673379"/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c2f7bf97-4d20-46c8-b7d3-fd569187a7a9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DE40694-AF64-438E-AB0D-F552D15F458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2147</TotalTime>
  <Words>530</Words>
  <Application>Microsoft Office PowerPoint</Application>
  <PresentationFormat>Widescreen</PresentationFormat>
  <Paragraphs>68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Myriad Pro</vt:lpstr>
      <vt:lpstr>EuropeaEco</vt:lpstr>
      <vt:lpstr>Arial</vt:lpstr>
      <vt:lpstr>Calibri</vt:lpstr>
      <vt:lpstr>Wingdings</vt:lpstr>
      <vt:lpstr>CONTENT LIGHT</vt:lpstr>
      <vt:lpstr>Sanctions and Russia’s shadow fleet  </vt:lpstr>
      <vt:lpstr>Western sanctions aim to limit Russia’s capacity to fund the invasion on Ukraine </vt:lpstr>
      <vt:lpstr>Oil sanctions have worked (almost) as planned</vt:lpstr>
      <vt:lpstr>Why the price caps are not binding ?</vt:lpstr>
      <vt:lpstr>In the Baltic Sea, 70% of Russia’s crude oil is handled by ”shadow fleet” vessels</vt:lpstr>
      <vt:lpstr>As more vessels are sanctioned, the  “shadow fleet” gets increasingly opaque</vt:lpstr>
      <vt:lpstr>Maritime risks and the ”shadow fleet”</vt:lpstr>
      <vt:lpstr>Baltic Sea is indispensable</vt:lpstr>
      <vt:lpstr>To summarize:  oil sanctions do work</vt:lpstr>
      <vt:lpstr>PowerPoint Presentation</vt:lpstr>
    </vt:vector>
  </TitlesOfParts>
  <Manager/>
  <Company>European Parliament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#1 goes here</dc:title>
  <dc:subject/>
  <dc:creator>ADAMS Anthony</dc:creator>
  <cp:keywords>European Parliament</cp:keywords>
  <dc:description/>
  <cp:lastModifiedBy>DEBYSER Ariane</cp:lastModifiedBy>
  <cp:revision>156</cp:revision>
  <cp:lastPrinted>2025-09-18T08:35:03Z</cp:lastPrinted>
  <dcterms:created xsi:type="dcterms:W3CDTF">2024-08-07T12:33:10Z</dcterms:created>
  <dcterms:modified xsi:type="dcterms:W3CDTF">2025-09-18T08:38:49Z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0x0101007039FD826779DA43B59AF3B24243F72D</vt:lpwstr>
  </property>
  <property fmtid="{D5CDD505-2E9C-101B-9397-08002B2CF9AE}" pid="3" name="Order">
    <vt:lpwstr>38100.0000000000</vt:lpwstr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xd_Signature">
    <vt:lpwstr/>
  </property>
</Properties>
</file>