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34" r:id="rId4"/>
  </p:sldMasterIdLst>
  <p:notesMasterIdLst>
    <p:notesMasterId r:id="rId15"/>
  </p:notesMasterIdLst>
  <p:handoutMasterIdLst>
    <p:handoutMasterId r:id="rId16"/>
  </p:handoutMasterIdLst>
  <p:sldIdLst>
    <p:sldId id="359" r:id="rId5"/>
    <p:sldId id="414" r:id="rId6"/>
    <p:sldId id="424" r:id="rId7"/>
    <p:sldId id="423" r:id="rId8"/>
    <p:sldId id="425" r:id="rId9"/>
    <p:sldId id="426" r:id="rId10"/>
    <p:sldId id="427" r:id="rId11"/>
    <p:sldId id="429" r:id="rId12"/>
    <p:sldId id="430" r:id="rId13"/>
    <p:sldId id="431" r:id="rId14"/>
  </p:sldIdLst>
  <p:sldSz cx="12192000" cy="6858000"/>
  <p:notesSz cx="6797675" cy="9872663"/>
  <p:embeddedFontLst>
    <p:embeddedFont>
      <p:font typeface="EuropeaEco" pitchFamily="50" charset="0"/>
      <p:regular r:id="rId17"/>
      <p:bold r:id="rId18"/>
      <p:italic r:id="rId19"/>
      <p:boldItalic r:id="rId20"/>
    </p:embeddedFont>
    <p:embeddedFont>
      <p:font typeface="Myriad Pro" panose="020B05030304030202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US Nuno" initials="JN" lastIdx="24" clrIdx="0">
    <p:extLst>
      <p:ext uri="{19B8F6BF-5375-455C-9EA6-DF929625EA0E}">
        <p15:presenceInfo xmlns:p15="http://schemas.microsoft.com/office/powerpoint/2012/main" userId="JESUS N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2"/>
    <a:srgbClr val="E5E5E4"/>
    <a:srgbClr val="1D6BFF"/>
    <a:srgbClr val="003CB4"/>
    <a:srgbClr val="0D4F9D"/>
    <a:srgbClr val="004EA0"/>
    <a:srgbClr val="C8C8C8"/>
    <a:srgbClr val="ED6C20"/>
    <a:srgbClr val="D01A68"/>
    <a:srgbClr val="6F2B9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EAC301-A385-4550-9489-ABB7EAF55CCE}" v="13" dt="2025-09-07T12:17:08.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9" autoAdjust="0"/>
    <p:restoredTop sz="73409" autoAdjust="0"/>
  </p:normalViewPr>
  <p:slideViewPr>
    <p:cSldViewPr snapToGrid="0" showGuides="1">
      <p:cViewPr varScale="1">
        <p:scale>
          <a:sx n="86" d="100"/>
          <a:sy n="86" d="100"/>
        </p:scale>
        <p:origin x="30" y="39"/>
      </p:cViewPr>
      <p:guideLst>
        <p:guide pos="3840"/>
        <p:guide orient="horz" pos="2160"/>
      </p:guideLst>
    </p:cSldViewPr>
  </p:slideViewPr>
  <p:outlineViewPr>
    <p:cViewPr>
      <p:scale>
        <a:sx n="33" d="100"/>
        <a:sy n="33" d="100"/>
      </p:scale>
      <p:origin x="0" y="-2348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40" d="100"/>
          <a:sy n="140" d="100"/>
        </p:scale>
        <p:origin x="680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19463-96A1-0736-7091-8F809C4C37E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BE" dirty="0"/>
          </a:p>
        </p:txBody>
      </p:sp>
      <p:sp>
        <p:nvSpPr>
          <p:cNvPr id="3" name="Date Placeholder 2">
            <a:extLst>
              <a:ext uri="{FF2B5EF4-FFF2-40B4-BE49-F238E27FC236}">
                <a16:creationId xmlns:a16="http://schemas.microsoft.com/office/drawing/2014/main" id="{A026980A-73C8-0F33-EC13-278E1B6F5589}"/>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48A12058-1059-46DE-B411-2C7AEA427E02}" type="datetimeFigureOut">
              <a:rPr lang="en-BE" smtClean="0"/>
              <a:t>09/16/2025</a:t>
            </a:fld>
            <a:endParaRPr lang="en-BE"/>
          </a:p>
        </p:txBody>
      </p:sp>
      <p:sp>
        <p:nvSpPr>
          <p:cNvPr id="4" name="Footer Placeholder 3">
            <a:extLst>
              <a:ext uri="{FF2B5EF4-FFF2-40B4-BE49-F238E27FC236}">
                <a16:creationId xmlns:a16="http://schemas.microsoft.com/office/drawing/2014/main" id="{9CF114C1-C1FB-231A-D402-AF9176E4E053}"/>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7663AA90-DB39-7C86-DFAA-3F1B76CFA450}"/>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639E92FD-BA49-423D-A161-620409B54C04}" type="slidenum">
              <a:rPr lang="en-BE" smtClean="0"/>
              <a:t>‹#›</a:t>
            </a:fld>
            <a:endParaRPr lang="en-BE"/>
          </a:p>
        </p:txBody>
      </p:sp>
    </p:spTree>
    <p:extLst>
      <p:ext uri="{BB962C8B-B14F-4D97-AF65-F5344CB8AC3E}">
        <p14:creationId xmlns:p14="http://schemas.microsoft.com/office/powerpoint/2010/main" val="130556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02597E50-07F5-4FA4-9EB4-A5240EDA7FFD}" type="datetimeFigureOut">
              <a:rPr lang="en-GB" smtClean="0"/>
              <a:t>16/09/2025</a:t>
            </a:fld>
            <a:endParaRPr lang="en-GB"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41536A7-E858-4490-8AF5-6B4E613D338C}" type="slidenum">
              <a:rPr lang="en-GB" smtClean="0"/>
              <a:t>‹#›</a:t>
            </a:fld>
            <a:endParaRPr lang="en-GB" dirty="0"/>
          </a:p>
        </p:txBody>
      </p:sp>
    </p:spTree>
    <p:extLst>
      <p:ext uri="{BB962C8B-B14F-4D97-AF65-F5344CB8AC3E}">
        <p14:creationId xmlns:p14="http://schemas.microsoft.com/office/powerpoint/2010/main" val="40089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Accessibility -</a:t>
            </a:r>
            <a:r>
              <a:rPr lang="en-GB" baseline="0" dirty="0"/>
              <a:t> Instructions for the end user:</a:t>
            </a:r>
          </a:p>
          <a:p>
            <a:pPr marL="228600" indent="-228600">
              <a:buFont typeface="+mj-lt"/>
              <a:buAutoNum type="arabicPeriod"/>
            </a:pPr>
            <a:r>
              <a:rPr lang="en-GB" baseline="0" dirty="0"/>
              <a:t>The slide 1 should always have the European Parliament logo as first item in the reading order / Selection Pane (note that the Selection Pane shows the objects in the reverse reading order. The object at the bottom of the list is the first one the be read out. The first on the list is the last one).</a:t>
            </a:r>
          </a:p>
          <a:p>
            <a:pPr marL="228600" indent="-228600">
              <a:buFont typeface="+mj-lt"/>
              <a:buAutoNum type="arabicPeriod"/>
            </a:pPr>
            <a:r>
              <a:rPr lang="en-GB" baseline="0" dirty="0"/>
              <a:t>You can find the selection panel under the Home menu &gt; Arrange &gt; Position Objects &gt; Selection Pane (In this particular slide you will see the correct reading order – remember, it’s from bottom to top – 1</a:t>
            </a:r>
            <a:r>
              <a:rPr lang="en-GB" baseline="30000" dirty="0"/>
              <a:t>st</a:t>
            </a:r>
            <a:r>
              <a:rPr lang="en-GB" baseline="0" dirty="0"/>
              <a:t> EP Logo, 2</a:t>
            </a:r>
            <a:r>
              <a:rPr lang="en-GB" baseline="30000" dirty="0"/>
              <a:t>nd</a:t>
            </a:r>
            <a:r>
              <a:rPr lang="en-GB" baseline="0" dirty="0"/>
              <a:t> Title and 3</a:t>
            </a:r>
            <a:r>
              <a:rPr lang="en-GB" baseline="30000" dirty="0"/>
              <a:t>rd</a:t>
            </a:r>
            <a:r>
              <a:rPr lang="en-GB" baseline="0" dirty="0"/>
              <a:t> Subtitle)</a:t>
            </a:r>
          </a:p>
          <a:p>
            <a:pPr marL="228600" indent="-228600">
              <a:buFont typeface="+mj-lt"/>
              <a:buAutoNum type="arabicPeriod"/>
            </a:pPr>
            <a:r>
              <a:rPr lang="en-GB" baseline="0" dirty="0"/>
              <a:t>Every slide should have a title and the title should be unique for each slide inside one PPT. If several slides belong to the same section, example: (Media Section) Media: Press; Media: Video: Media; Live events. </a:t>
            </a:r>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1</a:t>
            </a:fld>
            <a:endParaRPr lang="en-GB" dirty="0"/>
          </a:p>
        </p:txBody>
      </p:sp>
    </p:spTree>
    <p:extLst>
      <p:ext uri="{BB962C8B-B14F-4D97-AF65-F5344CB8AC3E}">
        <p14:creationId xmlns:p14="http://schemas.microsoft.com/office/powerpoint/2010/main" val="4042417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lvl1pPr>
          </a:lstStyle>
          <a:p>
            <a:r>
              <a:rPr lang="en-GB" noProof="0"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_Add presentation subtitle</a:t>
            </a:r>
          </a:p>
        </p:txBody>
      </p:sp>
      <p:pic>
        <p:nvPicPr>
          <p:cNvPr id="6" name="Picture 5">
            <a:extLst>
              <a:ext uri="{FF2B5EF4-FFF2-40B4-BE49-F238E27FC236}">
                <a16:creationId xmlns:a16="http://schemas.microsoft.com/office/drawing/2014/main" id="{DDFB8EF8-6BAD-C64B-BB7F-63112C4674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58655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0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04</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6152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accent1"/>
                </a:solidFill>
              </a:defRPr>
            </a:lvl1pPr>
          </a:lstStyle>
          <a:p>
            <a:r>
              <a:rPr lang="en-GB" dirty="0"/>
              <a:t>Add section title</a:t>
            </a:r>
          </a:p>
        </p:txBody>
      </p:sp>
      <p:pic>
        <p:nvPicPr>
          <p:cNvPr id="5" name="Picture 4">
            <a:extLst>
              <a:ext uri="{FF2B5EF4-FFF2-40B4-BE49-F238E27FC236}">
                <a16:creationId xmlns:a16="http://schemas.microsoft.com/office/drawing/2014/main" id="{75ED5856-8EED-664E-86A6-1F6D0C4D6F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6366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_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FC3480C0-1EA9-2543-A97E-FC761BE123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94498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_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8E86FDB4-8415-5B41-8C06-5328E17F0D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37247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_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accent1"/>
                </a:solidFill>
              </a:defRPr>
            </a:lvl1pPr>
          </a:lstStyle>
          <a:p>
            <a:r>
              <a:rPr lang="en-GB" dirty="0"/>
              <a:t>Add section title</a:t>
            </a:r>
          </a:p>
        </p:txBody>
      </p:sp>
      <p:pic>
        <p:nvPicPr>
          <p:cNvPr id="7" name="Picture 6">
            <a:extLst>
              <a:ext uri="{FF2B5EF4-FFF2-40B4-BE49-F238E27FC236}">
                <a16:creationId xmlns:a16="http://schemas.microsoft.com/office/drawing/2014/main" id="{7B720693-A609-1345-A090-B43D149047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82491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p>
            <a:r>
              <a:rPr lang="en-GB" dirty="0"/>
              <a:t>Add section title on one line</a:t>
            </a:r>
          </a:p>
        </p:txBody>
      </p:sp>
    </p:spTree>
    <p:extLst>
      <p:ext uri="{BB962C8B-B14F-4D97-AF65-F5344CB8AC3E}">
        <p14:creationId xmlns:p14="http://schemas.microsoft.com/office/powerpoint/2010/main" val="325647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lvl1pPr>
              <a:defRPr>
                <a:solidFill>
                  <a:schemeClr val="accent1"/>
                </a:solidFill>
              </a:defRPr>
            </a:lvl1pPr>
          </a:lstStyle>
          <a:p>
            <a:r>
              <a:rPr lang="en-GB" noProof="0" dirty="0"/>
              <a:t>Add section title on one line</a:t>
            </a:r>
          </a:p>
        </p:txBody>
      </p:sp>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1415189"/>
            <a:ext cx="8370888" cy="3050794"/>
          </a:xfrm>
        </p:spPr>
        <p:txBody>
          <a:bodyPr/>
          <a:lstStyle>
            <a:lvl1pPr>
              <a:lnSpc>
                <a:spcPts val="5000"/>
              </a:lnSpc>
              <a:defRPr sz="5000" b="1">
                <a:solidFill>
                  <a:schemeClr val="accent1"/>
                </a:solidFill>
              </a:defRPr>
            </a:lvl1pPr>
          </a:lstStyle>
          <a:p>
            <a:pPr lvl="0"/>
            <a:r>
              <a:rPr lang="en-GB" noProof="0" dirty="0"/>
              <a:t>Add slide title across one </a:t>
            </a:r>
            <a:br>
              <a:rPr lang="en-GB" noProof="0" dirty="0"/>
            </a:br>
            <a:r>
              <a:rPr lang="en-GB" noProof="0" dirty="0"/>
              <a:t>or two lines</a:t>
            </a:r>
          </a:p>
        </p:txBody>
      </p:sp>
    </p:spTree>
    <p:extLst>
      <p:ext uri="{BB962C8B-B14F-4D97-AF65-F5344CB8AC3E}">
        <p14:creationId xmlns:p14="http://schemas.microsoft.com/office/powerpoint/2010/main" val="424548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itle &amp; Body in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12" name="Text Placeholder 3">
            <a:extLst>
              <a:ext uri="{FF2B5EF4-FFF2-40B4-BE49-F238E27FC236}">
                <a16:creationId xmlns:a16="http://schemas.microsoft.com/office/drawing/2014/main" id="{5E6C450B-E31C-5874-0734-6B202ABA12C5}"/>
              </a:ext>
            </a:extLst>
          </p:cNvPr>
          <p:cNvSpPr>
            <a:spLocks noGrp="1"/>
          </p:cNvSpPr>
          <p:nvPr>
            <p:ph type="body" sz="quarter" idx="10" hasCustomPrompt="1"/>
          </p:nvPr>
        </p:nvSpPr>
        <p:spPr>
          <a:xfrm>
            <a:off x="479425" y="1415189"/>
            <a:ext cx="8370888" cy="1778585"/>
          </a:xfrm>
        </p:spPr>
        <p:txBody>
          <a:bodyPr/>
          <a:lstStyle>
            <a:lvl1pPr>
              <a:lnSpc>
                <a:spcPts val="5000"/>
              </a:lnSpc>
              <a:defRPr sz="5000" b="1">
                <a:solidFill>
                  <a:schemeClr val="accent1"/>
                </a:solidFill>
              </a:defRPr>
            </a:lvl1pPr>
          </a:lstStyle>
          <a:p>
            <a:pPr lvl="0"/>
            <a:r>
              <a:rPr lang="en-GB" dirty="0"/>
              <a:t>Add slide title across one or two lines</a:t>
            </a:r>
          </a:p>
        </p:txBody>
      </p:sp>
      <p:sp>
        <p:nvSpPr>
          <p:cNvPr id="4" name="Text Placeholder 3">
            <a:extLst>
              <a:ext uri="{FF2B5EF4-FFF2-40B4-BE49-F238E27FC236}">
                <a16:creationId xmlns:a16="http://schemas.microsoft.com/office/drawing/2014/main" id="{A589B116-B0EC-05C4-98DE-27FC68A38FFB}"/>
              </a:ext>
            </a:extLst>
          </p:cNvPr>
          <p:cNvSpPr>
            <a:spLocks noGrp="1"/>
          </p:cNvSpPr>
          <p:nvPr>
            <p:ph type="body" sz="quarter" idx="11"/>
          </p:nvPr>
        </p:nvSpPr>
        <p:spPr>
          <a:xfrm>
            <a:off x="479425" y="3429000"/>
            <a:ext cx="8370888" cy="2388704"/>
          </a:xfrm>
        </p:spPr>
        <p:txBody>
          <a:bodyPr/>
          <a:lstStyle>
            <a:lvl1pPr>
              <a:defRPr sz="2800"/>
            </a:lvl1pPr>
            <a:lvl2pPr>
              <a:defRPr sz="2400"/>
            </a:lvl2pPr>
            <a:lvl3pPr marL="357188" indent="-177800">
              <a:buFont typeface="EuropeaEco" pitchFamily="2" charset="0"/>
              <a:buChar char="–"/>
              <a:defRPr sz="2000"/>
            </a:lvl3pPr>
            <a:lvl4pPr marL="642937" indent="-285750">
              <a:buFont typeface="Arial" panose="020B0604020202020204" pitchFamily="34" charset="0"/>
              <a:buChar cha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974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age picture">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C80993B1-BE20-6B4C-9F83-3EDBADA9144B}"/>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11" name="Title 1">
            <a:extLst>
              <a:ext uri="{FF2B5EF4-FFF2-40B4-BE49-F238E27FC236}">
                <a16:creationId xmlns:a16="http://schemas.microsoft.com/office/drawing/2014/main" id="{B29D3040-770A-9F76-3241-6E317B92FE04}"/>
              </a:ext>
            </a:extLst>
          </p:cNvPr>
          <p:cNvSpPr>
            <a:spLocks noGrp="1"/>
          </p:cNvSpPr>
          <p:nvPr>
            <p:ph type="title" hasCustomPrompt="1"/>
          </p:nvPr>
        </p:nvSpPr>
        <p:spPr>
          <a:xfrm>
            <a:off x="479425" y="470187"/>
            <a:ext cx="5735843" cy="303883"/>
          </a:xfrm>
        </p:spPr>
        <p:txBody>
          <a:bodyPr/>
          <a:lstStyle>
            <a:lvl1pPr>
              <a:defRPr>
                <a:solidFill>
                  <a:schemeClr val="bg1"/>
                </a:solidFill>
              </a:defRPr>
            </a:lvl1pPr>
          </a:lstStyle>
          <a:p>
            <a:r>
              <a:rPr lang="en-GB" dirty="0"/>
              <a:t>Add section title on one line</a:t>
            </a:r>
          </a:p>
        </p:txBody>
      </p:sp>
      <p:sp>
        <p:nvSpPr>
          <p:cNvPr id="98" name="Text Placeholder 3">
            <a:extLst>
              <a:ext uri="{FF2B5EF4-FFF2-40B4-BE49-F238E27FC236}">
                <a16:creationId xmlns:a16="http://schemas.microsoft.com/office/drawing/2014/main" id="{F49FC4E7-E557-A809-1015-73531F085EBB}"/>
              </a:ext>
            </a:extLst>
          </p:cNvPr>
          <p:cNvSpPr>
            <a:spLocks noGrp="1"/>
          </p:cNvSpPr>
          <p:nvPr>
            <p:ph type="body" sz="quarter" idx="10"/>
          </p:nvPr>
        </p:nvSpPr>
        <p:spPr>
          <a:xfrm>
            <a:off x="479425" y="1415189"/>
            <a:ext cx="5616575" cy="4411747"/>
          </a:xfrm>
        </p:spPr>
        <p:txBody>
          <a:bodyPr/>
          <a:lstStyle>
            <a:lvl1pPr>
              <a:lnSpc>
                <a:spcPts val="5000"/>
              </a:lnSpc>
              <a:defRPr sz="5000" b="1">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140B3A14-A570-DF45-93C4-3342F2B7F6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05174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HS">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8577482-9C6F-B87F-3555-E0E7EB8DD40B}"/>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24" name="Text Placeholder 3">
            <a:extLst>
              <a:ext uri="{FF2B5EF4-FFF2-40B4-BE49-F238E27FC236}">
                <a16:creationId xmlns:a16="http://schemas.microsoft.com/office/drawing/2014/main" id="{D7B4FC63-FEDA-D66F-44F3-AE66B1236D32}"/>
              </a:ext>
            </a:extLst>
          </p:cNvPr>
          <p:cNvSpPr>
            <a:spLocks noGrp="1"/>
          </p:cNvSpPr>
          <p:nvPr>
            <p:ph type="body" sz="quarter" idx="10" hasCustomPrompt="1"/>
          </p:nvPr>
        </p:nvSpPr>
        <p:spPr>
          <a:xfrm>
            <a:off x="479425" y="1415189"/>
            <a:ext cx="6169569" cy="2454446"/>
          </a:xfrm>
        </p:spPr>
        <p:txBody>
          <a:bodyPr/>
          <a:lstStyle>
            <a:lvl1pPr>
              <a:lnSpc>
                <a:spcPts val="5000"/>
              </a:lnSpc>
              <a:defRPr sz="5000" b="1">
                <a:solidFill>
                  <a:schemeClr val="accent1"/>
                </a:solidFill>
              </a:defRPr>
            </a:lvl1pPr>
          </a:lstStyle>
          <a:p>
            <a:pPr lvl="0"/>
            <a:r>
              <a:rPr lang="en-GB" dirty="0"/>
              <a:t>Add slide title </a:t>
            </a:r>
            <a:br>
              <a:rPr lang="en-GB" dirty="0"/>
            </a:br>
            <a:r>
              <a:rPr lang="en-GB" dirty="0"/>
              <a:t>across one to </a:t>
            </a:r>
            <a:br>
              <a:rPr lang="en-GB" dirty="0"/>
            </a:br>
            <a:r>
              <a:rPr lang="en-GB" dirty="0"/>
              <a:t>three lines</a:t>
            </a:r>
          </a:p>
        </p:txBody>
      </p:sp>
      <p:sp>
        <p:nvSpPr>
          <p:cNvPr id="7" name="Picture Placeholder 11">
            <a:extLst>
              <a:ext uri="{FF2B5EF4-FFF2-40B4-BE49-F238E27FC236}">
                <a16:creationId xmlns:a16="http://schemas.microsoft.com/office/drawing/2014/main" id="{D7A5E9AB-FE7C-9C4E-B3B0-0656C71EEB6D}"/>
              </a:ext>
            </a:extLst>
          </p:cNvPr>
          <p:cNvSpPr>
            <a:spLocks noGrp="1"/>
          </p:cNvSpPr>
          <p:nvPr>
            <p:ph type="pic" sz="quarter" idx="13" hasCustomPrompt="1"/>
          </p:nvPr>
        </p:nvSpPr>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pic>
        <p:nvPicPr>
          <p:cNvPr id="9" name="Picture 8">
            <a:extLst>
              <a:ext uri="{FF2B5EF4-FFF2-40B4-BE49-F238E27FC236}">
                <a16:creationId xmlns:a16="http://schemas.microsoft.com/office/drawing/2014/main" id="{9E9CDD18-E3FA-AF41-9E61-53116426D4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
        <p:nvSpPr>
          <p:cNvPr id="8" name="Text Placeholder 3">
            <a:extLst>
              <a:ext uri="{FF2B5EF4-FFF2-40B4-BE49-F238E27FC236}">
                <a16:creationId xmlns:a16="http://schemas.microsoft.com/office/drawing/2014/main" id="{693A24A3-7A31-374E-904F-B92BAF6C8E24}"/>
              </a:ext>
            </a:extLst>
          </p:cNvPr>
          <p:cNvSpPr>
            <a:spLocks noGrp="1"/>
          </p:cNvSpPr>
          <p:nvPr>
            <p:ph type="body" sz="quarter" idx="11" hasCustomPrompt="1"/>
          </p:nvPr>
        </p:nvSpPr>
        <p:spPr>
          <a:xfrm>
            <a:off x="466362" y="4003766"/>
            <a:ext cx="6169569" cy="2388704"/>
          </a:xfrm>
        </p:spPr>
        <p:txBody>
          <a:bodyPr/>
          <a:lstStyle>
            <a:lvl1pPr>
              <a:defRPr sz="1800"/>
            </a:lvl1pPr>
            <a:lvl2pPr>
              <a:defRPr sz="1800"/>
            </a:lvl2pPr>
            <a:lvl3pPr marL="357188" indent="-177800">
              <a:buFont typeface="EuropeaEco" pitchFamily="2" charset="0"/>
              <a:buChar char="–"/>
              <a:defRPr sz="1800"/>
            </a:lvl3pPr>
            <a:lvl4pPr marL="642937" indent="-285750">
              <a:buFont typeface="Arial" panose="020B0604020202020204" pitchFamily="34" charset="0"/>
              <a:buChar char="•"/>
              <a:defRPr sz="1800"/>
            </a:lvl4pPr>
            <a:lvl5pPr>
              <a:defRPr sz="1800"/>
            </a:lvl5pPr>
          </a:lstStyle>
          <a:p>
            <a:pPr lvl="0"/>
            <a:r>
              <a:rPr lang="en-US" dirty="0"/>
              <a:t>Add text </a:t>
            </a:r>
          </a:p>
        </p:txBody>
      </p:sp>
    </p:spTree>
    <p:extLst>
      <p:ext uri="{BB962C8B-B14F-4D97-AF65-F5344CB8AC3E}">
        <p14:creationId xmlns:p14="http://schemas.microsoft.com/office/powerpoint/2010/main" val="257872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3     ">
    <p:bg>
      <p:bgPr>
        <a:solidFill>
          <a:srgbClr val="0C4D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480355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bod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8" name="Text Placeholder 3">
            <a:extLst>
              <a:ext uri="{FF2B5EF4-FFF2-40B4-BE49-F238E27FC236}">
                <a16:creationId xmlns:a16="http://schemas.microsoft.com/office/drawing/2014/main" id="{F9271A86-A20F-DD40-AEB5-CAD732766B70}"/>
              </a:ext>
            </a:extLst>
          </p:cNvPr>
          <p:cNvSpPr>
            <a:spLocks noGrp="1"/>
          </p:cNvSpPr>
          <p:nvPr>
            <p:ph type="body" sz="quarter" idx="10" hasCustomPrompt="1"/>
          </p:nvPr>
        </p:nvSpPr>
        <p:spPr>
          <a:xfrm>
            <a:off x="479425" y="1415189"/>
            <a:ext cx="5508625" cy="758168"/>
          </a:xfrm>
        </p:spPr>
        <p:txBody>
          <a:bodyPr/>
          <a:lstStyle>
            <a:lvl1pPr>
              <a:lnSpc>
                <a:spcPct val="100000"/>
              </a:lnSpc>
              <a:defRPr sz="2800" b="1">
                <a:solidFill>
                  <a:schemeClr val="accent1"/>
                </a:solidFill>
              </a:defRPr>
            </a:lvl1pPr>
          </a:lstStyle>
          <a:p>
            <a:pPr lvl="0"/>
            <a:r>
              <a:rPr lang="en-GB" dirty="0"/>
              <a:t>Add slide title across one </a:t>
            </a:r>
            <a:br>
              <a:rPr lang="en-GB" dirty="0"/>
            </a:br>
            <a:r>
              <a:rPr lang="en-GB" dirty="0"/>
              <a:t>or two lines</a:t>
            </a:r>
          </a:p>
        </p:txBody>
      </p:sp>
      <p:sp>
        <p:nvSpPr>
          <p:cNvPr id="7" name="Text Placeholder 3">
            <a:extLst>
              <a:ext uri="{FF2B5EF4-FFF2-40B4-BE49-F238E27FC236}">
                <a16:creationId xmlns:a16="http://schemas.microsoft.com/office/drawing/2014/main" id="{8A5D6D0C-7D5B-CD4B-8058-DF768A2ED492}"/>
              </a:ext>
            </a:extLst>
          </p:cNvPr>
          <p:cNvSpPr>
            <a:spLocks noGrp="1"/>
          </p:cNvSpPr>
          <p:nvPr>
            <p:ph type="body" sz="quarter" idx="12" hasCustomPrompt="1"/>
          </p:nvPr>
        </p:nvSpPr>
        <p:spPr>
          <a:xfrm>
            <a:off x="479425" y="2455482"/>
            <a:ext cx="5508625" cy="1133063"/>
          </a:xfrm>
        </p:spPr>
        <p:txBody>
          <a:bodyPr/>
          <a:lstStyle>
            <a:lvl1pPr>
              <a:lnSpc>
                <a:spcPct val="110000"/>
              </a:lnSpc>
              <a:defRPr sz="1400" b="0">
                <a:solidFill>
                  <a:schemeClr val="tx1"/>
                </a:solidFill>
              </a:defRPr>
            </a:lvl1pPr>
          </a:lstStyle>
          <a:p>
            <a:pPr lvl="0"/>
            <a:r>
              <a:rPr lang="en-GB" dirty="0"/>
              <a:t>Add body copy</a:t>
            </a:r>
          </a:p>
        </p:txBody>
      </p:sp>
    </p:spTree>
    <p:extLst>
      <p:ext uri="{BB962C8B-B14F-4D97-AF65-F5344CB8AC3E}">
        <p14:creationId xmlns:p14="http://schemas.microsoft.com/office/powerpoint/2010/main" val="283695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oute+Title+Body">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pic>
        <p:nvPicPr>
          <p:cNvPr id="13" name="Picture 12">
            <a:extLst>
              <a:ext uri="{FF2B5EF4-FFF2-40B4-BE49-F238E27FC236}">
                <a16:creationId xmlns:a16="http://schemas.microsoft.com/office/drawing/2014/main" id="{DDFB8EF8-6BAD-C64B-BB7F-63112C4674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7"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9" name="Title 1"/>
          <p:cNvSpPr>
            <a:spLocks noGrp="1"/>
          </p:cNvSpPr>
          <p:nvPr>
            <p:ph type="ctrTitle" hasCustomPrompt="1"/>
          </p:nvPr>
        </p:nvSpPr>
        <p:spPr>
          <a:xfrm>
            <a:off x="394392" y="1125015"/>
            <a:ext cx="8336653" cy="965443"/>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in one line</a:t>
            </a:r>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1" hasCustomPrompt="1"/>
          </p:nvPr>
        </p:nvSpPr>
        <p:spPr>
          <a:xfrm>
            <a:off x="394393" y="2090458"/>
            <a:ext cx="8336652" cy="3543294"/>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310034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A47C6E79-71DF-8B41-8BA1-22158FC87B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403389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79317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5">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5045D46D-95DE-A140-8D9B-AC9C30146C09}"/>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2" name="Title 1">
            <a:extLst>
              <a:ext uri="{FF2B5EF4-FFF2-40B4-BE49-F238E27FC236}">
                <a16:creationId xmlns:a16="http://schemas.microsoft.com/office/drawing/2014/main" id="{B209EC87-A812-1191-B3D9-E7BF8191A0C8}"/>
              </a:ext>
            </a:extLst>
          </p:cNvPr>
          <p:cNvSpPr>
            <a:spLocks noGrp="1"/>
          </p:cNvSpPr>
          <p:nvPr userDrawn="1">
            <p:ph type="ctrTitle" hasCustomPrompt="1"/>
          </p:nvPr>
        </p:nvSpPr>
        <p:spPr>
          <a:xfrm>
            <a:off x="479425" y="1412875"/>
            <a:ext cx="5508625" cy="2442908"/>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userDrawn="1">
            <p:ph type="subTitle" idx="1" hasCustomPrompt="1"/>
          </p:nvPr>
        </p:nvSpPr>
        <p:spPr>
          <a:xfrm>
            <a:off x="479425" y="4096242"/>
            <a:ext cx="5508625"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BA855749-7457-CA48-9389-8CF4608D31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9918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461963"/>
            <a:ext cx="5616575" cy="914400"/>
          </a:xfrm>
        </p:spPr>
        <p:txBody>
          <a:bodyPr/>
          <a:lstStyle>
            <a:lvl1pPr>
              <a:lnSpc>
                <a:spcPts val="6000"/>
              </a:lnSpc>
              <a:defRPr sz="6000" b="1">
                <a:solidFill>
                  <a:schemeClr val="accent1"/>
                </a:solidFill>
              </a:defRPr>
            </a:lvl1pPr>
          </a:lstStyle>
          <a:p>
            <a:pPr lvl="0"/>
            <a:r>
              <a:rPr lang="en-GB" dirty="0"/>
              <a:t>Agenda</a:t>
            </a:r>
          </a:p>
        </p:txBody>
      </p:sp>
      <p:sp>
        <p:nvSpPr>
          <p:cNvPr id="9" name="Text Placeholder 8">
            <a:extLst>
              <a:ext uri="{FF2B5EF4-FFF2-40B4-BE49-F238E27FC236}">
                <a16:creationId xmlns:a16="http://schemas.microsoft.com/office/drawing/2014/main" id="{A089A252-47A3-724D-6B27-33294128F53B}"/>
              </a:ext>
            </a:extLst>
          </p:cNvPr>
          <p:cNvSpPr>
            <a:spLocks noGrp="1"/>
          </p:cNvSpPr>
          <p:nvPr>
            <p:ph type="body" sz="quarter" idx="11" hasCustomPrompt="1"/>
          </p:nvPr>
        </p:nvSpPr>
        <p:spPr>
          <a:xfrm>
            <a:off x="479424" y="1892300"/>
            <a:ext cx="5722939" cy="3597158"/>
          </a:xfrm>
        </p:spPr>
        <p:txBody>
          <a:bodyPr vert="horz" lIns="0" tIns="0" rIns="0" bIns="0" numCol="2" spcCol="18288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
        <p:nvSpPr>
          <p:cNvPr id="25" name="Text Placeholder 8">
            <a:extLst>
              <a:ext uri="{FF2B5EF4-FFF2-40B4-BE49-F238E27FC236}">
                <a16:creationId xmlns:a16="http://schemas.microsoft.com/office/drawing/2014/main" id="{E400F3DC-4379-0FE8-22CC-750DAF4C7655}"/>
              </a:ext>
            </a:extLst>
          </p:cNvPr>
          <p:cNvSpPr>
            <a:spLocks noGrp="1"/>
          </p:cNvSpPr>
          <p:nvPr>
            <p:ph type="body" sz="quarter" idx="12" hasCustomPrompt="1"/>
          </p:nvPr>
        </p:nvSpPr>
        <p:spPr>
          <a:xfrm>
            <a:off x="6788150" y="1927808"/>
            <a:ext cx="2644775" cy="3597158"/>
          </a:xfrm>
        </p:spPr>
        <p:txBody>
          <a:bodyPr vert="horz" lIns="0" tIns="0" rIns="0" bIns="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Tree>
    <p:extLst>
      <p:ext uri="{BB962C8B-B14F-4D97-AF65-F5344CB8AC3E}">
        <p14:creationId xmlns:p14="http://schemas.microsoft.com/office/powerpoint/2010/main" val="215192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lvl1pPr>
          </a:lstStyle>
          <a:p>
            <a:r>
              <a:rPr lang="en-GB" dirty="0"/>
              <a:t>Add section title</a:t>
            </a:r>
          </a:p>
        </p:txBody>
      </p:sp>
      <p:sp>
        <p:nvSpPr>
          <p:cNvPr id="4" name="Subtitle 2">
            <a:extLst>
              <a:ext uri="{FF2B5EF4-FFF2-40B4-BE49-F238E27FC236}">
                <a16:creationId xmlns:a16="http://schemas.microsoft.com/office/drawing/2014/main" id="{15417BE0-75EB-8649-EE05-433EDE8B6A46}"/>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rgbClr val="004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01</a:t>
            </a:r>
          </a:p>
        </p:txBody>
      </p:sp>
      <p:pic>
        <p:nvPicPr>
          <p:cNvPr id="5" name="Picture 4">
            <a:extLst>
              <a:ext uri="{FF2B5EF4-FFF2-40B4-BE49-F238E27FC236}">
                <a16:creationId xmlns:a16="http://schemas.microsoft.com/office/drawing/2014/main" id="{D7980675-EB31-DA43-B57A-7AA8122DED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4731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0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2D375183-62B2-4ED8-B8B4-FC29F065FC5C}"/>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02</a:t>
            </a:r>
          </a:p>
        </p:txBody>
      </p:sp>
      <p:pic>
        <p:nvPicPr>
          <p:cNvPr id="6" name="Picture 5">
            <a:extLst>
              <a:ext uri="{FF2B5EF4-FFF2-40B4-BE49-F238E27FC236}">
                <a16:creationId xmlns:a16="http://schemas.microsoft.com/office/drawing/2014/main" id="{A80B3388-D73D-7A43-B376-BB9AF9A473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61848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0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03</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93033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Title Placeholder 1">
            <a:extLst>
              <a:ext uri="{FF2B5EF4-FFF2-40B4-BE49-F238E27FC236}">
                <a16:creationId xmlns:a16="http://schemas.microsoft.com/office/drawing/2014/main" id="{152E6E88-EBCA-D0EC-2E27-BCC1166DA6C1}"/>
              </a:ext>
            </a:extLst>
          </p:cNvPr>
          <p:cNvSpPr>
            <a:spLocks noGrp="1"/>
          </p:cNvSpPr>
          <p:nvPr>
            <p:ph type="title"/>
          </p:nvPr>
        </p:nvSpPr>
        <p:spPr>
          <a:xfrm>
            <a:off x="479425" y="470187"/>
            <a:ext cx="5735843" cy="303883"/>
          </a:xfrm>
          <a:prstGeom prst="rect">
            <a:avLst/>
          </a:prstGeom>
        </p:spPr>
        <p:txBody>
          <a:bodyPr vert="horz" lIns="0" tIns="0" rIns="0" bIns="0" rtlCol="0" anchor="t">
            <a:noAutofit/>
          </a:bodyPr>
          <a:lstStyle/>
          <a:p>
            <a:r>
              <a:rPr lang="en-US" dirty="0"/>
              <a:t>Add section title on one line</a:t>
            </a:r>
            <a:endParaRPr lang="en-GB" dirty="0"/>
          </a:p>
        </p:txBody>
      </p:sp>
      <p:sp>
        <p:nvSpPr>
          <p:cNvPr id="51" name="Text Placeholder 2">
            <a:extLst>
              <a:ext uri="{FF2B5EF4-FFF2-40B4-BE49-F238E27FC236}">
                <a16:creationId xmlns:a16="http://schemas.microsoft.com/office/drawing/2014/main" id="{862E5C15-D43D-1166-5DA2-50569688F430}"/>
              </a:ext>
            </a:extLst>
          </p:cNvPr>
          <p:cNvSpPr>
            <a:spLocks noGrp="1"/>
          </p:cNvSpPr>
          <p:nvPr>
            <p:ph type="body" idx="1"/>
          </p:nvPr>
        </p:nvSpPr>
        <p:spPr>
          <a:xfrm>
            <a:off x="479425" y="2560320"/>
            <a:ext cx="5735843" cy="328168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725D5839-15DF-8D73-AF8D-A4FC1E1B10D1}"/>
              </a:ext>
            </a:extLst>
          </p:cNvPr>
          <p:cNvSpPr/>
          <p:nvPr userDrawn="1"/>
        </p:nvSpPr>
        <p:spPr>
          <a:xfrm>
            <a:off x="12433738" y="0"/>
            <a:ext cx="2049518" cy="2942898"/>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GB" sz="1200" b="1" dirty="0">
                <a:latin typeface="+mn-lt"/>
              </a:rPr>
              <a:t>HOW TO UPDATE THE FOOTER</a:t>
            </a:r>
          </a:p>
          <a:p>
            <a:pPr algn="l"/>
            <a:endParaRPr lang="en-GB" sz="1200" b="1" dirty="0">
              <a:latin typeface="+mn-lt"/>
            </a:endParaRPr>
          </a:p>
          <a:p>
            <a:pPr marL="228600" indent="-228600" algn="l">
              <a:buFont typeface="+mj-lt"/>
              <a:buAutoNum type="arabicPeriod"/>
            </a:pPr>
            <a:r>
              <a:rPr lang="en-GB" sz="1200" b="0" dirty="0">
                <a:latin typeface="+mn-lt"/>
              </a:rPr>
              <a:t>View </a:t>
            </a:r>
          </a:p>
          <a:p>
            <a:pPr marL="228600" indent="-228600" algn="l">
              <a:buFont typeface="+mj-lt"/>
              <a:buAutoNum type="arabicPeriod"/>
            </a:pPr>
            <a:r>
              <a:rPr lang="en-GB" sz="1200" b="0" dirty="0">
                <a:latin typeface="+mn-lt"/>
              </a:rPr>
              <a:t>Slide Master</a:t>
            </a:r>
          </a:p>
          <a:p>
            <a:pPr marL="228600" indent="-228600" algn="l">
              <a:buFont typeface="+mj-lt"/>
              <a:buAutoNum type="arabicPeriod"/>
            </a:pPr>
            <a:r>
              <a:rPr lang="en-GB" sz="1200" b="0" dirty="0">
                <a:latin typeface="+mn-lt"/>
              </a:rPr>
              <a:t>Scroll to very first page that is numbered (1)</a:t>
            </a:r>
          </a:p>
          <a:p>
            <a:pPr marL="228600" indent="-228600" algn="l">
              <a:buFont typeface="+mj-lt"/>
              <a:buAutoNum type="arabicPeriod"/>
            </a:pPr>
            <a:r>
              <a:rPr lang="en-GB" sz="1200" b="0" dirty="0">
                <a:latin typeface="+mn-lt"/>
              </a:rPr>
              <a:t>Update the Presentation Title and date (be careful not to delete the page number)</a:t>
            </a:r>
          </a:p>
          <a:p>
            <a:pPr marL="228600" indent="-228600" algn="l">
              <a:buFont typeface="+mj-lt"/>
              <a:buAutoNum type="arabicPeriod"/>
            </a:pPr>
            <a:r>
              <a:rPr lang="en-GB" sz="1200" b="0" dirty="0">
                <a:latin typeface="+mn-lt"/>
              </a:rPr>
              <a:t>Close master view / view normal</a:t>
            </a:r>
          </a:p>
        </p:txBody>
      </p:sp>
      <p:sp>
        <p:nvSpPr>
          <p:cNvPr id="3" name="TextBox 2">
            <a:extLst>
              <a:ext uri="{FF2B5EF4-FFF2-40B4-BE49-F238E27FC236}">
                <a16:creationId xmlns:a16="http://schemas.microsoft.com/office/drawing/2014/main" id="{E3A123F2-A3B2-9A03-13BD-2169F504824E}"/>
              </a:ext>
            </a:extLst>
          </p:cNvPr>
          <p:cNvSpPr txBox="1"/>
          <p:nvPr userDrawn="1"/>
        </p:nvSpPr>
        <p:spPr>
          <a:xfrm>
            <a:off x="479425" y="6162558"/>
            <a:ext cx="736600" cy="367517"/>
          </a:xfrm>
          <a:prstGeom prst="rect">
            <a:avLst/>
          </a:prstGeom>
          <a:noFill/>
        </p:spPr>
        <p:txBody>
          <a:bodyPr wrap="square" lIns="0" tIns="0" rIns="0" bIns="0" rtlCol="0" anchor="ctr">
            <a:noAutofit/>
          </a:bodyPr>
          <a:lstStyle/>
          <a:p>
            <a:pPr algn="l">
              <a:lnSpc>
                <a:spcPct val="100000"/>
              </a:lnSpc>
              <a:spcBef>
                <a:spcPts val="0"/>
              </a:spcBef>
            </a:pPr>
            <a:fld id="{B35DF284-1727-4595-8F5D-103E8F8818A3}" type="slidenum">
              <a:rPr lang="en-US" sz="1050" baseline="0" smtClean="0">
                <a:solidFill>
                  <a:schemeClr val="accent1"/>
                </a:solidFill>
                <a:latin typeface="+mj-lt"/>
              </a:rPr>
              <a:pPr algn="l">
                <a:lnSpc>
                  <a:spcPct val="100000"/>
                </a:lnSpc>
                <a:spcBef>
                  <a:spcPts val="0"/>
                </a:spcBef>
              </a:pPr>
              <a:t>‹#›</a:t>
            </a:fld>
            <a:r>
              <a:rPr lang="en-US" sz="1050" b="0" baseline="0" dirty="0">
                <a:solidFill>
                  <a:schemeClr val="accent1"/>
                </a:solidFill>
                <a:latin typeface="+mj-lt"/>
              </a:rPr>
              <a:t> </a:t>
            </a:r>
            <a:endParaRPr lang="en-GB" sz="1050" b="0" baseline="0" dirty="0">
              <a:solidFill>
                <a:schemeClr val="accent1"/>
              </a:solidFill>
              <a:latin typeface="+mj-lt"/>
            </a:endParaRPr>
          </a:p>
        </p:txBody>
      </p:sp>
      <p:pic>
        <p:nvPicPr>
          <p:cNvPr id="12" name="Picture 11">
            <a:extLst>
              <a:ext uri="{FF2B5EF4-FFF2-40B4-BE49-F238E27FC236}">
                <a16:creationId xmlns:a16="http://schemas.microsoft.com/office/drawing/2014/main" id="{BD261B20-908C-FA47-B007-6F210C8455CE}"/>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819450292"/>
      </p:ext>
    </p:extLst>
  </p:cSld>
  <p:clrMap bg1="lt1" tx1="dk1" bg2="lt2" tx2="dk2" accent1="accent1" accent2="accent2" accent3="accent3" accent4="accent4" accent5="accent5" accent6="accent6" hlink="hlink" folHlink="folHlink"/>
  <p:sldLayoutIdLst>
    <p:sldLayoutId id="2147484196" r:id="rId1"/>
    <p:sldLayoutId id="2147484132" r:id="rId2"/>
    <p:sldLayoutId id="2147484131" r:id="rId3"/>
    <p:sldLayoutId id="2147484209" r:id="rId4"/>
    <p:sldLayoutId id="2147484133" r:id="rId5"/>
    <p:sldLayoutId id="2147484144" r:id="rId6"/>
    <p:sldLayoutId id="2147484138" r:id="rId7"/>
    <p:sldLayoutId id="2147484142" r:id="rId8"/>
    <p:sldLayoutId id="2147484140" r:id="rId9"/>
    <p:sldLayoutId id="2147484210" r:id="rId10"/>
    <p:sldLayoutId id="2147484197" r:id="rId11"/>
    <p:sldLayoutId id="2147484211" r:id="rId12"/>
    <p:sldLayoutId id="2147484214" r:id="rId13"/>
    <p:sldLayoutId id="2147484208" r:id="rId14"/>
    <p:sldLayoutId id="2147484106" r:id="rId15"/>
    <p:sldLayoutId id="2147484118" r:id="rId16"/>
    <p:sldLayoutId id="2147484109" r:id="rId17"/>
    <p:sldLayoutId id="2147484110" r:id="rId18"/>
    <p:sldLayoutId id="2147484212" r:id="rId19"/>
    <p:sldLayoutId id="2147484213" r:id="rId20"/>
    <p:sldLayoutId id="2147484218" r:id="rId21"/>
  </p:sldLayoutIdLst>
  <p:txStyles>
    <p:titleStyle>
      <a:lvl1pPr algn="l" defTabSz="914400" rtl="0" eaLnBrk="1" latinLnBrk="0" hangingPunct="1">
        <a:lnSpc>
          <a:spcPct val="90000"/>
        </a:lnSpc>
        <a:spcBef>
          <a:spcPts val="0"/>
        </a:spcBef>
        <a:buNone/>
        <a:defRPr sz="1600" b="1" kern="1200" cap="none" baseline="0">
          <a:solidFill>
            <a:schemeClr val="accent1"/>
          </a:solidFill>
          <a:latin typeface="+mj-lt"/>
          <a:ea typeface="EuropeaEco" pitchFamily="2" charset="0"/>
          <a:cs typeface="+mj-cs"/>
        </a:defRPr>
      </a:lvl1pPr>
    </p:titleStyle>
    <p:bodyStyle>
      <a:lvl1pPr marL="0" indent="0" algn="l" defTabSz="914400" rtl="0" eaLnBrk="1" latinLnBrk="0" hangingPunct="1">
        <a:lnSpc>
          <a:spcPct val="100000"/>
        </a:lnSpc>
        <a:spcBef>
          <a:spcPts val="0"/>
        </a:spcBef>
        <a:buFont typeface="Myriad Pro" panose="020B0604020202020204" pitchFamily="34" charset="0"/>
        <a:buNone/>
        <a:defRPr sz="180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7" orient="horz" pos="291">
          <p15:clr>
            <a:srgbClr val="F26B43"/>
          </p15:clr>
        </p15:guide>
        <p15:guide id="11" pos="7378">
          <p15:clr>
            <a:srgbClr val="F26B43"/>
          </p15:clr>
        </p15:guide>
        <p15:guide id="12" pos="302">
          <p15:clr>
            <a:srgbClr val="F26B43"/>
          </p15:clr>
        </p15:guide>
        <p15:guide id="16" pos="766">
          <p15:clr>
            <a:srgbClr val="5ACBF0"/>
          </p15:clr>
        </p15:guide>
        <p15:guide id="17" pos="2116">
          <p15:clr>
            <a:srgbClr val="5ACBF0"/>
          </p15:clr>
        </p15:guide>
        <p15:guide id="18" pos="4503">
          <p15:clr>
            <a:srgbClr val="5ACBF0"/>
          </p15:clr>
        </p15:guide>
        <p15:guide id="19" pos="4979">
          <p15:clr>
            <a:srgbClr val="5ACBF0"/>
          </p15:clr>
        </p15:guide>
        <p15:guide id="20" orient="horz" pos="890">
          <p15:clr>
            <a:srgbClr val="F26B43"/>
          </p15:clr>
        </p15:guide>
        <p15:guide id="21" pos="907">
          <p15:clr>
            <a:srgbClr val="5ACBF0"/>
          </p15:clr>
        </p15:guide>
        <p15:guide id="22" pos="1368">
          <p15:clr>
            <a:srgbClr val="5ACBF0"/>
          </p15:clr>
        </p15:guide>
        <p15:guide id="23" pos="1503">
          <p15:clr>
            <a:srgbClr val="5ACBF0"/>
          </p15:clr>
        </p15:guide>
        <p15:guide id="24" pos="1968">
          <p15:clr>
            <a:srgbClr val="5ACBF0"/>
          </p15:clr>
        </p15:guide>
        <p15:guide id="25" pos="2569">
          <p15:clr>
            <a:srgbClr val="5ACBF0"/>
          </p15:clr>
        </p15:guide>
        <p15:guide id="26" pos="2705">
          <p15:clr>
            <a:srgbClr val="5ACBF0"/>
          </p15:clr>
        </p15:guide>
        <p15:guide id="27" pos="3176">
          <p15:clr>
            <a:srgbClr val="5ACBF0"/>
          </p15:clr>
        </p15:guide>
        <p15:guide id="28" pos="3311">
          <p15:clr>
            <a:srgbClr val="5ACBF0"/>
          </p15:clr>
        </p15:guide>
        <p15:guide id="29" pos="3772">
          <p15:clr>
            <a:srgbClr val="5ACBF0"/>
          </p15:clr>
        </p15:guide>
        <p15:guide id="30" pos="3907">
          <p15:clr>
            <a:srgbClr val="5ACBF0"/>
          </p15:clr>
        </p15:guide>
        <p15:guide id="31" pos="4373">
          <p15:clr>
            <a:srgbClr val="5ACBF0"/>
          </p15:clr>
        </p15:guide>
        <p15:guide id="32" pos="5109">
          <p15:clr>
            <a:srgbClr val="5ACBF0"/>
          </p15:clr>
        </p15:guide>
        <p15:guide id="33" pos="5575">
          <p15:clr>
            <a:srgbClr val="5ACBF0"/>
          </p15:clr>
        </p15:guide>
        <p15:guide id="34" pos="5705">
          <p15:clr>
            <a:srgbClr val="5ACBF0"/>
          </p15:clr>
        </p15:guide>
        <p15:guide id="35" pos="6171">
          <p15:clr>
            <a:srgbClr val="5ACBF0"/>
          </p15:clr>
        </p15:guide>
        <p15:guide id="36" pos="6311">
          <p15:clr>
            <a:srgbClr val="5ACBF0"/>
          </p15:clr>
        </p15:guide>
        <p15:guide id="37" pos="6777">
          <p15:clr>
            <a:srgbClr val="5ACBF0"/>
          </p15:clr>
        </p15:guide>
        <p15:guide id="38" pos="6907">
          <p15:clr>
            <a:srgbClr val="5ACBF0"/>
          </p15:clr>
        </p15:guide>
        <p15:guide id="39" orient="horz" pos="40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06C2FC2-0677-E8E4-0A81-438B2CB8229D}"/>
              </a:ext>
            </a:extLst>
          </p:cNvPr>
          <p:cNvSpPr>
            <a:spLocks noGrp="1"/>
          </p:cNvSpPr>
          <p:nvPr>
            <p:ph type="ctrTitle"/>
          </p:nvPr>
        </p:nvSpPr>
        <p:spPr/>
        <p:txBody>
          <a:bodyPr/>
          <a:lstStyle/>
          <a:p>
            <a:r>
              <a:rPr lang="en-GB" dirty="0"/>
              <a:t>Beyond shadows</a:t>
            </a:r>
          </a:p>
        </p:txBody>
      </p:sp>
      <p:sp>
        <p:nvSpPr>
          <p:cNvPr id="6" name="Subtitle">
            <a:extLst>
              <a:ext uri="{FF2B5EF4-FFF2-40B4-BE49-F238E27FC236}">
                <a16:creationId xmlns:a16="http://schemas.microsoft.com/office/drawing/2014/main" id="{3D0D0BF3-8ACA-85BE-4A39-D9D5B21E113D}"/>
              </a:ext>
            </a:extLst>
          </p:cNvPr>
          <p:cNvSpPr>
            <a:spLocks noGrp="1"/>
          </p:cNvSpPr>
          <p:nvPr>
            <p:ph type="subTitle" idx="1"/>
          </p:nvPr>
        </p:nvSpPr>
        <p:spPr>
          <a:xfrm>
            <a:off x="479426" y="4096242"/>
            <a:ext cx="7454340" cy="1515801"/>
          </a:xfrm>
        </p:spPr>
        <p:txBody>
          <a:bodyPr/>
          <a:lstStyle/>
          <a:p>
            <a:r>
              <a:rPr lang="en-GB" dirty="0"/>
              <a:t>Sanctions, grey zone tactics, and the transnational challenge of substandard shipping</a:t>
            </a:r>
          </a:p>
          <a:p>
            <a:endParaRPr lang="en-GB" dirty="0"/>
          </a:p>
          <a:p>
            <a:r>
              <a:rPr lang="en-GB" dirty="0"/>
              <a:t>Professor Christian Bueger, University of Copenhagen</a:t>
            </a:r>
          </a:p>
        </p:txBody>
      </p:sp>
    </p:spTree>
    <p:extLst>
      <p:ext uri="{BB962C8B-B14F-4D97-AF65-F5344CB8AC3E}">
        <p14:creationId xmlns:p14="http://schemas.microsoft.com/office/powerpoint/2010/main" val="2919788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C3AAD-4251-923C-C6AA-A62C92F76C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76785E-6F3C-1651-F4CA-C851966F717D}"/>
              </a:ext>
            </a:extLst>
          </p:cNvPr>
          <p:cNvSpPr>
            <a:spLocks noGrp="1"/>
          </p:cNvSpPr>
          <p:nvPr>
            <p:ph type="body" sz="quarter" idx="20"/>
          </p:nvPr>
        </p:nvSpPr>
        <p:spPr/>
        <p:txBody>
          <a:bodyPr/>
          <a:lstStyle/>
          <a:p>
            <a:r>
              <a:rPr lang="en-GB" dirty="0"/>
              <a:t>Beyond Shadows – Prof. Bueger</a:t>
            </a:r>
          </a:p>
          <a:p>
            <a:endParaRPr lang="en-GB" dirty="0"/>
          </a:p>
        </p:txBody>
      </p:sp>
      <p:sp>
        <p:nvSpPr>
          <p:cNvPr id="3" name="Title 2">
            <a:extLst>
              <a:ext uri="{FF2B5EF4-FFF2-40B4-BE49-F238E27FC236}">
                <a16:creationId xmlns:a16="http://schemas.microsoft.com/office/drawing/2014/main" id="{A4A6A469-EF55-D5F3-C977-C509DB355FCC}"/>
              </a:ext>
            </a:extLst>
          </p:cNvPr>
          <p:cNvSpPr>
            <a:spLocks noGrp="1"/>
          </p:cNvSpPr>
          <p:nvPr>
            <p:ph type="ctrTitle"/>
          </p:nvPr>
        </p:nvSpPr>
        <p:spPr>
          <a:xfrm>
            <a:off x="394392" y="1125015"/>
            <a:ext cx="9938328" cy="965443"/>
          </a:xfrm>
        </p:spPr>
        <p:txBody>
          <a:bodyPr>
            <a:noAutofit/>
          </a:bodyPr>
          <a:lstStyle/>
          <a:p>
            <a:r>
              <a:rPr lang="en-GB" dirty="0"/>
              <a:t>Recommendations: External</a:t>
            </a:r>
          </a:p>
        </p:txBody>
      </p:sp>
      <p:sp>
        <p:nvSpPr>
          <p:cNvPr id="4" name="Text Placeholder 3">
            <a:extLst>
              <a:ext uri="{FF2B5EF4-FFF2-40B4-BE49-F238E27FC236}">
                <a16:creationId xmlns:a16="http://schemas.microsoft.com/office/drawing/2014/main" id="{9B01C62B-B38D-372E-9DD5-9CC4FC8239B3}"/>
              </a:ext>
            </a:extLst>
          </p:cNvPr>
          <p:cNvSpPr>
            <a:spLocks noGrp="1"/>
          </p:cNvSpPr>
          <p:nvPr>
            <p:ph type="body" sz="quarter" idx="21"/>
          </p:nvPr>
        </p:nvSpPr>
        <p:spPr>
          <a:xfrm>
            <a:off x="394393" y="2090458"/>
            <a:ext cx="7263708" cy="4154894"/>
          </a:xfrm>
        </p:spPr>
        <p:txBody>
          <a:bodyPr/>
          <a:lstStyle/>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Promote a </a:t>
            </a:r>
            <a:r>
              <a:rPr lang="en-GB" b="1" dirty="0">
                <a:latin typeface="EuropeaEco" pitchFamily="2" charset="0"/>
                <a:ea typeface="EuropeaEco" pitchFamily="2" charset="0"/>
              </a:rPr>
              <a:t>global understanding of the impacts </a:t>
            </a:r>
            <a:r>
              <a:rPr lang="en-GB" dirty="0">
                <a:latin typeface="EuropeaEco" pitchFamily="2" charset="0"/>
                <a:ea typeface="EuropeaEco" pitchFamily="2" charset="0"/>
              </a:rPr>
              <a:t>of substandard shipping risks around the world, to enable stronger regulation, and counter Russian narratives (EEA, EMSA, EEAS)</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Rally an international ‘</a:t>
            </a:r>
            <a:r>
              <a:rPr lang="en-GB" b="1" dirty="0">
                <a:latin typeface="EuropeaEco" pitchFamily="2" charset="0"/>
                <a:ea typeface="EuropeaEco" pitchFamily="2" charset="0"/>
              </a:rPr>
              <a:t>high ambition coalition’ </a:t>
            </a:r>
            <a:r>
              <a:rPr lang="en-GB" dirty="0">
                <a:latin typeface="EuropeaEco" pitchFamily="2" charset="0"/>
                <a:ea typeface="EuropeaEco" pitchFamily="2" charset="0"/>
              </a:rPr>
              <a:t>in the fight on substandard shipping practices (EMSA, EEAS) </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Enhance </a:t>
            </a:r>
            <a:r>
              <a:rPr lang="en-GB" b="1" dirty="0">
                <a:latin typeface="EuropeaEco" pitchFamily="2" charset="0"/>
                <a:ea typeface="EuropeaEco" pitchFamily="2" charset="0"/>
              </a:rPr>
              <a:t>global monitoring and tracking </a:t>
            </a:r>
            <a:r>
              <a:rPr lang="en-GB" dirty="0">
                <a:latin typeface="EuropeaEco" pitchFamily="2" charset="0"/>
                <a:ea typeface="EuropeaEco" pitchFamily="2" charset="0"/>
              </a:rPr>
              <a:t>of substandard shipping practice (e.g. better access to EMSA data)</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Coordinate ‘EU shadow fleet policy’ </a:t>
            </a:r>
            <a:r>
              <a:rPr lang="en-GB" b="1" dirty="0">
                <a:latin typeface="EuropeaEco" pitchFamily="2" charset="0"/>
                <a:ea typeface="EuropeaEco" pitchFamily="2" charset="0"/>
              </a:rPr>
              <a:t>across international organizations</a:t>
            </a:r>
            <a:r>
              <a:rPr lang="en-GB" dirty="0">
                <a:latin typeface="EuropeaEco" pitchFamily="2" charset="0"/>
                <a:ea typeface="EuropeaEco" pitchFamily="2" charset="0"/>
              </a:rPr>
              <a:t>, beyond the IMO (EEAS) </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Increase </a:t>
            </a:r>
            <a:r>
              <a:rPr lang="en-GB" b="1" dirty="0">
                <a:latin typeface="EuropeaEco" pitchFamily="2" charset="0"/>
                <a:ea typeface="EuropeaEco" pitchFamily="2" charset="0"/>
              </a:rPr>
              <a:t>pressure on flag states</a:t>
            </a:r>
            <a:r>
              <a:rPr lang="en-GB" dirty="0">
                <a:latin typeface="EuropeaEco" pitchFamily="2" charset="0"/>
                <a:ea typeface="EuropeaEco" pitchFamily="2" charset="0"/>
              </a:rPr>
              <a:t>, including by drawing on development aid and trade policy toolbox (EEAS)</a:t>
            </a:r>
          </a:p>
        </p:txBody>
      </p:sp>
      <p:pic>
        <p:nvPicPr>
          <p:cNvPr id="6" name="Picture 5" descr="A group of people in suits standing in front of ships&#10;&#10;AI-generated content may be incorrect.">
            <a:extLst>
              <a:ext uri="{FF2B5EF4-FFF2-40B4-BE49-F238E27FC236}">
                <a16:creationId xmlns:a16="http://schemas.microsoft.com/office/drawing/2014/main" id="{C92ADBF0-67DB-425D-5039-E89AB88D669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39970" y="2090458"/>
            <a:ext cx="3957638" cy="2638425"/>
          </a:xfrm>
          <a:prstGeom prst="rect">
            <a:avLst/>
          </a:prstGeom>
        </p:spPr>
      </p:pic>
    </p:spTree>
    <p:extLst>
      <p:ext uri="{BB962C8B-B14F-4D97-AF65-F5344CB8AC3E}">
        <p14:creationId xmlns:p14="http://schemas.microsoft.com/office/powerpoint/2010/main" val="293267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GB" dirty="0"/>
              <a:t>Beyond Shadows – Prof. Bueger</a:t>
            </a:r>
          </a:p>
          <a:p>
            <a:endParaRPr lang="en-GB" dirty="0"/>
          </a:p>
        </p:txBody>
      </p:sp>
      <p:sp>
        <p:nvSpPr>
          <p:cNvPr id="3" name="Title 2"/>
          <p:cNvSpPr>
            <a:spLocks noGrp="1"/>
          </p:cNvSpPr>
          <p:nvPr>
            <p:ph type="ctrTitle"/>
          </p:nvPr>
        </p:nvSpPr>
        <p:spPr/>
        <p:txBody>
          <a:bodyPr>
            <a:noAutofit/>
          </a:bodyPr>
          <a:lstStyle/>
          <a:p>
            <a:r>
              <a:rPr lang="en-GB" dirty="0"/>
              <a:t>Overview</a:t>
            </a:r>
          </a:p>
        </p:txBody>
      </p:sp>
      <p:sp>
        <p:nvSpPr>
          <p:cNvPr id="4" name="Text Placeholder 3"/>
          <p:cNvSpPr>
            <a:spLocks noGrp="1"/>
          </p:cNvSpPr>
          <p:nvPr>
            <p:ph type="body" sz="quarter" idx="21"/>
          </p:nvPr>
        </p:nvSpPr>
        <p:spPr/>
        <p:txBody>
          <a:bodyPr/>
          <a:lstStyle/>
          <a:p>
            <a:pPr marL="342900" indent="-342900">
              <a:buFont typeface="Arial" panose="020B0604020202020204" pitchFamily="34" charset="0"/>
              <a:buChar char="•"/>
            </a:pPr>
            <a:r>
              <a:rPr lang="en-GB" dirty="0"/>
              <a:t>Conceptual ambiguities</a:t>
            </a:r>
          </a:p>
          <a:p>
            <a:pPr marL="342900" indent="-342900">
              <a:buFont typeface="Arial" panose="020B0604020202020204" pitchFamily="34" charset="0"/>
              <a:buChar char="•"/>
            </a:pPr>
            <a:r>
              <a:rPr lang="en-GB" dirty="0"/>
              <a:t>Not one, but 3 problems</a:t>
            </a:r>
          </a:p>
          <a:p>
            <a:pPr marL="522288" lvl="1" indent="-342900">
              <a:buFont typeface="Arial" panose="020B0604020202020204" pitchFamily="34" charset="0"/>
              <a:buChar char="•"/>
            </a:pPr>
            <a:r>
              <a:rPr lang="en-GB" sz="2000" dirty="0"/>
              <a:t>Sanctions</a:t>
            </a:r>
          </a:p>
          <a:p>
            <a:pPr marL="522288" lvl="1" indent="-342900">
              <a:buFont typeface="Arial" panose="020B0604020202020204" pitchFamily="34" charset="0"/>
              <a:buChar char="•"/>
            </a:pPr>
            <a:r>
              <a:rPr lang="en-GB" sz="2000" dirty="0"/>
              <a:t>Substandard shipping</a:t>
            </a:r>
          </a:p>
          <a:p>
            <a:pPr marL="522288" lvl="1" indent="-342900">
              <a:buFont typeface="Arial" panose="020B0604020202020204" pitchFamily="34" charset="0"/>
              <a:buChar char="•"/>
            </a:pPr>
            <a:r>
              <a:rPr lang="en-GB" sz="2000" dirty="0"/>
              <a:t>Grey zone warfare</a:t>
            </a:r>
          </a:p>
          <a:p>
            <a:pPr marL="342900" indent="-342900">
              <a:buFont typeface="Arial" panose="020B0604020202020204" pitchFamily="34" charset="0"/>
              <a:buChar char="•"/>
            </a:pPr>
            <a:r>
              <a:rPr lang="en-GB" dirty="0"/>
              <a:t>EU challenges </a:t>
            </a:r>
          </a:p>
          <a:p>
            <a:pPr marL="522288" lvl="1" indent="-342900">
              <a:buFont typeface="Arial" panose="020B0604020202020204" pitchFamily="34" charset="0"/>
              <a:buChar char="•"/>
            </a:pPr>
            <a:r>
              <a:rPr lang="en-GB" sz="2000"/>
              <a:t>Institutional complexity</a:t>
            </a:r>
            <a:endParaRPr lang="en-GB" sz="2000" dirty="0"/>
          </a:p>
          <a:p>
            <a:pPr marL="522288" lvl="1" indent="-342900">
              <a:buFont typeface="Arial" panose="020B0604020202020204" pitchFamily="34" charset="0"/>
              <a:buChar char="•"/>
            </a:pPr>
            <a:r>
              <a:rPr lang="en-GB" sz="2000" dirty="0"/>
              <a:t>Legal harmonization</a:t>
            </a:r>
          </a:p>
          <a:p>
            <a:pPr marL="522288" lvl="1" indent="-342900">
              <a:buFont typeface="Arial" panose="020B0604020202020204" pitchFamily="34" charset="0"/>
              <a:buChar char="•"/>
            </a:pPr>
            <a:r>
              <a:rPr lang="en-GB" sz="2000" dirty="0"/>
              <a:t>Information sharing</a:t>
            </a:r>
          </a:p>
          <a:p>
            <a:pPr marL="522288" lvl="1" indent="-342900">
              <a:buFont typeface="Arial" panose="020B0604020202020204" pitchFamily="34" charset="0"/>
              <a:buChar char="•"/>
            </a:pPr>
            <a:r>
              <a:rPr lang="en-GB" sz="2000" dirty="0"/>
              <a:t>Expertise</a:t>
            </a:r>
          </a:p>
          <a:p>
            <a:pPr marL="342900" indent="-342900">
              <a:buFont typeface="Arial" panose="020B0604020202020204" pitchFamily="34" charset="0"/>
              <a:buChar char="•"/>
            </a:pPr>
            <a:r>
              <a:rPr lang="en-GB" dirty="0"/>
              <a:t>How to fix it: 10 recommendations</a:t>
            </a:r>
          </a:p>
        </p:txBody>
      </p:sp>
      <p:pic>
        <p:nvPicPr>
          <p:cNvPr id="6" name="Picture 5" descr="Several ships in the water&#10;&#10;AI-generated content may be incorrect.">
            <a:extLst>
              <a:ext uri="{FF2B5EF4-FFF2-40B4-BE49-F238E27FC236}">
                <a16:creationId xmlns:a16="http://schemas.microsoft.com/office/drawing/2014/main" id="{ABCBA3C8-6C9D-D000-458A-53F112A68D7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22389" y="1990725"/>
            <a:ext cx="3975218" cy="2650145"/>
          </a:xfrm>
          <a:prstGeom prst="rect">
            <a:avLst/>
          </a:prstGeom>
        </p:spPr>
      </p:pic>
    </p:spTree>
    <p:extLst>
      <p:ext uri="{BB962C8B-B14F-4D97-AF65-F5344CB8AC3E}">
        <p14:creationId xmlns:p14="http://schemas.microsoft.com/office/powerpoint/2010/main" val="408578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00A19-1F6E-F2CA-8CEF-3BBEB1C92C4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25E4C89-01DC-AC8E-CBAF-68BA8EB7FC21}"/>
              </a:ext>
            </a:extLst>
          </p:cNvPr>
          <p:cNvSpPr>
            <a:spLocks noGrp="1"/>
          </p:cNvSpPr>
          <p:nvPr>
            <p:ph type="body" sz="quarter" idx="20"/>
          </p:nvPr>
        </p:nvSpPr>
        <p:spPr/>
        <p:txBody>
          <a:bodyPr/>
          <a:lstStyle/>
          <a:p>
            <a:r>
              <a:rPr lang="en-GB" dirty="0"/>
              <a:t>Beyond Shadows – Prof. Bueger</a:t>
            </a:r>
          </a:p>
          <a:p>
            <a:endParaRPr lang="en-GB" dirty="0"/>
          </a:p>
        </p:txBody>
      </p:sp>
      <p:sp>
        <p:nvSpPr>
          <p:cNvPr id="3" name="Title 2">
            <a:extLst>
              <a:ext uri="{FF2B5EF4-FFF2-40B4-BE49-F238E27FC236}">
                <a16:creationId xmlns:a16="http://schemas.microsoft.com/office/drawing/2014/main" id="{5E243AD3-D522-30ED-FE74-8FE97E92AF7F}"/>
              </a:ext>
            </a:extLst>
          </p:cNvPr>
          <p:cNvSpPr>
            <a:spLocks noGrp="1"/>
          </p:cNvSpPr>
          <p:nvPr>
            <p:ph type="ctrTitle"/>
          </p:nvPr>
        </p:nvSpPr>
        <p:spPr/>
        <p:txBody>
          <a:bodyPr>
            <a:noAutofit/>
          </a:bodyPr>
          <a:lstStyle/>
          <a:p>
            <a:r>
              <a:rPr lang="en-GB" dirty="0"/>
              <a:t>Conceptual ambiguities</a:t>
            </a:r>
          </a:p>
        </p:txBody>
      </p:sp>
      <p:sp>
        <p:nvSpPr>
          <p:cNvPr id="4" name="Text Placeholder 3">
            <a:extLst>
              <a:ext uri="{FF2B5EF4-FFF2-40B4-BE49-F238E27FC236}">
                <a16:creationId xmlns:a16="http://schemas.microsoft.com/office/drawing/2014/main" id="{A3DAFAAE-FEB3-948D-1E85-C1FAC1CA6AE5}"/>
              </a:ext>
            </a:extLst>
          </p:cNvPr>
          <p:cNvSpPr>
            <a:spLocks noGrp="1"/>
          </p:cNvSpPr>
          <p:nvPr>
            <p:ph type="body" sz="quarter" idx="21"/>
          </p:nvPr>
        </p:nvSpPr>
        <p:spPr>
          <a:xfrm>
            <a:off x="394393" y="2090458"/>
            <a:ext cx="5973304" cy="3543294"/>
          </a:xfrm>
        </p:spPr>
        <p:txBody>
          <a:bodyPr/>
          <a:lstStyle/>
          <a:p>
            <a:pPr marL="342900" indent="-342900">
              <a:buFont typeface="Arial" panose="020B0604020202020204" pitchFamily="34" charset="0"/>
              <a:buChar char="•"/>
            </a:pPr>
            <a:r>
              <a:rPr lang="en-GB" dirty="0"/>
              <a:t>Historically: Ghost / Dark / Shadow Fleet = either switching off Automated Identification System (AIS) or engaged in crime</a:t>
            </a:r>
          </a:p>
          <a:p>
            <a:pPr marL="342900" indent="-342900">
              <a:buFont typeface="Arial" panose="020B0604020202020204" pitchFamily="34" charset="0"/>
              <a:buChar char="•"/>
            </a:pPr>
            <a:r>
              <a:rPr lang="en-GB" dirty="0"/>
              <a:t>Journalists populate the term and link it to sanction evasion</a:t>
            </a:r>
          </a:p>
          <a:p>
            <a:pPr marL="342900" indent="-342900">
              <a:buFont typeface="Arial" panose="020B0604020202020204" pitchFamily="34" charset="0"/>
              <a:buChar char="•"/>
            </a:pPr>
            <a:r>
              <a:rPr lang="en-GB" dirty="0"/>
              <a:t>Remains fuzzy term, but</a:t>
            </a:r>
          </a:p>
          <a:p>
            <a:pPr marL="342900" indent="-342900">
              <a:buFont typeface="Arial" panose="020B0604020202020204" pitchFamily="34" charset="0"/>
              <a:buChar char="•"/>
            </a:pPr>
            <a:endParaRPr lang="en-GB" dirty="0"/>
          </a:p>
        </p:txBody>
      </p:sp>
      <p:grpSp>
        <p:nvGrpSpPr>
          <p:cNvPr id="11" name="Group 10">
            <a:extLst>
              <a:ext uri="{FF2B5EF4-FFF2-40B4-BE49-F238E27FC236}">
                <a16:creationId xmlns:a16="http://schemas.microsoft.com/office/drawing/2014/main" id="{CA556EB4-6170-4186-C976-A0A4AB893BAA}"/>
              </a:ext>
            </a:extLst>
          </p:cNvPr>
          <p:cNvGrpSpPr/>
          <p:nvPr/>
        </p:nvGrpSpPr>
        <p:grpSpPr>
          <a:xfrm>
            <a:off x="7082776" y="2090458"/>
            <a:ext cx="4714831" cy="3413803"/>
            <a:chOff x="6367697" y="1697693"/>
            <a:chExt cx="5292363" cy="3936059"/>
          </a:xfrm>
        </p:grpSpPr>
        <p:pic>
          <p:nvPicPr>
            <p:cNvPr id="6" name="Picture 5">
              <a:extLst>
                <a:ext uri="{FF2B5EF4-FFF2-40B4-BE49-F238E27FC236}">
                  <a16:creationId xmlns:a16="http://schemas.microsoft.com/office/drawing/2014/main" id="{946E6E2E-F14C-319D-6FCA-6E5F92EEB6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7697" y="2375317"/>
              <a:ext cx="5292363" cy="3258435"/>
            </a:xfrm>
            <a:prstGeom prst="rect">
              <a:avLst/>
            </a:prstGeom>
          </p:spPr>
        </p:pic>
        <p:pic>
          <p:nvPicPr>
            <p:cNvPr id="8" name="Picture 7">
              <a:extLst>
                <a:ext uri="{FF2B5EF4-FFF2-40B4-BE49-F238E27FC236}">
                  <a16:creationId xmlns:a16="http://schemas.microsoft.com/office/drawing/2014/main" id="{5E8D561E-E606-A781-097E-52F66D8844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7697" y="1697693"/>
              <a:ext cx="2743583" cy="609685"/>
            </a:xfrm>
            <a:prstGeom prst="rect">
              <a:avLst/>
            </a:prstGeom>
          </p:spPr>
        </p:pic>
        <p:pic>
          <p:nvPicPr>
            <p:cNvPr id="10" name="Picture 9">
              <a:extLst>
                <a:ext uri="{FF2B5EF4-FFF2-40B4-BE49-F238E27FC236}">
                  <a16:creationId xmlns:a16="http://schemas.microsoft.com/office/drawing/2014/main" id="{2B0159EB-D1D2-6D93-57BA-425959C818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20717" y="1832111"/>
              <a:ext cx="2149670" cy="475267"/>
            </a:xfrm>
            <a:prstGeom prst="rect">
              <a:avLst/>
            </a:prstGeom>
          </p:spPr>
        </p:pic>
      </p:grpSp>
      <p:pic>
        <p:nvPicPr>
          <p:cNvPr id="13" name="Graphic 12" descr="Arrow Right with solid fill">
            <a:extLst>
              <a:ext uri="{FF2B5EF4-FFF2-40B4-BE49-F238E27FC236}">
                <a16:creationId xmlns:a16="http://schemas.microsoft.com/office/drawing/2014/main" id="{3CBAAC35-DCBF-404D-1957-91F1230740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67514" y="3248062"/>
            <a:ext cx="1390407" cy="1390407"/>
          </a:xfrm>
          <a:prstGeom prst="rect">
            <a:avLst/>
          </a:prstGeom>
        </p:spPr>
      </p:pic>
    </p:spTree>
    <p:extLst>
      <p:ext uri="{BB962C8B-B14F-4D97-AF65-F5344CB8AC3E}">
        <p14:creationId xmlns:p14="http://schemas.microsoft.com/office/powerpoint/2010/main" val="5510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73F07-EB5E-79B8-87EF-BE490964C4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99950D-16ED-9CF7-2498-9394CAC22FF3}"/>
              </a:ext>
            </a:extLst>
          </p:cNvPr>
          <p:cNvSpPr>
            <a:spLocks noGrp="1"/>
          </p:cNvSpPr>
          <p:nvPr>
            <p:ph type="body" sz="quarter" idx="20"/>
          </p:nvPr>
        </p:nvSpPr>
        <p:spPr/>
        <p:txBody>
          <a:bodyPr/>
          <a:lstStyle/>
          <a:p>
            <a:r>
              <a:rPr lang="en-GB" dirty="0"/>
              <a:t>Beyond Shadows – Prof. Bueger</a:t>
            </a:r>
          </a:p>
          <a:p>
            <a:endParaRPr lang="en-GB" dirty="0"/>
          </a:p>
        </p:txBody>
      </p:sp>
      <p:sp>
        <p:nvSpPr>
          <p:cNvPr id="3" name="Title 2">
            <a:extLst>
              <a:ext uri="{FF2B5EF4-FFF2-40B4-BE49-F238E27FC236}">
                <a16:creationId xmlns:a16="http://schemas.microsoft.com/office/drawing/2014/main" id="{11DE56E3-4677-D078-6551-43BF47DDC255}"/>
              </a:ext>
            </a:extLst>
          </p:cNvPr>
          <p:cNvSpPr>
            <a:spLocks noGrp="1"/>
          </p:cNvSpPr>
          <p:nvPr>
            <p:ph type="ctrTitle"/>
          </p:nvPr>
        </p:nvSpPr>
        <p:spPr/>
        <p:txBody>
          <a:bodyPr>
            <a:noAutofit/>
          </a:bodyPr>
          <a:lstStyle/>
          <a:p>
            <a:r>
              <a:rPr lang="en-GB" dirty="0"/>
              <a:t>Not one, but 3 problems</a:t>
            </a:r>
          </a:p>
        </p:txBody>
      </p:sp>
      <p:sp>
        <p:nvSpPr>
          <p:cNvPr id="4" name="Text Placeholder 3">
            <a:extLst>
              <a:ext uri="{FF2B5EF4-FFF2-40B4-BE49-F238E27FC236}">
                <a16:creationId xmlns:a16="http://schemas.microsoft.com/office/drawing/2014/main" id="{7CD9EDD0-A39A-9642-4536-BA49DEBBC006}"/>
              </a:ext>
            </a:extLst>
          </p:cNvPr>
          <p:cNvSpPr>
            <a:spLocks noGrp="1"/>
          </p:cNvSpPr>
          <p:nvPr>
            <p:ph type="body" sz="quarter" idx="21"/>
          </p:nvPr>
        </p:nvSpPr>
        <p:spPr>
          <a:xfrm>
            <a:off x="394393" y="2090458"/>
            <a:ext cx="6545903" cy="3543294"/>
          </a:xfrm>
        </p:spPr>
        <p:txBody>
          <a:bodyPr/>
          <a:lstStyle/>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Need to disentangle what is at stake</a:t>
            </a:r>
          </a:p>
          <a:p>
            <a:pPr marL="400050" indent="-285750">
              <a:lnSpc>
                <a:spcPct val="100000"/>
              </a:lnSpc>
              <a:buClr>
                <a:schemeClr val="accent1"/>
              </a:buClr>
              <a:buFont typeface="Arial" panose="020B0604020202020204" pitchFamily="34" charset="0"/>
              <a:buChar char="•"/>
            </a:pPr>
            <a:endParaRPr lang="en-GB" dirty="0">
              <a:latin typeface="EuropeaEco" pitchFamily="2" charset="0"/>
              <a:ea typeface="EuropeaEco" pitchFamily="2" charset="0"/>
            </a:endParaRP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Problem 1: How to design and implement </a:t>
            </a:r>
            <a:r>
              <a:rPr lang="en-GB" b="1" dirty="0">
                <a:latin typeface="EuropeaEco" pitchFamily="2" charset="0"/>
                <a:ea typeface="EuropeaEco" pitchFamily="2" charset="0"/>
              </a:rPr>
              <a:t>effective sanctions </a:t>
            </a:r>
            <a:r>
              <a:rPr lang="en-GB" dirty="0">
                <a:latin typeface="EuropeaEco" pitchFamily="2" charset="0"/>
                <a:ea typeface="EuropeaEco" pitchFamily="2" charset="0"/>
              </a:rPr>
              <a:t>on the Russian war economy to pressure it to stop military aggression?</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Problem 2: How to address the global growth of </a:t>
            </a:r>
            <a:r>
              <a:rPr lang="en-GB" b="1" dirty="0">
                <a:latin typeface="EuropeaEco" pitchFamily="2" charset="0"/>
                <a:ea typeface="EuropeaEco" pitchFamily="2" charset="0"/>
              </a:rPr>
              <a:t>substandard shipping</a:t>
            </a:r>
            <a:r>
              <a:rPr lang="en-GB" dirty="0">
                <a:latin typeface="EuropeaEco" pitchFamily="2" charset="0"/>
                <a:ea typeface="EuropeaEco" pitchFamily="2" charset="0"/>
              </a:rPr>
              <a:t> practices and the marine safety and environmental risks it implies?</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Problem 3: How to respond appropriately to Russia’s sophisticated </a:t>
            </a:r>
            <a:r>
              <a:rPr lang="en-GB" b="1" dirty="0">
                <a:latin typeface="EuropeaEco" pitchFamily="2" charset="0"/>
                <a:ea typeface="EuropeaEco" pitchFamily="2" charset="0"/>
              </a:rPr>
              <a:t>grey zone strategies</a:t>
            </a:r>
            <a:r>
              <a:rPr lang="en-GB" dirty="0">
                <a:latin typeface="EuropeaEco" pitchFamily="2" charset="0"/>
                <a:ea typeface="EuropeaEco" pitchFamily="2" charset="0"/>
              </a:rPr>
              <a:t>?</a:t>
            </a:r>
          </a:p>
          <a:p>
            <a:pPr marL="400050" indent="-285750">
              <a:lnSpc>
                <a:spcPct val="100000"/>
              </a:lnSpc>
              <a:buClr>
                <a:schemeClr val="accent1"/>
              </a:buClr>
              <a:buFont typeface="Arial" panose="020B0604020202020204" pitchFamily="34" charset="0"/>
              <a:buChar char="•"/>
            </a:pPr>
            <a:endParaRPr lang="en-GB" dirty="0">
              <a:latin typeface="EuropeaEco" pitchFamily="2" charset="0"/>
              <a:ea typeface="EuropeaEco" pitchFamily="2" charset="0"/>
            </a:endParaRP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Focus on 2 and 3</a:t>
            </a:r>
          </a:p>
        </p:txBody>
      </p:sp>
      <p:pic>
        <p:nvPicPr>
          <p:cNvPr id="6" name="Picture 5" descr="Several ships in the water&#10;&#10;AI-generated content may be incorrect.">
            <a:extLst>
              <a:ext uri="{FF2B5EF4-FFF2-40B4-BE49-F238E27FC236}">
                <a16:creationId xmlns:a16="http://schemas.microsoft.com/office/drawing/2014/main" id="{AEB2320E-6949-151F-6AEE-5EDB8E01201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781925" y="2090458"/>
            <a:ext cx="4015682" cy="2677121"/>
          </a:xfrm>
          <a:prstGeom prst="rect">
            <a:avLst/>
          </a:prstGeom>
        </p:spPr>
      </p:pic>
    </p:spTree>
    <p:extLst>
      <p:ext uri="{BB962C8B-B14F-4D97-AF65-F5344CB8AC3E}">
        <p14:creationId xmlns:p14="http://schemas.microsoft.com/office/powerpoint/2010/main" val="3033398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AF639-4E27-960B-C71C-F741235770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BABBF30-B319-038E-5F36-113A6B7119F4}"/>
              </a:ext>
            </a:extLst>
          </p:cNvPr>
          <p:cNvSpPr>
            <a:spLocks noGrp="1"/>
          </p:cNvSpPr>
          <p:nvPr>
            <p:ph type="body" sz="quarter" idx="20"/>
          </p:nvPr>
        </p:nvSpPr>
        <p:spPr/>
        <p:txBody>
          <a:bodyPr/>
          <a:lstStyle/>
          <a:p>
            <a:r>
              <a:rPr lang="en-GB" dirty="0"/>
              <a:t>Beyond Shadows – Prof. Bueger</a:t>
            </a:r>
          </a:p>
          <a:p>
            <a:endParaRPr lang="en-GB" dirty="0"/>
          </a:p>
        </p:txBody>
      </p:sp>
      <p:sp>
        <p:nvSpPr>
          <p:cNvPr id="3" name="Title 2">
            <a:extLst>
              <a:ext uri="{FF2B5EF4-FFF2-40B4-BE49-F238E27FC236}">
                <a16:creationId xmlns:a16="http://schemas.microsoft.com/office/drawing/2014/main" id="{69127D01-17F9-C367-19C6-A186107ACDA9}"/>
              </a:ext>
            </a:extLst>
          </p:cNvPr>
          <p:cNvSpPr>
            <a:spLocks noGrp="1"/>
          </p:cNvSpPr>
          <p:nvPr>
            <p:ph type="ctrTitle"/>
          </p:nvPr>
        </p:nvSpPr>
        <p:spPr>
          <a:xfrm>
            <a:off x="394392" y="1125015"/>
            <a:ext cx="9938328" cy="965443"/>
          </a:xfrm>
        </p:spPr>
        <p:txBody>
          <a:bodyPr>
            <a:noAutofit/>
          </a:bodyPr>
          <a:lstStyle/>
          <a:p>
            <a:r>
              <a:rPr lang="en-GB" dirty="0"/>
              <a:t>Global growth of substandard shipping</a:t>
            </a:r>
          </a:p>
        </p:txBody>
      </p:sp>
      <p:sp>
        <p:nvSpPr>
          <p:cNvPr id="4" name="Text Placeholder 3">
            <a:extLst>
              <a:ext uri="{FF2B5EF4-FFF2-40B4-BE49-F238E27FC236}">
                <a16:creationId xmlns:a16="http://schemas.microsoft.com/office/drawing/2014/main" id="{E8A4133B-4D90-F4E0-2DB3-5E5BCC028D73}"/>
              </a:ext>
            </a:extLst>
          </p:cNvPr>
          <p:cNvSpPr>
            <a:spLocks noGrp="1"/>
          </p:cNvSpPr>
          <p:nvPr>
            <p:ph type="body" sz="quarter" idx="21"/>
          </p:nvPr>
        </p:nvSpPr>
        <p:spPr>
          <a:xfrm>
            <a:off x="394392" y="2090458"/>
            <a:ext cx="7131120" cy="3825710"/>
          </a:xfrm>
        </p:spPr>
        <p:txBody>
          <a:bodyPr/>
          <a:lstStyle/>
          <a:p>
            <a:pPr marL="400050" indent="-285750">
              <a:lnSpc>
                <a:spcPct val="100000"/>
              </a:lnSpc>
              <a:buClr>
                <a:schemeClr val="accent1"/>
              </a:buClr>
              <a:buFont typeface="Arial" panose="020B0604020202020204" pitchFamily="34" charset="0"/>
              <a:buChar char="•"/>
            </a:pPr>
            <a:r>
              <a:rPr lang="en-GB" b="1" dirty="0">
                <a:latin typeface="EuropeaEco" pitchFamily="2" charset="0"/>
                <a:ea typeface="EuropeaEco" pitchFamily="2" charset="0"/>
              </a:rPr>
              <a:t>‘Old challenges’ </a:t>
            </a:r>
            <a:r>
              <a:rPr lang="en-GB" dirty="0">
                <a:latin typeface="EuropeaEco" pitchFamily="2" charset="0"/>
                <a:ea typeface="EuropeaEco" pitchFamily="2" charset="0"/>
              </a:rPr>
              <a:t>that are the outcome of UN Convention on Law of the Sea (UNCLOS) and weak regulatory status of International Maritime Organization (IMO)</a:t>
            </a:r>
          </a:p>
          <a:p>
            <a:pPr marL="400050" indent="-285750">
              <a:lnSpc>
                <a:spcPct val="100000"/>
              </a:lnSpc>
              <a:buClr>
                <a:schemeClr val="accent1"/>
              </a:buClr>
              <a:buFont typeface="Arial" panose="020B0604020202020204" pitchFamily="34" charset="0"/>
              <a:buChar char="•"/>
            </a:pPr>
            <a:r>
              <a:rPr lang="en-GB" b="1" dirty="0">
                <a:latin typeface="EuropeaEco" pitchFamily="2" charset="0"/>
                <a:ea typeface="EuropeaEco" pitchFamily="2" charset="0"/>
              </a:rPr>
              <a:t>Flag state regime</a:t>
            </a:r>
            <a:r>
              <a:rPr lang="en-GB" dirty="0">
                <a:latin typeface="EuropeaEco" pitchFamily="2" charset="0"/>
                <a:ea typeface="EuropeaEco" pitchFamily="2" charset="0"/>
              </a:rPr>
              <a:t>:</a:t>
            </a:r>
          </a:p>
          <a:p>
            <a:pPr marL="577850" lvl="2" indent="-285750">
              <a:buFont typeface="Arial" panose="020B0604020202020204" pitchFamily="34" charset="0"/>
              <a:buChar char="•"/>
            </a:pPr>
            <a:r>
              <a:rPr lang="en-GB" sz="2000" dirty="0">
                <a:latin typeface="EuropeaEco" pitchFamily="2" charset="0"/>
                <a:ea typeface="EuropeaEco" pitchFamily="2" charset="0"/>
              </a:rPr>
              <a:t>‘Flags of convenience’ with limited regulation and enforcement</a:t>
            </a:r>
          </a:p>
          <a:p>
            <a:pPr marL="577850" lvl="2" indent="-285750">
              <a:buFont typeface="Arial" panose="020B0604020202020204" pitchFamily="34" charset="0"/>
              <a:buChar char="•"/>
            </a:pPr>
            <a:r>
              <a:rPr lang="en-GB" sz="2000" dirty="0">
                <a:latin typeface="EuropeaEco" pitchFamily="2" charset="0"/>
                <a:ea typeface="EuropeaEco" pitchFamily="2" charset="0"/>
              </a:rPr>
              <a:t>‘Flag hopping’, possibility to change flag state in short notice</a:t>
            </a:r>
          </a:p>
          <a:p>
            <a:pPr marL="400050" indent="-285750">
              <a:lnSpc>
                <a:spcPct val="100000"/>
              </a:lnSpc>
              <a:buClr>
                <a:schemeClr val="accent1"/>
              </a:buClr>
              <a:buFont typeface="Arial" panose="020B0604020202020204" pitchFamily="34" charset="0"/>
              <a:buChar char="•"/>
            </a:pPr>
            <a:r>
              <a:rPr lang="en-GB" b="1" dirty="0">
                <a:latin typeface="EuropeaEco" pitchFamily="2" charset="0"/>
                <a:ea typeface="EuropeaEco" pitchFamily="2" charset="0"/>
              </a:rPr>
              <a:t>Coastal state regime</a:t>
            </a:r>
            <a:r>
              <a:rPr lang="en-GB" dirty="0">
                <a:latin typeface="EuropeaEco" pitchFamily="2" charset="0"/>
                <a:ea typeface="EuropeaEco" pitchFamily="2" charset="0"/>
              </a:rPr>
              <a:t>:</a:t>
            </a:r>
          </a:p>
          <a:p>
            <a:pPr marL="577850" lvl="2" indent="-285750">
              <a:buFont typeface="Arial" panose="020B0604020202020204" pitchFamily="34" charset="0"/>
              <a:buChar char="•"/>
            </a:pPr>
            <a:r>
              <a:rPr lang="en-GB" sz="2000" dirty="0">
                <a:latin typeface="EuropeaEco" pitchFamily="2" charset="0"/>
                <a:ea typeface="EuropeaEco" pitchFamily="2" charset="0"/>
              </a:rPr>
              <a:t>Historically weak: Freedom of navigation, flag state consensus</a:t>
            </a:r>
          </a:p>
          <a:p>
            <a:pPr marL="577850" lvl="2" indent="-285750">
              <a:buFont typeface="Arial" panose="020B0604020202020204" pitchFamily="34" charset="0"/>
              <a:buChar char="•"/>
            </a:pPr>
            <a:r>
              <a:rPr lang="en-GB" sz="2000" dirty="0">
                <a:latin typeface="EuropeaEco" pitchFamily="2" charset="0"/>
                <a:ea typeface="EuropeaEco" pitchFamily="2" charset="0"/>
              </a:rPr>
              <a:t>But: growing environmental law and related IMO provisions (e.g. ship-to-ship transfer)</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Weak </a:t>
            </a:r>
            <a:r>
              <a:rPr lang="en-GB" b="1" dirty="0">
                <a:latin typeface="EuropeaEco" pitchFamily="2" charset="0"/>
                <a:ea typeface="EuropeaEco" pitchFamily="2" charset="0"/>
              </a:rPr>
              <a:t>global surveillance and monitoring </a:t>
            </a:r>
            <a:r>
              <a:rPr lang="en-GB" dirty="0">
                <a:latin typeface="EuropeaEco" pitchFamily="2" charset="0"/>
                <a:ea typeface="EuropeaEco" pitchFamily="2" charset="0"/>
              </a:rPr>
              <a:t>(IMO &amp; UN </a:t>
            </a:r>
            <a:r>
              <a:rPr lang="en-US" dirty="0">
                <a:latin typeface="EuropeaEco" pitchFamily="2" charset="0"/>
                <a:ea typeface="EuropeaEco" pitchFamily="2" charset="0"/>
              </a:rPr>
              <a:t>Conference on Trade and Development </a:t>
            </a:r>
            <a:r>
              <a:rPr lang="en-GB" dirty="0">
                <a:latin typeface="EuropeaEco" pitchFamily="2" charset="0"/>
                <a:ea typeface="EuropeaEco" pitchFamily="2" charset="0"/>
              </a:rPr>
              <a:t>UNCTAD)</a:t>
            </a:r>
          </a:p>
          <a:p>
            <a:pPr marL="577850" lvl="2" indent="-285750">
              <a:buFont typeface="Arial" panose="020B0604020202020204" pitchFamily="34" charset="0"/>
              <a:buChar char="•"/>
            </a:pPr>
            <a:r>
              <a:rPr lang="en-GB" sz="2000" dirty="0">
                <a:latin typeface="EuropeaEco" pitchFamily="2" charset="0"/>
                <a:ea typeface="EuropeaEco" pitchFamily="2" charset="0"/>
              </a:rPr>
              <a:t>Automated Identification System (AIS)</a:t>
            </a:r>
          </a:p>
          <a:p>
            <a:pPr marL="577850" lvl="2" indent="-285750">
              <a:buFont typeface="Arial" panose="020B0604020202020204" pitchFamily="34" charset="0"/>
              <a:buChar char="•"/>
            </a:pPr>
            <a:r>
              <a:rPr lang="en-GB" sz="2000" dirty="0">
                <a:latin typeface="EuropeaEco" pitchFamily="2" charset="0"/>
                <a:ea typeface="EuropeaEco" pitchFamily="2" charset="0"/>
              </a:rPr>
              <a:t>Largely privatized in registries and insurance (P&amp;I Clubs</a:t>
            </a:r>
            <a:r>
              <a:rPr lang="en-GB" sz="1800" dirty="0">
                <a:latin typeface="EuropeaEco" pitchFamily="2" charset="0"/>
                <a:ea typeface="EuropeaEco" pitchFamily="2" charset="0"/>
              </a:rPr>
              <a:t>)</a:t>
            </a:r>
          </a:p>
        </p:txBody>
      </p:sp>
      <p:pic>
        <p:nvPicPr>
          <p:cNvPr id="6" name="Picture 5" descr="A large ship with many fish on the shore&#10;&#10;AI-generated content may be incorrect.">
            <a:extLst>
              <a:ext uri="{FF2B5EF4-FFF2-40B4-BE49-F238E27FC236}">
                <a16:creationId xmlns:a16="http://schemas.microsoft.com/office/drawing/2014/main" id="{1AB6B5AE-BF95-4136-D3AC-7BCE5C91DA3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739958" y="2090458"/>
            <a:ext cx="4057650" cy="2705100"/>
          </a:xfrm>
          <a:prstGeom prst="rect">
            <a:avLst/>
          </a:prstGeom>
        </p:spPr>
      </p:pic>
    </p:spTree>
    <p:extLst>
      <p:ext uri="{BB962C8B-B14F-4D97-AF65-F5344CB8AC3E}">
        <p14:creationId xmlns:p14="http://schemas.microsoft.com/office/powerpoint/2010/main" val="1563941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6D7DE-3EB1-13F7-9CC4-F365BD4114E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8C3E50B-8BFB-6D0A-EF4A-9DB445982E3E}"/>
              </a:ext>
            </a:extLst>
          </p:cNvPr>
          <p:cNvSpPr>
            <a:spLocks noGrp="1"/>
          </p:cNvSpPr>
          <p:nvPr>
            <p:ph type="body" sz="quarter" idx="20"/>
          </p:nvPr>
        </p:nvSpPr>
        <p:spPr/>
        <p:txBody>
          <a:bodyPr/>
          <a:lstStyle/>
          <a:p>
            <a:r>
              <a:rPr lang="en-GB" dirty="0"/>
              <a:t>Beyond Shadows – Prof. Bueger</a:t>
            </a:r>
          </a:p>
          <a:p>
            <a:endParaRPr lang="en-GB" dirty="0"/>
          </a:p>
        </p:txBody>
      </p:sp>
      <p:sp>
        <p:nvSpPr>
          <p:cNvPr id="3" name="Title 2">
            <a:extLst>
              <a:ext uri="{FF2B5EF4-FFF2-40B4-BE49-F238E27FC236}">
                <a16:creationId xmlns:a16="http://schemas.microsoft.com/office/drawing/2014/main" id="{B193D641-48EA-5F67-26FA-AA542E41D9E3}"/>
              </a:ext>
            </a:extLst>
          </p:cNvPr>
          <p:cNvSpPr>
            <a:spLocks noGrp="1"/>
          </p:cNvSpPr>
          <p:nvPr>
            <p:ph type="ctrTitle"/>
          </p:nvPr>
        </p:nvSpPr>
        <p:spPr>
          <a:xfrm>
            <a:off x="394392" y="1125015"/>
            <a:ext cx="9938328" cy="965443"/>
          </a:xfrm>
        </p:spPr>
        <p:txBody>
          <a:bodyPr>
            <a:noAutofit/>
          </a:bodyPr>
          <a:lstStyle/>
          <a:p>
            <a:r>
              <a:rPr lang="en-GB" dirty="0"/>
              <a:t>Russian ‘grey zone’ tactics I</a:t>
            </a:r>
          </a:p>
        </p:txBody>
      </p:sp>
      <p:sp>
        <p:nvSpPr>
          <p:cNvPr id="4" name="Text Placeholder 3">
            <a:extLst>
              <a:ext uri="{FF2B5EF4-FFF2-40B4-BE49-F238E27FC236}">
                <a16:creationId xmlns:a16="http://schemas.microsoft.com/office/drawing/2014/main" id="{18DF24CD-65DC-3F8A-0025-719892427146}"/>
              </a:ext>
            </a:extLst>
          </p:cNvPr>
          <p:cNvSpPr>
            <a:spLocks noGrp="1"/>
          </p:cNvSpPr>
          <p:nvPr>
            <p:ph type="body" sz="quarter" idx="21"/>
          </p:nvPr>
        </p:nvSpPr>
        <p:spPr>
          <a:xfrm>
            <a:off x="394393" y="2090458"/>
            <a:ext cx="6838512" cy="3825710"/>
          </a:xfrm>
        </p:spPr>
        <p:txBody>
          <a:bodyPr/>
          <a:lstStyle/>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Provocative and coercive actions</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Not clearly illegal or relying on ‘innovative’ legal interpretations (lawfare)</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Small scale, but add up</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Cheap for adversary, expensive to respond </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Difficult to attribute to a state </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Complemented by misinformation campaigns</a:t>
            </a:r>
          </a:p>
          <a:p>
            <a:pPr marL="400050" indent="-285750">
              <a:lnSpc>
                <a:spcPct val="100000"/>
              </a:lnSpc>
              <a:buClr>
                <a:schemeClr val="accent1"/>
              </a:buClr>
              <a:buFont typeface="Arial" panose="020B0604020202020204" pitchFamily="34" charset="0"/>
              <a:buChar char="•"/>
            </a:pPr>
            <a:endParaRPr lang="en-GB" dirty="0">
              <a:latin typeface="EuropeaEco" pitchFamily="2" charset="0"/>
              <a:ea typeface="EuropeaEco" pitchFamily="2" charset="0"/>
            </a:endParaRP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Clearly prevalent in Baltic Sea &amp; North Sea, less well understood in other regional seas</a:t>
            </a:r>
          </a:p>
        </p:txBody>
      </p:sp>
      <p:pic>
        <p:nvPicPr>
          <p:cNvPr id="6" name="Picture 5" descr="A ship in the water&#10;&#10;AI-generated content may be incorrect.">
            <a:extLst>
              <a:ext uri="{FF2B5EF4-FFF2-40B4-BE49-F238E27FC236}">
                <a16:creationId xmlns:a16="http://schemas.microsoft.com/office/drawing/2014/main" id="{EDC89266-A6BD-9248-7A05-23089D2D70D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781979" y="2090458"/>
            <a:ext cx="4015628" cy="2677085"/>
          </a:xfrm>
          <a:prstGeom prst="rect">
            <a:avLst/>
          </a:prstGeom>
        </p:spPr>
      </p:pic>
    </p:spTree>
    <p:extLst>
      <p:ext uri="{BB962C8B-B14F-4D97-AF65-F5344CB8AC3E}">
        <p14:creationId xmlns:p14="http://schemas.microsoft.com/office/powerpoint/2010/main" val="142329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5488E-BD9C-2540-E775-8DF9804159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E277868-BAD4-DE8D-3D9D-AC7A2975194D}"/>
              </a:ext>
            </a:extLst>
          </p:cNvPr>
          <p:cNvSpPr>
            <a:spLocks noGrp="1"/>
          </p:cNvSpPr>
          <p:nvPr>
            <p:ph type="body" sz="quarter" idx="20"/>
          </p:nvPr>
        </p:nvSpPr>
        <p:spPr/>
        <p:txBody>
          <a:bodyPr/>
          <a:lstStyle/>
          <a:p>
            <a:r>
              <a:rPr lang="en-GB" dirty="0"/>
              <a:t>Beyond Shadows – Prof. Bueger</a:t>
            </a:r>
          </a:p>
          <a:p>
            <a:endParaRPr lang="en-GB" dirty="0"/>
          </a:p>
        </p:txBody>
      </p:sp>
      <p:sp>
        <p:nvSpPr>
          <p:cNvPr id="3" name="Title 2">
            <a:extLst>
              <a:ext uri="{FF2B5EF4-FFF2-40B4-BE49-F238E27FC236}">
                <a16:creationId xmlns:a16="http://schemas.microsoft.com/office/drawing/2014/main" id="{EC82DBE1-32D5-CD63-3171-9A4D5AFAD944}"/>
              </a:ext>
            </a:extLst>
          </p:cNvPr>
          <p:cNvSpPr>
            <a:spLocks noGrp="1"/>
          </p:cNvSpPr>
          <p:nvPr>
            <p:ph type="ctrTitle"/>
          </p:nvPr>
        </p:nvSpPr>
        <p:spPr>
          <a:xfrm>
            <a:off x="394392" y="1125015"/>
            <a:ext cx="9938328" cy="965443"/>
          </a:xfrm>
        </p:spPr>
        <p:txBody>
          <a:bodyPr>
            <a:noAutofit/>
          </a:bodyPr>
          <a:lstStyle/>
          <a:p>
            <a:r>
              <a:rPr lang="en-GB" dirty="0"/>
              <a:t>Russian ‘grey zone’ tactics II</a:t>
            </a:r>
          </a:p>
        </p:txBody>
      </p:sp>
      <p:sp>
        <p:nvSpPr>
          <p:cNvPr id="4" name="Text Placeholder 3">
            <a:extLst>
              <a:ext uri="{FF2B5EF4-FFF2-40B4-BE49-F238E27FC236}">
                <a16:creationId xmlns:a16="http://schemas.microsoft.com/office/drawing/2014/main" id="{FF964C3C-2297-96E5-1BBD-AB144C8A0426}"/>
              </a:ext>
            </a:extLst>
          </p:cNvPr>
          <p:cNvSpPr>
            <a:spLocks noGrp="1"/>
          </p:cNvSpPr>
          <p:nvPr>
            <p:ph type="body" sz="quarter" idx="21"/>
          </p:nvPr>
        </p:nvSpPr>
        <p:spPr>
          <a:xfrm>
            <a:off x="394393" y="2090458"/>
            <a:ext cx="6893376" cy="4154894"/>
          </a:xfrm>
        </p:spPr>
        <p:txBody>
          <a:bodyPr/>
          <a:lstStyle/>
          <a:p>
            <a:pPr marL="45720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Jamming and spoofing of signals (AIS, GPS), and other cyber attacks on maritime industries</a:t>
            </a:r>
          </a:p>
          <a:p>
            <a:pPr marL="45720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Link to Critical Maritime Infrastructure Protection in Baltic Sea (since Baltic Connector, 2023)</a:t>
            </a:r>
          </a:p>
          <a:p>
            <a:pPr marL="45720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Weaponization of the Environment: deliberately taking environmental damage into account as part of warfare strategies</a:t>
            </a:r>
          </a:p>
          <a:p>
            <a:pPr marL="45720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Tankers as weapons in more open military confrontation for sea denial</a:t>
            </a:r>
          </a:p>
          <a:p>
            <a:pPr marL="45720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Misinformation (see UN Security Council 7/2025):</a:t>
            </a:r>
          </a:p>
          <a:p>
            <a:pPr marL="757238" lvl="2" indent="-285750">
              <a:buFont typeface="Arial" panose="020B0604020202020204" pitchFamily="34" charset="0"/>
              <a:buChar char="•"/>
            </a:pPr>
            <a:r>
              <a:rPr lang="en-GB" sz="2000" dirty="0">
                <a:latin typeface="EuropeaEco" pitchFamily="2" charset="0"/>
                <a:ea typeface="EuropeaEco" pitchFamily="2" charset="0"/>
              </a:rPr>
              <a:t>Sanctions as Unilateral Coercive Measures, illegal under International Humanitarian Law</a:t>
            </a:r>
          </a:p>
          <a:p>
            <a:pPr marL="757238" lvl="2" indent="-285750">
              <a:buFont typeface="Arial" panose="020B0604020202020204" pitchFamily="34" charset="0"/>
              <a:buChar char="•"/>
            </a:pPr>
            <a:r>
              <a:rPr lang="en-GB" sz="2000" dirty="0">
                <a:latin typeface="EuropeaEco" pitchFamily="2" charset="0"/>
                <a:ea typeface="EuropeaEco" pitchFamily="2" charset="0"/>
              </a:rPr>
              <a:t>Impact on developing economies &amp; Global South </a:t>
            </a:r>
          </a:p>
          <a:p>
            <a:pPr marL="522288" lvl="1" indent="-342900">
              <a:buFont typeface="Wingdings" panose="05000000000000000000" pitchFamily="2" charset="2"/>
              <a:buChar char="§"/>
            </a:pPr>
            <a:endParaRPr lang="en-GB" dirty="0"/>
          </a:p>
        </p:txBody>
      </p:sp>
      <p:pic>
        <p:nvPicPr>
          <p:cNvPr id="5" name="Picture 4" descr="A ship in the water&#10;&#10;AI-generated content may be incorrect.">
            <a:extLst>
              <a:ext uri="{FF2B5EF4-FFF2-40B4-BE49-F238E27FC236}">
                <a16:creationId xmlns:a16="http://schemas.microsoft.com/office/drawing/2014/main" id="{B2864B22-9BEC-C852-8B22-B786A7C33C3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781979" y="2090458"/>
            <a:ext cx="4015628" cy="2677085"/>
          </a:xfrm>
          <a:prstGeom prst="rect">
            <a:avLst/>
          </a:prstGeom>
        </p:spPr>
      </p:pic>
    </p:spTree>
    <p:extLst>
      <p:ext uri="{BB962C8B-B14F-4D97-AF65-F5344CB8AC3E}">
        <p14:creationId xmlns:p14="http://schemas.microsoft.com/office/powerpoint/2010/main" val="349218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D42D2-50A1-8FDF-B237-8B3FBEED325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ABC89ED-1871-51FB-331C-C214A3B0622B}"/>
              </a:ext>
            </a:extLst>
          </p:cNvPr>
          <p:cNvSpPr>
            <a:spLocks noGrp="1"/>
          </p:cNvSpPr>
          <p:nvPr>
            <p:ph type="body" sz="quarter" idx="20"/>
          </p:nvPr>
        </p:nvSpPr>
        <p:spPr/>
        <p:txBody>
          <a:bodyPr/>
          <a:lstStyle/>
          <a:p>
            <a:r>
              <a:rPr lang="en-GB" dirty="0"/>
              <a:t>Beyond Shadows – Prof. Bueger</a:t>
            </a:r>
          </a:p>
          <a:p>
            <a:endParaRPr lang="en-GB" dirty="0"/>
          </a:p>
        </p:txBody>
      </p:sp>
      <p:sp>
        <p:nvSpPr>
          <p:cNvPr id="3" name="Title 2">
            <a:extLst>
              <a:ext uri="{FF2B5EF4-FFF2-40B4-BE49-F238E27FC236}">
                <a16:creationId xmlns:a16="http://schemas.microsoft.com/office/drawing/2014/main" id="{248899D8-3968-ACDA-AF6A-3462B9FA97C5}"/>
              </a:ext>
            </a:extLst>
          </p:cNvPr>
          <p:cNvSpPr>
            <a:spLocks noGrp="1"/>
          </p:cNvSpPr>
          <p:nvPr>
            <p:ph type="ctrTitle"/>
          </p:nvPr>
        </p:nvSpPr>
        <p:spPr>
          <a:xfrm>
            <a:off x="394392" y="1125015"/>
            <a:ext cx="9938328" cy="965443"/>
          </a:xfrm>
        </p:spPr>
        <p:txBody>
          <a:bodyPr>
            <a:noAutofit/>
          </a:bodyPr>
          <a:lstStyle/>
          <a:p>
            <a:r>
              <a:rPr lang="en-GB" dirty="0"/>
              <a:t>EU Challenges</a:t>
            </a:r>
          </a:p>
        </p:txBody>
      </p:sp>
      <p:sp>
        <p:nvSpPr>
          <p:cNvPr id="4" name="Text Placeholder 3">
            <a:extLst>
              <a:ext uri="{FF2B5EF4-FFF2-40B4-BE49-F238E27FC236}">
                <a16:creationId xmlns:a16="http://schemas.microsoft.com/office/drawing/2014/main" id="{B55796AF-73E5-AC69-F239-347879A461ED}"/>
              </a:ext>
            </a:extLst>
          </p:cNvPr>
          <p:cNvSpPr>
            <a:spLocks noGrp="1"/>
          </p:cNvSpPr>
          <p:nvPr>
            <p:ph type="body" sz="quarter" idx="21"/>
          </p:nvPr>
        </p:nvSpPr>
        <p:spPr>
          <a:xfrm>
            <a:off x="394393" y="2090458"/>
            <a:ext cx="6893376" cy="4154894"/>
          </a:xfrm>
        </p:spPr>
        <p:txBody>
          <a:bodyPr/>
          <a:lstStyle/>
          <a:p>
            <a:pPr marL="400050" indent="-285750">
              <a:lnSpc>
                <a:spcPct val="100000"/>
              </a:lnSpc>
              <a:buClr>
                <a:schemeClr val="accent1"/>
              </a:buClr>
              <a:buFont typeface="Arial" panose="020B0604020202020204" pitchFamily="34" charset="0"/>
              <a:buChar char="•"/>
            </a:pPr>
            <a:r>
              <a:rPr lang="en-GB" b="1" dirty="0">
                <a:latin typeface="EuropeaEco" pitchFamily="2" charset="0"/>
                <a:ea typeface="EuropeaEco" pitchFamily="2" charset="0"/>
              </a:rPr>
              <a:t>Institutional complexity </a:t>
            </a:r>
            <a:r>
              <a:rPr lang="en-GB" dirty="0">
                <a:latin typeface="EuropeaEco" pitchFamily="2" charset="0"/>
                <a:ea typeface="EuropeaEco" pitchFamily="2" charset="0"/>
              </a:rPr>
              <a:t>and struggle over competencies in maritime domain</a:t>
            </a:r>
          </a:p>
          <a:p>
            <a:pPr marL="579438" lvl="1" indent="-285750">
              <a:buFont typeface="Arial" panose="020B0604020202020204" pitchFamily="34" charset="0"/>
              <a:buChar char="•"/>
            </a:pPr>
            <a:r>
              <a:rPr lang="en-GB" sz="2000" dirty="0">
                <a:latin typeface="EuropeaEco" pitchFamily="2" charset="0"/>
                <a:ea typeface="EuropeaEco" pitchFamily="2" charset="0"/>
              </a:rPr>
              <a:t>EU – Member States</a:t>
            </a:r>
          </a:p>
          <a:p>
            <a:pPr marL="579438" lvl="1" indent="-285750">
              <a:buFont typeface="Arial" panose="020B0604020202020204" pitchFamily="34" charset="0"/>
              <a:buChar char="•"/>
            </a:pPr>
            <a:r>
              <a:rPr lang="en-GB" sz="2000" dirty="0">
                <a:latin typeface="EuropeaEco" pitchFamily="2" charset="0"/>
                <a:ea typeface="EuropeaEco" pitchFamily="2" charset="0"/>
              </a:rPr>
              <a:t>DGs and Agencies: EMSA, EFCA, Frontex, EEA, ENISA, EEAS, EDA, </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Lack of </a:t>
            </a:r>
            <a:r>
              <a:rPr lang="en-GB" b="1" dirty="0">
                <a:latin typeface="EuropeaEco" pitchFamily="2" charset="0"/>
                <a:ea typeface="EuropeaEco" pitchFamily="2" charset="0"/>
              </a:rPr>
              <a:t>legal harmonization </a:t>
            </a:r>
            <a:r>
              <a:rPr lang="en-GB" dirty="0">
                <a:latin typeface="EuropeaEco" pitchFamily="2" charset="0"/>
                <a:ea typeface="EuropeaEco" pitchFamily="2" charset="0"/>
              </a:rPr>
              <a:t>across Member States in the maritime domain</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Insufficient </a:t>
            </a:r>
            <a:r>
              <a:rPr lang="en-GB" b="1" dirty="0">
                <a:latin typeface="EuropeaEco" pitchFamily="2" charset="0"/>
                <a:ea typeface="EuropeaEco" pitchFamily="2" charset="0"/>
              </a:rPr>
              <a:t>culture of information sharing </a:t>
            </a:r>
            <a:r>
              <a:rPr lang="en-GB" dirty="0">
                <a:latin typeface="EuropeaEco" pitchFamily="2" charset="0"/>
                <a:ea typeface="EuropeaEco" pitchFamily="2" charset="0"/>
              </a:rPr>
              <a:t>across EU navies and coastguards</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Lack of </a:t>
            </a:r>
            <a:r>
              <a:rPr lang="en-GB" b="1" dirty="0">
                <a:latin typeface="EuropeaEco" pitchFamily="2" charset="0"/>
                <a:ea typeface="EuropeaEco" pitchFamily="2" charset="0"/>
              </a:rPr>
              <a:t>awareness and expertise</a:t>
            </a:r>
          </a:p>
          <a:p>
            <a:pPr marL="579438" lvl="1" indent="-285750">
              <a:buFont typeface="Arial" panose="020B0604020202020204" pitchFamily="34" charset="0"/>
              <a:buChar char="•"/>
            </a:pPr>
            <a:r>
              <a:rPr lang="en-GB" sz="2000" dirty="0">
                <a:latin typeface="EuropeaEco" pitchFamily="2" charset="0"/>
                <a:ea typeface="EuropeaEco" pitchFamily="2" charset="0"/>
              </a:rPr>
              <a:t>Shipping expertise among sanctions community</a:t>
            </a:r>
          </a:p>
          <a:p>
            <a:pPr marL="579438" lvl="1" indent="-285750">
              <a:buFont typeface="Arial" panose="020B0604020202020204" pitchFamily="34" charset="0"/>
              <a:buChar char="•"/>
            </a:pPr>
            <a:r>
              <a:rPr lang="en-GB" sz="2000" dirty="0">
                <a:latin typeface="EuropeaEco" pitchFamily="2" charset="0"/>
                <a:ea typeface="EuropeaEco" pitchFamily="2" charset="0"/>
              </a:rPr>
              <a:t>Grey zone expertise in maritime communities</a:t>
            </a:r>
          </a:p>
        </p:txBody>
      </p:sp>
      <p:pic>
        <p:nvPicPr>
          <p:cNvPr id="6" name="Picture 5" descr="A group of men looking at a ship&#10;&#10;AI-generated content may be incorrect.">
            <a:extLst>
              <a:ext uri="{FF2B5EF4-FFF2-40B4-BE49-F238E27FC236}">
                <a16:creationId xmlns:a16="http://schemas.microsoft.com/office/drawing/2014/main" id="{6193075C-DC81-BA3B-BAAA-3CEE5760EBD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781979" y="2090458"/>
            <a:ext cx="4015628" cy="2677085"/>
          </a:xfrm>
          <a:prstGeom prst="rect">
            <a:avLst/>
          </a:prstGeom>
        </p:spPr>
      </p:pic>
    </p:spTree>
    <p:extLst>
      <p:ext uri="{BB962C8B-B14F-4D97-AF65-F5344CB8AC3E}">
        <p14:creationId xmlns:p14="http://schemas.microsoft.com/office/powerpoint/2010/main" val="95919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C926-3248-4E10-D393-7F67BD4FC2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53F946-8562-C0EA-2669-FB41E71C1C48}"/>
              </a:ext>
            </a:extLst>
          </p:cNvPr>
          <p:cNvSpPr>
            <a:spLocks noGrp="1"/>
          </p:cNvSpPr>
          <p:nvPr>
            <p:ph type="body" sz="quarter" idx="20"/>
          </p:nvPr>
        </p:nvSpPr>
        <p:spPr/>
        <p:txBody>
          <a:bodyPr/>
          <a:lstStyle/>
          <a:p>
            <a:r>
              <a:rPr lang="en-GB" dirty="0"/>
              <a:t>Beyond Shadows – Prof. Bueger</a:t>
            </a:r>
          </a:p>
          <a:p>
            <a:endParaRPr lang="en-GB" dirty="0"/>
          </a:p>
        </p:txBody>
      </p:sp>
      <p:sp>
        <p:nvSpPr>
          <p:cNvPr id="3" name="Title 2">
            <a:extLst>
              <a:ext uri="{FF2B5EF4-FFF2-40B4-BE49-F238E27FC236}">
                <a16:creationId xmlns:a16="http://schemas.microsoft.com/office/drawing/2014/main" id="{254B28B2-3B4D-9BBB-3200-81E38BD97724}"/>
              </a:ext>
            </a:extLst>
          </p:cNvPr>
          <p:cNvSpPr>
            <a:spLocks noGrp="1"/>
          </p:cNvSpPr>
          <p:nvPr>
            <p:ph type="ctrTitle"/>
          </p:nvPr>
        </p:nvSpPr>
        <p:spPr>
          <a:xfrm>
            <a:off x="394392" y="1125015"/>
            <a:ext cx="9938328" cy="965443"/>
          </a:xfrm>
        </p:spPr>
        <p:txBody>
          <a:bodyPr>
            <a:noAutofit/>
          </a:bodyPr>
          <a:lstStyle/>
          <a:p>
            <a:r>
              <a:rPr lang="en-GB" dirty="0"/>
              <a:t>Recommendations: Internal</a:t>
            </a:r>
          </a:p>
        </p:txBody>
      </p:sp>
      <p:sp>
        <p:nvSpPr>
          <p:cNvPr id="4" name="Text Placeholder 3">
            <a:extLst>
              <a:ext uri="{FF2B5EF4-FFF2-40B4-BE49-F238E27FC236}">
                <a16:creationId xmlns:a16="http://schemas.microsoft.com/office/drawing/2014/main" id="{2E530D97-E4AF-F2E7-993B-2A24675B80F1}"/>
              </a:ext>
            </a:extLst>
          </p:cNvPr>
          <p:cNvSpPr>
            <a:spLocks noGrp="1"/>
          </p:cNvSpPr>
          <p:nvPr>
            <p:ph type="body" sz="quarter" idx="21"/>
          </p:nvPr>
        </p:nvSpPr>
        <p:spPr>
          <a:xfrm>
            <a:off x="394392" y="2090458"/>
            <a:ext cx="7131119" cy="4154894"/>
          </a:xfrm>
        </p:spPr>
        <p:txBody>
          <a:bodyPr/>
          <a:lstStyle/>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Promote the effective use of the </a:t>
            </a:r>
            <a:r>
              <a:rPr lang="en-GB" b="1" dirty="0">
                <a:latin typeface="EuropeaEco" pitchFamily="2" charset="0"/>
                <a:ea typeface="EuropeaEco" pitchFamily="2" charset="0"/>
              </a:rPr>
              <a:t>Common Information Sharing Environment (CISE) and Maritime Surveillance (MARSUR) </a:t>
            </a:r>
            <a:r>
              <a:rPr lang="en-GB" dirty="0">
                <a:latin typeface="EuropeaEco" pitchFamily="2" charset="0"/>
                <a:ea typeface="EuropeaEco" pitchFamily="2" charset="0"/>
              </a:rPr>
              <a:t>to enhance information sharing (EMSA, EDA)</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Install a </a:t>
            </a:r>
            <a:r>
              <a:rPr lang="en-GB" b="1" dirty="0">
                <a:latin typeface="EuropeaEco" pitchFamily="2" charset="0"/>
                <a:ea typeface="EuropeaEco" pitchFamily="2" charset="0"/>
              </a:rPr>
              <a:t>legal expert body </a:t>
            </a:r>
            <a:r>
              <a:rPr lang="en-GB" dirty="0">
                <a:latin typeface="EuropeaEco" pitchFamily="2" charset="0"/>
                <a:ea typeface="EuropeaEco" pitchFamily="2" charset="0"/>
              </a:rPr>
              <a:t>comprised of law of the sea (UNCLOS) and maritime law (IMO) experts to work towards the harmonization of legal interpretations and concerted international </a:t>
            </a:r>
            <a:r>
              <a:rPr lang="en-GB">
                <a:latin typeface="EuropeaEco" pitchFamily="2" charset="0"/>
                <a:ea typeface="EuropeaEco" pitchFamily="2" charset="0"/>
              </a:rPr>
              <a:t>strategies (</a:t>
            </a:r>
            <a:r>
              <a:rPr lang="en-GB" dirty="0">
                <a:latin typeface="EuropeaEco" pitchFamily="2" charset="0"/>
                <a:ea typeface="EuropeaEco" pitchFamily="2" charset="0"/>
              </a:rPr>
              <a:t>F</a:t>
            </a:r>
            <a:r>
              <a:rPr lang="en-GB">
                <a:latin typeface="EuropeaEco" pitchFamily="2" charset="0"/>
                <a:ea typeface="EuropeaEco" pitchFamily="2" charset="0"/>
              </a:rPr>
              <a:t>rontex</a:t>
            </a:r>
            <a:r>
              <a:rPr lang="en-GB" dirty="0">
                <a:latin typeface="EuropeaEco" pitchFamily="2" charset="0"/>
                <a:ea typeface="EuropeaEco" pitchFamily="2" charset="0"/>
              </a:rPr>
              <a:t>?)</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Strengthen EU coast guard cooperation and sharing of best practices by upgrading </a:t>
            </a:r>
            <a:r>
              <a:rPr lang="en-GB" b="1" dirty="0">
                <a:latin typeface="EuropeaEco" pitchFamily="2" charset="0"/>
                <a:ea typeface="EuropeaEco" pitchFamily="2" charset="0"/>
              </a:rPr>
              <a:t>EU Coast Guard Function Forum</a:t>
            </a:r>
            <a:endParaRPr lang="en-GB" dirty="0">
              <a:latin typeface="EuropeaEco" pitchFamily="2" charset="0"/>
              <a:ea typeface="EuropeaEco" pitchFamily="2" charset="0"/>
            </a:endParaRP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Develop </a:t>
            </a:r>
            <a:r>
              <a:rPr lang="en-GB" b="1" dirty="0">
                <a:latin typeface="EuropeaEco" pitchFamily="2" charset="0"/>
                <a:ea typeface="EuropeaEco" pitchFamily="2" charset="0"/>
              </a:rPr>
              <a:t>cross-sectoral training </a:t>
            </a:r>
            <a:r>
              <a:rPr lang="en-GB" dirty="0">
                <a:latin typeface="EuropeaEco" pitchFamily="2" charset="0"/>
                <a:ea typeface="EuropeaEco" pitchFamily="2" charset="0"/>
              </a:rPr>
              <a:t>programmes to enhance understanding of maritime transport industry and grey zone tactics</a:t>
            </a:r>
          </a:p>
          <a:p>
            <a:pPr marL="400050" indent="-285750">
              <a:lnSpc>
                <a:spcPct val="100000"/>
              </a:lnSpc>
              <a:buClr>
                <a:schemeClr val="accent1"/>
              </a:buClr>
              <a:buFont typeface="Arial" panose="020B0604020202020204" pitchFamily="34" charset="0"/>
              <a:buChar char="•"/>
            </a:pPr>
            <a:r>
              <a:rPr lang="en-GB" dirty="0">
                <a:latin typeface="EuropeaEco" pitchFamily="2" charset="0"/>
                <a:ea typeface="EuropeaEco" pitchFamily="2" charset="0"/>
              </a:rPr>
              <a:t>Review maritime </a:t>
            </a:r>
            <a:r>
              <a:rPr lang="en-GB" b="1" dirty="0">
                <a:latin typeface="EuropeaEco" pitchFamily="2" charset="0"/>
                <a:ea typeface="EuropeaEco" pitchFamily="2" charset="0"/>
              </a:rPr>
              <a:t>emergency response and preparedness </a:t>
            </a:r>
            <a:r>
              <a:rPr lang="en-GB" dirty="0">
                <a:latin typeface="EuropeaEco" pitchFamily="2" charset="0"/>
                <a:ea typeface="EuropeaEco" pitchFamily="2" charset="0"/>
              </a:rPr>
              <a:t>plans and role of industries and societal actors</a:t>
            </a:r>
          </a:p>
        </p:txBody>
      </p:sp>
      <p:pic>
        <p:nvPicPr>
          <p:cNvPr id="6" name="Picture 5" descr="A group of people standing in front of a large ship&#10;&#10;AI-generated content may be incorrect.">
            <a:extLst>
              <a:ext uri="{FF2B5EF4-FFF2-40B4-BE49-F238E27FC236}">
                <a16:creationId xmlns:a16="http://schemas.microsoft.com/office/drawing/2014/main" id="{D8F7745A-D007-F985-9BE3-7E9F76DB1DE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781980" y="2090458"/>
            <a:ext cx="4015628" cy="2677085"/>
          </a:xfrm>
          <a:prstGeom prst="rect">
            <a:avLst/>
          </a:prstGeom>
        </p:spPr>
      </p:pic>
    </p:spTree>
    <p:extLst>
      <p:ext uri="{BB962C8B-B14F-4D97-AF65-F5344CB8AC3E}">
        <p14:creationId xmlns:p14="http://schemas.microsoft.com/office/powerpoint/2010/main" val="2253632517"/>
      </p:ext>
    </p:extLst>
  </p:cSld>
  <p:clrMapOvr>
    <a:masterClrMapping/>
  </p:clrMapOvr>
</p:sld>
</file>

<file path=ppt/theme/theme1.xml><?xml version="1.0" encoding="utf-8"?>
<a:theme xmlns:a="http://schemas.openxmlformats.org/drawingml/2006/main" name="CONTENT LIGHT">
  <a:themeElements>
    <a:clrScheme name="EP colors">
      <a:dk1>
        <a:srgbClr val="000000"/>
      </a:dk1>
      <a:lt1>
        <a:srgbClr val="FFFFFF"/>
      </a:lt1>
      <a:dk2>
        <a:srgbClr val="7A868E"/>
      </a:dk2>
      <a:lt2>
        <a:srgbClr val="C8C8C8"/>
      </a:lt2>
      <a:accent1>
        <a:srgbClr val="0C4DA2"/>
      </a:accent1>
      <a:accent2>
        <a:srgbClr val="FDE021"/>
      </a:accent2>
      <a:accent3>
        <a:srgbClr val="00BCFF"/>
      </a:accent3>
      <a:accent4>
        <a:srgbClr val="28DC78"/>
      </a:accent4>
      <a:accent5>
        <a:srgbClr val="FF9600"/>
      </a:accent5>
      <a:accent6>
        <a:srgbClr val="ED0000"/>
      </a:accent6>
      <a:hlink>
        <a:srgbClr val="0C4DA2"/>
      </a:hlink>
      <a:folHlink>
        <a:srgbClr val="7A868E"/>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accent1"/>
          </a:solidFill>
        </a:ln>
      </a:spPr>
      <a:bodyPr rtlCol="0" anchor="ctr"/>
      <a:lstStyle>
        <a:defPPr algn="ctr">
          <a:defRPr dirty="0" err="1" smtClean="0">
            <a:latin typeface="Myriad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ColorName">
      <a:srgbClr val="003CB4"/>
    </a:custClr>
    <a:custClr name="ColorName">
      <a:srgbClr val="0D4FA0"/>
    </a:custClr>
    <a:custClr name="ColorName">
      <a:srgbClr val="1B6BFF"/>
    </a:custClr>
    <a:custClr name="ColorName">
      <a:srgbClr val="65E2FF"/>
    </a:custClr>
    <a:custClr name="ColorName">
      <a:srgbClr val="7F2223"/>
    </a:custClr>
    <a:custClr name="ColorName">
      <a:srgbClr val="EE0000"/>
    </a:custClr>
    <a:custClr name="ColorName">
      <a:srgbClr val="FF9501"/>
    </a:custClr>
    <a:custClr name="ColorName">
      <a:srgbClr val="FCBF00"/>
    </a:custClr>
    <a:custClr name="ColorName">
      <a:srgbClr val="017601"/>
    </a:custClr>
    <a:custClr name="ColorName">
      <a:srgbClr val="00B463"/>
    </a:custClr>
    <a:custClr name="ColorName">
      <a:srgbClr val="3363C3"/>
    </a:custClr>
    <a:custClr name="ColorName">
      <a:srgbClr val="3D72B3"/>
    </a:custClr>
    <a:custClr name="ColorName">
      <a:srgbClr val="4989FF"/>
    </a:custClr>
    <a:custClr name="ColorName">
      <a:srgbClr val="84E8FF"/>
    </a:custClr>
    <a:custClr name="ColorName">
      <a:srgbClr val="994E4F"/>
    </a:custClr>
    <a:custClr name="ColorName">
      <a:srgbClr val="F13333"/>
    </a:custClr>
    <a:custClr name="ColorName">
      <a:srgbClr val="FFAA34"/>
    </a:custClr>
    <a:custClr name="ColorName">
      <a:srgbClr val="FDCC33"/>
    </a:custClr>
    <a:custClr name="ColorName">
      <a:srgbClr val="349134"/>
    </a:custClr>
    <a:custClr name="ColorName">
      <a:srgbClr val="33C382"/>
    </a:custClr>
    <a:custClr name="ColorName">
      <a:srgbClr val="668AD2"/>
    </a:custClr>
    <a:custClr name="ColorName">
      <a:srgbClr val="6E95C6"/>
    </a:custClr>
    <a:custClr name="ColorName">
      <a:srgbClr val="76A6FF"/>
    </a:custClr>
    <a:custClr name="ColorName">
      <a:srgbClr val="A3EEFF"/>
    </a:custClr>
    <a:custClr name="ColorName">
      <a:srgbClr val="B27A7B"/>
    </a:custClr>
    <a:custClr name="ColorName">
      <a:srgbClr val="F56666"/>
    </a:custClr>
    <a:custClr name="ColorName">
      <a:srgbClr val="FFBF67"/>
    </a:custClr>
    <a:custClr name="ColorName">
      <a:srgbClr val="FDD966"/>
    </a:custClr>
    <a:custClr name="ColorName">
      <a:srgbClr val="67AD67"/>
    </a:custClr>
    <a:custClr name="ColorName">
      <a:srgbClr val="66D2A1"/>
    </a:custClr>
    <a:custClr name="ColorName">
      <a:srgbClr val="99B1E1"/>
    </a:custClr>
    <a:custClr name="ColorName">
      <a:srgbClr val="9EB9D9"/>
    </a:custClr>
    <a:custClr name="ColorName">
      <a:srgbClr val="A4C4FF"/>
    </a:custClr>
    <a:custClr name="ColorName">
      <a:srgbClr val="C1F3FF"/>
    </a:custClr>
    <a:custClr name="ColorName">
      <a:srgbClr val="CCA7A7"/>
    </a:custClr>
    <a:custClr name="ColorName">
      <a:srgbClr val="F89999"/>
    </a:custClr>
    <a:custClr name="ColorName">
      <a:srgbClr val="FFD599"/>
    </a:custClr>
    <a:custClr name="ColorName">
      <a:srgbClr val="FEE599"/>
    </a:custClr>
    <a:custClr name="ColorName">
      <a:srgbClr val="99C899"/>
    </a:custClr>
    <a:custClr name="ColorName">
      <a:srgbClr val="99E1C1"/>
    </a:custClr>
    <a:custClr name="ColorName">
      <a:srgbClr val="CCD8F0"/>
    </a:custClr>
    <a:custClr name="ColorName">
      <a:srgbClr val="CFDCEC"/>
    </a:custClr>
    <a:custClr name="ColorName">
      <a:srgbClr val="D1E1FF"/>
    </a:custClr>
    <a:custClr name="ColorName">
      <a:srgbClr val="E0F9FF"/>
    </a:custClr>
    <a:custClr name="ColorName">
      <a:srgbClr val="E5D3D3"/>
    </a:custClr>
    <a:custClr name="ColorName">
      <a:srgbClr val="FCCCCC"/>
    </a:custClr>
    <a:custClr name="ColorName">
      <a:srgbClr val="FFEACC"/>
    </a:custClr>
    <a:custClr name="ColorName">
      <a:srgbClr val="FEF2CC"/>
    </a:custClr>
    <a:custClr name="ColorName">
      <a:srgbClr val="CCE4CC"/>
    </a:custClr>
    <a:custClr name="ColorName">
      <a:srgbClr val="CCF0E0"/>
    </a:custClr>
  </a:custClrLst>
  <a:extLst>
    <a:ext uri="{05A4C25C-085E-4340-85A3-A5531E510DB2}">
      <thm15:themeFamily xmlns:thm15="http://schemas.microsoft.com/office/thememl/2012/main" name="EP_PowerPoint Template_2023.01.31_Final_Confluence-EuropeaEco6-illus-0" id="{F17B246F-9138-4958-A17E-AA3F7B56B208}" vid="{E933E601-7EB4-45BB-BA43-657A8A2AC4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39FD826779DA43B59AF3B24243F72D" ma:contentTypeVersion="11" ma:contentTypeDescription="Create a new document." ma:contentTypeScope="" ma:versionID="82783098cba0803eaafffedb75484bec">
  <xsd:schema xmlns:xsd="http://www.w3.org/2001/XMLSchema" xmlns:xs="http://www.w3.org/2001/XMLSchema" xmlns:p="http://schemas.microsoft.com/office/2006/metadata/properties" xmlns:ns2="c2f7bf97-4d20-46c8-b7d3-fd569187a7a9" xmlns:ns3="8d2effba-1067-40a2-92e0-bdc070673379" targetNamespace="http://schemas.microsoft.com/office/2006/metadata/properties" ma:root="true" ma:fieldsID="7d90926e3eb39dfe7cf4eef91eb009ff" ns2:_="" ns3:_="">
    <xsd:import namespace="c2f7bf97-4d20-46c8-b7d3-fd569187a7a9"/>
    <xsd:import namespace="8d2effba-1067-40a2-92e0-bdc07067337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f7bf97-4d20-46c8-b7d3-fd569187a7a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effba-1067-40a2-92e0-bdc0706733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2f7bf97-4d20-46c8-b7d3-fd569187a7a9">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7337E2-4F87-4057-8F8A-0FA7338B3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f7bf97-4d20-46c8-b7d3-fd569187a7a9"/>
    <ds:schemaRef ds:uri="8d2effba-1067-40a2-92e0-bdc070673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0B41CA-1C66-4084-B645-2079FAE45348}">
  <ds:schemaRefs>
    <ds:schemaRef ds:uri="http://www.w3.org/XML/1998/namespace"/>
    <ds:schemaRef ds:uri="http://purl.org/dc/dcmitype/"/>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d2effba-1067-40a2-92e0-bdc070673379"/>
    <ds:schemaRef ds:uri="c2f7bf97-4d20-46c8-b7d3-fd569187a7a9"/>
  </ds:schemaRefs>
</ds:datastoreItem>
</file>

<file path=customXml/itemProps3.xml><?xml version="1.0" encoding="utf-8"?>
<ds:datastoreItem xmlns:ds="http://schemas.openxmlformats.org/officeDocument/2006/customXml" ds:itemID="{EDE40694-AF64-438E-AB0D-F552D15F458C}">
  <ds:schemaRefs>
    <ds:schemaRef ds:uri="http://schemas.microsoft.com/sharepoint/v3/contenttype/forms"/>
  </ds:schemaRefs>
</ds:datastoreItem>
</file>

<file path=docMetadata/LabelInfo.xml><?xml version="1.0" encoding="utf-8"?>
<clbl:labelList xmlns:clbl="http://schemas.microsoft.com/office/2020/mipLabelMetadata">
  <clbl:label id="{a3927f91-cda1-4696-af89-8c9f1ceffa91}" enabled="0" method="" siteId="{a3927f91-cda1-4696-af89-8c9f1ceffa91}" removed="1"/>
</clbl:labelList>
</file>

<file path=docProps/app.xml><?xml version="1.0" encoding="utf-8"?>
<Properties xmlns="http://schemas.openxmlformats.org/officeDocument/2006/extended-properties" xmlns:vt="http://schemas.openxmlformats.org/officeDocument/2006/docPropsVTypes">
  <Template/>
  <TotalTime>857</TotalTime>
  <Words>967</Words>
  <Application>Microsoft Office PowerPoint</Application>
  <PresentationFormat>Widescreen</PresentationFormat>
  <Paragraphs>91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EuropeaEco</vt:lpstr>
      <vt:lpstr>Myriad Pro</vt:lpstr>
      <vt:lpstr>Wingdings</vt:lpstr>
      <vt:lpstr>CONTENT LIGHT</vt:lpstr>
      <vt:lpstr>Beyond shadows</vt:lpstr>
      <vt:lpstr>Overview</vt:lpstr>
      <vt:lpstr>Conceptual ambiguities</vt:lpstr>
      <vt:lpstr>Not one, but 3 problems</vt:lpstr>
      <vt:lpstr>Global growth of substandard shipping</vt:lpstr>
      <vt:lpstr>Russian ‘grey zone’ tactics I</vt:lpstr>
      <vt:lpstr>Russian ‘grey zone’ tactics II</vt:lpstr>
      <vt:lpstr>EU Challenges</vt:lpstr>
      <vt:lpstr>Recommendations: Internal</vt:lpstr>
      <vt:lpstr>Recommendations: External</vt:lpstr>
    </vt:vector>
  </TitlesOfParts>
  <Manager/>
  <Company>European Parliament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 goes here</dc:title>
  <dc:subject/>
  <dc:creator>ADAMS Anthony</dc:creator>
  <cp:keywords>European Parliament</cp:keywords>
  <dc:description/>
  <cp:lastModifiedBy>DEBYSER Ariane</cp:lastModifiedBy>
  <cp:revision>54</cp:revision>
  <cp:lastPrinted>2025-09-16T07:27:18Z</cp:lastPrinted>
  <dcterms:created xsi:type="dcterms:W3CDTF">2024-08-07T12:33:10Z</dcterms:created>
  <dcterms:modified xsi:type="dcterms:W3CDTF">2025-09-16T07:38:01Z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0x0101007039FD826779DA43B59AF3B24243F72D</vt:lpwstr>
  </property>
  <property fmtid="{D5CDD505-2E9C-101B-9397-08002B2CF9AE}" pid="3" name="Order">
    <vt:lpwstr>38100.0000000000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