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16"/>
  </p:notesMasterIdLst>
  <p:handoutMasterIdLst>
    <p:handoutMasterId r:id="rId17"/>
  </p:handoutMasterIdLst>
  <p:sldIdLst>
    <p:sldId id="359" r:id="rId5"/>
    <p:sldId id="415" r:id="rId6"/>
    <p:sldId id="422" r:id="rId7"/>
    <p:sldId id="423" r:id="rId8"/>
    <p:sldId id="424" r:id="rId9"/>
    <p:sldId id="425" r:id="rId10"/>
    <p:sldId id="426" r:id="rId11"/>
    <p:sldId id="431" r:id="rId12"/>
    <p:sldId id="430" r:id="rId13"/>
    <p:sldId id="428" r:id="rId14"/>
    <p:sldId id="429" r:id="rId15"/>
  </p:sldIdLst>
  <p:sldSz cx="12192000" cy="6858000"/>
  <p:notesSz cx="6858000" cy="9144000"/>
  <p:embeddedFontLst>
    <p:embeddedFont>
      <p:font typeface="EuropeaEco" pitchFamily="50" charset="0"/>
      <p:regular r:id="rId18"/>
      <p:bold r:id="rId19"/>
      <p:italic r:id="rId20"/>
      <p:boldItalic r:id="rId21"/>
    </p:embeddedFont>
    <p:embeddedFont>
      <p:font typeface="Myriad Pro" panose="020B0503030403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73409" autoAdjust="0"/>
  </p:normalViewPr>
  <p:slideViewPr>
    <p:cSldViewPr snapToGrid="0" showGuides="1">
      <p:cViewPr varScale="1">
        <p:scale>
          <a:sx n="109" d="100"/>
          <a:sy n="109" d="100"/>
        </p:scale>
        <p:origin x="516" y="102"/>
      </p:cViewPr>
      <p:guideLst>
        <p:guide pos="3840"/>
        <p:guide orient="horz" pos="2160"/>
      </p:guideLst>
    </p:cSldViewPr>
  </p:slideViewPr>
  <p:outlineViewPr>
    <p:cViewPr>
      <p:scale>
        <a:sx n="33" d="100"/>
        <a:sy n="33" d="100"/>
      </p:scale>
      <p:origin x="0" y="-234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en-BE" smtClean="0"/>
              <a:t>07/17/2025</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t>17/07/2025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The slide 1 should always have the European Parliament logo as first item in the reading order / Selection Pane (note that the Selection Pane shows the objects in the reverse reading order. The object at the bottom of the list is the first one the be read out. The first on the list is the last one).</a:t>
            </a:r>
          </a:p>
          <a:p>
            <a:pPr marL="228600" indent="-228600">
              <a:buFont typeface="+mj-lt"/>
              <a:buAutoNum type="arabicPeriod"/>
            </a:pPr>
            <a:r>
              <a:rPr lang="en-GB" baseline="0" dirty="0"/>
              <a:t>You can find the selection panel under the Home menu &gt; Arrange &gt; Position Objects &gt; Selection Pane (In this particular slide you will see the correct reading order – remember, it’s from bottom to top – 1</a:t>
            </a:r>
            <a:r>
              <a:rPr lang="en-GB" baseline="30000" dirty="0"/>
              <a:t>st</a:t>
            </a:r>
            <a:r>
              <a:rPr lang="en-GB" baseline="0" dirty="0"/>
              <a:t> EP Logo, 2</a:t>
            </a:r>
            <a:r>
              <a:rPr lang="en-GB" baseline="30000" dirty="0"/>
              <a:t>nd</a:t>
            </a:r>
            <a:r>
              <a:rPr lang="en-GB" baseline="0" dirty="0"/>
              <a:t> Title and 3</a:t>
            </a:r>
            <a:r>
              <a:rPr lang="en-GB" baseline="30000" dirty="0"/>
              <a:t>rd</a:t>
            </a:r>
            <a:r>
              <a:rPr lang="en-GB" baseline="0" dirty="0"/>
              <a:t> Subtitle)</a:t>
            </a:r>
          </a:p>
          <a:p>
            <a:pPr marL="228600" indent="-228600">
              <a:buFont typeface="+mj-lt"/>
              <a:buAutoNum type="arabicPeriod"/>
            </a:pPr>
            <a:r>
              <a:rPr lang="en-GB" baseline="0" dirty="0"/>
              <a:t>Every slide should have a title and the title should be unique for each slide inside one PPT. If several slides belong to the same section, example: (Media Section) Media: Press; Media: Video: Media; Live events. </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sub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8"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015508"/>
            <a:ext cx="8336652" cy="511440"/>
          </a:xfrm>
          <a:prstGeom prst="rect">
            <a:avLst/>
          </a:prstGeom>
        </p:spPr>
        <p:txBody>
          <a:bodyPr/>
          <a:lstStyle>
            <a:lvl1pPr marL="0" indent="0">
              <a:lnSpc>
                <a:spcPct val="110000"/>
              </a:lnSpc>
              <a:buNone/>
              <a:defRPr sz="2500" b="0">
                <a:solidFill>
                  <a:schemeClr val="tx1"/>
                </a:solidFill>
              </a:defRPr>
            </a:lvl1pPr>
          </a:lstStyle>
          <a:p>
            <a:pPr lvl="0"/>
            <a:r>
              <a:rPr lang="en-GB" dirty="0"/>
              <a:t>Add optional subtitle</a:t>
            </a:r>
          </a:p>
        </p:txBody>
      </p:sp>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815859"/>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801450"/>
            <a:ext cx="8336652"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413300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9" r:id="rId21"/>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a:xfrm>
            <a:off x="479425" y="1672501"/>
            <a:ext cx="8831629" cy="1655762"/>
          </a:xfrm>
        </p:spPr>
        <p:txBody>
          <a:bodyPr/>
          <a:lstStyle/>
          <a:p>
            <a:pPr>
              <a:spcBef>
                <a:spcPts val="1200"/>
              </a:spcBef>
            </a:pPr>
            <a:r>
              <a:rPr lang="en-GB" dirty="0" smtClean="0"/>
              <a:t>Labelling of plant-based seafood substitutes</a:t>
            </a:r>
            <a:endParaRPr lang="en-GB" sz="3600" dirty="0"/>
          </a:p>
        </p:txBody>
      </p:sp>
      <p:sp>
        <p:nvSpPr>
          <p:cNvPr id="6" name="Subtitle">
            <a:extLst>
              <a:ext uri="{FF2B5EF4-FFF2-40B4-BE49-F238E27FC236}">
                <a16:creationId xmlns:a16="http://schemas.microsoft.com/office/drawing/2014/main" id="{3D0D0BF3-8ACA-85BE-4A39-D9D5B21E113D}"/>
              </a:ext>
            </a:extLst>
          </p:cNvPr>
          <p:cNvSpPr>
            <a:spLocks noGrp="1"/>
          </p:cNvSpPr>
          <p:nvPr>
            <p:ph type="subTitle" idx="1"/>
          </p:nvPr>
        </p:nvSpPr>
        <p:spPr>
          <a:xfrm>
            <a:off x="479424" y="4201768"/>
            <a:ext cx="8831629" cy="1515801"/>
          </a:xfrm>
        </p:spPr>
        <p:txBody>
          <a:bodyPr/>
          <a:lstStyle/>
          <a:p>
            <a:endParaRPr lang="en-GB" dirty="0"/>
          </a:p>
          <a:p>
            <a:r>
              <a:rPr lang="en-GB" dirty="0" smtClean="0"/>
              <a:t>Bertrand LE GALLIC (University of Brest)</a:t>
            </a:r>
          </a:p>
          <a:p>
            <a:endParaRPr lang="en-GB" dirty="0"/>
          </a:p>
          <a:p>
            <a:r>
              <a:rPr lang="en-GB" sz="1800" b="1" dirty="0"/>
              <a:t>Presentation for the Committee on </a:t>
            </a:r>
            <a:r>
              <a:rPr lang="en-GB" sz="1800" b="1" dirty="0" smtClean="0"/>
              <a:t>Fisheries, 16 July 2025</a:t>
            </a:r>
            <a:endParaRPr lang="en-GB" sz="1800" b="1" dirty="0"/>
          </a:p>
          <a:p>
            <a:endParaRPr lang="en-GB" dirty="0" smtClean="0"/>
          </a:p>
        </p:txBody>
      </p:sp>
      <p:sp>
        <p:nvSpPr>
          <p:cNvPr id="4" name="Title">
            <a:extLst>
              <a:ext uri="{FF2B5EF4-FFF2-40B4-BE49-F238E27FC236}">
                <a16:creationId xmlns:a16="http://schemas.microsoft.com/office/drawing/2014/main" id="{D06C2FC2-0677-E8E4-0A81-438B2CB8229D}"/>
              </a:ext>
            </a:extLst>
          </p:cNvPr>
          <p:cNvSpPr txBox="1">
            <a:spLocks/>
          </p:cNvSpPr>
          <p:nvPr/>
        </p:nvSpPr>
        <p:spPr>
          <a:xfrm>
            <a:off x="479424" y="3568722"/>
            <a:ext cx="8831629" cy="524729"/>
          </a:xfrm>
          <a:prstGeom prst="rect">
            <a:avLst/>
          </a:prstGeom>
        </p:spPr>
        <p:txBody>
          <a:bodyPr vert="horz" lIns="0" tIns="0" rIns="0" bIns="0" rtlCol="0" anchor="b">
            <a:noAutofit/>
          </a:bodyPr>
          <a:lstStyle>
            <a:lvl1pPr algn="l" defTabSz="914400" rtl="0" eaLnBrk="1" latinLnBrk="0" hangingPunct="1">
              <a:lnSpc>
                <a:spcPct val="90000"/>
              </a:lnSpc>
              <a:spcBef>
                <a:spcPts val="0"/>
              </a:spcBef>
              <a:buNone/>
              <a:defRPr sz="5000" b="1" kern="1200" cap="none" baseline="0">
                <a:solidFill>
                  <a:schemeClr val="accent1"/>
                </a:solidFill>
                <a:latin typeface="+mj-lt"/>
                <a:ea typeface="EuropeaEco" pitchFamily="2" charset="0"/>
                <a:cs typeface="+mj-cs"/>
              </a:defRPr>
            </a:lvl1pPr>
          </a:lstStyle>
          <a:p>
            <a:pPr>
              <a:spcBef>
                <a:spcPts val="1200"/>
              </a:spcBef>
            </a:pPr>
            <a:r>
              <a:rPr lang="en-GB" sz="3600" dirty="0" smtClean="0"/>
              <a:t>Scope and issues at stake</a:t>
            </a:r>
            <a:endParaRPr lang="en-GB" sz="3600" dirty="0"/>
          </a:p>
        </p:txBody>
      </p:sp>
    </p:spTree>
    <p:extLst>
      <p:ext uri="{BB962C8B-B14F-4D97-AF65-F5344CB8AC3E}">
        <p14:creationId xmlns:p14="http://schemas.microsoft.com/office/powerpoint/2010/main" val="2919788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Potentially </a:t>
            </a:r>
            <a:r>
              <a:rPr lang="en-GB" dirty="0" smtClean="0"/>
              <a:t>non-compliant practices</a:t>
            </a:r>
          </a:p>
          <a:p>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p:txBody>
          <a:bodyPr>
            <a:normAutofit/>
          </a:bodyPr>
          <a:lstStyle/>
          <a:p>
            <a:r>
              <a:rPr lang="en-GB" dirty="0" smtClean="0"/>
              <a:t>Labelling issues</a:t>
            </a:r>
            <a:endParaRPr lang="en-GB" dirty="0"/>
          </a:p>
        </p:txBody>
      </p:sp>
      <p:sp>
        <p:nvSpPr>
          <p:cNvPr id="5" name="Text Placeholder 4"/>
          <p:cNvSpPr>
            <a:spLocks noGrp="1"/>
          </p:cNvSpPr>
          <p:nvPr>
            <p:ph type="body" sz="quarter" idx="21"/>
          </p:nvPr>
        </p:nvSpPr>
        <p:spPr>
          <a:xfrm>
            <a:off x="394392" y="2618072"/>
            <a:ext cx="9240495" cy="3840479"/>
          </a:xfrm>
          <a:prstGeom prst="rect">
            <a:avLst/>
          </a:prstGeom>
        </p:spPr>
        <p:txBody>
          <a:bodyPr/>
          <a:lstStyle/>
          <a:p>
            <a:pPr lvl="0"/>
            <a:r>
              <a:rPr lang="en-GB" dirty="0"/>
              <a:t>Based on our survey, </a:t>
            </a:r>
            <a:r>
              <a:rPr lang="en-GB" b="1" dirty="0"/>
              <a:t>45%</a:t>
            </a:r>
            <a:r>
              <a:rPr lang="en-GB" dirty="0"/>
              <a:t> of the products use </a:t>
            </a:r>
            <a:r>
              <a:rPr lang="en-GB" b="1" dirty="0"/>
              <a:t>invented seafood-related names</a:t>
            </a:r>
            <a:r>
              <a:rPr lang="en-GB" dirty="0"/>
              <a:t>, often with little information to provide a fully descriptive denomination. </a:t>
            </a:r>
            <a:endParaRPr lang="en-GB" dirty="0" smtClean="0"/>
          </a:p>
          <a:p>
            <a:pPr lvl="0"/>
            <a:endParaRPr lang="en-GB" dirty="0"/>
          </a:p>
          <a:p>
            <a:pPr lvl="0"/>
            <a:r>
              <a:rPr lang="en-GB" dirty="0" smtClean="0"/>
              <a:t>In </a:t>
            </a:r>
            <a:r>
              <a:rPr lang="en-GB" b="1" dirty="0" smtClean="0"/>
              <a:t>57% </a:t>
            </a:r>
            <a:r>
              <a:rPr lang="en-GB" dirty="0" smtClean="0"/>
              <a:t>of the cases, a direct reference to the name ‘</a:t>
            </a:r>
            <a:r>
              <a:rPr lang="en-GB" b="1" dirty="0" smtClean="0"/>
              <a:t>fish</a:t>
            </a:r>
            <a:r>
              <a:rPr lang="en-GB" dirty="0" smtClean="0"/>
              <a:t>’ or ‘</a:t>
            </a:r>
            <a:r>
              <a:rPr lang="en-GB" b="1" dirty="0" smtClean="0"/>
              <a:t>fish species</a:t>
            </a:r>
            <a:r>
              <a:rPr lang="en-GB" dirty="0" smtClean="0"/>
              <a:t>’ is made, with  13% of the cases referring to both invented name and fish species name. </a:t>
            </a:r>
          </a:p>
          <a:p>
            <a:pPr lvl="0"/>
            <a:endParaRPr lang="en-GB" sz="2400" dirty="0"/>
          </a:p>
          <a:p>
            <a:r>
              <a:rPr lang="en-GB" sz="2400" dirty="0" smtClean="0">
                <a:sym typeface="Wingdings" panose="05000000000000000000" pitchFamily="2" charset="2"/>
              </a:rPr>
              <a:t> </a:t>
            </a:r>
            <a:r>
              <a:rPr lang="en-GB" dirty="0"/>
              <a:t>Although the FIC Regulation might be considered sufficiently prescriptive to avoid misleading practices, </a:t>
            </a:r>
            <a:r>
              <a:rPr lang="en-GB" b="1" dirty="0"/>
              <a:t>interpretations</a:t>
            </a:r>
            <a:r>
              <a:rPr lang="en-GB" dirty="0"/>
              <a:t> and </a:t>
            </a:r>
            <a:r>
              <a:rPr lang="en-GB" b="1" dirty="0"/>
              <a:t>actual controls </a:t>
            </a:r>
            <a:r>
              <a:rPr lang="en-GB" dirty="0"/>
              <a:t>by national agencies may differ between Member States. This might call for </a:t>
            </a:r>
            <a:r>
              <a:rPr lang="en-GB" b="1" dirty="0"/>
              <a:t>further clarification</a:t>
            </a:r>
            <a:r>
              <a:rPr lang="en-GB" dirty="0"/>
              <a:t> regarding the labelling practices, as revealed by the current French and German </a:t>
            </a:r>
            <a:r>
              <a:rPr lang="en-GB" dirty="0" smtClean="0"/>
              <a:t>initiatives, as well as the recent ECA special report about food labelling in general. </a:t>
            </a:r>
            <a:endParaRPr lang="fr-FR" dirty="0"/>
          </a:p>
          <a:p>
            <a:pPr lvl="0"/>
            <a:endParaRPr lang="fr-FR" sz="2400" dirty="0"/>
          </a:p>
        </p:txBody>
      </p:sp>
    </p:spTree>
    <p:extLst>
      <p:ext uri="{BB962C8B-B14F-4D97-AF65-F5344CB8AC3E}">
        <p14:creationId xmlns:p14="http://schemas.microsoft.com/office/powerpoint/2010/main" val="1048879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GB" dirty="0" smtClean="0"/>
              <a:t>Labelling </a:t>
            </a:r>
            <a:r>
              <a:rPr lang="en-GB" dirty="0"/>
              <a:t>of plant-based seafood substitutes</a:t>
            </a:r>
          </a:p>
        </p:txBody>
      </p:sp>
      <p:sp>
        <p:nvSpPr>
          <p:cNvPr id="4" name="Title 3"/>
          <p:cNvSpPr>
            <a:spLocks noGrp="1"/>
          </p:cNvSpPr>
          <p:nvPr>
            <p:ph type="ctrTitle"/>
          </p:nvPr>
        </p:nvSpPr>
        <p:spPr/>
        <p:txBody>
          <a:bodyPr>
            <a:normAutofit/>
          </a:bodyPr>
          <a:lstStyle/>
          <a:p>
            <a:r>
              <a:rPr lang="en-GB" dirty="0" smtClean="0"/>
              <a:t>Policy recommendations</a:t>
            </a:r>
            <a:endParaRPr lang="en-GB" dirty="0"/>
          </a:p>
        </p:txBody>
      </p:sp>
      <p:sp>
        <p:nvSpPr>
          <p:cNvPr id="5" name="Text Placeholder 4"/>
          <p:cNvSpPr>
            <a:spLocks noGrp="1"/>
          </p:cNvSpPr>
          <p:nvPr>
            <p:ph type="body" sz="quarter" idx="21"/>
          </p:nvPr>
        </p:nvSpPr>
        <p:spPr>
          <a:xfrm>
            <a:off x="943276" y="2059806"/>
            <a:ext cx="8691611" cy="4398745"/>
          </a:xfrm>
          <a:prstGeom prst="rect">
            <a:avLst/>
          </a:prstGeom>
        </p:spPr>
        <p:txBody>
          <a:bodyPr/>
          <a:lstStyle/>
          <a:p>
            <a:pPr lvl="0"/>
            <a:r>
              <a:rPr lang="en-US" dirty="0"/>
              <a:t>In general, </a:t>
            </a:r>
            <a:r>
              <a:rPr lang="en-US" b="1" dirty="0"/>
              <a:t>forbidding the use of the commercial designation of aquatic species </a:t>
            </a:r>
            <a:r>
              <a:rPr lang="en-US" dirty="0"/>
              <a:t>for a product that does not contain seafood would clearly avoid misleading practices. </a:t>
            </a:r>
            <a:endParaRPr lang="en-US" dirty="0" smtClean="0"/>
          </a:p>
          <a:p>
            <a:pPr lvl="0"/>
            <a:endParaRPr lang="en-US" sz="2400" dirty="0"/>
          </a:p>
          <a:p>
            <a:r>
              <a:rPr lang="en-US" dirty="0"/>
              <a:t>As for products using invented names, </a:t>
            </a:r>
            <a:r>
              <a:rPr lang="en-US" b="1" dirty="0"/>
              <a:t>additional information should be required</a:t>
            </a:r>
            <a:r>
              <a:rPr lang="en-US" dirty="0"/>
              <a:t> to fully comply with Article 36 of the FIC Regulation, especially when the ambiguity generated by the name is reinforced by the use of a picture imitating the genuine corresponding seafood product</a:t>
            </a:r>
            <a:r>
              <a:rPr lang="en-US" dirty="0" smtClean="0"/>
              <a:t>.</a:t>
            </a:r>
          </a:p>
          <a:p>
            <a:endParaRPr lang="en-US" dirty="0"/>
          </a:p>
          <a:p>
            <a:r>
              <a:rPr lang="en-GB" dirty="0"/>
              <a:t>A possibility to further facilitate both the marketing strategies of the producers and the consumers’ choices could be to </a:t>
            </a:r>
            <a:r>
              <a:rPr lang="en-GB" b="1" dirty="0"/>
              <a:t>impose the name of the main ingredient(s) used</a:t>
            </a:r>
            <a:r>
              <a:rPr lang="en-GB" dirty="0"/>
              <a:t>, as suggested </a:t>
            </a:r>
            <a:r>
              <a:rPr lang="en-GB" dirty="0" smtClean="0"/>
              <a:t>current </a:t>
            </a:r>
            <a:r>
              <a:rPr lang="en-GB" dirty="0"/>
              <a:t>marketing practices in the EU </a:t>
            </a:r>
            <a:r>
              <a:rPr lang="en-GB" dirty="0" err="1"/>
              <a:t>agrofood</a:t>
            </a:r>
            <a:r>
              <a:rPr lang="en-GB" dirty="0"/>
              <a:t> sector. </a:t>
            </a:r>
            <a:endParaRPr lang="fr-FR" dirty="0"/>
          </a:p>
          <a:p>
            <a:pPr lvl="0"/>
            <a:endParaRPr lang="fr-FR" sz="2400" dirty="0"/>
          </a:p>
        </p:txBody>
      </p:sp>
      <p:pic>
        <p:nvPicPr>
          <p:cNvPr id="6" name="Image 5" descr="C:\Users\legallic\Documents\Brexit\EP Study 2024\Etiquette  label\Fleury Michan Peas.jpg"/>
          <p:cNvPicPr/>
          <p:nvPr/>
        </p:nvPicPr>
        <p:blipFill>
          <a:blip r:embed="rId2">
            <a:extLst>
              <a:ext uri="{28A0092B-C50C-407E-A947-70E740481C1C}">
                <a14:useLocalDpi xmlns:a14="http://schemas.microsoft.com/office/drawing/2010/main" val="0"/>
              </a:ext>
            </a:extLst>
          </a:blip>
          <a:srcRect/>
          <a:stretch>
            <a:fillRect/>
          </a:stretch>
        </p:blipFill>
        <p:spPr bwMode="auto">
          <a:xfrm>
            <a:off x="9860079" y="4112394"/>
            <a:ext cx="1943100" cy="1828800"/>
          </a:xfrm>
          <a:prstGeom prst="rect">
            <a:avLst/>
          </a:prstGeom>
          <a:noFill/>
          <a:ln>
            <a:noFill/>
          </a:ln>
        </p:spPr>
      </p:pic>
    </p:spTree>
    <p:extLst>
      <p:ext uri="{BB962C8B-B14F-4D97-AF65-F5344CB8AC3E}">
        <p14:creationId xmlns:p14="http://schemas.microsoft.com/office/powerpoint/2010/main" val="75604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GB" dirty="0" smtClean="0"/>
              <a:t>Labelling </a:t>
            </a:r>
            <a:r>
              <a:rPr lang="en-GB" dirty="0"/>
              <a:t>of plant-based seafood substitutes</a:t>
            </a:r>
          </a:p>
        </p:txBody>
      </p:sp>
      <p:sp>
        <p:nvSpPr>
          <p:cNvPr id="4" name="Title 3"/>
          <p:cNvSpPr>
            <a:spLocks noGrp="1"/>
          </p:cNvSpPr>
          <p:nvPr>
            <p:ph type="ctrTitle"/>
          </p:nvPr>
        </p:nvSpPr>
        <p:spPr/>
        <p:txBody>
          <a:bodyPr>
            <a:normAutofit/>
          </a:bodyPr>
          <a:lstStyle/>
          <a:p>
            <a:r>
              <a:rPr lang="en-GB" dirty="0" smtClean="0"/>
              <a:t>Introduction</a:t>
            </a:r>
            <a:endParaRPr lang="en-GB" dirty="0"/>
          </a:p>
        </p:txBody>
      </p:sp>
      <p:sp>
        <p:nvSpPr>
          <p:cNvPr id="5" name="Text Placeholder 4"/>
          <p:cNvSpPr>
            <a:spLocks noGrp="1"/>
          </p:cNvSpPr>
          <p:nvPr>
            <p:ph type="body" sz="quarter" idx="21"/>
          </p:nvPr>
        </p:nvSpPr>
        <p:spPr>
          <a:xfrm>
            <a:off x="394393" y="2107933"/>
            <a:ext cx="8336652" cy="4350619"/>
          </a:xfrm>
          <a:prstGeom prst="rect">
            <a:avLst/>
          </a:prstGeom>
        </p:spPr>
        <p:txBody>
          <a:bodyPr/>
          <a:lstStyle/>
          <a:p>
            <a:r>
              <a:rPr lang="en-US" dirty="0"/>
              <a:t>The plant-based seafood </a:t>
            </a:r>
            <a:r>
              <a:rPr lang="en-US" dirty="0" smtClean="0"/>
              <a:t>substitutes </a:t>
            </a:r>
            <a:r>
              <a:rPr lang="en-US" dirty="0"/>
              <a:t>market has developed worldwide since the end of the </a:t>
            </a:r>
            <a:r>
              <a:rPr lang="en-US" dirty="0" smtClean="0"/>
              <a:t>2010s,  and especially in 2022/2023 </a:t>
            </a:r>
            <a:r>
              <a:rPr lang="en-US" dirty="0" smtClean="0">
                <a:sym typeface="Wingdings" panose="05000000000000000000" pitchFamily="2" charset="2"/>
              </a:rPr>
              <a:t> </a:t>
            </a:r>
            <a:r>
              <a:rPr lang="en-US" b="1" dirty="0" smtClean="0">
                <a:sym typeface="Wingdings" panose="05000000000000000000" pitchFamily="2" charset="2"/>
              </a:rPr>
              <a:t>recent phenomenon  new attention required</a:t>
            </a:r>
          </a:p>
          <a:p>
            <a:endParaRPr lang="en-US" b="1" u="sng" dirty="0">
              <a:sym typeface="Wingdings" panose="05000000000000000000" pitchFamily="2" charset="2"/>
            </a:endParaRPr>
          </a:p>
          <a:p>
            <a:r>
              <a:rPr lang="en-US" u="sng" dirty="0" smtClean="0">
                <a:sym typeface="Wingdings" panose="05000000000000000000" pitchFamily="2" charset="2"/>
              </a:rPr>
              <a:t>Objective of the study: </a:t>
            </a:r>
          </a:p>
          <a:p>
            <a:endParaRPr lang="en-US" u="sng" dirty="0">
              <a:sym typeface="Wingdings" panose="05000000000000000000" pitchFamily="2" charset="2"/>
            </a:endParaRPr>
          </a:p>
          <a:p>
            <a:pPr marL="342900" lvl="0" indent="-342900">
              <a:buFont typeface="Arial" panose="020B0604020202020204" pitchFamily="34" charset="0"/>
              <a:buChar char="•"/>
            </a:pPr>
            <a:r>
              <a:rPr lang="en-GB" dirty="0"/>
              <a:t>Provide a snapshot of the </a:t>
            </a:r>
            <a:r>
              <a:rPr lang="en-GB" b="1" dirty="0"/>
              <a:t>current state of play </a:t>
            </a:r>
            <a:r>
              <a:rPr lang="en-GB" dirty="0"/>
              <a:t>in the development of plant-based substitutes for fisheries and aquaculture products;</a:t>
            </a:r>
            <a:endParaRPr lang="fr-FR" dirty="0"/>
          </a:p>
          <a:p>
            <a:pPr marL="342900" lvl="0" indent="-342900">
              <a:buFont typeface="Arial" panose="020B0604020202020204" pitchFamily="34" charset="0"/>
              <a:buChar char="•"/>
            </a:pPr>
            <a:r>
              <a:rPr lang="en-GB" dirty="0"/>
              <a:t>Discuss potentially misleading </a:t>
            </a:r>
            <a:r>
              <a:rPr lang="en-GB" b="1" dirty="0"/>
              <a:t>labelling practices</a:t>
            </a:r>
            <a:r>
              <a:rPr lang="en-GB" dirty="0"/>
              <a:t> in the EU market </a:t>
            </a:r>
            <a:r>
              <a:rPr lang="en-GB" dirty="0" smtClean="0"/>
              <a:t>as </a:t>
            </a:r>
            <a:r>
              <a:rPr lang="en-GB" dirty="0"/>
              <a:t>regards plant-based substitutes for fisheries and aquaculture products;</a:t>
            </a:r>
            <a:endParaRPr lang="fr-FR" dirty="0"/>
          </a:p>
          <a:p>
            <a:pPr marL="342900" lvl="0" indent="-342900">
              <a:buFont typeface="Arial" panose="020B0604020202020204" pitchFamily="34" charset="0"/>
              <a:buChar char="•"/>
            </a:pPr>
            <a:r>
              <a:rPr lang="en-GB" dirty="0"/>
              <a:t>Review the </a:t>
            </a:r>
            <a:r>
              <a:rPr lang="en-GB" b="1" dirty="0"/>
              <a:t>EU</a:t>
            </a:r>
            <a:r>
              <a:rPr lang="en-GB" dirty="0"/>
              <a:t> </a:t>
            </a:r>
            <a:r>
              <a:rPr lang="en-GB" b="1" dirty="0"/>
              <a:t>legal framework for labelling</a:t>
            </a:r>
            <a:r>
              <a:rPr lang="en-GB" dirty="0"/>
              <a:t> of plant-based substitutes for fisheries and aquaculture products.</a:t>
            </a:r>
            <a:endParaRPr lang="fr-FR" dirty="0"/>
          </a:p>
          <a:p>
            <a:endParaRPr lang="en-US" u="sng" dirty="0" smtClean="0"/>
          </a:p>
          <a:p>
            <a:endParaRPr lang="en-US" dirty="0"/>
          </a:p>
          <a:p>
            <a:endParaRPr lang="en-GB" dirty="0"/>
          </a:p>
        </p:txBody>
      </p:sp>
    </p:spTree>
    <p:extLst>
      <p:ext uri="{BB962C8B-B14F-4D97-AF65-F5344CB8AC3E}">
        <p14:creationId xmlns:p14="http://schemas.microsoft.com/office/powerpoint/2010/main" val="347876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Countries involved; species imitated; </a:t>
            </a:r>
          </a:p>
          <a:p>
            <a:r>
              <a:rPr lang="en-GB" dirty="0" smtClean="0"/>
              <a:t>ingredients used; production methods</a:t>
            </a:r>
          </a:p>
          <a:p>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p:txBody>
          <a:bodyPr>
            <a:normAutofit/>
          </a:bodyPr>
          <a:lstStyle/>
          <a:p>
            <a:r>
              <a:rPr lang="en-GB" dirty="0" smtClean="0"/>
              <a:t>State of play</a:t>
            </a:r>
            <a:endParaRPr lang="en-GB" dirty="0"/>
          </a:p>
        </p:txBody>
      </p:sp>
      <p:sp>
        <p:nvSpPr>
          <p:cNvPr id="5" name="Text Placeholder 4"/>
          <p:cNvSpPr>
            <a:spLocks noGrp="1"/>
          </p:cNvSpPr>
          <p:nvPr>
            <p:ph type="body" sz="quarter" idx="21"/>
          </p:nvPr>
        </p:nvSpPr>
        <p:spPr>
          <a:xfrm>
            <a:off x="394393" y="2935704"/>
            <a:ext cx="5823527" cy="3522847"/>
          </a:xfrm>
          <a:prstGeom prst="rect">
            <a:avLst/>
          </a:prstGeom>
        </p:spPr>
        <p:txBody>
          <a:bodyPr/>
          <a:lstStyle/>
          <a:p>
            <a:pPr marL="342900" indent="-342900">
              <a:buFont typeface="Arial" panose="020B0604020202020204" pitchFamily="34" charset="0"/>
              <a:buChar char="•"/>
            </a:pPr>
            <a:endParaRPr lang="en-US" b="1" u="sng" dirty="0" smtClean="0">
              <a:sym typeface="Wingdings" panose="05000000000000000000" pitchFamily="2" charset="2"/>
            </a:endParaRPr>
          </a:p>
          <a:p>
            <a:pPr marL="342900" indent="-342900">
              <a:buFont typeface="Arial" panose="020B0604020202020204" pitchFamily="34" charset="0"/>
              <a:buChar char="•"/>
            </a:pPr>
            <a:r>
              <a:rPr lang="en-GB" dirty="0" smtClean="0"/>
              <a:t>The </a:t>
            </a:r>
            <a:r>
              <a:rPr lang="en-GB" dirty="0"/>
              <a:t>study has identified </a:t>
            </a:r>
            <a:r>
              <a:rPr lang="en-GB" b="1" dirty="0"/>
              <a:t>102 companies</a:t>
            </a:r>
            <a:r>
              <a:rPr lang="en-GB" dirty="0"/>
              <a:t>, supplying </a:t>
            </a:r>
            <a:r>
              <a:rPr lang="en-GB" b="1" dirty="0"/>
              <a:t>228 </a:t>
            </a:r>
            <a:r>
              <a:rPr lang="en-GB" dirty="0"/>
              <a:t>different</a:t>
            </a:r>
            <a:r>
              <a:rPr lang="en-GB" b="1" dirty="0"/>
              <a:t> products</a:t>
            </a:r>
            <a:r>
              <a:rPr lang="en-GB" dirty="0"/>
              <a:t>. </a:t>
            </a: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These </a:t>
            </a:r>
            <a:r>
              <a:rPr lang="en-GB" dirty="0"/>
              <a:t>companies are based in </a:t>
            </a:r>
            <a:r>
              <a:rPr lang="en-GB" b="1" dirty="0" smtClean="0"/>
              <a:t>26 </a:t>
            </a:r>
            <a:r>
              <a:rPr lang="en-GB" b="1" dirty="0"/>
              <a:t>countries</a:t>
            </a:r>
            <a:r>
              <a:rPr lang="en-GB" dirty="0"/>
              <a:t>, including </a:t>
            </a:r>
            <a:r>
              <a:rPr lang="en-GB" b="1" dirty="0"/>
              <a:t>12</a:t>
            </a:r>
            <a:r>
              <a:rPr lang="en-GB" dirty="0"/>
              <a:t> </a:t>
            </a:r>
            <a:r>
              <a:rPr lang="en-GB" b="1" dirty="0"/>
              <a:t>EU Member States</a:t>
            </a:r>
            <a:r>
              <a:rPr lang="en-GB" dirty="0"/>
              <a:t>, which account for around </a:t>
            </a:r>
            <a:r>
              <a:rPr lang="en-GB" b="1" dirty="0"/>
              <a:t>47% of the firms</a:t>
            </a:r>
            <a:r>
              <a:rPr lang="en-GB" dirty="0"/>
              <a:t> listed. </a:t>
            </a:r>
            <a:endParaRPr lang="en-US" dirty="0"/>
          </a:p>
          <a:p>
            <a:endParaRPr lang="en-GB" dirty="0"/>
          </a:p>
        </p:txBody>
      </p:sp>
      <p:pic>
        <p:nvPicPr>
          <p:cNvPr id="7" name="Picture 6"/>
          <p:cNvPicPr>
            <a:picLocks noChangeAspect="1"/>
          </p:cNvPicPr>
          <p:nvPr/>
        </p:nvPicPr>
        <p:blipFill rotWithShape="1">
          <a:blip r:embed="rId2"/>
          <a:srcRect l="6475" r="4041"/>
          <a:stretch/>
        </p:blipFill>
        <p:spPr>
          <a:xfrm>
            <a:off x="6202831" y="1622612"/>
            <a:ext cx="5793149" cy="4249270"/>
          </a:xfrm>
          <a:prstGeom prst="rect">
            <a:avLst/>
          </a:prstGeom>
          <a:ln w="3175">
            <a:solidFill>
              <a:schemeClr val="tx1"/>
            </a:solidFill>
          </a:ln>
        </p:spPr>
      </p:pic>
    </p:spTree>
    <p:extLst>
      <p:ext uri="{BB962C8B-B14F-4D97-AF65-F5344CB8AC3E}">
        <p14:creationId xmlns:p14="http://schemas.microsoft.com/office/powerpoint/2010/main" val="28849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Companies involved: key trends</a:t>
            </a:r>
          </a:p>
          <a:p>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p:txBody>
          <a:bodyPr>
            <a:normAutofit/>
          </a:bodyPr>
          <a:lstStyle/>
          <a:p>
            <a:r>
              <a:rPr lang="en-GB" dirty="0" smtClean="0"/>
              <a:t>State of play</a:t>
            </a:r>
            <a:endParaRPr lang="en-GB" dirty="0"/>
          </a:p>
        </p:txBody>
      </p:sp>
      <p:sp>
        <p:nvSpPr>
          <p:cNvPr id="5" name="Text Placeholder 4"/>
          <p:cNvSpPr>
            <a:spLocks noGrp="1"/>
          </p:cNvSpPr>
          <p:nvPr>
            <p:ph type="body" sz="quarter" idx="21"/>
          </p:nvPr>
        </p:nvSpPr>
        <p:spPr>
          <a:xfrm>
            <a:off x="394393" y="2618072"/>
            <a:ext cx="8759232" cy="3840479"/>
          </a:xfrm>
          <a:prstGeom prst="rect">
            <a:avLst/>
          </a:prstGeom>
        </p:spPr>
        <p:txBody>
          <a:bodyPr/>
          <a:lstStyle/>
          <a:p>
            <a:pPr marL="342900" lvl="0" indent="-342900">
              <a:buFont typeface="Arial" panose="020B0604020202020204" pitchFamily="34" charset="0"/>
              <a:buChar char="•"/>
            </a:pPr>
            <a:r>
              <a:rPr lang="en-GB" b="1" dirty="0" smtClean="0"/>
              <a:t>Large </a:t>
            </a:r>
            <a:r>
              <a:rPr lang="en-GB" b="1" dirty="0" err="1"/>
              <a:t>agrofood</a:t>
            </a:r>
            <a:r>
              <a:rPr lang="en-GB" b="1" dirty="0"/>
              <a:t> companies</a:t>
            </a:r>
            <a:r>
              <a:rPr lang="en-GB" dirty="0"/>
              <a:t> have recently entered the market (this includes for instance Nestlé, </a:t>
            </a:r>
            <a:r>
              <a:rPr lang="en-GB" dirty="0" err="1"/>
              <a:t>Birdeye</a:t>
            </a:r>
            <a:r>
              <a:rPr lang="en-GB" dirty="0"/>
              <a:t>, Unilever, </a:t>
            </a:r>
            <a:r>
              <a:rPr lang="en-GB" dirty="0" err="1"/>
              <a:t>Gardein</a:t>
            </a:r>
            <a:r>
              <a:rPr lang="en-GB" dirty="0" smtClean="0"/>
              <a:t>)</a:t>
            </a:r>
          </a:p>
          <a:p>
            <a:pPr marL="342900" lvl="0" indent="-342900">
              <a:buFont typeface="Arial" panose="020B0604020202020204" pitchFamily="34" charset="0"/>
              <a:buChar char="•"/>
            </a:pPr>
            <a:endParaRPr lang="fr-FR" dirty="0"/>
          </a:p>
          <a:p>
            <a:pPr marL="342900" indent="-342900">
              <a:buFont typeface="Arial" panose="020B0604020202020204" pitchFamily="34" charset="0"/>
              <a:buChar char="•"/>
            </a:pPr>
            <a:r>
              <a:rPr lang="en-GB" dirty="0"/>
              <a:t>While initially the products were mainly distributed in specialised shops and online, they are now </a:t>
            </a:r>
            <a:r>
              <a:rPr lang="en-GB" b="1" dirty="0"/>
              <a:t>supplied by major retailers</a:t>
            </a:r>
            <a:r>
              <a:rPr lang="en-GB" dirty="0"/>
              <a:t>, whether in North America (e.g. with Tesco) or in the EU (e.g. Carrefour, Aldi, Spar, </a:t>
            </a:r>
            <a:r>
              <a:rPr lang="en-GB" dirty="0" err="1"/>
              <a:t>Auchan</a:t>
            </a:r>
            <a:r>
              <a:rPr lang="en-GB" dirty="0"/>
              <a:t> / </a:t>
            </a:r>
            <a:r>
              <a:rPr lang="en-GB" dirty="0" err="1" smtClean="0"/>
              <a:t>Alcampo</a:t>
            </a:r>
            <a:r>
              <a:rPr lang="en-GB" dirty="0"/>
              <a:t>,</a:t>
            </a:r>
            <a:r>
              <a:rPr lang="en-GB" dirty="0" smtClean="0"/>
              <a:t> Delhaize)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Seafood processing companies</a:t>
            </a:r>
            <a:r>
              <a:rPr lang="en-GB" dirty="0"/>
              <a:t> are progressively diversifying their supply with the development of plant-based products </a:t>
            </a:r>
            <a:r>
              <a:rPr lang="en-GB" dirty="0" smtClean="0"/>
              <a:t>(e.g. Thai </a:t>
            </a:r>
            <a:r>
              <a:rPr lang="en-GB" dirty="0"/>
              <a:t>Union with John West and Petit </a:t>
            </a:r>
            <a:r>
              <a:rPr lang="en-GB" dirty="0" err="1"/>
              <a:t>navire</a:t>
            </a:r>
            <a:r>
              <a:rPr lang="en-GB" dirty="0"/>
              <a:t>; </a:t>
            </a:r>
            <a:r>
              <a:rPr lang="en-GB" dirty="0" err="1" smtClean="0"/>
              <a:t>Insuperabile</a:t>
            </a:r>
            <a:r>
              <a:rPr lang="en-GB" dirty="0" smtClean="0"/>
              <a:t>; </a:t>
            </a:r>
            <a:r>
              <a:rPr lang="en-GB" dirty="0" err="1" smtClean="0"/>
              <a:t>Karavela</a:t>
            </a:r>
            <a:r>
              <a:rPr lang="en-GB" dirty="0" smtClean="0"/>
              <a:t>)</a:t>
            </a:r>
            <a:endParaRPr lang="en-GB" dirty="0"/>
          </a:p>
        </p:txBody>
      </p:sp>
    </p:spTree>
    <p:extLst>
      <p:ext uri="{BB962C8B-B14F-4D97-AF65-F5344CB8AC3E}">
        <p14:creationId xmlns:p14="http://schemas.microsoft.com/office/powerpoint/2010/main" val="1503839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Main species imitated</a:t>
            </a:r>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p:txBody>
          <a:bodyPr>
            <a:normAutofit/>
          </a:bodyPr>
          <a:lstStyle/>
          <a:p>
            <a:r>
              <a:rPr lang="en-GB" dirty="0" smtClean="0"/>
              <a:t>State of play</a:t>
            </a:r>
            <a:endParaRPr lang="en-GB" dirty="0"/>
          </a:p>
        </p:txBody>
      </p:sp>
      <p:sp>
        <p:nvSpPr>
          <p:cNvPr id="5" name="Text Placeholder 4"/>
          <p:cNvSpPr>
            <a:spLocks noGrp="1"/>
          </p:cNvSpPr>
          <p:nvPr>
            <p:ph type="body" sz="quarter" idx="21"/>
          </p:nvPr>
        </p:nvSpPr>
        <p:spPr>
          <a:xfrm>
            <a:off x="394393" y="2935704"/>
            <a:ext cx="6170036" cy="3619100"/>
          </a:xfrm>
          <a:prstGeom prst="rect">
            <a:avLst/>
          </a:prstGeom>
        </p:spPr>
        <p:txBody>
          <a:bodyPr/>
          <a:lstStyle/>
          <a:p>
            <a:pPr lvl="0"/>
            <a:r>
              <a:rPr lang="en-GB" dirty="0"/>
              <a:t>The main species imitated are </a:t>
            </a:r>
            <a:r>
              <a:rPr lang="en-GB" b="1" dirty="0"/>
              <a:t>tuna, whitefish</a:t>
            </a:r>
            <a:r>
              <a:rPr lang="en-GB" dirty="0"/>
              <a:t> (for fish finger-like products), </a:t>
            </a:r>
            <a:r>
              <a:rPr lang="en-GB" b="1" dirty="0"/>
              <a:t>salmon, shrimp and crab</a:t>
            </a:r>
            <a:r>
              <a:rPr lang="en-GB" dirty="0"/>
              <a:t> (with crab cake and similar products mostly sold in the North American market), which account for around 78% of the 228 products listed in our database. </a:t>
            </a:r>
            <a:endParaRPr lang="en-GB" dirty="0" smtClean="0"/>
          </a:p>
          <a:p>
            <a:pPr lvl="0"/>
            <a:endParaRPr lang="fr-FR" dirty="0"/>
          </a:p>
          <a:p>
            <a:r>
              <a:rPr lang="en-GB" dirty="0"/>
              <a:t>These </a:t>
            </a:r>
            <a:r>
              <a:rPr lang="en-GB" b="1" dirty="0"/>
              <a:t>most-imitated species</a:t>
            </a:r>
            <a:r>
              <a:rPr lang="en-GB" dirty="0"/>
              <a:t> are also the </a:t>
            </a:r>
            <a:r>
              <a:rPr lang="en-GB" b="1" dirty="0"/>
              <a:t>most-consumed species</a:t>
            </a:r>
            <a:r>
              <a:rPr lang="en-GB" dirty="0"/>
              <a:t> in the EU. This finding shows that the production of plant-based substitutes mirrors the actual consumption of genuine seafood </a:t>
            </a:r>
            <a:r>
              <a:rPr lang="en-GB" dirty="0" smtClean="0"/>
              <a:t>products</a:t>
            </a:r>
            <a:r>
              <a:rPr lang="en-GB" dirty="0" smtClean="0">
                <a:sym typeface="Wingdings" panose="05000000000000000000" pitchFamily="2" charset="2"/>
              </a:rPr>
              <a:t> </a:t>
            </a:r>
            <a:r>
              <a:rPr lang="en-GB" b="1" dirty="0" smtClean="0">
                <a:sym typeface="Wingdings" panose="05000000000000000000" pitchFamily="2" charset="2"/>
              </a:rPr>
              <a:t>competition</a:t>
            </a:r>
            <a:endParaRPr lang="en-GB" b="1" dirty="0"/>
          </a:p>
        </p:txBody>
      </p:sp>
      <p:pic>
        <p:nvPicPr>
          <p:cNvPr id="8" name="Image 7"/>
          <p:cNvPicPr/>
          <p:nvPr/>
        </p:nvPicPr>
        <p:blipFill rotWithShape="1">
          <a:blip r:embed="rId2"/>
          <a:srcRect l="24036" t="22761" r="37689" b="34768"/>
          <a:stretch/>
        </p:blipFill>
        <p:spPr bwMode="auto">
          <a:xfrm>
            <a:off x="7395882" y="1264024"/>
            <a:ext cx="3962400" cy="2339789"/>
          </a:xfrm>
          <a:prstGeom prst="rect">
            <a:avLst/>
          </a:prstGeom>
          <a:ln>
            <a:noFill/>
          </a:ln>
          <a:extLst>
            <a:ext uri="{53640926-AAD7-44D8-BBD7-CCE9431645EC}">
              <a14:shadowObscured xmlns:a14="http://schemas.microsoft.com/office/drawing/2010/main"/>
            </a:ext>
          </a:extLst>
        </p:spPr>
      </p:pic>
      <p:pic>
        <p:nvPicPr>
          <p:cNvPr id="9" name="Image 8"/>
          <p:cNvPicPr/>
          <p:nvPr/>
        </p:nvPicPr>
        <p:blipFill rotWithShape="1">
          <a:blip r:embed="rId3"/>
          <a:srcRect l="20835" t="8212" r="21957" b="46074"/>
          <a:stretch/>
        </p:blipFill>
        <p:spPr bwMode="auto">
          <a:xfrm>
            <a:off x="7247823" y="3926541"/>
            <a:ext cx="4134351" cy="2079822"/>
          </a:xfrm>
          <a:prstGeom prst="rect">
            <a:avLst/>
          </a:prstGeom>
          <a:ln>
            <a:noFill/>
          </a:ln>
          <a:extLst>
            <a:ext uri="{53640926-AAD7-44D8-BBD7-CCE9431645EC}">
              <a14:shadowObscured xmlns:a14="http://schemas.microsoft.com/office/drawing/2010/main"/>
            </a:ext>
          </a:extLst>
        </p:spPr>
      </p:pic>
      <p:sp>
        <p:nvSpPr>
          <p:cNvPr id="10" name="Text Placeholder 1"/>
          <p:cNvSpPr txBox="1">
            <a:spLocks/>
          </p:cNvSpPr>
          <p:nvPr/>
        </p:nvSpPr>
        <p:spPr>
          <a:xfrm>
            <a:off x="7586750" y="1012063"/>
            <a:ext cx="3670313" cy="34274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GB" sz="1600" dirty="0" smtClean="0"/>
              <a:t>Main species imitated</a:t>
            </a:r>
            <a:endParaRPr lang="en-GB" sz="1600" dirty="0"/>
          </a:p>
        </p:txBody>
      </p:sp>
      <p:sp>
        <p:nvSpPr>
          <p:cNvPr id="11" name="Text Placeholder 1"/>
          <p:cNvSpPr txBox="1">
            <a:spLocks/>
          </p:cNvSpPr>
          <p:nvPr/>
        </p:nvSpPr>
        <p:spPr>
          <a:xfrm>
            <a:off x="7607286" y="3645280"/>
            <a:ext cx="3670313" cy="28126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GB" sz="1600" dirty="0" smtClean="0"/>
              <a:t>Main species consumed in the EU</a:t>
            </a:r>
            <a:endParaRPr lang="en-GB" sz="1600" dirty="0"/>
          </a:p>
        </p:txBody>
      </p:sp>
    </p:spTree>
    <p:extLst>
      <p:ext uri="{BB962C8B-B14F-4D97-AF65-F5344CB8AC3E}">
        <p14:creationId xmlns:p14="http://schemas.microsoft.com/office/powerpoint/2010/main" val="249576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Main ingredients </a:t>
            </a:r>
          </a:p>
          <a:p>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p:txBody>
          <a:bodyPr>
            <a:normAutofit/>
          </a:bodyPr>
          <a:lstStyle/>
          <a:p>
            <a:r>
              <a:rPr lang="en-GB" dirty="0" smtClean="0"/>
              <a:t>State of play</a:t>
            </a:r>
            <a:endParaRPr lang="en-GB" dirty="0"/>
          </a:p>
        </p:txBody>
      </p:sp>
      <p:sp>
        <p:nvSpPr>
          <p:cNvPr id="5" name="Text Placeholder 4"/>
          <p:cNvSpPr>
            <a:spLocks noGrp="1"/>
          </p:cNvSpPr>
          <p:nvPr>
            <p:ph type="body" sz="quarter" idx="21"/>
          </p:nvPr>
        </p:nvSpPr>
        <p:spPr>
          <a:xfrm>
            <a:off x="303529" y="4241074"/>
            <a:ext cx="9219872" cy="1745235"/>
          </a:xfrm>
          <a:prstGeom prst="rect">
            <a:avLst/>
          </a:prstGeom>
        </p:spPr>
        <p:txBody>
          <a:bodyPr/>
          <a:lstStyle/>
          <a:p>
            <a:pPr lvl="1">
              <a:spcAft>
                <a:spcPts val="600"/>
              </a:spcAft>
            </a:pPr>
            <a:r>
              <a:rPr lang="en-GB" sz="2000" dirty="0" smtClean="0"/>
              <a:t>Plant-based </a:t>
            </a:r>
            <a:r>
              <a:rPr lang="en-GB" sz="2000" dirty="0"/>
              <a:t>seafood substitutes are the result of a highly complex </a:t>
            </a:r>
            <a:r>
              <a:rPr lang="en-GB" sz="2000" b="1" dirty="0"/>
              <a:t>industrial </a:t>
            </a:r>
            <a:r>
              <a:rPr lang="en-GB" sz="2000" b="1" dirty="0" smtClean="0"/>
              <a:t>process</a:t>
            </a:r>
          </a:p>
          <a:p>
            <a:pPr lvl="2">
              <a:buFont typeface="Wingdings" panose="05000000000000000000" pitchFamily="2" charset="2"/>
              <a:buChar char="à"/>
            </a:pPr>
            <a:r>
              <a:rPr lang="en-GB" sz="2000" dirty="0" smtClean="0">
                <a:sym typeface="Wingdings" panose="05000000000000000000" pitchFamily="2" charset="2"/>
              </a:rPr>
              <a:t>s</a:t>
            </a:r>
            <a:r>
              <a:rPr lang="en-GB" sz="2000" dirty="0" smtClean="0"/>
              <a:t>everal </a:t>
            </a:r>
            <a:r>
              <a:rPr lang="en-GB" sz="2000" dirty="0"/>
              <a:t>steps, including </a:t>
            </a:r>
            <a:r>
              <a:rPr lang="en-GB" sz="2000" b="1" dirty="0"/>
              <a:t>extrusion</a:t>
            </a:r>
            <a:r>
              <a:rPr lang="en-GB" sz="2000" dirty="0"/>
              <a:t>, electrospinning, wet spinning and </a:t>
            </a:r>
            <a:r>
              <a:rPr lang="en-GB" sz="2000" b="1" dirty="0" smtClean="0"/>
              <a:t>3D-printing</a:t>
            </a:r>
          </a:p>
          <a:p>
            <a:pPr lvl="2">
              <a:buFont typeface="Wingdings" panose="05000000000000000000" pitchFamily="2" charset="2"/>
              <a:buChar char="à"/>
            </a:pPr>
            <a:r>
              <a:rPr lang="en-GB" sz="2000" dirty="0"/>
              <a:t>environmental footprint associated with the transport of </a:t>
            </a:r>
            <a:r>
              <a:rPr lang="en-GB" sz="2000" dirty="0" smtClean="0"/>
              <a:t>(mostly </a:t>
            </a:r>
            <a:r>
              <a:rPr lang="en-GB" sz="2000" b="1" dirty="0" smtClean="0"/>
              <a:t>imported</a:t>
            </a:r>
            <a:r>
              <a:rPr lang="en-GB" sz="2000" dirty="0" smtClean="0"/>
              <a:t>) ingredients (e.g. </a:t>
            </a:r>
            <a:r>
              <a:rPr lang="en-GB" sz="2000" dirty="0" err="1" smtClean="0"/>
              <a:t>konjac</a:t>
            </a:r>
            <a:r>
              <a:rPr lang="en-GB" sz="2000" dirty="0" smtClean="0"/>
              <a:t> for imitated shellfish) and </a:t>
            </a:r>
            <a:r>
              <a:rPr lang="en-GB" sz="2000" dirty="0"/>
              <a:t>high-energy </a:t>
            </a:r>
            <a:r>
              <a:rPr lang="en-GB" sz="2000" dirty="0" smtClean="0"/>
              <a:t>consumption may </a:t>
            </a:r>
            <a:r>
              <a:rPr lang="en-GB" sz="2000" b="1" dirty="0" smtClean="0"/>
              <a:t>challenge</a:t>
            </a:r>
            <a:r>
              <a:rPr lang="en-GB" sz="2000" dirty="0" smtClean="0"/>
              <a:t> </a:t>
            </a:r>
            <a:r>
              <a:rPr lang="en-GB" sz="2000" dirty="0"/>
              <a:t>the organic or vegan nature of the products.</a:t>
            </a:r>
            <a:endParaRPr lang="fr-FR" sz="2000" dirty="0"/>
          </a:p>
          <a:p>
            <a:pPr lvl="2">
              <a:buFont typeface="Wingdings" panose="05000000000000000000" pitchFamily="2" charset="2"/>
              <a:buChar char="à"/>
            </a:pPr>
            <a:endParaRPr lang="fr-FR" sz="1800" dirty="0"/>
          </a:p>
        </p:txBody>
      </p:sp>
      <p:sp>
        <p:nvSpPr>
          <p:cNvPr id="7" name="Text Placeholder 1"/>
          <p:cNvSpPr txBox="1">
            <a:spLocks/>
          </p:cNvSpPr>
          <p:nvPr/>
        </p:nvSpPr>
        <p:spPr>
          <a:xfrm>
            <a:off x="9727474" y="4241074"/>
            <a:ext cx="2300903" cy="110973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GB" sz="1600" dirty="0" smtClean="0"/>
              <a:t>Main steps involved in the development of plant-based seafood alternatives (</a:t>
            </a:r>
            <a:r>
              <a:rPr lang="en-GB" sz="1600" dirty="0" err="1" smtClean="0"/>
              <a:t>Abotsi</a:t>
            </a:r>
            <a:r>
              <a:rPr lang="en-GB" sz="1600" dirty="0" smtClean="0"/>
              <a:t> et al. (2024)</a:t>
            </a:r>
            <a:endParaRPr lang="en-GB" sz="1600" dirty="0"/>
          </a:p>
        </p:txBody>
      </p:sp>
      <p:pic>
        <p:nvPicPr>
          <p:cNvPr id="6" name="Picture 5"/>
          <p:cNvPicPr>
            <a:picLocks noChangeAspect="1"/>
          </p:cNvPicPr>
          <p:nvPr/>
        </p:nvPicPr>
        <p:blipFill>
          <a:blip r:embed="rId2"/>
          <a:stretch>
            <a:fillRect/>
          </a:stretch>
        </p:blipFill>
        <p:spPr>
          <a:xfrm>
            <a:off x="6733295" y="1193732"/>
            <a:ext cx="5290152" cy="2797912"/>
          </a:xfrm>
          <a:prstGeom prst="rect">
            <a:avLst/>
          </a:prstGeom>
        </p:spPr>
      </p:pic>
      <p:sp>
        <p:nvSpPr>
          <p:cNvPr id="11" name="Text Placeholder 4"/>
          <p:cNvSpPr txBox="1">
            <a:spLocks/>
          </p:cNvSpPr>
          <p:nvPr/>
        </p:nvSpPr>
        <p:spPr>
          <a:xfrm>
            <a:off x="303529" y="2516846"/>
            <a:ext cx="6242912" cy="147479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lvl="1">
              <a:spcAft>
                <a:spcPts val="600"/>
              </a:spcAft>
            </a:pPr>
            <a:r>
              <a:rPr lang="en-GB" sz="2000" b="1" dirty="0" smtClean="0"/>
              <a:t>Soy</a:t>
            </a:r>
            <a:r>
              <a:rPr lang="en-GB" sz="2000" dirty="0" smtClean="0"/>
              <a:t>, peas and </a:t>
            </a:r>
            <a:r>
              <a:rPr lang="en-GB" sz="2000" b="1" dirty="0" smtClean="0"/>
              <a:t>wheat</a:t>
            </a:r>
            <a:r>
              <a:rPr lang="en-GB" sz="2000" dirty="0" smtClean="0"/>
              <a:t> are the main sources of protein </a:t>
            </a:r>
            <a:r>
              <a:rPr lang="en-GB" sz="2000" dirty="0" smtClean="0">
                <a:sym typeface="Wingdings" panose="05000000000000000000" pitchFamily="2" charset="2"/>
              </a:rPr>
              <a:t> </a:t>
            </a:r>
            <a:r>
              <a:rPr lang="en-GB" sz="2000" b="1" dirty="0" smtClean="0">
                <a:sym typeface="Wingdings" panose="05000000000000000000" pitchFamily="2" charset="2"/>
              </a:rPr>
              <a:t>allergens</a:t>
            </a:r>
            <a:endParaRPr lang="fr-FR" sz="2000" b="1" dirty="0" smtClean="0"/>
          </a:p>
          <a:p>
            <a:pPr lvl="1">
              <a:spcAft>
                <a:spcPts val="600"/>
              </a:spcAft>
            </a:pPr>
            <a:r>
              <a:rPr lang="en-US" sz="2000" b="1" dirty="0" smtClean="0"/>
              <a:t>Additives</a:t>
            </a:r>
            <a:r>
              <a:rPr lang="en-US" sz="2000" dirty="0" smtClean="0"/>
              <a:t> are always needed, which can include salt, </a:t>
            </a:r>
            <a:r>
              <a:rPr lang="en-US" sz="2000" b="1" dirty="0" smtClean="0"/>
              <a:t>fat</a:t>
            </a:r>
            <a:r>
              <a:rPr lang="en-US" sz="2000" dirty="0" smtClean="0"/>
              <a:t> or other ingredients, which in general are </a:t>
            </a:r>
            <a:r>
              <a:rPr lang="en-US" sz="2000" b="1" dirty="0" smtClean="0"/>
              <a:t>not in line with the characteristics of authentic seafood</a:t>
            </a:r>
            <a:r>
              <a:rPr lang="en-US" sz="2000" dirty="0" smtClean="0"/>
              <a:t> products. </a:t>
            </a:r>
          </a:p>
        </p:txBody>
      </p:sp>
    </p:spTree>
    <p:extLst>
      <p:ext uri="{BB962C8B-B14F-4D97-AF65-F5344CB8AC3E}">
        <p14:creationId xmlns:p14="http://schemas.microsoft.com/office/powerpoint/2010/main" val="2815788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Regulatory frameworks</a:t>
            </a:r>
          </a:p>
          <a:p>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p:txBody>
          <a:bodyPr>
            <a:normAutofit/>
          </a:bodyPr>
          <a:lstStyle/>
          <a:p>
            <a:r>
              <a:rPr lang="en-GB" dirty="0" smtClean="0"/>
              <a:t>Labelling issues</a:t>
            </a:r>
            <a:endParaRPr lang="en-GB" dirty="0"/>
          </a:p>
        </p:txBody>
      </p:sp>
      <p:sp>
        <p:nvSpPr>
          <p:cNvPr id="5" name="Text Placeholder 4"/>
          <p:cNvSpPr>
            <a:spLocks noGrp="1"/>
          </p:cNvSpPr>
          <p:nvPr>
            <p:ph type="body" sz="quarter" idx="21"/>
          </p:nvPr>
        </p:nvSpPr>
        <p:spPr>
          <a:xfrm>
            <a:off x="394392" y="2618072"/>
            <a:ext cx="9240495" cy="3840479"/>
          </a:xfrm>
          <a:prstGeom prst="rect">
            <a:avLst/>
          </a:prstGeom>
        </p:spPr>
        <p:txBody>
          <a:bodyPr/>
          <a:lstStyle/>
          <a:p>
            <a:pPr marL="179388" lvl="2" indent="0">
              <a:spcAft>
                <a:spcPts val="600"/>
              </a:spcAft>
              <a:buNone/>
            </a:pPr>
            <a:r>
              <a:rPr lang="en-US" sz="2000" b="1" dirty="0" smtClean="0"/>
              <a:t>Seafood </a:t>
            </a:r>
            <a:r>
              <a:rPr lang="en-GB" sz="2000" b="1" dirty="0"/>
              <a:t>products </a:t>
            </a:r>
            <a:r>
              <a:rPr lang="en-GB" sz="2000" dirty="0"/>
              <a:t>must abide by the </a:t>
            </a:r>
            <a:r>
              <a:rPr lang="en-GB" sz="2000" b="1" dirty="0"/>
              <a:t>marketing and labelling rules</a:t>
            </a:r>
            <a:r>
              <a:rPr lang="en-GB" sz="2000" dirty="0"/>
              <a:t> laid down under Article 35 of Regulation 1379/</a:t>
            </a:r>
            <a:r>
              <a:rPr lang="en-GB" sz="2000" b="1" u="sng" dirty="0"/>
              <a:t>2013</a:t>
            </a:r>
            <a:r>
              <a:rPr lang="en-GB" sz="2000" b="1" dirty="0"/>
              <a:t> </a:t>
            </a:r>
            <a:r>
              <a:rPr lang="en-GB" sz="2000" dirty="0"/>
              <a:t>on the Common Market Organisation (the </a:t>
            </a:r>
            <a:r>
              <a:rPr lang="en-GB" sz="2000" b="1" dirty="0"/>
              <a:t>CMO Regulation</a:t>
            </a:r>
            <a:r>
              <a:rPr lang="en-GB" sz="2000" dirty="0" smtClean="0"/>
              <a:t>) </a:t>
            </a:r>
            <a:r>
              <a:rPr lang="en-GB" sz="2000" b="1" dirty="0" smtClean="0"/>
              <a:t>AND</a:t>
            </a:r>
            <a:r>
              <a:rPr lang="en-GB" sz="2000" dirty="0" smtClean="0"/>
              <a:t> </a:t>
            </a:r>
            <a:r>
              <a:rPr lang="en-GB" sz="2000" dirty="0"/>
              <a:t>respect the rules laid down under the Regulation 1169/</a:t>
            </a:r>
            <a:r>
              <a:rPr lang="en-GB" sz="2000" b="1" u="sng" dirty="0"/>
              <a:t>2011</a:t>
            </a:r>
            <a:r>
              <a:rPr lang="en-GB" sz="2000" dirty="0"/>
              <a:t> on Food Information to Consumers (the </a:t>
            </a:r>
            <a:r>
              <a:rPr lang="en-GB" sz="2000" b="1" dirty="0"/>
              <a:t>FIC Regulation</a:t>
            </a:r>
            <a:r>
              <a:rPr lang="en-GB" sz="2000" dirty="0"/>
              <a:t>). </a:t>
            </a:r>
            <a:endParaRPr lang="en-GB" sz="2000" dirty="0" smtClean="0"/>
          </a:p>
          <a:p>
            <a:pPr marL="179388" lvl="2" indent="0">
              <a:spcAft>
                <a:spcPts val="600"/>
              </a:spcAft>
              <a:buNone/>
            </a:pPr>
            <a:r>
              <a:rPr lang="en-GB" sz="2000" dirty="0" smtClean="0"/>
              <a:t>Plant-based </a:t>
            </a:r>
            <a:r>
              <a:rPr lang="en-GB" sz="2000" dirty="0"/>
              <a:t>substitutes </a:t>
            </a:r>
            <a:r>
              <a:rPr lang="en-GB" sz="2000" b="1" dirty="0"/>
              <a:t>only</a:t>
            </a:r>
            <a:r>
              <a:rPr lang="en-GB" sz="2000" dirty="0"/>
              <a:t> have to comply with the </a:t>
            </a:r>
            <a:r>
              <a:rPr lang="en-GB" sz="2000" b="1" dirty="0"/>
              <a:t>FIC Regulation</a:t>
            </a:r>
            <a:r>
              <a:rPr lang="en-GB" sz="2000" dirty="0"/>
              <a:t>, except if made from seaweed or algae. </a:t>
            </a:r>
            <a:endParaRPr lang="fr-FR" sz="2000" dirty="0"/>
          </a:p>
          <a:p>
            <a:pPr marL="179388" lvl="2" indent="0">
              <a:spcAft>
                <a:spcPts val="600"/>
              </a:spcAft>
              <a:buNone/>
            </a:pPr>
            <a:r>
              <a:rPr lang="en-US" sz="2000" dirty="0" smtClean="0"/>
              <a:t>Prescriptions </a:t>
            </a:r>
            <a:r>
              <a:rPr lang="en-US" sz="2000" dirty="0"/>
              <a:t>on fair information practices laid down under Article 7 of the FIC Regulation provide that “</a:t>
            </a:r>
            <a:r>
              <a:rPr lang="en-US" sz="2000" b="1" i="1" dirty="0"/>
              <a:t>Food information should not be misleading</a:t>
            </a:r>
            <a:r>
              <a:rPr lang="en-US" sz="2000" dirty="0"/>
              <a:t>”, inter alia, as to the </a:t>
            </a:r>
            <a:r>
              <a:rPr lang="en-US" sz="2000" b="1" dirty="0"/>
              <a:t>nature</a:t>
            </a:r>
            <a:r>
              <a:rPr lang="en-US" sz="2000" i="1" dirty="0"/>
              <a:t> </a:t>
            </a:r>
            <a:r>
              <a:rPr lang="en-US" sz="2000" dirty="0"/>
              <a:t>and the </a:t>
            </a:r>
            <a:r>
              <a:rPr lang="en-US" sz="2000" b="1" dirty="0"/>
              <a:t>identity</a:t>
            </a:r>
            <a:r>
              <a:rPr lang="en-US" sz="2000" dirty="0"/>
              <a:t> of the food (</a:t>
            </a:r>
            <a:r>
              <a:rPr lang="en-GB" sz="2000" dirty="0"/>
              <a:t>Paragraph</a:t>
            </a:r>
            <a:r>
              <a:rPr lang="en-US" sz="2000" dirty="0"/>
              <a:t> a) or </a:t>
            </a:r>
            <a:r>
              <a:rPr lang="en-US" sz="2000" b="1" dirty="0"/>
              <a:t>by suggesting</a:t>
            </a:r>
            <a:r>
              <a:rPr lang="en-US" sz="2000" dirty="0"/>
              <a:t>, by </a:t>
            </a:r>
            <a:r>
              <a:rPr lang="en-US" sz="2000" b="1" dirty="0"/>
              <a:t>means of the appearance</a:t>
            </a:r>
            <a:r>
              <a:rPr lang="en-US" sz="2000" dirty="0"/>
              <a:t>, the description or pictorial representations, the </a:t>
            </a:r>
            <a:r>
              <a:rPr lang="en-US" sz="2000" b="1" dirty="0"/>
              <a:t>presence of a particular food or an ingredient</a:t>
            </a:r>
            <a:r>
              <a:rPr lang="en-US" sz="2000" i="1" dirty="0"/>
              <a:t> </a:t>
            </a:r>
            <a:r>
              <a:rPr lang="en-US" sz="2000" dirty="0"/>
              <a:t>which actually has been </a:t>
            </a:r>
            <a:r>
              <a:rPr lang="en-US" sz="2000" b="1" dirty="0"/>
              <a:t>substituted</a:t>
            </a:r>
            <a:r>
              <a:rPr lang="en-US" sz="2000" dirty="0"/>
              <a:t> with a different one.</a:t>
            </a:r>
            <a:endParaRPr lang="en-GB" sz="2000" dirty="0" smtClean="0"/>
          </a:p>
        </p:txBody>
      </p:sp>
    </p:spTree>
    <p:extLst>
      <p:ext uri="{BB962C8B-B14F-4D97-AF65-F5344CB8AC3E}">
        <p14:creationId xmlns:p14="http://schemas.microsoft.com/office/powerpoint/2010/main" val="204478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Potentially </a:t>
            </a:r>
            <a:r>
              <a:rPr lang="en-GB" dirty="0" smtClean="0"/>
              <a:t>non-compliant practices</a:t>
            </a:r>
          </a:p>
          <a:p>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a:xfrm>
            <a:off x="394392" y="960179"/>
            <a:ext cx="8336653" cy="815859"/>
          </a:xfrm>
        </p:spPr>
        <p:txBody>
          <a:bodyPr>
            <a:normAutofit fontScale="90000"/>
          </a:bodyPr>
          <a:lstStyle/>
          <a:p>
            <a:r>
              <a:rPr lang="en-GB" dirty="0" smtClean="0"/>
              <a:t>Labelling issues</a:t>
            </a:r>
            <a:br>
              <a:rPr lang="en-GB" dirty="0" smtClean="0"/>
            </a:br>
            <a:endParaRPr lang="en-GB" dirty="0"/>
          </a:p>
        </p:txBody>
      </p:sp>
      <p:pic>
        <p:nvPicPr>
          <p:cNvPr id="9" name="Image 8"/>
          <p:cNvPicPr/>
          <p:nvPr/>
        </p:nvPicPr>
        <p:blipFill rotWithShape="1">
          <a:blip r:embed="rId2"/>
          <a:srcRect l="25505" t="13587" r="26756" b="52969"/>
          <a:stretch/>
        </p:blipFill>
        <p:spPr bwMode="auto">
          <a:xfrm>
            <a:off x="484094" y="2761129"/>
            <a:ext cx="8857130" cy="31923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130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2015507"/>
            <a:ext cx="10722786" cy="602565"/>
          </a:xfrm>
        </p:spPr>
        <p:txBody>
          <a:bodyPr/>
          <a:lstStyle/>
          <a:p>
            <a:r>
              <a:rPr lang="en-GB" dirty="0" smtClean="0"/>
              <a:t>Examples of invented names</a:t>
            </a:r>
          </a:p>
          <a:p>
            <a:endParaRPr lang="en-GB" dirty="0"/>
          </a:p>
        </p:txBody>
      </p:sp>
      <p:sp>
        <p:nvSpPr>
          <p:cNvPr id="3" name="Text Placeholder 2"/>
          <p:cNvSpPr>
            <a:spLocks noGrp="1"/>
          </p:cNvSpPr>
          <p:nvPr>
            <p:ph type="body" sz="quarter" idx="20"/>
          </p:nvPr>
        </p:nvSpPr>
        <p:spPr/>
        <p:txBody>
          <a:bodyPr/>
          <a:lstStyle/>
          <a:p>
            <a:r>
              <a:rPr lang="en-GB" dirty="0"/>
              <a:t>Labelling of plant-based seafood substitutes</a:t>
            </a:r>
          </a:p>
        </p:txBody>
      </p:sp>
      <p:sp>
        <p:nvSpPr>
          <p:cNvPr id="4" name="Title 3"/>
          <p:cNvSpPr>
            <a:spLocks noGrp="1"/>
          </p:cNvSpPr>
          <p:nvPr>
            <p:ph type="ctrTitle"/>
          </p:nvPr>
        </p:nvSpPr>
        <p:spPr/>
        <p:txBody>
          <a:bodyPr>
            <a:normAutofit/>
          </a:bodyPr>
          <a:lstStyle/>
          <a:p>
            <a:r>
              <a:rPr lang="en-GB" dirty="0" smtClean="0"/>
              <a:t>Labelling issues</a:t>
            </a:r>
            <a:endParaRPr lang="en-GB" dirty="0"/>
          </a:p>
        </p:txBody>
      </p:sp>
      <p:sp>
        <p:nvSpPr>
          <p:cNvPr id="9" name="Text Placeholder 4"/>
          <p:cNvSpPr>
            <a:spLocks noGrp="1"/>
          </p:cNvSpPr>
          <p:nvPr>
            <p:ph type="body" sz="quarter" idx="21"/>
          </p:nvPr>
        </p:nvSpPr>
        <p:spPr>
          <a:xfrm>
            <a:off x="394393" y="2543440"/>
            <a:ext cx="4742384" cy="3915112"/>
          </a:xfrm>
          <a:prstGeom prst="rect">
            <a:avLst/>
          </a:prstGeom>
        </p:spPr>
        <p:txBody>
          <a:bodyPr/>
          <a:lstStyle/>
          <a:p>
            <a:pPr marL="179388" lvl="2" indent="0">
              <a:buNone/>
            </a:pPr>
            <a:r>
              <a:rPr lang="en-GB" sz="2000" dirty="0" err="1"/>
              <a:t>Aubergeel</a:t>
            </a:r>
            <a:endParaRPr lang="en-GB" sz="2000" dirty="0"/>
          </a:p>
          <a:p>
            <a:pPr marL="179388" lvl="2" indent="0">
              <a:buNone/>
            </a:pPr>
            <a:r>
              <a:rPr lang="en-GB" sz="2000" dirty="0" err="1"/>
              <a:t>Buñuelos</a:t>
            </a:r>
            <a:r>
              <a:rPr lang="en-GB" sz="2000" dirty="0"/>
              <a:t> </a:t>
            </a:r>
            <a:r>
              <a:rPr lang="en-GB" sz="2000" dirty="0" err="1"/>
              <a:t>Vacalao</a:t>
            </a:r>
            <a:r>
              <a:rPr lang="en-GB" sz="2000" dirty="0"/>
              <a:t> (tapas)</a:t>
            </a:r>
          </a:p>
          <a:p>
            <a:pPr marL="179388" lvl="2" indent="0">
              <a:buNone/>
            </a:pPr>
            <a:r>
              <a:rPr lang="en-GB" sz="2000" dirty="0"/>
              <a:t>Cap </a:t>
            </a:r>
            <a:r>
              <a:rPr lang="en-GB" sz="2000" dirty="0" err="1"/>
              <a:t>Végétal</a:t>
            </a:r>
            <a:r>
              <a:rPr lang="en-GB" sz="2000" dirty="0"/>
              <a:t> - </a:t>
            </a:r>
            <a:r>
              <a:rPr lang="en-GB" sz="2000" dirty="0" err="1"/>
              <a:t>Emietté</a:t>
            </a:r>
            <a:r>
              <a:rPr lang="en-GB" sz="2000" dirty="0"/>
              <a:t> </a:t>
            </a:r>
            <a:r>
              <a:rPr lang="en-GB" sz="2000" dirty="0" err="1"/>
              <a:t>Mariné</a:t>
            </a:r>
            <a:endParaRPr lang="en-GB" sz="2000" dirty="0"/>
          </a:p>
          <a:p>
            <a:pPr marL="179388" lvl="2" indent="0">
              <a:buNone/>
            </a:pPr>
            <a:r>
              <a:rPr lang="en-GB" sz="2000" dirty="0"/>
              <a:t>Cap </a:t>
            </a:r>
            <a:r>
              <a:rPr lang="en-GB" sz="2000" dirty="0" err="1"/>
              <a:t>Végétal</a:t>
            </a:r>
            <a:r>
              <a:rPr lang="en-GB" sz="2000" dirty="0"/>
              <a:t> - </a:t>
            </a:r>
            <a:r>
              <a:rPr lang="en-GB" sz="2000" dirty="0" err="1"/>
              <a:t>Salade</a:t>
            </a:r>
            <a:r>
              <a:rPr lang="en-GB" sz="2000" dirty="0"/>
              <a:t> </a:t>
            </a:r>
            <a:r>
              <a:rPr lang="en-GB" sz="2000" dirty="0" err="1"/>
              <a:t>d'émietté</a:t>
            </a:r>
            <a:r>
              <a:rPr lang="en-GB" sz="2000" dirty="0"/>
              <a:t> </a:t>
            </a:r>
            <a:r>
              <a:rPr lang="en-GB" sz="2000" dirty="0" err="1"/>
              <a:t>végetale</a:t>
            </a:r>
            <a:endParaRPr lang="en-GB" sz="2000" dirty="0"/>
          </a:p>
          <a:p>
            <a:pPr marL="179388" lvl="2" indent="0">
              <a:buNone/>
            </a:pPr>
            <a:r>
              <a:rPr lang="en-GB" sz="2000" dirty="0" err="1"/>
              <a:t>Cavi</a:t>
            </a:r>
            <a:r>
              <a:rPr lang="en-GB" sz="2000" dirty="0"/>
              <a:t>-art ® - kelp caviar</a:t>
            </a:r>
          </a:p>
          <a:p>
            <a:pPr marL="179388" lvl="2" indent="0">
              <a:buNone/>
            </a:pPr>
            <a:r>
              <a:rPr lang="en-GB" sz="2000" dirty="0"/>
              <a:t>Crispy chili </a:t>
            </a:r>
            <a:r>
              <a:rPr lang="en-GB" sz="2000" dirty="0" err="1"/>
              <a:t>shrimpz</a:t>
            </a:r>
            <a:endParaRPr lang="en-GB" sz="2000" dirty="0"/>
          </a:p>
          <a:p>
            <a:pPr marL="179388" lvl="2" indent="0">
              <a:buNone/>
            </a:pPr>
            <a:r>
              <a:rPr lang="en-GB" sz="2000" dirty="0"/>
              <a:t>Crispy coconut </a:t>
            </a:r>
            <a:r>
              <a:rPr lang="en-GB" sz="2000" dirty="0" err="1"/>
              <a:t>shrimpz</a:t>
            </a:r>
            <a:endParaRPr lang="en-GB" sz="2000" dirty="0"/>
          </a:p>
          <a:p>
            <a:pPr marL="179388" lvl="2" indent="0">
              <a:buNone/>
            </a:pPr>
            <a:r>
              <a:rPr lang="en-GB" sz="2000" dirty="0"/>
              <a:t>Crispy lemon </a:t>
            </a:r>
            <a:r>
              <a:rPr lang="en-GB" sz="2000" dirty="0" err="1"/>
              <a:t>shrimpz</a:t>
            </a:r>
            <a:endParaRPr lang="en-GB" sz="2000" dirty="0"/>
          </a:p>
          <a:p>
            <a:pPr marL="179388" lvl="2" indent="0">
              <a:buNone/>
            </a:pPr>
            <a:r>
              <a:rPr lang="en-GB" sz="2000" dirty="0" err="1"/>
              <a:t>Delicias</a:t>
            </a:r>
            <a:r>
              <a:rPr lang="en-GB" sz="2000" dirty="0"/>
              <a:t> de </a:t>
            </a:r>
            <a:r>
              <a:rPr lang="en-GB" sz="2000" dirty="0" err="1"/>
              <a:t>Vegatun</a:t>
            </a:r>
            <a:endParaRPr lang="en-GB" sz="2000" dirty="0"/>
          </a:p>
          <a:p>
            <a:pPr marL="179388" lvl="2" indent="0">
              <a:buNone/>
            </a:pPr>
            <a:r>
              <a:rPr lang="en-GB" sz="2000" dirty="0"/>
              <a:t>Filet </a:t>
            </a:r>
            <a:r>
              <a:rPr lang="en-GB" sz="2000" dirty="0" err="1"/>
              <a:t>Atlantik</a:t>
            </a:r>
            <a:r>
              <a:rPr lang="en-GB" sz="2000" dirty="0"/>
              <a:t> Tofu aux </a:t>
            </a:r>
            <a:r>
              <a:rPr lang="en-GB" sz="2000" dirty="0" err="1"/>
              <a:t>algues</a:t>
            </a:r>
            <a:r>
              <a:rPr lang="en-GB" sz="2000" dirty="0"/>
              <a:t> de la </a:t>
            </a:r>
            <a:r>
              <a:rPr lang="en-GB" sz="2000" dirty="0" err="1"/>
              <a:t>mer</a:t>
            </a:r>
            <a:endParaRPr lang="en-GB" sz="2000" dirty="0"/>
          </a:p>
          <a:p>
            <a:pPr marL="179388" lvl="2" indent="0">
              <a:buNone/>
            </a:pPr>
            <a:r>
              <a:rPr lang="en-GB" sz="2000" dirty="0"/>
              <a:t>Filet XOXO</a:t>
            </a:r>
          </a:p>
          <a:p>
            <a:pPr marL="179388" lvl="2" indent="0">
              <a:buNone/>
            </a:pPr>
            <a:r>
              <a:rPr lang="en-GB" sz="2000" dirty="0"/>
              <a:t>Fishless Fingers Quorn</a:t>
            </a:r>
          </a:p>
          <a:p>
            <a:pPr marL="179388" lvl="2" indent="0">
              <a:buNone/>
            </a:pPr>
            <a:r>
              <a:rPr lang="en-GB" sz="2000" dirty="0" err="1"/>
              <a:t>Food·art</a:t>
            </a:r>
            <a:r>
              <a:rPr lang="en-GB" sz="2000" dirty="0"/>
              <a:t>® Seaweed pearls – Flavour </a:t>
            </a:r>
            <a:r>
              <a:rPr lang="en-GB" sz="2000" dirty="0" smtClean="0"/>
              <a:t>pearls</a:t>
            </a:r>
            <a:endParaRPr lang="en-GB" sz="2000" dirty="0"/>
          </a:p>
        </p:txBody>
      </p:sp>
      <p:sp>
        <p:nvSpPr>
          <p:cNvPr id="12" name="Text Placeholder 4"/>
          <p:cNvSpPr txBox="1">
            <a:spLocks/>
          </p:cNvSpPr>
          <p:nvPr/>
        </p:nvSpPr>
        <p:spPr>
          <a:xfrm>
            <a:off x="5414689" y="2543440"/>
            <a:ext cx="4653815" cy="391511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179388" lvl="2" indent="0">
              <a:buFont typeface="EuropeaEco" pitchFamily="2" charset="0"/>
              <a:buNone/>
            </a:pPr>
            <a:r>
              <a:rPr lang="en-GB" sz="2000" dirty="0" err="1" smtClean="0"/>
              <a:t>F'sh</a:t>
            </a:r>
            <a:r>
              <a:rPr lang="en-GB" sz="2000" dirty="0" smtClean="0"/>
              <a:t> filets Happy </a:t>
            </a:r>
            <a:r>
              <a:rPr lang="en-GB" sz="2000" dirty="0" err="1" smtClean="0"/>
              <a:t>Tyuna</a:t>
            </a:r>
            <a:endParaRPr lang="en-GB" sz="2000" dirty="0" smtClean="0"/>
          </a:p>
          <a:p>
            <a:pPr marL="179388" lvl="2" indent="0">
              <a:buFont typeface="EuropeaEco" pitchFamily="2" charset="0"/>
              <a:buNone/>
            </a:pPr>
            <a:r>
              <a:rPr lang="en-GB" sz="2000" dirty="0" err="1" smtClean="0"/>
              <a:t>Kalamariz</a:t>
            </a:r>
            <a:endParaRPr lang="en-GB" sz="2000" dirty="0" smtClean="0"/>
          </a:p>
          <a:p>
            <a:pPr marL="179388" lvl="2" indent="0">
              <a:buFont typeface="EuropeaEco" pitchFamily="2" charset="0"/>
              <a:buNone/>
            </a:pPr>
            <a:r>
              <a:rPr lang="en-GB" sz="2000" dirty="0" smtClean="0"/>
              <a:t>Kiss </a:t>
            </a:r>
            <a:r>
              <a:rPr lang="en-GB" sz="2000" dirty="0" err="1" smtClean="0"/>
              <a:t>kiss</a:t>
            </a:r>
            <a:r>
              <a:rPr lang="en-GB" sz="2000" dirty="0" smtClean="0"/>
              <a:t> nuggets</a:t>
            </a:r>
          </a:p>
          <a:p>
            <a:pPr marL="179388" lvl="2" indent="0">
              <a:buFont typeface="EuropeaEco" pitchFamily="2" charset="0"/>
              <a:buNone/>
            </a:pPr>
            <a:r>
              <a:rPr lang="en-GB" sz="2000" dirty="0" err="1" smtClean="0"/>
              <a:t>Merlvza</a:t>
            </a:r>
            <a:endParaRPr lang="en-GB" sz="2000" dirty="0" smtClean="0"/>
          </a:p>
          <a:p>
            <a:pPr marL="179388" lvl="2" indent="0">
              <a:buFont typeface="EuropeaEco" pitchFamily="2" charset="0"/>
              <a:buNone/>
            </a:pPr>
            <a:r>
              <a:rPr lang="en-GB" sz="2000" dirty="0" smtClean="0"/>
              <a:t>Mini </a:t>
            </a:r>
            <a:r>
              <a:rPr lang="en-GB" sz="2000" dirty="0" err="1" smtClean="0"/>
              <a:t>cr'b</a:t>
            </a:r>
            <a:r>
              <a:rPr lang="en-GB" sz="2000" dirty="0" smtClean="0"/>
              <a:t> cakes Mini Hug Filets</a:t>
            </a:r>
          </a:p>
          <a:p>
            <a:pPr marL="179388" lvl="2" indent="0">
              <a:buFont typeface="EuropeaEco" pitchFamily="2" charset="0"/>
              <a:buNone/>
            </a:pPr>
            <a:r>
              <a:rPr lang="en-GB" sz="2000" dirty="0" smtClean="0"/>
              <a:t>Mini Hug Filets </a:t>
            </a:r>
            <a:r>
              <a:rPr lang="en-GB" sz="2000" dirty="0" err="1" smtClean="0"/>
              <a:t>d’Onami</a:t>
            </a:r>
            <a:r>
              <a:rPr lang="en-GB" sz="2000" dirty="0" smtClean="0"/>
              <a:t> Foods Not-fish bouillons cubes</a:t>
            </a:r>
          </a:p>
          <a:p>
            <a:pPr marL="179388" lvl="2" indent="0">
              <a:buFont typeface="EuropeaEco" pitchFamily="2" charset="0"/>
              <a:buNone/>
            </a:pPr>
            <a:r>
              <a:rPr lang="en-GB" sz="2000" dirty="0" smtClean="0"/>
              <a:t>Ocean burger</a:t>
            </a:r>
          </a:p>
          <a:p>
            <a:pPr marL="179388" lvl="2" indent="0">
              <a:buFont typeface="EuropeaEco" pitchFamily="2" charset="0"/>
              <a:buNone/>
            </a:pPr>
            <a:r>
              <a:rPr lang="en-GB" sz="2000" dirty="0" smtClean="0"/>
              <a:t>Ocean Steaks</a:t>
            </a:r>
          </a:p>
          <a:p>
            <a:pPr marL="179388" lvl="2" indent="0">
              <a:buFont typeface="EuropeaEco" pitchFamily="2" charset="0"/>
              <a:buNone/>
            </a:pPr>
            <a:r>
              <a:rPr lang="en-GB" sz="2000" dirty="0" smtClean="0"/>
              <a:t>Omni tuna</a:t>
            </a:r>
          </a:p>
          <a:p>
            <a:pPr marL="179388" lvl="2" indent="0">
              <a:buFont typeface="EuropeaEco" pitchFamily="2" charset="0"/>
              <a:buNone/>
            </a:pPr>
            <a:r>
              <a:rPr lang="en-GB" sz="2000" dirty="0" smtClean="0"/>
              <a:t>Plain </a:t>
            </a:r>
            <a:r>
              <a:rPr lang="en-GB" sz="2000" dirty="0" err="1" smtClean="0"/>
              <a:t>shrimpz</a:t>
            </a:r>
            <a:endParaRPr lang="en-GB" sz="2000" dirty="0" smtClean="0"/>
          </a:p>
          <a:p>
            <a:pPr marL="179388" lvl="2" indent="0">
              <a:buFont typeface="EuropeaEco" pitchFamily="2" charset="0"/>
              <a:buNone/>
            </a:pPr>
            <a:r>
              <a:rPr lang="en-GB" sz="2000" dirty="0" smtClean="0"/>
              <a:t>Plant Based </a:t>
            </a:r>
            <a:r>
              <a:rPr lang="en-GB" sz="2000" dirty="0" err="1" smtClean="0"/>
              <a:t>Tunah</a:t>
            </a:r>
            <a:endParaRPr lang="en-GB" sz="2000" dirty="0" smtClean="0"/>
          </a:p>
          <a:p>
            <a:pPr marL="179388" lvl="2" indent="0">
              <a:buNone/>
            </a:pPr>
            <a:r>
              <a:rPr lang="en-GB" sz="2000" dirty="0"/>
              <a:t>Plant </a:t>
            </a:r>
            <a:r>
              <a:rPr lang="en-GB" sz="2000" dirty="0" err="1"/>
              <a:t>Zalmon</a:t>
            </a:r>
            <a:r>
              <a:rPr lang="en-GB" sz="2000" dirty="0"/>
              <a:t> Sashimi</a:t>
            </a:r>
          </a:p>
        </p:txBody>
      </p:sp>
    </p:spTree>
    <p:extLst>
      <p:ext uri="{BB962C8B-B14F-4D97-AF65-F5344CB8AC3E}">
        <p14:creationId xmlns:p14="http://schemas.microsoft.com/office/powerpoint/2010/main" val="3749134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39FD826779DA43B59AF3B24243F72D" ma:contentTypeVersion="11" ma:contentTypeDescription="Create a new document." ma:contentTypeScope="" ma:versionID="82783098cba0803eaafffedb75484bec">
  <xsd:schema xmlns:xsd="http://www.w3.org/2001/XMLSchema" xmlns:xs="http://www.w3.org/2001/XMLSchema" xmlns:p="http://schemas.microsoft.com/office/2006/metadata/properties" xmlns:ns2="c2f7bf97-4d20-46c8-b7d3-fd569187a7a9" xmlns:ns3="8d2effba-1067-40a2-92e0-bdc070673379" targetNamespace="http://schemas.microsoft.com/office/2006/metadata/properties" ma:root="true" ma:fieldsID="7d90926e3eb39dfe7cf4eef91eb009ff" ns2:_="" ns3:_="">
    <xsd:import namespace="c2f7bf97-4d20-46c8-b7d3-fd569187a7a9"/>
    <xsd:import namespace="8d2effba-1067-40a2-92e0-bdc070673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7bf97-4d20-46c8-b7d3-fd569187a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effba-1067-40a2-92e0-bdc070673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2f7bf97-4d20-46c8-b7d3-fd569187a7a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7337E2-4F87-4057-8F8A-0FA7338B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7bf97-4d20-46c8-b7d3-fd569187a7a9"/>
    <ds:schemaRef ds:uri="8d2effba-1067-40a2-92e0-bdc07067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B41CA-1C66-4084-B645-2079FAE45348}">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8d2effba-1067-40a2-92e0-bdc070673379"/>
    <ds:schemaRef ds:uri="c2f7bf97-4d20-46c8-b7d3-fd569187a7a9"/>
    <ds:schemaRef ds:uri="http://purl.org/dc/dcmitype/"/>
  </ds:schemaRefs>
</ds:datastoreItem>
</file>

<file path=customXml/itemProps3.xml><?xml version="1.0" encoding="utf-8"?>
<ds:datastoreItem xmlns:ds="http://schemas.openxmlformats.org/officeDocument/2006/customXml" ds:itemID="{EDE40694-AF64-438E-AB0D-F552D15F4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3576</TotalTime>
  <Words>1214</Words>
  <Application>Microsoft Office PowerPoint</Application>
  <PresentationFormat>Widescreen</PresentationFormat>
  <Paragraphs>106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EuropeaEco</vt:lpstr>
      <vt:lpstr>Arial</vt:lpstr>
      <vt:lpstr>Myriad Pro</vt:lpstr>
      <vt:lpstr>Wingdings</vt:lpstr>
      <vt:lpstr>CONTENT LIGHT</vt:lpstr>
      <vt:lpstr>Labelling of plant-based seafood substitutes</vt:lpstr>
      <vt:lpstr>Introduction</vt:lpstr>
      <vt:lpstr>State of play</vt:lpstr>
      <vt:lpstr>State of play</vt:lpstr>
      <vt:lpstr>State of play</vt:lpstr>
      <vt:lpstr>State of play</vt:lpstr>
      <vt:lpstr>Labelling issues</vt:lpstr>
      <vt:lpstr>Labelling issues </vt:lpstr>
      <vt:lpstr>Labelling issues</vt:lpstr>
      <vt:lpstr>Labelling issues</vt:lpstr>
      <vt:lpstr>Policy recommendations</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POPESCU Irina</cp:lastModifiedBy>
  <cp:revision>89</cp:revision>
  <dcterms:created xsi:type="dcterms:W3CDTF">2024-08-07T12:33:10Z</dcterms:created>
  <dcterms:modified xsi:type="dcterms:W3CDTF">2025-07-17T09:55:48Z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0x0101007039FD826779DA43B59AF3B24243F72D</vt:lpwstr>
  </property>
  <property fmtid="{D5CDD505-2E9C-101B-9397-08002B2CF9AE}" pid="3" name="Order">
    <vt:lpwstr>38100.0000000000</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ies>
</file>