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2"/>
  </p:notesMasterIdLst>
  <p:handoutMasterIdLst>
    <p:handoutMasterId r:id="rId23"/>
  </p:handoutMasterIdLst>
  <p:sldIdLst>
    <p:sldId id="346" r:id="rId6"/>
    <p:sldId id="347" r:id="rId7"/>
    <p:sldId id="379" r:id="rId8"/>
    <p:sldId id="350" r:id="rId9"/>
    <p:sldId id="382" r:id="rId10"/>
    <p:sldId id="378" r:id="rId11"/>
    <p:sldId id="361" r:id="rId12"/>
    <p:sldId id="380" r:id="rId13"/>
    <p:sldId id="362" r:id="rId14"/>
    <p:sldId id="375" r:id="rId15"/>
    <p:sldId id="383" r:id="rId16"/>
    <p:sldId id="364" r:id="rId17"/>
    <p:sldId id="371" r:id="rId18"/>
    <p:sldId id="381" r:id="rId19"/>
    <p:sldId id="376" r:id="rId20"/>
    <p:sldId id="373" r:id="rId21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EB384A-5C04-7003-16EF-AA49CF6B43D0}" name="Barbara Kuepper" initials="BK" userId="S::Barbara@profundo.nl::23f0a13a-a337-4efa-b127-3b08afebf8f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NNUCCI Lapo" initials="NL" lastIdx="2" clrIdx="0">
    <p:extLst>
      <p:ext uri="{19B8F6BF-5375-455C-9EA6-DF929625EA0E}">
        <p15:presenceInfo xmlns:p15="http://schemas.microsoft.com/office/powerpoint/2012/main" userId="NANNUCCI Lap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6600"/>
    <a:srgbClr val="888888"/>
    <a:srgbClr val="757575"/>
    <a:srgbClr val="5F5F5F"/>
    <a:srgbClr val="FEBEDB"/>
    <a:srgbClr val="FE82E3"/>
    <a:srgbClr val="0066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635" autoAdjust="0"/>
  </p:normalViewPr>
  <p:slideViewPr>
    <p:cSldViewPr>
      <p:cViewPr varScale="1">
        <p:scale>
          <a:sx n="114" d="100"/>
          <a:sy n="114" d="100"/>
        </p:scale>
        <p:origin x="1665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5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4026" y="-210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D227DC0-7484-43A6-4E9B-82785DEF22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75" cy="49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B001919-26EF-FC0B-627C-BFB3787874E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183" y="1"/>
            <a:ext cx="2945875" cy="49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5D6EBFE-35FD-0D4B-CFF6-3AAAC4204CF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522"/>
            <a:ext cx="2945875" cy="49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6C44F50-0F62-664D-A6F6-3670AA6EEED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183" y="9377522"/>
            <a:ext cx="2945875" cy="49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5E865F-EEFD-45E7-96F7-A681C4F9AE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2AC4ECF-3174-BBB2-362D-9E570064380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75" cy="49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3A524BC-AB93-520E-463B-C573E9D4584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0183" y="1"/>
            <a:ext cx="2945875" cy="49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ABAD9C2-E5FC-80C8-A292-669CFA62DA0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02F5071-5262-0064-5CD4-5B0AE3F8B37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5" y="4689555"/>
            <a:ext cx="5438787" cy="444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A464EBC2-0AF2-A740-4736-1488D1DE763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522"/>
            <a:ext cx="2945875" cy="49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0BF012C0-F074-9B6E-695A-9454254D20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83" y="9377522"/>
            <a:ext cx="2945875" cy="49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ECB5223-1E8C-4E6E-B2DA-970CFD4A7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DCE75BA-C240-18CE-2851-50C697873F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28/05/2015</a:t>
            </a: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C1AA1F0-942B-6CF2-DE91-AF8E80F49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for the Committee on </a:t>
            </a:r>
            <a:r>
              <a:rPr lang="fr-FR"/>
              <a:t>Agriculture and Rural </a:t>
            </a:r>
            <a:r>
              <a:rPr lang="fr-FR" err="1"/>
              <a:t>Development</a:t>
            </a:r>
            <a:endParaRPr lang="en-GB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0B640DD-05A0-B816-4916-02295F80D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E4D92-7D94-42C3-87CB-168CF7EAE3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106240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PP03">
            <a:extLst>
              <a:ext uri="{FF2B5EF4-FFF2-40B4-BE49-F238E27FC236}">
                <a16:creationId xmlns:a16="http://schemas.microsoft.com/office/drawing/2014/main" id="{37F2719B-8C93-AC5A-B0B9-D2F0A53B74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85"/>
          <a:stretch>
            <a:fillRect/>
          </a:stretch>
        </p:blipFill>
        <p:spPr bwMode="auto">
          <a:xfrm>
            <a:off x="0" y="6456363"/>
            <a:ext cx="270033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A44D52CC-F589-8EAF-713F-6B7E8C03F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96975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248F4A71-7589-9878-2047-305777A2A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276475"/>
            <a:ext cx="822960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1029" name="Picture 16" descr="PP03">
            <a:extLst>
              <a:ext uri="{FF2B5EF4-FFF2-40B4-BE49-F238E27FC236}">
                <a16:creationId xmlns:a16="http://schemas.microsoft.com/office/drawing/2014/main" id="{F472906B-D150-443D-1956-693494861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85"/>
          <a:stretch>
            <a:fillRect/>
          </a:stretch>
        </p:blipFill>
        <p:spPr bwMode="auto">
          <a:xfrm>
            <a:off x="0" y="33338"/>
            <a:ext cx="5580063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1" name="Rectangle 17">
            <a:extLst>
              <a:ext uri="{FF2B5EF4-FFF2-40B4-BE49-F238E27FC236}">
                <a16:creationId xmlns:a16="http://schemas.microsoft.com/office/drawing/2014/main" id="{BAA5A0BA-0C49-65E8-902B-49DA191379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250" y="6462713"/>
            <a:ext cx="10080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hu-HU"/>
              <a:t>28/05/2015</a:t>
            </a:r>
            <a:endParaRPr lang="en-GB"/>
          </a:p>
        </p:txBody>
      </p:sp>
      <p:sp>
        <p:nvSpPr>
          <p:cNvPr id="1042" name="Rectangle 18">
            <a:extLst>
              <a:ext uri="{FF2B5EF4-FFF2-40B4-BE49-F238E27FC236}">
                <a16:creationId xmlns:a16="http://schemas.microsoft.com/office/drawing/2014/main" id="{CB0BF822-8F27-8FC2-EF9F-09DA3FF637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462713"/>
            <a:ext cx="5543550" cy="395287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Presentation for the Committee on </a:t>
            </a:r>
            <a:r>
              <a:rPr lang="hu-HU" err="1"/>
              <a:t>Transport</a:t>
            </a:r>
            <a:r>
              <a:rPr lang="hu-HU"/>
              <a:t> and </a:t>
            </a:r>
            <a:r>
              <a:rPr lang="hu-HU" err="1"/>
              <a:t>Tourism</a:t>
            </a:r>
            <a:endParaRPr lang="en-GB"/>
          </a:p>
        </p:txBody>
      </p:sp>
      <p:sp>
        <p:nvSpPr>
          <p:cNvPr id="1043" name="Rectangle 19">
            <a:extLst>
              <a:ext uri="{FF2B5EF4-FFF2-40B4-BE49-F238E27FC236}">
                <a16:creationId xmlns:a16="http://schemas.microsoft.com/office/drawing/2014/main" id="{8014A6C4-2363-3653-F507-8C14AC7565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462713"/>
            <a:ext cx="900112" cy="3952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3A6AF05-5AAD-4F5C-B392-5071A682E6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3" name="Picture 3">
            <a:extLst>
              <a:ext uri="{FF2B5EF4-FFF2-40B4-BE49-F238E27FC236}">
                <a16:creationId xmlns:a16="http://schemas.microsoft.com/office/drawing/2014/main" id="{EE1F2B09-2F59-779E-3A28-92A767B26C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68"/>
          <a:stretch>
            <a:fillRect/>
          </a:stretch>
        </p:blipFill>
        <p:spPr bwMode="auto">
          <a:xfrm>
            <a:off x="5853113" y="333375"/>
            <a:ext cx="1887537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 descr="MonoColorEN">
            <a:extLst>
              <a:ext uri="{FF2B5EF4-FFF2-40B4-BE49-F238E27FC236}">
                <a16:creationId xmlns:a16="http://schemas.microsoft.com/office/drawing/2014/main" id="{56210507-6583-43BD-0530-5BB0922DB8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33338"/>
            <a:ext cx="12604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12CDCB41-2663-1840-2216-726B69D0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344" y="1196752"/>
            <a:ext cx="8229600" cy="248409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0" kern="1200" dirty="0">
                <a:solidFill>
                  <a:srgbClr val="FF6600"/>
                </a:solidFill>
                <a:latin typeface="Arial Black" pitchFamily="34" charset="0"/>
              </a:rPr>
              <a:t>The role of commodity traders in shaping agricultural markets </a:t>
            </a:r>
            <a:r>
              <a:rPr lang="en-GB" sz="3600" b="0" kern="1200" dirty="0">
                <a:solidFill>
                  <a:srgbClr val="FF6600"/>
                </a:solidFill>
                <a:latin typeface="Arial Black" pitchFamily="34" charset="0"/>
              </a:rPr>
              <a:t/>
            </a:r>
            <a:br>
              <a:rPr lang="en-GB" sz="3600" b="0" kern="1200" dirty="0">
                <a:solidFill>
                  <a:srgbClr val="FF6600"/>
                </a:solidFill>
                <a:latin typeface="Arial Black" pitchFamily="34" charset="0"/>
              </a:rPr>
            </a:br>
            <a:r>
              <a:rPr lang="en-US" b="0" kern="1200" dirty="0">
                <a:solidFill>
                  <a:srgbClr val="002060"/>
                </a:solidFill>
                <a:latin typeface="Arial Black" pitchFamily="34" charset="0"/>
              </a:rPr>
              <a:t>STUDY </a:t>
            </a:r>
            <a:br>
              <a:rPr lang="en-US" b="0" kern="1200" dirty="0"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b="0" kern="1200" dirty="0">
                <a:solidFill>
                  <a:srgbClr val="002060"/>
                </a:solidFill>
                <a:latin typeface="Arial Black" pitchFamily="34" charset="0"/>
              </a:rPr>
              <a:t>Requested by the AGRI Committee</a:t>
            </a:r>
            <a:r>
              <a:rPr lang="en-US" sz="2000" b="0" kern="1200" dirty="0">
                <a:solidFill>
                  <a:srgbClr val="FF6600"/>
                </a:solidFill>
                <a:latin typeface="Arial Black" pitchFamily="34" charset="0"/>
              </a:rPr>
              <a:t/>
            </a:r>
            <a:br>
              <a:rPr lang="en-US" sz="2000" b="0" kern="1200" dirty="0">
                <a:solidFill>
                  <a:srgbClr val="FF6600"/>
                </a:solidFill>
                <a:latin typeface="Arial Black" pitchFamily="34" charset="0"/>
              </a:rPr>
            </a:br>
            <a:r>
              <a:rPr lang="en-US" sz="2000" b="0" kern="1200" dirty="0">
                <a:solidFill>
                  <a:srgbClr val="FF6600"/>
                </a:solidFill>
                <a:latin typeface="Arial Black" pitchFamily="34" charset="0"/>
              </a:rPr>
              <a:t/>
            </a:r>
            <a:br>
              <a:rPr lang="en-US" sz="2000" b="0" kern="1200" dirty="0">
                <a:solidFill>
                  <a:srgbClr val="FF6600"/>
                </a:solidFill>
                <a:latin typeface="Arial Black" pitchFamily="34" charset="0"/>
              </a:rPr>
            </a:b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C7F189C-0741-EF97-4674-D99998025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4149725"/>
            <a:ext cx="8229600" cy="2097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endParaRPr lang="hu-HU" sz="2400" kern="1200" dirty="0">
              <a:solidFill>
                <a:srgbClr val="808080"/>
              </a:solidFill>
              <a:latin typeface="Arial Black" pitchFamily="34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kern="1200" dirty="0">
                <a:solidFill>
                  <a:srgbClr val="808080"/>
                </a:solidFill>
                <a:latin typeface="Arial Black" pitchFamily="34" charset="0"/>
              </a:rPr>
              <a:t>Monica Pesce, EY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kern="1200" dirty="0">
                <a:solidFill>
                  <a:srgbClr val="808080"/>
                </a:solidFill>
                <a:latin typeface="Arial Black" pitchFamily="34" charset="0"/>
              </a:rPr>
              <a:t>Barbara Kuepper, Profundo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kern="1200" dirty="0">
                <a:solidFill>
                  <a:srgbClr val="808080"/>
                </a:solidFill>
                <a:latin typeface="Arial Black" pitchFamily="34" charset="0"/>
              </a:rPr>
              <a:t>Myriam Vander Stichele, SOMO</a:t>
            </a:r>
          </a:p>
        </p:txBody>
      </p:sp>
      <p:sp>
        <p:nvSpPr>
          <p:cNvPr id="2052" name="Date Placeholder 3">
            <a:extLst>
              <a:ext uri="{FF2B5EF4-FFF2-40B4-BE49-F238E27FC236}">
                <a16:creationId xmlns:a16="http://schemas.microsoft.com/office/drawing/2014/main" id="{85DE0564-3E4F-9890-E452-194961C752D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2053" name="Footer Placeholder 4">
            <a:extLst>
              <a:ext uri="{FF2B5EF4-FFF2-40B4-BE49-F238E27FC236}">
                <a16:creationId xmlns:a16="http://schemas.microsoft.com/office/drawing/2014/main" id="{6641BF86-DD9E-C487-BFE4-6AB8CABA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</p:txBody>
      </p:sp>
      <p:sp>
        <p:nvSpPr>
          <p:cNvPr id="5126" name="Slide Number Placeholder 5">
            <a:extLst>
              <a:ext uri="{FF2B5EF4-FFF2-40B4-BE49-F238E27FC236}">
                <a16:creationId xmlns:a16="http://schemas.microsoft.com/office/drawing/2014/main" id="{A0035A9B-08CA-579C-7183-17BCC5799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3260A1-61E9-4332-AAA5-E9579CAA7A2F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E2EC20F1-A63F-C6CC-3AF9-76D9C497A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908721"/>
            <a:ext cx="8229600" cy="720080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4. </a:t>
            </a:r>
            <a:r>
              <a:rPr lang="en-US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Options for follow up actions</a:t>
            </a:r>
            <a:endParaRPr lang="en-GB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F1C8CD6-C018-A566-C62B-3633D5E04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6190" y="1628800"/>
            <a:ext cx="8374063" cy="453650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Investigating and regulating market concentration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Investigation of status and impacts of market concentration, across agri-food supply chain stages.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International cooperation on concentration issues.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Expanded ordinary legislative procedure to include EP in competition law reviews and development.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Research into tax avoidance, and potential for windfall tax on excessive agri-food sector profits.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CB2D5FA8-7CFA-9574-563D-7083D551CD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49B25BEF-43CD-C99C-3483-909E8E75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4342" name="Slide Number Placeholder 5">
            <a:extLst>
              <a:ext uri="{FF2B5EF4-FFF2-40B4-BE49-F238E27FC236}">
                <a16:creationId xmlns:a16="http://schemas.microsoft.com/office/drawing/2014/main" id="{075DB8DE-3BA0-F9A6-3FCC-2BFDFD2C7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6F7CC2-2339-44FB-9DB8-CF7A648F986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15360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CB4E873-2DC2-C91A-75C2-19F5A960A3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536" y="1700435"/>
            <a:ext cx="8302377" cy="3960813"/>
          </a:xfrm>
        </p:spPr>
        <p:txBody>
          <a:bodyPr/>
          <a:lstStyle/>
          <a:p>
            <a:pPr marL="57150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endParaRPr lang="en-GB" altLang="en-US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57150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r>
              <a:rPr lang="en-US" altLang="en-US" dirty="0">
                <a:solidFill>
                  <a:srgbClr val="333399"/>
                </a:solidFill>
                <a:latin typeface="Arial Black" panose="020B0A04020102020204" pitchFamily="34" charset="0"/>
              </a:rPr>
              <a:t>Part II: Agri-commodity derivatives markets</a:t>
            </a:r>
          </a:p>
        </p:txBody>
      </p:sp>
      <p:sp>
        <p:nvSpPr>
          <p:cNvPr id="3076" name="Date Placeholder 3">
            <a:extLst>
              <a:ext uri="{FF2B5EF4-FFF2-40B4-BE49-F238E27FC236}">
                <a16:creationId xmlns:a16="http://schemas.microsoft.com/office/drawing/2014/main" id="{9169388B-8568-E99D-56AA-B5F003DC18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3077" name="Footer Placeholder 4">
            <a:extLst>
              <a:ext uri="{FF2B5EF4-FFF2-40B4-BE49-F238E27FC236}">
                <a16:creationId xmlns:a16="http://schemas.microsoft.com/office/drawing/2014/main" id="{E71BB34B-AD17-DE5C-E04F-7E73E1AE8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</p:txBody>
      </p:sp>
      <p:sp>
        <p:nvSpPr>
          <p:cNvPr id="6150" name="Slide Number Placeholder 5">
            <a:extLst>
              <a:ext uri="{FF2B5EF4-FFF2-40B4-BE49-F238E27FC236}">
                <a16:creationId xmlns:a16="http://schemas.microsoft.com/office/drawing/2014/main" id="{A0923411-BA62-A31A-D221-1F6B7B9C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A13072-A102-4832-B697-4E669EE9802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876333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AD6FB-5A35-A0F8-BA6B-666EBD068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Presentation for the Committee on Agriculture and Rural Development</a:t>
            </a:r>
          </a:p>
        </p:txBody>
      </p:sp>
      <p:sp>
        <p:nvSpPr>
          <p:cNvPr id="12294" name="Slide Number Placeholder 5">
            <a:extLst>
              <a:ext uri="{FF2B5EF4-FFF2-40B4-BE49-F238E27FC236}">
                <a16:creationId xmlns:a16="http://schemas.microsoft.com/office/drawing/2014/main" id="{302AE064-B625-A3BB-BFD7-72F0A763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350C3D-D1E3-462E-9925-28DC0D3A708A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654614-BF52-7029-DCBA-E746F101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36713"/>
            <a:ext cx="82296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3000" kern="0" dirty="0">
                <a:solidFill>
                  <a:srgbClr val="808080"/>
                </a:solidFill>
                <a:latin typeface="Arial Black" panose="020B0A04020102020204" pitchFamily="34" charset="0"/>
              </a:rPr>
              <a:t>1. Trends and challenges </a:t>
            </a:r>
          </a:p>
          <a:p>
            <a:pPr algn="ctr"/>
            <a:endParaRPr lang="en-GB" altLang="en-US" sz="3000" kern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B0AC51-B81F-1307-36F5-7B03B41D6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0" y="1412776"/>
            <a:ext cx="8229600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en-US" sz="2600" dirty="0" err="1">
                <a:solidFill>
                  <a:srgbClr val="333399"/>
                </a:solidFill>
                <a:latin typeface="Arial Black" panose="020B0A04020102020204" pitchFamily="34" charset="0"/>
              </a:rPr>
              <a:t>Financialisation</a:t>
            </a:r>
            <a:endParaRPr lang="en-US" altLang="en-US" sz="26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447675" indent="-447675" algn="just" eaLnBrk="1" hangingPunct="1"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Spikes and volatility in </a:t>
            </a:r>
            <a:r>
              <a:rPr lang="en-US" altLang="en-US" sz="2600" b="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agri</a:t>
            </a: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-commodity prices: example of wheat prices</a:t>
            </a:r>
            <a:endParaRPr lang="en-US" altLang="en-US" sz="2600" b="0" dirty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ea typeface="+mn-ea"/>
              <a:cs typeface="+mn-cs"/>
            </a:endParaRPr>
          </a:p>
          <a:p>
            <a:pPr marL="342900" indent="-342900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endParaRPr lang="en-US" altLang="en-US" sz="2400" b="0" dirty="0">
              <a:solidFill>
                <a:srgbClr val="81818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 </a:t>
            </a:r>
          </a:p>
          <a:p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B84ABC2-E41B-F20B-365E-8DCB49CDEF2C}"/>
              </a:ext>
            </a:extLst>
          </p:cNvPr>
          <p:cNvGrpSpPr/>
          <p:nvPr/>
        </p:nvGrpSpPr>
        <p:grpSpPr>
          <a:xfrm>
            <a:off x="468312" y="2852936"/>
            <a:ext cx="8229601" cy="3416340"/>
            <a:chOff x="251520" y="3068960"/>
            <a:chExt cx="8640960" cy="317613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26E62F0-9F67-CE23-9089-73D07BE9C879}"/>
                </a:ext>
              </a:extLst>
            </p:cNvPr>
            <p:cNvGrpSpPr/>
            <p:nvPr/>
          </p:nvGrpSpPr>
          <p:grpSpPr>
            <a:xfrm>
              <a:off x="251520" y="3068960"/>
              <a:ext cx="8640960" cy="3176137"/>
              <a:chOff x="251520" y="3068960"/>
              <a:chExt cx="8640960" cy="3176137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2489F8B-B4B6-2A36-A0D6-39C46254D40D}"/>
                  </a:ext>
                </a:extLst>
              </p:cNvPr>
              <p:cNvSpPr/>
              <p:nvPr/>
            </p:nvSpPr>
            <p:spPr>
              <a:xfrm>
                <a:off x="251520" y="3068960"/>
                <a:ext cx="8640960" cy="3176137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 dirty="0"/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E44E2F25-C655-34F1-B4CF-AB63AF11F48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9041"/>
              <a:stretch/>
            </p:blipFill>
            <p:spPr>
              <a:xfrm>
                <a:off x="558000" y="3493040"/>
                <a:ext cx="8028000" cy="2543823"/>
              </a:xfrm>
              <a:prstGeom prst="rect">
                <a:avLst/>
              </a:prstGeom>
            </p:spPr>
          </p:pic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07C3F9A-B3D5-6415-397B-6AB6B090FB59}"/>
                </a:ext>
              </a:extLst>
            </p:cNvPr>
            <p:cNvSpPr txBox="1"/>
            <p:nvPr/>
          </p:nvSpPr>
          <p:spPr>
            <a:xfrm>
              <a:off x="558000" y="3094119"/>
              <a:ext cx="8028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2">
                      <a:lumMod val="75000"/>
                    </a:schemeClr>
                  </a:solidFill>
                  <a:cs typeface="+mn-cs"/>
                </a:rPr>
                <a:t>F</a:t>
              </a:r>
              <a:r>
                <a:rPr lang="en-GB" sz="1600" dirty="0">
                  <a:solidFill>
                    <a:schemeClr val="bg2">
                      <a:lumMod val="75000"/>
                    </a:schemeClr>
                  </a:solidFill>
                  <a:latin typeface="Arial" panose="020B0604020202020204" pitchFamily="34" charset="0"/>
                  <a:ea typeface="+mn-ea"/>
                  <a:cs typeface="+mn-cs"/>
                </a:rPr>
                <a:t>luctuations of international wheat prices, 1 January 2000 – 1 March  2024</a:t>
              </a:r>
            </a:p>
            <a:p>
              <a:pPr algn="ctr"/>
              <a:endParaRPr lang="fr-BE" sz="1400" dirty="0"/>
            </a:p>
          </p:txBody>
        </p:sp>
      </p:grp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3F4259F4-90BD-9DF0-0DC3-7E806A6B538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19250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129207256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AD6FB-5A35-A0F8-BA6B-666EBD068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Presentation for the Committee on Agriculture and Rural Development</a:t>
            </a:r>
          </a:p>
        </p:txBody>
      </p:sp>
      <p:sp>
        <p:nvSpPr>
          <p:cNvPr id="12294" name="Slide Number Placeholder 5">
            <a:extLst>
              <a:ext uri="{FF2B5EF4-FFF2-40B4-BE49-F238E27FC236}">
                <a16:creationId xmlns:a16="http://schemas.microsoft.com/office/drawing/2014/main" id="{302AE064-B625-A3BB-BFD7-72F0A763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350C3D-D1E3-462E-9925-28DC0D3A708A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654614-BF52-7029-DCBA-E746F1019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8229600" cy="50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3000" kern="0" dirty="0">
                <a:solidFill>
                  <a:srgbClr val="808080"/>
                </a:solidFill>
                <a:latin typeface="Arial Black" panose="020B0A04020102020204" pitchFamily="34" charset="0"/>
              </a:rPr>
              <a:t>1. Trends and challenges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B0AC51-B81F-1307-36F5-7B03B41D6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0" y="1843200"/>
            <a:ext cx="8229600" cy="4538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Derivatives markets</a:t>
            </a: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</a:rPr>
              <a:t>Pricing on agricultural commodity derivatives markets: influenced by various factors. </a:t>
            </a: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Complex distinction: fundamentals vs. undue price setting and financial profit-making.</a:t>
            </a: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EU milling wheat market analysis: substantial non-hedging positions.</a:t>
            </a: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</a:pPr>
            <a:endParaRPr lang="en-US" altLang="en-US" b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endParaRPr lang="en-US" altLang="en-US" b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F4259F4-90BD-9DF0-0DC3-7E806A6B538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19250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512543682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EED9F1F-7B15-4AA5-C99C-8DE96573F5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2. </a:t>
            </a:r>
            <a:r>
              <a:rPr lang="en-US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Regulatory state of play </a:t>
            </a:r>
            <a:endParaRPr lang="en-GB" altLang="en-US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AC18A2D-0EF5-0DFB-7923-ABCA171212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628800"/>
            <a:ext cx="8374063" cy="4464621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Commodity derivatives markets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MiFID/</a:t>
            </a:r>
            <a:r>
              <a:rPr lang="en-US" altLang="en-US" sz="2600" kern="1200" dirty="0" err="1">
                <a:latin typeface="Arial" panose="020B0604020202020204" pitchFamily="34" charset="0"/>
                <a:ea typeface="+mn-ea"/>
                <a:cs typeface="+mn-cs"/>
              </a:rPr>
              <a:t>MiFIR</a:t>
            </a: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 (Market in Financial Instruments Directive/Regulation) for orderly pricing, incl.:</a:t>
            </a:r>
          </a:p>
          <a:p>
            <a:pPr marL="1304925" lvl="3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300" kern="1200" dirty="0">
                <a:latin typeface="Arial" panose="020B0604020202020204" pitchFamily="34" charset="0"/>
                <a:ea typeface="+mn-ea"/>
                <a:cs typeface="+mn-cs"/>
              </a:rPr>
              <a:t>Definition of hedging </a:t>
            </a:r>
          </a:p>
          <a:p>
            <a:pPr marL="1304925" lvl="3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300" kern="1200" dirty="0">
                <a:latin typeface="Arial" panose="020B0604020202020204" pitchFamily="34" charset="0"/>
                <a:ea typeface="+mn-ea"/>
                <a:cs typeface="+mn-cs"/>
              </a:rPr>
              <a:t>Position limits &amp; controls</a:t>
            </a:r>
          </a:p>
          <a:p>
            <a:pPr marL="1304925" lvl="3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300" kern="1200" dirty="0">
                <a:latin typeface="Arial" panose="020B0604020202020204" pitchFamily="34" charset="0"/>
                <a:ea typeface="+mn-ea"/>
                <a:cs typeface="+mn-cs"/>
              </a:rPr>
              <a:t>Ancillary activity exemption</a:t>
            </a:r>
          </a:p>
          <a:p>
            <a:pPr marL="1304925" lvl="3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300" kern="1200" dirty="0">
                <a:latin typeface="Arial" panose="020B0604020202020204" pitchFamily="34" charset="0"/>
              </a:rPr>
              <a:t>Reporting &amp; supervision</a:t>
            </a:r>
            <a:endParaRPr lang="en-US" altLang="en-US" sz="2300" kern="1200" dirty="0">
              <a:latin typeface="Arial" panose="020B0604020202020204" pitchFamily="34" charset="0"/>
              <a:ea typeface="+mn-ea"/>
              <a:cs typeface="+mn-cs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</a:rPr>
              <a:t>EMIR (European Market Infrastructure Regulation): OTC derivatives trading reports &amp; risk management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</a:rPr>
              <a:t>Market abuse Directive and Regulation</a:t>
            </a:r>
          </a:p>
          <a:p>
            <a:pPr marL="847725" lvl="2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endParaRPr lang="en-US" altLang="en-US" sz="2400" kern="1200" dirty="0">
              <a:latin typeface="Arial" panose="020B0604020202020204" pitchFamily="34" charset="0"/>
              <a:ea typeface="+mn-ea"/>
              <a:cs typeface="+mn-cs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endParaRPr lang="en-US" altLang="en-US" sz="2800" kern="120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8FAEF161-B331-3909-843C-4D056514A3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D594C898-129C-8B3B-E866-E3E90057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DBCC592C-0192-4702-2C52-50A9B728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64C750-D1CF-4185-A5E2-B1C855450674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52859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E2EC20F1-A63F-C6CC-3AF9-76D9C497A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76287"/>
          </a:xfrm>
        </p:spPr>
        <p:txBody>
          <a:bodyPr/>
          <a:lstStyle/>
          <a:p>
            <a:pPr algn="ctr"/>
            <a:r>
              <a:rPr lang="en-GB" altLang="en-US" sz="3000" b="0" dirty="0">
                <a:solidFill>
                  <a:srgbClr val="808080"/>
                </a:solidFill>
                <a:latin typeface="Arial Black" panose="020B0A04020102020204" pitchFamily="34" charset="0"/>
              </a:rPr>
              <a:t>3. </a:t>
            </a:r>
            <a:r>
              <a:rPr lang="en-US" altLang="en-US" sz="3000" b="0" dirty="0">
                <a:solidFill>
                  <a:srgbClr val="808080"/>
                </a:solidFill>
                <a:latin typeface="Arial Black" panose="020B0A04020102020204" pitchFamily="34" charset="0"/>
              </a:rPr>
              <a:t>Conclusions</a:t>
            </a:r>
            <a:endParaRPr lang="en-GB" altLang="en-US" b="0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F1C8CD6-C018-A566-C62B-3633D5E04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2057" y="1882147"/>
            <a:ext cx="8734439" cy="4322104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Commodity derivatives markets</a:t>
            </a:r>
          </a:p>
          <a:p>
            <a:pPr marL="0" lvl="1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None/>
            </a:pPr>
            <a:endParaRPr lang="en-US" altLang="en-US" sz="26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cs typeface="Arial" panose="020B0604020202020204" pitchFamily="34" charset="0"/>
              </a:rPr>
              <a:t>Lack of public data for MEPs to improve accountability.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dirty="0"/>
              <a:t>Need for full analysis: info fundamentals, hedging vs. excessive speculative trading, non-EU traders, concentration.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600" kern="1200" dirty="0">
                <a:cs typeface="Arial" panose="020B0604020202020204" pitchFamily="34" charset="0"/>
              </a:rPr>
              <a:t>OTC </a:t>
            </a:r>
            <a:r>
              <a:rPr lang="en-GB" altLang="en-US" sz="2600" kern="1200" dirty="0" err="1">
                <a:cs typeface="Arial" panose="020B0604020202020204" pitchFamily="34" charset="0"/>
              </a:rPr>
              <a:t>agri</a:t>
            </a:r>
            <a:r>
              <a:rPr lang="en-GB" altLang="en-US" sz="2600" kern="1200" dirty="0">
                <a:cs typeface="Arial" panose="020B0604020202020204" pitchFamily="34" charset="0"/>
              </a:rPr>
              <a:t>-commodity derivatives: review of data, clearing and margin </a:t>
            </a:r>
            <a:r>
              <a:rPr lang="en-GB" altLang="en-US" sz="2600" kern="1200" dirty="0" smtClean="0">
                <a:cs typeface="Arial" panose="020B0604020202020204" pitchFamily="34" charset="0"/>
              </a:rPr>
              <a:t>payments.  </a:t>
            </a:r>
            <a:endParaRPr lang="en-GB" altLang="en-US" sz="2600" kern="1200" dirty="0">
              <a:cs typeface="Arial" panose="020B0604020202020204" pitchFamily="34" charset="0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Gaps in joint overview &amp; supervision physical and financial </a:t>
            </a:r>
            <a:r>
              <a:rPr lang="en-GB" sz="2600" kern="1200" dirty="0" err="1">
                <a:ea typeface="+mn-ea"/>
                <a:cs typeface="Arial" panose="020B0604020202020204" pitchFamily="34" charset="0"/>
              </a:rPr>
              <a:t>agri</a:t>
            </a:r>
            <a:r>
              <a:rPr lang="en-GB" sz="2600" kern="1200" dirty="0">
                <a:ea typeface="+mn-ea"/>
                <a:cs typeface="Arial" panose="020B0604020202020204" pitchFamily="34" charset="0"/>
              </a:rPr>
              <a:t>-commodity markets, incl. stocks.</a:t>
            </a:r>
          </a:p>
          <a:p>
            <a:pPr marL="0" lvl="1" indent="0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None/>
            </a:pPr>
            <a:endParaRPr lang="en-GB" sz="2600" kern="1200" dirty="0">
              <a:ea typeface="+mn-ea"/>
              <a:cs typeface="Arial" panose="020B0604020202020204" pitchFamily="34" charset="0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endParaRPr lang="en-GB" sz="2600" kern="1200" dirty="0">
              <a:ea typeface="+mn-ea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CB2D5FA8-7CFA-9574-563D-7083D551CD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49B25BEF-43CD-C99C-3483-909E8E75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4342" name="Slide Number Placeholder 5">
            <a:extLst>
              <a:ext uri="{FF2B5EF4-FFF2-40B4-BE49-F238E27FC236}">
                <a16:creationId xmlns:a16="http://schemas.microsoft.com/office/drawing/2014/main" id="{075DB8DE-3BA0-F9A6-3FCC-2BFDFD2C7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6F7CC2-2339-44FB-9DB8-CF7A648F986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294156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E2EC20F1-A63F-C6CC-3AF9-76D9C497A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764705"/>
            <a:ext cx="8229600" cy="576063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4. </a:t>
            </a:r>
            <a:r>
              <a:rPr lang="en-US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Options for follow up actions</a:t>
            </a:r>
            <a:endParaRPr lang="en-GB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F1C8CD6-C018-A566-C62B-3633D5E04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484784"/>
            <a:ext cx="8568630" cy="4319229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Orderly pricing and integrity of derivatives markets</a:t>
            </a:r>
            <a:endParaRPr lang="en-GB" sz="2600" kern="12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cs typeface="Arial" panose="020B0604020202020204" pitchFamily="34" charset="0"/>
              </a:rPr>
              <a:t>Improve disclosure of financial risks by all traders, incl. non-listed, non-hedging, foreign affiliates.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cs typeface="Arial" panose="020B0604020202020204" pitchFamily="34" charset="0"/>
              </a:rPr>
              <a:t>Ensuring broad expert contributions to EC reports &amp; legislative reviews on </a:t>
            </a:r>
            <a:r>
              <a:rPr lang="en-GB" sz="2600" dirty="0"/>
              <a:t>ancillary activity exemption (in 2024?) and </a:t>
            </a:r>
            <a:r>
              <a:rPr lang="en-GB" sz="2600" kern="1200" dirty="0">
                <a:cs typeface="Arial" panose="020B0604020202020204" pitchFamily="34" charset="0"/>
              </a:rPr>
              <a:t>effectiveness position limits regime (by 31 July 2025).</a:t>
            </a:r>
            <a:endParaRPr lang="en-GB" sz="2600" dirty="0"/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600" kern="1200" smtClean="0">
                <a:cs typeface="Arial" panose="020B0604020202020204" pitchFamily="34" charset="0"/>
              </a:rPr>
              <a:t>Assess </a:t>
            </a:r>
            <a:r>
              <a:rPr lang="en-GB" altLang="en-US" sz="2600" kern="1200" dirty="0">
                <a:cs typeface="Arial" panose="020B0604020202020204" pitchFamily="34" charset="0"/>
              </a:rPr>
              <a:t>whether agricultural commodity derivatives markets and pricing can face crises, e.g. climate impacts or geopolitics, and guarantee sustainable prices for farmers &amp; consumers.</a:t>
            </a:r>
            <a:endParaRPr lang="en-GB" sz="2600" b="1" kern="1200" dirty="0">
              <a:ea typeface="+mn-ea"/>
              <a:cs typeface="Arial" panose="020B0604020202020204" pitchFamily="34" charset="0"/>
            </a:endParaRP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None/>
            </a:pPr>
            <a:endParaRPr lang="en-US" altLang="en-US" sz="2800" kern="1200" dirty="0">
              <a:highlight>
                <a:srgbClr val="FFFF00"/>
              </a:highlight>
              <a:ea typeface="+mn-ea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CB2D5FA8-7CFA-9574-563D-7083D551CD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49B25BEF-43CD-C99C-3483-909E8E75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4342" name="Slide Number Placeholder 5">
            <a:extLst>
              <a:ext uri="{FF2B5EF4-FFF2-40B4-BE49-F238E27FC236}">
                <a16:creationId xmlns:a16="http://schemas.microsoft.com/office/drawing/2014/main" id="{075DB8DE-3BA0-F9A6-3FCC-2BFDFD2C7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6F7CC2-2339-44FB-9DB8-CF7A648F986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97319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5DE6DB58-A28B-14F2-8B74-F1FCC4FF7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000" y="1051200"/>
            <a:ext cx="8229600" cy="576064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Structure of the Presentation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CB4E873-2DC2-C91A-75C2-19F5A960A3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536" y="1700435"/>
            <a:ext cx="8302377" cy="3960813"/>
          </a:xfrm>
        </p:spPr>
        <p:txBody>
          <a:bodyPr/>
          <a:lstStyle/>
          <a:p>
            <a:pPr marL="57150" indent="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r>
              <a:rPr lang="en-GB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State of the art</a:t>
            </a:r>
          </a:p>
          <a:p>
            <a:pPr marL="57150" indent="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r>
              <a:rPr lang="en-GB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Part I: A</a:t>
            </a:r>
            <a:r>
              <a:rPr lang="en-US" altLang="en-US" sz="2400" dirty="0" err="1">
                <a:solidFill>
                  <a:srgbClr val="333399"/>
                </a:solidFill>
                <a:latin typeface="Arial Black" panose="020B0A04020102020204" pitchFamily="34" charset="0"/>
              </a:rPr>
              <a:t>gri</a:t>
            </a: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-commodity traders</a:t>
            </a: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Trends and challenges </a:t>
            </a: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Regulatory state of play</a:t>
            </a: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Conclusions </a:t>
            </a:r>
            <a:endParaRPr lang="de-DE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Options for follow up actions</a:t>
            </a:r>
          </a:p>
          <a:p>
            <a:pPr marL="57150" indent="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Part II: </a:t>
            </a:r>
            <a:r>
              <a:rPr lang="en-GB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A</a:t>
            </a:r>
            <a:r>
              <a:rPr lang="en-US" altLang="en-US" sz="2400" dirty="0" err="1">
                <a:solidFill>
                  <a:srgbClr val="333399"/>
                </a:solidFill>
                <a:latin typeface="Arial Black" panose="020B0A04020102020204" pitchFamily="34" charset="0"/>
              </a:rPr>
              <a:t>gri</a:t>
            </a: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-commodity derivatives markets</a:t>
            </a:r>
            <a:endParaRPr lang="en-GB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Trends and challenges </a:t>
            </a: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Regulatory state of play</a:t>
            </a: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Conclusions </a:t>
            </a:r>
            <a:endParaRPr lang="de-DE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Options for follow up actions</a:t>
            </a:r>
          </a:p>
        </p:txBody>
      </p:sp>
      <p:sp>
        <p:nvSpPr>
          <p:cNvPr id="3076" name="Date Placeholder 3">
            <a:extLst>
              <a:ext uri="{FF2B5EF4-FFF2-40B4-BE49-F238E27FC236}">
                <a16:creationId xmlns:a16="http://schemas.microsoft.com/office/drawing/2014/main" id="{9169388B-8568-E99D-56AA-B5F003DC18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3077" name="Footer Placeholder 4">
            <a:extLst>
              <a:ext uri="{FF2B5EF4-FFF2-40B4-BE49-F238E27FC236}">
                <a16:creationId xmlns:a16="http://schemas.microsoft.com/office/drawing/2014/main" id="{E71BB34B-AD17-DE5C-E04F-7E73E1AE8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</p:txBody>
      </p:sp>
      <p:sp>
        <p:nvSpPr>
          <p:cNvPr id="6150" name="Slide Number Placeholder 5">
            <a:extLst>
              <a:ext uri="{FF2B5EF4-FFF2-40B4-BE49-F238E27FC236}">
                <a16:creationId xmlns:a16="http://schemas.microsoft.com/office/drawing/2014/main" id="{A0923411-BA62-A31A-D221-1F6B7B9C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A13072-A102-4832-B697-4E669EE9802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2C55BD6-FF94-0300-A9FE-F36DE3397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918047"/>
            <a:ext cx="8229600" cy="566737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State of the art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A6A9D25-9529-C6CA-B820-CCB13868E0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484784"/>
            <a:ext cx="8424614" cy="4618038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Who are the leading </a:t>
            </a:r>
            <a:r>
              <a:rPr lang="en-US" altLang="en-US" sz="2600" dirty="0" err="1">
                <a:solidFill>
                  <a:srgbClr val="333399"/>
                </a:solidFill>
                <a:latin typeface="Arial Black" panose="020B0A04020102020204" pitchFamily="34" charset="0"/>
              </a:rPr>
              <a:t>agri</a:t>
            </a: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-commodity traders? </a:t>
            </a:r>
          </a:p>
          <a:p>
            <a:pPr marL="447675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dirty="0">
                <a:latin typeface="Arial" panose="020B0604020202020204" pitchFamily="34" charset="0"/>
              </a:rPr>
              <a:t>ABCDs (ADM, Bunge, Cargill, LDC: leading players in global </a:t>
            </a:r>
            <a:r>
              <a:rPr lang="en-US" altLang="en-US" sz="2600" dirty="0" err="1">
                <a:latin typeface="Arial" panose="020B0604020202020204" pitchFamily="34" charset="0"/>
              </a:rPr>
              <a:t>agri</a:t>
            </a:r>
            <a:r>
              <a:rPr lang="en-US" altLang="en-US" sz="2600" dirty="0">
                <a:latin typeface="Arial" panose="020B0604020202020204" pitchFamily="34" charset="0"/>
              </a:rPr>
              <a:t>-commodity market) account for approx. 50-60% of global trade in essential cereals, oilseeds &amp; protein crops (COPs)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000" dirty="0">
              <a:solidFill>
                <a:srgbClr val="818181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000" dirty="0">
              <a:solidFill>
                <a:srgbClr val="818181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3F4259F4-90BD-9DF0-0DC3-7E806A6B538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8E4C1604-AA05-A1C9-1F52-9593F22E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7174" name="Slide Number Placeholder 5">
            <a:extLst>
              <a:ext uri="{FF2B5EF4-FFF2-40B4-BE49-F238E27FC236}">
                <a16:creationId xmlns:a16="http://schemas.microsoft.com/office/drawing/2014/main" id="{56E84767-90C0-8B0D-6964-842FC89C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3CF9AC-206D-403B-A07A-1E24F458FEC2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AA330A-AA31-EF1F-1467-A19E3EC00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3495234"/>
            <a:ext cx="7367042" cy="295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15365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44E10-E6BC-5ED8-E1FF-D2E9C00494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02</a:t>
            </a:r>
            <a:r>
              <a:rPr lang="hu-HU" dirty="0"/>
              <a:t>/</a:t>
            </a:r>
            <a:r>
              <a:rPr lang="en-GB" dirty="0"/>
              <a:t>12</a:t>
            </a:r>
            <a:r>
              <a:rPr lang="hu-HU" dirty="0"/>
              <a:t>/20</a:t>
            </a:r>
            <a:r>
              <a:rPr lang="en-GB" dirty="0"/>
              <a:t>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01133-8398-3B32-550F-7F40272D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Presentation for the Committee on Agriculture and Rural Development</a:t>
            </a:r>
          </a:p>
        </p:txBody>
      </p:sp>
      <p:sp>
        <p:nvSpPr>
          <p:cNvPr id="9222" name="Slide Number Placeholder 5">
            <a:extLst>
              <a:ext uri="{FF2B5EF4-FFF2-40B4-BE49-F238E27FC236}">
                <a16:creationId xmlns:a16="http://schemas.microsoft.com/office/drawing/2014/main" id="{0FBF8E8A-538D-4248-572E-0AF77816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451DB7-B159-4F48-B534-C103F5FEB9B9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D4840-AFF5-0008-F500-4C74C22ED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0" y="1484784"/>
            <a:ext cx="82296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Traders’ role in managing food stocks</a:t>
            </a: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Capacity and inventory data is sparse.</a:t>
            </a: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Lacking stock transparency increases risk of price volatility.</a:t>
            </a:r>
          </a:p>
          <a:p>
            <a:pPr marL="447675" indent="-447675" algn="just" eaLnBrk="1" hangingPunct="1">
              <a:lnSpc>
                <a:spcPct val="90000"/>
              </a:lnSpc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b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Data extrapolation suggests joint ABCD capacity to store approx. 10% of current global COP stocks.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r>
              <a:rPr lang="en-US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 </a:t>
            </a:r>
          </a:p>
          <a:p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5ACAAB-251C-99C6-3BE8-2FE6E2C310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836713"/>
            <a:ext cx="8229600" cy="782538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State of the art</a:t>
            </a:r>
            <a:endParaRPr lang="en-GB" altLang="en-US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CB4E873-2DC2-C91A-75C2-19F5A960A3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536" y="1700435"/>
            <a:ext cx="8302377" cy="3960813"/>
          </a:xfrm>
        </p:spPr>
        <p:txBody>
          <a:bodyPr/>
          <a:lstStyle/>
          <a:p>
            <a:pPr marL="57150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endParaRPr lang="en-GB" altLang="en-US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57150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None/>
            </a:pPr>
            <a:r>
              <a:rPr lang="en-GB" altLang="en-US" dirty="0">
                <a:solidFill>
                  <a:srgbClr val="333399"/>
                </a:solidFill>
                <a:latin typeface="Arial Black" panose="020B0A04020102020204" pitchFamily="34" charset="0"/>
              </a:rPr>
              <a:t>Part I: A</a:t>
            </a:r>
            <a:r>
              <a:rPr lang="en-US" altLang="en-US" dirty="0" err="1">
                <a:solidFill>
                  <a:srgbClr val="333399"/>
                </a:solidFill>
                <a:latin typeface="Arial Black" panose="020B0A04020102020204" pitchFamily="34" charset="0"/>
              </a:rPr>
              <a:t>gri</a:t>
            </a:r>
            <a:r>
              <a:rPr lang="en-US" altLang="en-US" dirty="0">
                <a:solidFill>
                  <a:srgbClr val="333399"/>
                </a:solidFill>
                <a:latin typeface="Arial Black" panose="020B0A04020102020204" pitchFamily="34" charset="0"/>
              </a:rPr>
              <a:t>-commodity traders</a:t>
            </a:r>
          </a:p>
        </p:txBody>
      </p:sp>
      <p:sp>
        <p:nvSpPr>
          <p:cNvPr id="3076" name="Date Placeholder 3">
            <a:extLst>
              <a:ext uri="{FF2B5EF4-FFF2-40B4-BE49-F238E27FC236}">
                <a16:creationId xmlns:a16="http://schemas.microsoft.com/office/drawing/2014/main" id="{9169388B-8568-E99D-56AA-B5F003DC18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3077" name="Footer Placeholder 4">
            <a:extLst>
              <a:ext uri="{FF2B5EF4-FFF2-40B4-BE49-F238E27FC236}">
                <a16:creationId xmlns:a16="http://schemas.microsoft.com/office/drawing/2014/main" id="{E71BB34B-AD17-DE5C-E04F-7E73E1AE8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</p:txBody>
      </p:sp>
      <p:sp>
        <p:nvSpPr>
          <p:cNvPr id="6150" name="Slide Number Placeholder 5">
            <a:extLst>
              <a:ext uri="{FF2B5EF4-FFF2-40B4-BE49-F238E27FC236}">
                <a16:creationId xmlns:a16="http://schemas.microsoft.com/office/drawing/2014/main" id="{A0923411-BA62-A31A-D221-1F6B7B9C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A13072-A102-4832-B697-4E669EE9802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96886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08720"/>
            <a:ext cx="8229600" cy="1224881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1. Trends and challenges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28800"/>
            <a:ext cx="8229600" cy="4608489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Integration and diversification processes</a:t>
            </a:r>
          </a:p>
          <a:p>
            <a:pPr marL="447675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</a:rPr>
              <a:t>Modern food system marked by oligopolistic market structure.</a:t>
            </a:r>
          </a:p>
          <a:p>
            <a:pPr marL="447675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</a:rPr>
              <a:t>Horizontal and vertical integration, diversification into new business segments:</a:t>
            </a:r>
          </a:p>
          <a:p>
            <a:pPr marL="1076325" lvl="1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+mj-lt"/>
              <a:buAutoNum type="alphaLcParenR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Broader geographic and commodity exposure</a:t>
            </a:r>
          </a:p>
          <a:p>
            <a:pPr marL="1076325" lvl="1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+mj-lt"/>
              <a:buAutoNum type="alphaLcParenR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Economies of scale</a:t>
            </a:r>
          </a:p>
          <a:p>
            <a:pPr marL="1076325" lvl="1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+mj-lt"/>
              <a:buAutoNum type="alphaLcParenR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Reducing risks from supplier dependencies</a:t>
            </a:r>
          </a:p>
          <a:p>
            <a:pPr marL="1076325" lvl="1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+mj-lt"/>
              <a:buAutoNum type="alphaLcParenR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Higher profit margins through value-adding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02</a:t>
            </a:r>
            <a:r>
              <a:rPr lang="hu-HU" dirty="0"/>
              <a:t>/</a:t>
            </a:r>
            <a:r>
              <a:rPr lang="de-DE" dirty="0"/>
              <a:t>12</a:t>
            </a:r>
            <a:r>
              <a:rPr lang="hu-HU" dirty="0"/>
              <a:t>/20</a:t>
            </a:r>
            <a:r>
              <a:rPr lang="de-DE" dirty="0"/>
              <a:t>24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Presentation for the Committee on </a:t>
            </a:r>
            <a:r>
              <a:rPr lang="fr-FR"/>
              <a:t>Agriculture and Rural Development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E4D92-7D94-42C3-87CB-168CF7EAE3B7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542942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EED9F1F-7B15-4AA5-C99C-8DE96573F5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2. </a:t>
            </a:r>
            <a:r>
              <a:rPr lang="en-US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Regulatory state of play </a:t>
            </a:r>
            <a:endParaRPr lang="en-GB" altLang="en-US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AC18A2D-0EF5-0DFB-7923-ABCA171212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374063" cy="439261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Agricultural commodity markets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EU </a:t>
            </a:r>
            <a:r>
              <a:rPr lang="en-US" altLang="en-US" sz="2600" kern="1200" dirty="0" err="1">
                <a:latin typeface="Arial" panose="020B0604020202020204" pitchFamily="34" charset="0"/>
                <a:ea typeface="+mn-ea"/>
                <a:cs typeface="+mn-cs"/>
              </a:rPr>
              <a:t>agri</a:t>
            </a: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-commodity trade is subject to EU regulation and supervision at various levels:</a:t>
            </a:r>
          </a:p>
          <a:p>
            <a:pPr marL="847725" lvl="2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Green Deal policies</a:t>
            </a:r>
          </a:p>
          <a:p>
            <a:pPr marL="847725" lvl="2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Competition law</a:t>
            </a:r>
          </a:p>
          <a:p>
            <a:pPr marL="847725" lvl="2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US" altLang="en-US" sz="2600" kern="1200" dirty="0">
                <a:latin typeface="Arial" panose="020B0604020202020204" pitchFamily="34" charset="0"/>
                <a:ea typeface="+mn-ea"/>
                <a:cs typeface="+mn-cs"/>
              </a:rPr>
              <a:t>Financial markets regulations</a:t>
            </a: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8FAEF161-B331-3909-843C-4D056514A3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D594C898-129C-8B3B-E866-E3E90057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DBCC592C-0192-4702-2C52-50A9B728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64C750-D1CF-4185-A5E2-B1C855450674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E2EC20F1-A63F-C6CC-3AF9-76D9C497A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76287"/>
          </a:xfrm>
        </p:spPr>
        <p:txBody>
          <a:bodyPr/>
          <a:lstStyle/>
          <a:p>
            <a:pPr algn="ctr"/>
            <a:r>
              <a:rPr lang="en-GB" altLang="en-US" sz="3000" b="0" dirty="0">
                <a:solidFill>
                  <a:srgbClr val="808080"/>
                </a:solidFill>
                <a:latin typeface="Arial Black" panose="020B0A04020102020204" pitchFamily="34" charset="0"/>
              </a:rPr>
              <a:t>3. </a:t>
            </a:r>
            <a:r>
              <a:rPr lang="en-US" altLang="en-US" sz="3000" b="0" dirty="0">
                <a:solidFill>
                  <a:srgbClr val="808080"/>
                </a:solidFill>
                <a:latin typeface="Arial Black" panose="020B0A04020102020204" pitchFamily="34" charset="0"/>
              </a:rPr>
              <a:t>Conclusions</a:t>
            </a:r>
            <a:endParaRPr lang="en-GB" altLang="en-US" b="0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F1C8CD6-C018-A566-C62B-3633D5E04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843200"/>
            <a:ext cx="8374063" cy="4322104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Agricultural commodity markets</a:t>
            </a:r>
            <a:endParaRPr lang="en-GB" sz="2600" kern="1200" dirty="0">
              <a:cs typeface="Arial" panose="020B0604020202020204" pitchFamily="34" charset="0"/>
            </a:endParaRP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cs typeface="Arial" panose="020B0604020202020204" pitchFamily="34" charset="0"/>
              </a:rPr>
              <a:t>Transparency and accountability: fundamental for stable and affordable food supplies and fair trading practices.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Monitoring physical </a:t>
            </a:r>
            <a:r>
              <a:rPr lang="en-GB" sz="2600" kern="1200" dirty="0" err="1">
                <a:ea typeface="+mn-ea"/>
                <a:cs typeface="Arial" panose="020B0604020202020204" pitchFamily="34" charset="0"/>
              </a:rPr>
              <a:t>agri</a:t>
            </a:r>
            <a:r>
              <a:rPr lang="en-GB" sz="2600" kern="1200" dirty="0">
                <a:ea typeface="+mn-ea"/>
                <a:cs typeface="Arial" panose="020B0604020202020204" pitchFamily="34" charset="0"/>
              </a:rPr>
              <a:t>-commodity flows, stocks: dependent on broadened and standardised reporting requirements.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Market concentration: needs further investigation and international cooperation.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CB2D5FA8-7CFA-9574-563D-7083D551CD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49B25BEF-43CD-C99C-3483-909E8E75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4342" name="Slide Number Placeholder 5">
            <a:extLst>
              <a:ext uri="{FF2B5EF4-FFF2-40B4-BE49-F238E27FC236}">
                <a16:creationId xmlns:a16="http://schemas.microsoft.com/office/drawing/2014/main" id="{075DB8DE-3BA0-F9A6-3FCC-2BFDFD2C7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6F7CC2-2339-44FB-9DB8-CF7A648F986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33658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E2EC20F1-A63F-C6CC-3AF9-76D9C497A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76287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4. </a:t>
            </a:r>
            <a:r>
              <a:rPr lang="en-US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Options for follow up actions</a:t>
            </a:r>
            <a:endParaRPr lang="en-GB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F1C8CD6-C018-A566-C62B-3633D5E04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843200"/>
            <a:ext cx="8374063" cy="396081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600" dirty="0">
                <a:solidFill>
                  <a:srgbClr val="333399"/>
                </a:solidFill>
                <a:latin typeface="Arial Black" panose="020B0A04020102020204" pitchFamily="34" charset="0"/>
              </a:rPr>
              <a:t>Transparency of physical markets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Standardisation and strengthening of reporting requirements for COP stocks.</a:t>
            </a:r>
          </a:p>
          <a:p>
            <a:pPr marL="447675" lvl="1" indent="-447675"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600" kern="1200" dirty="0">
                <a:ea typeface="+mn-ea"/>
                <a:cs typeface="Arial" panose="020B0604020202020204" pitchFamily="34" charset="0"/>
              </a:rPr>
              <a:t>Reporting obligations for listed and private companies.</a:t>
            </a:r>
          </a:p>
          <a:p>
            <a:pPr marL="447675" lvl="1" indent="-447675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fr-BE" sz="2600" kern="1200" dirty="0">
                <a:ea typeface="+mn-ea"/>
                <a:cs typeface="Arial" panose="020B0604020202020204" pitchFamily="34" charset="0"/>
              </a:rPr>
              <a:t>International </a:t>
            </a:r>
            <a:r>
              <a:rPr lang="fr-BE" sz="2600" kern="1200" dirty="0" err="1">
                <a:ea typeface="+mn-ea"/>
                <a:cs typeface="Arial" panose="020B0604020202020204" pitchFamily="34" charset="0"/>
              </a:rPr>
              <a:t>cooperation</a:t>
            </a:r>
            <a:r>
              <a:rPr lang="fr-BE" sz="2600" kern="1200" dirty="0">
                <a:ea typeface="+mn-ea"/>
                <a:cs typeface="Arial" panose="020B0604020202020204" pitchFamily="34" charset="0"/>
              </a:rPr>
              <a:t> to </a:t>
            </a:r>
            <a:r>
              <a:rPr lang="fr-BE" sz="2600" kern="1200" dirty="0" err="1">
                <a:ea typeface="+mn-ea"/>
                <a:cs typeface="Arial" panose="020B0604020202020204" pitchFamily="34" charset="0"/>
              </a:rPr>
              <a:t>improve</a:t>
            </a:r>
            <a:r>
              <a:rPr lang="fr-BE" sz="2600" kern="1200" dirty="0">
                <a:ea typeface="+mn-ea"/>
                <a:cs typeface="Arial" panose="020B0604020202020204" pitchFamily="34" charset="0"/>
              </a:rPr>
              <a:t> supervision of </a:t>
            </a:r>
            <a:r>
              <a:rPr lang="fr-BE" sz="2600" kern="1200" dirty="0" err="1">
                <a:ea typeface="+mn-ea"/>
                <a:cs typeface="Arial" panose="020B0604020202020204" pitchFamily="34" charset="0"/>
              </a:rPr>
              <a:t>physical</a:t>
            </a:r>
            <a:r>
              <a:rPr lang="fr-BE" sz="2600" kern="1200" dirty="0">
                <a:ea typeface="+mn-ea"/>
                <a:cs typeface="Arial" panose="020B0604020202020204" pitchFamily="34" charset="0"/>
              </a:rPr>
              <a:t> agri-</a:t>
            </a:r>
            <a:r>
              <a:rPr lang="fr-BE" sz="2600" kern="1200" dirty="0" err="1">
                <a:ea typeface="+mn-ea"/>
                <a:cs typeface="Arial" panose="020B0604020202020204" pitchFamily="34" charset="0"/>
              </a:rPr>
              <a:t>commodity</a:t>
            </a:r>
            <a:r>
              <a:rPr lang="fr-BE" sz="2600" kern="1200" dirty="0">
                <a:ea typeface="+mn-ea"/>
                <a:cs typeface="Arial" panose="020B0604020202020204" pitchFamily="34" charset="0"/>
              </a:rPr>
              <a:t> </a:t>
            </a:r>
            <a:r>
              <a:rPr lang="fr-BE" sz="2600" kern="1200" dirty="0" err="1">
                <a:ea typeface="+mn-ea"/>
                <a:cs typeface="Arial" panose="020B0604020202020204" pitchFamily="34" charset="0"/>
              </a:rPr>
              <a:t>markets</a:t>
            </a:r>
            <a:r>
              <a:rPr lang="fr-BE" sz="2600" kern="1200" dirty="0">
                <a:ea typeface="+mn-ea"/>
                <a:cs typeface="Arial" panose="020B0604020202020204" pitchFamily="34" charset="0"/>
              </a:rPr>
              <a:t> </a:t>
            </a:r>
            <a:r>
              <a:rPr lang="en-GB" sz="2600" kern="1200" dirty="0">
                <a:cs typeface="Arial" panose="020B0604020202020204" pitchFamily="34" charset="0"/>
              </a:rPr>
              <a:t>dominated by global actors.</a:t>
            </a:r>
          </a:p>
          <a:p>
            <a:pPr marL="0" lvl="1" indent="0"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None/>
            </a:pPr>
            <a:endParaRPr lang="fr-BE" sz="2800" kern="1200" dirty="0">
              <a:ea typeface="+mn-ea"/>
              <a:cs typeface="Arial" panose="020B0604020202020204" pitchFamily="34" charset="0"/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romanLcPeriod"/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endParaRPr lang="en-US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CB2D5FA8-7CFA-9574-563D-7083D551CD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200" dirty="0"/>
              <a:t>02</a:t>
            </a:r>
            <a:r>
              <a:rPr lang="hu-HU" sz="1200" dirty="0"/>
              <a:t>/</a:t>
            </a:r>
            <a:r>
              <a:rPr lang="en-GB" sz="1200" dirty="0"/>
              <a:t>12</a:t>
            </a:r>
            <a:r>
              <a:rPr lang="hu-HU" sz="1200" dirty="0"/>
              <a:t>/20</a:t>
            </a:r>
            <a:r>
              <a:rPr lang="en-GB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49B25BEF-43CD-C99C-3483-909E8E75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Agriculture and Rural Development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4342" name="Slide Number Placeholder 5">
            <a:extLst>
              <a:ext uri="{FF2B5EF4-FFF2-40B4-BE49-F238E27FC236}">
                <a16:creationId xmlns:a16="http://schemas.microsoft.com/office/drawing/2014/main" id="{075DB8DE-3BA0-F9A6-3FCC-2BFDFD2C7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6F7CC2-2339-44FB-9DB8-CF7A648F986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7914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575E5B40ADAF4F9478C40BA382AFDC" ma:contentTypeVersion="15" ma:contentTypeDescription="Create a new document." ma:contentTypeScope="" ma:versionID="958fce4d3a19c5a727ccd2e465809934">
  <xsd:schema xmlns:xsd="http://www.w3.org/2001/XMLSchema" xmlns:xs="http://www.w3.org/2001/XMLSchema" xmlns:p="http://schemas.microsoft.com/office/2006/metadata/properties" xmlns:ns2="4d100ff9-b17f-451c-ac1a-16e196c79c55" xmlns:ns3="b794ecd8-a81b-48b1-a93f-e41c747cc07d" targetNamespace="http://schemas.microsoft.com/office/2006/metadata/properties" ma:root="true" ma:fieldsID="d1f0bf8c9dd01fb2024baef249394f36" ns2:_="" ns3:_="">
    <xsd:import namespace="4d100ff9-b17f-451c-ac1a-16e196c79c55"/>
    <xsd:import namespace="b794ecd8-a81b-48b1-a93f-e41c747cc07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100ff9-b17f-451c-ac1a-16e196c79c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0859334-e449-4402-9e6c-8bf6b68a70fd}" ma:internalName="TaxCatchAll" ma:showField="CatchAllData" ma:web="4d100ff9-b17f-451c-ac1a-16e196c79c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94ecd8-a81b-48b1-a93f-e41c747cc0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33ef62f9-2e07-484b-bd79-00aec90129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100ff9-b17f-451c-ac1a-16e196c79c55" xsi:nil="true"/>
    <lcf76f155ced4ddcb4097134ff3c332f xmlns="b794ecd8-a81b-48b1-a93f-e41c747cc0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FA1CB0F-16CD-48F3-8244-E937AA67F7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FEE41B-52DA-43C3-9053-5D6A00CABB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100ff9-b17f-451c-ac1a-16e196c79c55"/>
    <ds:schemaRef ds:uri="b794ecd8-a81b-48b1-a93f-e41c747cc0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0D443D-172F-45FE-8BD9-75D90159620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9BDD1B57-A7D6-483C-A450-17A683694D14}">
  <ds:schemaRefs>
    <ds:schemaRef ds:uri="http://schemas.microsoft.com/office/infopath/2007/PartnerControls"/>
    <ds:schemaRef ds:uri="http://schemas.microsoft.com/office/2006/documentManagement/types"/>
    <ds:schemaRef ds:uri="b794ecd8-a81b-48b1-a93f-e41c747cc07d"/>
    <ds:schemaRef ds:uri="4d100ff9-b17f-451c-ac1a-16e196c79c55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12171</TotalTime>
  <Words>938</Words>
  <Application>Microsoft Office PowerPoint</Application>
  <PresentationFormat>On-screen Show (4:3)</PresentationFormat>
  <Paragraphs>146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Arial Black</vt:lpstr>
      <vt:lpstr>Wingdings</vt:lpstr>
      <vt:lpstr>Default Design</vt:lpstr>
      <vt:lpstr>The role of commodity traders in shaping agricultural markets  STUDY  Requested by the AGRI Committee  </vt:lpstr>
      <vt:lpstr>Structure of the Presentation</vt:lpstr>
      <vt:lpstr>State of the art</vt:lpstr>
      <vt:lpstr>State of the art</vt:lpstr>
      <vt:lpstr>PowerPoint Presentation</vt:lpstr>
      <vt:lpstr>1. Trends and challenges</vt:lpstr>
      <vt:lpstr>2. Regulatory state of play </vt:lpstr>
      <vt:lpstr>3. Conclusions</vt:lpstr>
      <vt:lpstr>4. Options for follow up actions</vt:lpstr>
      <vt:lpstr>4. Options for follow up actions</vt:lpstr>
      <vt:lpstr>PowerPoint Presentation</vt:lpstr>
      <vt:lpstr>PowerPoint Presentation</vt:lpstr>
      <vt:lpstr>PowerPoint Presentation</vt:lpstr>
      <vt:lpstr>2. Regulatory state of play </vt:lpstr>
      <vt:lpstr>3. Conclusions</vt:lpstr>
      <vt:lpstr>4. Options for follow up actions</vt:lpstr>
    </vt:vector>
  </TitlesOfParts>
  <Company>OPOCE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Markus J. Prutsch</dc:creator>
  <cp:lastModifiedBy>NANNUCCI Lapo</cp:lastModifiedBy>
  <cp:revision>387</cp:revision>
  <cp:lastPrinted>2024-11-28T15:01:27Z</cp:lastPrinted>
  <dcterms:created xsi:type="dcterms:W3CDTF">2009-07-06T12:22:53Z</dcterms:created>
  <dcterms:modified xsi:type="dcterms:W3CDTF">2024-12-05T14:16:26Z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Elisabetta Savino</vt:lpwstr>
  </property>
  <property fmtid="{D5CDD505-2E9C-101B-9397-08002B2CF9AE}" pid="3" name="Order">
    <vt:lpwstr>5200.00000000000</vt:lpwstr>
  </property>
  <property fmtid="{D5CDD505-2E9C-101B-9397-08002B2CF9AE}" pid="4" name="_ExtendedDescription">
    <vt:lpwstr/>
  </property>
  <property fmtid="{D5CDD505-2E9C-101B-9397-08002B2CF9AE}" pid="5" name="display_urn:schemas-microsoft-com:office:office#Author">
    <vt:lpwstr>Elisabetta Savino</vt:lpwstr>
  </property>
  <property fmtid="{D5CDD505-2E9C-101B-9397-08002B2CF9AE}" pid="6" name="TaxCatchAll">
    <vt:lpwstr/>
  </property>
  <property fmtid="{D5CDD505-2E9C-101B-9397-08002B2CF9AE}" pid="7" name="lcf76f155ced4ddcb4097134ff3c332f">
    <vt:lpwstr/>
  </property>
  <property fmtid="{D5CDD505-2E9C-101B-9397-08002B2CF9AE}" pid="8" name="MediaServiceImageTags">
    <vt:lpwstr/>
  </property>
  <property fmtid="{D5CDD505-2E9C-101B-9397-08002B2CF9AE}" pid="9" name="ContentTypeId">
    <vt:lpwstr>0x010100CD575E5B40ADAF4F9478C40BA382AFDC</vt:lpwstr>
  </property>
</Properties>
</file>