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46" r:id="rId5"/>
    <p:sldId id="347" r:id="rId6"/>
    <p:sldId id="348" r:id="rId7"/>
    <p:sldId id="359" r:id="rId8"/>
    <p:sldId id="381" r:id="rId9"/>
    <p:sldId id="387" r:id="rId10"/>
    <p:sldId id="382" r:id="rId11"/>
    <p:sldId id="368" r:id="rId12"/>
    <p:sldId id="375" r:id="rId13"/>
    <p:sldId id="385" r:id="rId14"/>
    <p:sldId id="386" r:id="rId15"/>
    <p:sldId id="384" r:id="rId16"/>
    <p:sldId id="357" r:id="rId17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152636-BF54-755B-5D5E-2B2BCE99F712}" name="Candice Trouwaert" initials="CT" userId="S::candice.trouwaert@ade.eu::92677a5f-c881-4e2c-8aed-aa67ca17feaf" providerId="AD"/>
  <p188:author id="{37D77E83-C02B-D1F9-9BC8-5DCFDDD38AC7}" name="Sarah Bodart" initials="SB" userId="S::sarah.bodart@ade.eu::f9f2b627-6e86-441c-904d-7b5b7dea2e62" providerId="AD"/>
  <p188:author id="{0039A58C-735E-9C4A-0775-15F3FCA58F98}" name="Arndt Münch" initials="AM" userId="S::muench@oir.at::35decc17-138b-4be7-ae55-91e98553193b" providerId="AD"/>
  <p188:author id="{10FAECBE-F2C1-97AC-0DDE-3F0241739E9F}" name="Monika Beck" initials="MB" userId="S::Monika.Beck@ade.eu::cd282b95-2df7-476d-baee-c759c42984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E74"/>
    <a:srgbClr val="333399"/>
    <a:srgbClr val="00303C"/>
    <a:srgbClr val="FF6600"/>
    <a:srgbClr val="888888"/>
    <a:srgbClr val="757575"/>
    <a:srgbClr val="5F5F5F"/>
    <a:srgbClr val="FEBEDB"/>
    <a:srgbClr val="FE82E3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Beck" userId="cd282b95-2df7-476d-baee-c759c4298472" providerId="ADAL" clId="{C4A54F9B-14A4-4373-B122-02E5040D58B2}"/>
    <pc:docChg chg="modSld">
      <pc:chgData name="Monika Beck" userId="cd282b95-2df7-476d-baee-c759c4298472" providerId="ADAL" clId="{C4A54F9B-14A4-4373-B122-02E5040D58B2}" dt="2024-02-06T15:42:08.684" v="14" actId="6549"/>
      <pc:docMkLst>
        <pc:docMk/>
      </pc:docMkLst>
      <pc:sldChg chg="modSp mod">
        <pc:chgData name="Monika Beck" userId="cd282b95-2df7-476d-baee-c759c4298472" providerId="ADAL" clId="{C4A54F9B-14A4-4373-B122-02E5040D58B2}" dt="2024-02-06T15:42:08.684" v="14" actId="6549"/>
        <pc:sldMkLst>
          <pc:docMk/>
          <pc:sldMk cId="1867613938" sldId="359"/>
        </pc:sldMkLst>
        <pc:spChg chg="mod">
          <ac:chgData name="Monika Beck" userId="cd282b95-2df7-476d-baee-c759c4298472" providerId="ADAL" clId="{C4A54F9B-14A4-4373-B122-02E5040D58B2}" dt="2024-02-06T15:42:08.684" v="14" actId="6549"/>
          <ac:spMkLst>
            <pc:docMk/>
            <pc:sldMk cId="1867613938" sldId="359"/>
            <ac:spMk id="3" creationId="{03ABA948-25CC-399A-66B5-C6721EB277B5}"/>
          </ac:spMkLst>
        </pc:spChg>
        <pc:spChg chg="mod">
          <ac:chgData name="Monika Beck" userId="cd282b95-2df7-476d-baee-c759c4298472" providerId="ADAL" clId="{C4A54F9B-14A4-4373-B122-02E5040D58B2}" dt="2024-02-06T15:41:21.783" v="4" actId="20577"/>
          <ac:spMkLst>
            <pc:docMk/>
            <pc:sldMk cId="1867613938" sldId="359"/>
            <ac:spMk id="5" creationId="{6E836F41-5E15-B192-2A2C-923EF4BEC2B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idedecision.sharepoint.com/sites/DEVRUR/Shared%20Documents/A652%20-%20EU-EP-Support%20and%20Impact%20Competitiveness/08.%20Report/05.%20Final%20report/sent%20to%20EP%202024.01.15/Data%20and%20figures.%20Rural%20areas%20farm%20competitiveness%20v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2124153332639"/>
          <c:y val="0.31140926024395921"/>
          <c:w val="0.39841532612690822"/>
          <c:h val="0.65533484148046728"/>
        </c:manualLayout>
      </c:layout>
      <c:pieChart>
        <c:varyColors val="1"/>
        <c:ser>
          <c:idx val="0"/>
          <c:order val="0"/>
          <c:tx>
            <c:strRef>
              <c:f>'[Data and figures. Rural areas farm competitiveness v02.xlsx]Fig.36-40 Financing 2023-2027'!$D$38</c:f>
              <c:strCache>
                <c:ptCount val="1"/>
                <c:pt idx="0">
                  <c:v>EU-27 - In % of total EU spendings</c:v>
                </c:pt>
              </c:strCache>
            </c:strRef>
          </c:tx>
          <c:dPt>
            <c:idx val="0"/>
            <c:bubble3D val="0"/>
            <c:spPr>
              <a:solidFill>
                <a:srgbClr val="FFB3B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BA-443B-8524-F35D58389FB3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BA-443B-8524-F35D58389FB3}"/>
              </c:ext>
            </c:extLst>
          </c:dPt>
          <c:dPt>
            <c:idx val="2"/>
            <c:bubble3D val="0"/>
            <c:spPr>
              <a:solidFill>
                <a:srgbClr val="F2A16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BA-443B-8524-F35D58389FB3}"/>
              </c:ext>
            </c:extLst>
          </c:dPt>
          <c:dPt>
            <c:idx val="3"/>
            <c:bubble3D val="0"/>
            <c:spPr>
              <a:solidFill>
                <a:srgbClr val="07607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BA-443B-8524-F35D58389FB3}"/>
              </c:ext>
            </c:extLst>
          </c:dPt>
          <c:dPt>
            <c:idx val="4"/>
            <c:bubble3D val="0"/>
            <c:spPr>
              <a:solidFill>
                <a:srgbClr val="4472C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FBA-443B-8524-F35D58389FB3}"/>
              </c:ext>
            </c:extLst>
          </c:dPt>
          <c:dPt>
            <c:idx val="5"/>
            <c:bubble3D val="0"/>
            <c:spPr>
              <a:solidFill>
                <a:srgbClr val="26C0C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FBA-443B-8524-F35D58389FB3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FBA-443B-8524-F35D58389FB3}"/>
              </c:ext>
            </c:extLst>
          </c:dPt>
          <c:dPt>
            <c:idx val="7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FBA-443B-8524-F35D58389FB3}"/>
              </c:ext>
            </c:extLst>
          </c:dPt>
          <c:dPt>
            <c:idx val="8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FBA-443B-8524-F35D58389FB3}"/>
              </c:ext>
            </c:extLst>
          </c:dPt>
          <c:dPt>
            <c:idx val="9"/>
            <c:bubble3D val="0"/>
            <c:spPr>
              <a:solidFill>
                <a:srgbClr val="AFABA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FBA-443B-8524-F35D58389FB3}"/>
              </c:ext>
            </c:extLst>
          </c:dPt>
          <c:dLbls>
            <c:dLbl>
              <c:idx val="0"/>
              <c:layout>
                <c:manualLayout>
                  <c:x val="-0.20210916563783732"/>
                  <c:y val="-2.47819166399993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BA-443B-8524-F35D58389FB3}"/>
                </c:ext>
              </c:extLst>
            </c:dLbl>
            <c:dLbl>
              <c:idx val="1"/>
              <c:layout>
                <c:manualLayout>
                  <c:x val="-0.11823737788824949"/>
                  <c:y val="-0.1860810952535898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07504396772773"/>
                      <c:h val="0.102145862521736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FBA-443B-8524-F35D58389FB3}"/>
                </c:ext>
              </c:extLst>
            </c:dLbl>
            <c:dLbl>
              <c:idx val="2"/>
              <c:layout>
                <c:manualLayout>
                  <c:x val="-3.2699850548998648E-2"/>
                  <c:y val="-0.1673974208188048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646183144240566"/>
                      <c:h val="0.122296097589476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FBA-443B-8524-F35D58389FB3}"/>
                </c:ext>
              </c:extLst>
            </c:dLbl>
            <c:dLbl>
              <c:idx val="3"/>
              <c:layout>
                <c:manualLayout>
                  <c:x val="5.4740624323882381E-3"/>
                  <c:y val="-0.1072941039568778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75182422334393"/>
                      <c:h val="0.148561687588604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FBA-443B-8524-F35D58389FB3}"/>
                </c:ext>
              </c:extLst>
            </c:dLbl>
            <c:dLbl>
              <c:idx val="4"/>
              <c:layout>
                <c:manualLayout>
                  <c:x val="0.10664960559359454"/>
                  <c:y val="-3.95259970424320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BA-443B-8524-F35D58389FB3}"/>
                </c:ext>
              </c:extLst>
            </c:dLbl>
            <c:dLbl>
              <c:idx val="5"/>
              <c:layout>
                <c:manualLayout>
                  <c:x val="8.2914815785395946E-2"/>
                  <c:y val="6.747181228415040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BA-443B-8524-F35D58389FB3}"/>
                </c:ext>
              </c:extLst>
            </c:dLbl>
            <c:dLbl>
              <c:idx val="6"/>
              <c:layout>
                <c:manualLayout>
                  <c:x val="4.7962132415158176E-2"/>
                  <c:y val="0.1767923632607104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FBA-443B-8524-F35D58389FB3}"/>
                </c:ext>
              </c:extLst>
            </c:dLbl>
            <c:dLbl>
              <c:idx val="7"/>
              <c:layout>
                <c:manualLayout>
                  <c:x val="1.9928323499652612E-2"/>
                  <c:y val="0.3034907761183593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FBA-443B-8524-F35D58389FB3}"/>
                </c:ext>
              </c:extLst>
            </c:dLbl>
            <c:dLbl>
              <c:idx val="8"/>
              <c:layout>
                <c:manualLayout>
                  <c:x val="-0.15036725427950418"/>
                  <c:y val="-0.1515119792879142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FBA-443B-8524-F35D58389FB3}"/>
                </c:ext>
              </c:extLst>
            </c:dLbl>
            <c:dLbl>
              <c:idx val="9"/>
              <c:layout>
                <c:manualLayout>
                  <c:x val="0.20545206964288137"/>
                  <c:y val="7.41364857256638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/>
                      <a:t>Income Support (BISS + CRISS); </a:t>
                    </a:r>
                    <a:fld id="{51BDCBB7-AB62-46B9-9D09-9A5A198641DB}" type="VALUE">
                      <a:rPr lang="en-US" baseline="0" dirty="0"/>
                      <a:pPr>
                        <a:defRPr sz="13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2FBA-443B-8524-F35D58389F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'[Data and figures. Rural areas farm competitiveness v02.xlsx]Fig.36-40 Financing 2023-2027'!$C$39:$C$48</c:f>
              <c:strCache>
                <c:ptCount val="10"/>
                <c:pt idx="0">
                  <c:v>Coupled income support</c:v>
                </c:pt>
                <c:pt idx="1">
                  <c:v>Investments</c:v>
                </c:pt>
                <c:pt idx="2">
                  <c:v>Sectoral interventions</c:v>
                </c:pt>
                <c:pt idx="3">
                  <c:v>Risk management tools</c:v>
                </c:pt>
                <c:pt idx="4">
                  <c:v>CIS for young farmers</c:v>
                </c:pt>
                <c:pt idx="5">
                  <c:v>Setting up of young and new farmers</c:v>
                </c:pt>
                <c:pt idx="6">
                  <c:v>Cooperation</c:v>
                </c:pt>
                <c:pt idx="7">
                  <c:v>Knowledge exchange</c:v>
                </c:pt>
                <c:pt idx="8">
                  <c:v>Other interventions</c:v>
                </c:pt>
                <c:pt idx="9">
                  <c:v>Income support (Basic income support for sustainability + Complementary redistributive income support for sustainability)</c:v>
                </c:pt>
              </c:strCache>
            </c:strRef>
          </c:cat>
          <c:val>
            <c:numRef>
              <c:f>'[Data and figures. Rural areas farm competitiveness v02.xlsx]Fig.36-40 Financing 2023-2027'!$D$39:$D$48</c:f>
              <c:numCache>
                <c:formatCode>0.0%</c:formatCode>
                <c:ptCount val="10"/>
                <c:pt idx="0">
                  <c:v>8.8583850999975539E-2</c:v>
                </c:pt>
                <c:pt idx="1">
                  <c:v>4.3971599203794877E-2</c:v>
                </c:pt>
                <c:pt idx="2">
                  <c:v>3.4290841594884013E-2</c:v>
                </c:pt>
                <c:pt idx="3">
                  <c:v>1.0507235879645001E-2</c:v>
                </c:pt>
                <c:pt idx="4">
                  <c:v>1.3090466934121775E-2</c:v>
                </c:pt>
                <c:pt idx="5">
                  <c:v>1.3113449686078544E-2</c:v>
                </c:pt>
                <c:pt idx="6">
                  <c:v>5.6109136870498991E-3</c:v>
                </c:pt>
                <c:pt idx="7">
                  <c:v>1.7969187084424427E-3</c:v>
                </c:pt>
                <c:pt idx="8">
                  <c:v>0.34</c:v>
                </c:pt>
                <c:pt idx="9" formatCode="0.00%">
                  <c:v>0.44900000000000001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FBA-443B-8524-F35D58389F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505723073087326E-2"/>
          <c:y val="3.1539431287838288E-2"/>
          <c:w val="0.90718782868961401"/>
          <c:h val="0.705516533254345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'[Data and figures. Rural areas farm competitiveness v02.xlsx]Fig.36-40 Financing 2023-2027'!$B$62:$C$62</c:f>
              <c:strCache>
                <c:ptCount val="2"/>
                <c:pt idx="0">
                  <c:v>CIS</c:v>
                </c:pt>
                <c:pt idx="1">
                  <c:v>Coupled income support</c:v>
                </c:pt>
              </c:strCache>
            </c:strRef>
          </c:tx>
          <c:spPr>
            <a:solidFill>
              <a:srgbClr val="FFB3B3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2023-2027'!$D$62,'[Data and figures. Rural areas farm competitiveness v02.xlsx]Fig.36-40 Financing 2023-2027'!$F$62:$AG$62</c:f>
              <c:numCache>
                <c:formatCode>0.00%</c:formatCode>
                <c:ptCount val="29"/>
                <c:pt idx="0">
                  <c:v>1.4967473405284251E-2</c:v>
                </c:pt>
                <c:pt idx="1">
                  <c:v>4.9084631943949672E-2</c:v>
                </c:pt>
                <c:pt idx="2">
                  <c:v>0.18554301545857915</c:v>
                </c:pt>
                <c:pt idx="3">
                  <c:v>0.10890152932463426</c:v>
                </c:pt>
                <c:pt idx="4">
                  <c:v>5.7176072693416666E-2</c:v>
                </c:pt>
                <c:pt idx="5">
                  <c:v>0.11032282631997509</c:v>
                </c:pt>
                <c:pt idx="6">
                  <c:v>1.4083994961121234E-2</c:v>
                </c:pt>
                <c:pt idx="7">
                  <c:v>4.2614720239525977E-2</c:v>
                </c:pt>
                <c:pt idx="8">
                  <c:v>9.2126173636041753E-2</c:v>
                </c:pt>
                <c:pt idx="9">
                  <c:v>0.10606890943959235</c:v>
                </c:pt>
                <c:pt idx="10">
                  <c:v>0.10888895602879628</c:v>
                </c:pt>
                <c:pt idx="11">
                  <c:v>0.11648126698395721</c:v>
                </c:pt>
                <c:pt idx="12">
                  <c:v>0.11289809110911928</c:v>
                </c:pt>
                <c:pt idx="13">
                  <c:v>8.4284252375350158E-2</c:v>
                </c:pt>
                <c:pt idx="14">
                  <c:v>0.11869032645983166</c:v>
                </c:pt>
                <c:pt idx="15">
                  <c:v>4.646737166904078E-3</c:v>
                </c:pt>
                <c:pt idx="16">
                  <c:v>9.4870363342535471E-2</c:v>
                </c:pt>
                <c:pt idx="17">
                  <c:v>0.11627219476907191</c:v>
                </c:pt>
                <c:pt idx="18">
                  <c:v>8.6095294327806993E-2</c:v>
                </c:pt>
                <c:pt idx="19">
                  <c:v>0.10843320446698473</c:v>
                </c:pt>
                <c:pt idx="20">
                  <c:v>0.12590008380227508</c:v>
                </c:pt>
                <c:pt idx="21">
                  <c:v>0</c:v>
                </c:pt>
                <c:pt idx="22">
                  <c:v>0.11861642553010072</c:v>
                </c:pt>
                <c:pt idx="23">
                  <c:v>0.11403006145898405</c:v>
                </c:pt>
                <c:pt idx="24">
                  <c:v>9.9313035379958739E-2</c:v>
                </c:pt>
                <c:pt idx="25">
                  <c:v>9.9614917028268565E-2</c:v>
                </c:pt>
                <c:pt idx="26">
                  <c:v>8.1867088331617002E-2</c:v>
                </c:pt>
                <c:pt idx="27">
                  <c:v>9.0346881079479177E-2</c:v>
                </c:pt>
                <c:pt idx="28">
                  <c:v>8.8583850999975539E-2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7C-4C2D-A77C-F632651C51B4}"/>
            </c:ext>
          </c:extLst>
        </c:ser>
        <c:ser>
          <c:idx val="1"/>
          <c:order val="1"/>
          <c:tx>
            <c:strRef>
              <c:f>'[Data and figures. Rural areas farm competitiveness v02.xlsx]Fig.36-40 Financing 2023-2027'!$B$63:$C$63</c:f>
              <c:strCache>
                <c:ptCount val="2"/>
                <c:pt idx="0">
                  <c:v>INVEST</c:v>
                </c:pt>
                <c:pt idx="1">
                  <c:v>Investments, including investments in irrigation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2023-2027'!$D$63,'[Data and figures. Rural areas farm competitiveness v02.xlsx]Fig.36-40 Financing 2023-2027'!$F$63:$AG$63</c:f>
              <c:numCache>
                <c:formatCode>0.00%</c:formatCode>
                <c:ptCount val="29"/>
                <c:pt idx="0">
                  <c:v>4.2731134516372574E-2</c:v>
                </c:pt>
                <c:pt idx="1">
                  <c:v>9.1941138372975434E-2</c:v>
                </c:pt>
                <c:pt idx="2">
                  <c:v>3.1091237715978767E-2</c:v>
                </c:pt>
                <c:pt idx="3">
                  <c:v>4.5471671972182277E-2</c:v>
                </c:pt>
                <c:pt idx="4">
                  <c:v>5.7617337442674089E-2</c:v>
                </c:pt>
                <c:pt idx="5">
                  <c:v>5.1144052247537125E-2</c:v>
                </c:pt>
                <c:pt idx="6">
                  <c:v>2.3323367734150783E-2</c:v>
                </c:pt>
                <c:pt idx="7">
                  <c:v>7.4571634862735988E-3</c:v>
                </c:pt>
                <c:pt idx="8">
                  <c:v>7.8680995412299393E-2</c:v>
                </c:pt>
                <c:pt idx="9">
                  <c:v>5.0754787021661668E-2</c:v>
                </c:pt>
                <c:pt idx="10">
                  <c:v>3.5078454126118895E-2</c:v>
                </c:pt>
                <c:pt idx="11">
                  <c:v>3.6445674271741377E-2</c:v>
                </c:pt>
                <c:pt idx="12">
                  <c:v>3.3931094542129017E-2</c:v>
                </c:pt>
                <c:pt idx="13">
                  <c:v>0.1326090835775082</c:v>
                </c:pt>
                <c:pt idx="14">
                  <c:v>1.1392277006784669E-2</c:v>
                </c:pt>
                <c:pt idx="15">
                  <c:v>5.3384371851775136E-3</c:v>
                </c:pt>
                <c:pt idx="16">
                  <c:v>4.7656770360902122E-2</c:v>
                </c:pt>
                <c:pt idx="17">
                  <c:v>7.7121282682124453E-2</c:v>
                </c:pt>
                <c:pt idx="18">
                  <c:v>5.0811796445661798E-2</c:v>
                </c:pt>
                <c:pt idx="19">
                  <c:v>7.4678898456749396E-2</c:v>
                </c:pt>
                <c:pt idx="20">
                  <c:v>0.17017689940244163</c:v>
                </c:pt>
                <c:pt idx="21">
                  <c:v>1.4652969345653995E-2</c:v>
                </c:pt>
                <c:pt idx="22">
                  <c:v>6.1938276616542179E-2</c:v>
                </c:pt>
                <c:pt idx="23">
                  <c:v>0.1221359454201139</c:v>
                </c:pt>
                <c:pt idx="24">
                  <c:v>7.2535297623657985E-2</c:v>
                </c:pt>
                <c:pt idx="25">
                  <c:v>1.9004341126987932E-2</c:v>
                </c:pt>
                <c:pt idx="26">
                  <c:v>9.4963524426868007E-2</c:v>
                </c:pt>
                <c:pt idx="27">
                  <c:v>9.5624060909121109E-2</c:v>
                </c:pt>
                <c:pt idx="28">
                  <c:v>4.3971599203794877E-2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7C-4C2D-A77C-F632651C51B4}"/>
            </c:ext>
          </c:extLst>
        </c:ser>
        <c:ser>
          <c:idx val="2"/>
          <c:order val="2"/>
          <c:tx>
            <c:strRef>
              <c:f>'[Data and figures. Rural areas farm competitiveness v02.xlsx]Fig.36-40 Financing 2023-2027'!$B$64:$C$64</c:f>
              <c:strCache>
                <c:ptCount val="2"/>
                <c:pt idx="0">
                  <c:v>SECT</c:v>
                </c:pt>
                <c:pt idx="1">
                  <c:v>Sectoral interventions</c:v>
                </c:pt>
              </c:strCache>
            </c:strRef>
          </c:tx>
          <c:spPr>
            <a:solidFill>
              <a:srgbClr val="F2A16A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2023-2027'!$D$64,'[Data and figures. Rural areas farm competitiveness v02.xlsx]Fig.36-40 Financing 2023-2027'!$F$64:$AG$64</c:f>
              <c:numCache>
                <c:formatCode>0.00%</c:formatCode>
                <c:ptCount val="29"/>
                <c:pt idx="0">
                  <c:v>1.6006767028937552E-2</c:v>
                </c:pt>
                <c:pt idx="1">
                  <c:v>0.19745016465352005</c:v>
                </c:pt>
                <c:pt idx="2">
                  <c:v>6.7743579088864396E-4</c:v>
                </c:pt>
                <c:pt idx="3">
                  <c:v>1.9333529612175302E-2</c:v>
                </c:pt>
                <c:pt idx="4">
                  <c:v>4.4821372733468166E-2</c:v>
                </c:pt>
                <c:pt idx="5">
                  <c:v>2.116931468615944E-2</c:v>
                </c:pt>
                <c:pt idx="6">
                  <c:v>1.0197558630590976E-2</c:v>
                </c:pt>
                <c:pt idx="7">
                  <c:v>7.2034213781985859E-3</c:v>
                </c:pt>
                <c:pt idx="8">
                  <c:v>4.9382429203431407E-4</c:v>
                </c:pt>
                <c:pt idx="9">
                  <c:v>1.9047835823765034E-2</c:v>
                </c:pt>
                <c:pt idx="10">
                  <c:v>5.3579605446102116E-2</c:v>
                </c:pt>
                <c:pt idx="11">
                  <c:v>5.4831473055857701E-3</c:v>
                </c:pt>
                <c:pt idx="12">
                  <c:v>2.9881785604597685E-2</c:v>
                </c:pt>
                <c:pt idx="13">
                  <c:v>1.587691122782204E-2</c:v>
                </c:pt>
                <c:pt idx="14">
                  <c:v>2.1123224265718672E-2</c:v>
                </c:pt>
                <c:pt idx="15">
                  <c:v>5.9733145926094931E-3</c:v>
                </c:pt>
                <c:pt idx="16">
                  <c:v>0.11493815548545573</c:v>
                </c:pt>
                <c:pt idx="17">
                  <c:v>2.1392237837021535E-3</c:v>
                </c:pt>
                <c:pt idx="18">
                  <c:v>6.3450229703446593E-4</c:v>
                </c:pt>
                <c:pt idx="19">
                  <c:v>3.5772224265780725E-3</c:v>
                </c:pt>
                <c:pt idx="20">
                  <c:v>5.9328487220896913E-4</c:v>
                </c:pt>
                <c:pt idx="21">
                  <c:v>9.6640594671895175E-2</c:v>
                </c:pt>
                <c:pt idx="22">
                  <c:v>3.2747070281628167E-3</c:v>
                </c:pt>
                <c:pt idx="23">
                  <c:v>5.9696519038714903E-2</c:v>
                </c:pt>
                <c:pt idx="24">
                  <c:v>1.0265461436264783E-2</c:v>
                </c:pt>
                <c:pt idx="25">
                  <c:v>6.4312913354484229E-3</c:v>
                </c:pt>
                <c:pt idx="26">
                  <c:v>1.9115067573719648E-2</c:v>
                </c:pt>
                <c:pt idx="27">
                  <c:v>1.7831149729452746E-2</c:v>
                </c:pt>
                <c:pt idx="28">
                  <c:v>3.4290841594884013E-2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7C-4C2D-A77C-F632651C51B4}"/>
            </c:ext>
          </c:extLst>
        </c:ser>
        <c:ser>
          <c:idx val="3"/>
          <c:order val="3"/>
          <c:tx>
            <c:strRef>
              <c:f>'[Data and figures. Rural areas farm competitiveness v02.xlsx]Fig.36-40 Financing 2023-2027'!$B$65:$C$65</c:f>
              <c:strCache>
                <c:ptCount val="2"/>
                <c:pt idx="0">
                  <c:v>RISK</c:v>
                </c:pt>
                <c:pt idx="1">
                  <c:v>Risk management tools</c:v>
                </c:pt>
              </c:strCache>
            </c:strRef>
          </c:tx>
          <c:spPr>
            <a:solidFill>
              <a:srgbClr val="076076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2023-2027'!$D$65,'[Data and figures. Rural areas farm competitiveness v02.xlsx]Fig.36-40 Financing 2023-2027'!$F$65:$AG$65</c:f>
              <c:numCache>
                <c:formatCode>0.00%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4.2405693392142292E-3</c:v>
                </c:pt>
                <c:pt idx="4">
                  <c:v>0</c:v>
                </c:pt>
                <c:pt idx="5">
                  <c:v>0</c:v>
                </c:pt>
                <c:pt idx="6">
                  <c:v>3.1191530792721131E-3</c:v>
                </c:pt>
                <c:pt idx="7">
                  <c:v>0</c:v>
                </c:pt>
                <c:pt idx="8">
                  <c:v>4.2185270510430959E-4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2.0690377419771706E-2</c:v>
                </c:pt>
                <c:pt idx="13">
                  <c:v>1.6840197525787564E-2</c:v>
                </c:pt>
                <c:pt idx="14">
                  <c:v>5.7196948502469247E-4</c:v>
                </c:pt>
                <c:pt idx="15">
                  <c:v>0</c:v>
                </c:pt>
                <c:pt idx="16">
                  <c:v>4.6260421322277208E-2</c:v>
                </c:pt>
                <c:pt idx="17">
                  <c:v>2.6511980883695179E-3</c:v>
                </c:pt>
                <c:pt idx="18">
                  <c:v>0</c:v>
                </c:pt>
                <c:pt idx="19">
                  <c:v>1.349152189600126E-2</c:v>
                </c:pt>
                <c:pt idx="20">
                  <c:v>0</c:v>
                </c:pt>
                <c:pt idx="21">
                  <c:v>1.3284570900828017E-2</c:v>
                </c:pt>
                <c:pt idx="22">
                  <c:v>2.6584426378982338E-3</c:v>
                </c:pt>
                <c:pt idx="23">
                  <c:v>9.0470857799191482E-3</c:v>
                </c:pt>
                <c:pt idx="24">
                  <c:v>5.5743300801861864E-3</c:v>
                </c:pt>
                <c:pt idx="25">
                  <c:v>0</c:v>
                </c:pt>
                <c:pt idx="26">
                  <c:v>0</c:v>
                </c:pt>
                <c:pt idx="27">
                  <c:v>7.4651220446964837E-3</c:v>
                </c:pt>
                <c:pt idx="28">
                  <c:v>1.0507235879645001E-2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7C-4C2D-A77C-F632651C51B4}"/>
            </c:ext>
          </c:extLst>
        </c:ser>
        <c:ser>
          <c:idx val="4"/>
          <c:order val="4"/>
          <c:tx>
            <c:strRef>
              <c:f>'[Data and figures. Rural areas farm competitiveness v02.xlsx]Fig.36-40 Financing 2023-2027'!$B$66:$C$66</c:f>
              <c:strCache>
                <c:ptCount val="2"/>
                <c:pt idx="0">
                  <c:v>CIS-YF</c:v>
                </c:pt>
                <c:pt idx="1">
                  <c:v>Complementary income support for young farmers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2023-2027'!$D$66,'[Data and figures. Rural areas farm competitiveness v02.xlsx]Fig.36-40 Financing 2023-2027'!$F$66:$AG$66</c:f>
              <c:numCache>
                <c:formatCode>0.00%</c:formatCode>
                <c:ptCount val="29"/>
                <c:pt idx="0">
                  <c:v>1.1831969831136964E-2</c:v>
                </c:pt>
                <c:pt idx="1">
                  <c:v>1.8406650838218113E-2</c:v>
                </c:pt>
                <c:pt idx="2">
                  <c:v>2.5261824168623041E-2</c:v>
                </c:pt>
                <c:pt idx="3">
                  <c:v>1.0892653117678775E-2</c:v>
                </c:pt>
                <c:pt idx="4">
                  <c:v>6.7265967874607837E-3</c:v>
                </c:pt>
                <c:pt idx="5">
                  <c:v>3.817703456930032E-3</c:v>
                </c:pt>
                <c:pt idx="6">
                  <c:v>2.4199304296003803E-2</c:v>
                </c:pt>
                <c:pt idx="7">
                  <c:v>0</c:v>
                </c:pt>
                <c:pt idx="8">
                  <c:v>1.4173257428384283E-2</c:v>
                </c:pt>
                <c:pt idx="9">
                  <c:v>1.2108788577518185E-2</c:v>
                </c:pt>
                <c:pt idx="10">
                  <c:v>1.552660757395438E-2</c:v>
                </c:pt>
                <c:pt idx="11">
                  <c:v>1.5003978343066268E-2</c:v>
                </c:pt>
                <c:pt idx="12">
                  <c:v>1.2991585282686333E-2</c:v>
                </c:pt>
                <c:pt idx="13">
                  <c:v>1.1237900316713354E-2</c:v>
                </c:pt>
                <c:pt idx="14">
                  <c:v>1.1148169902805918E-2</c:v>
                </c:pt>
                <c:pt idx="15">
                  <c:v>2.3624317113554158E-2</c:v>
                </c:pt>
                <c:pt idx="16">
                  <c:v>1.2649381747873691E-2</c:v>
                </c:pt>
                <c:pt idx="17">
                  <c:v>1.796413998909183E-2</c:v>
                </c:pt>
                <c:pt idx="18">
                  <c:v>1.6298039437868578E-2</c:v>
                </c:pt>
                <c:pt idx="19">
                  <c:v>4.98194460499335E-3</c:v>
                </c:pt>
                <c:pt idx="20">
                  <c:v>6.075451961515742E-3</c:v>
                </c:pt>
                <c:pt idx="21">
                  <c:v>5.1308728127898388E-3</c:v>
                </c:pt>
                <c:pt idx="22">
                  <c:v>8.2742112950912865E-3</c:v>
                </c:pt>
                <c:pt idx="23">
                  <c:v>0</c:v>
                </c:pt>
                <c:pt idx="24">
                  <c:v>4.5478452647945136E-3</c:v>
                </c:pt>
                <c:pt idx="25">
                  <c:v>2.2225879546106182E-2</c:v>
                </c:pt>
                <c:pt idx="26">
                  <c:v>8.1867089418779515E-3</c:v>
                </c:pt>
                <c:pt idx="27">
                  <c:v>3.6440292894302133E-3</c:v>
                </c:pt>
                <c:pt idx="28">
                  <c:v>1.3090466934121775E-2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7C-4C2D-A77C-F632651C51B4}"/>
            </c:ext>
          </c:extLst>
        </c:ser>
        <c:ser>
          <c:idx val="5"/>
          <c:order val="5"/>
          <c:tx>
            <c:strRef>
              <c:f>'[Data and figures. Rural areas farm competitiveness v02.xlsx]Fig.36-40 Financing 2023-2027'!$B$67:$C$67</c:f>
              <c:strCache>
                <c:ptCount val="2"/>
                <c:pt idx="0">
                  <c:v>INSTAL</c:v>
                </c:pt>
                <c:pt idx="1">
                  <c:v>Setting up of young farmers and new farmers and rural business start-up</c:v>
                </c:pt>
              </c:strCache>
            </c:strRef>
          </c:tx>
          <c:spPr>
            <a:solidFill>
              <a:srgbClr val="26C0C8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2023-2027'!$D$67,'[Data and figures. Rural areas farm competitiveness v02.xlsx]Fig.36-40 Financing 2023-2027'!$F$67:$AG$67</c:f>
              <c:numCache>
                <c:formatCode>0.00%</c:formatCode>
                <c:ptCount val="29"/>
                <c:pt idx="0">
                  <c:v>5.3651719159384182E-3</c:v>
                </c:pt>
                <c:pt idx="1">
                  <c:v>1.2798512582161265E-2</c:v>
                </c:pt>
                <c:pt idx="2">
                  <c:v>8.5119938223177337E-3</c:v>
                </c:pt>
                <c:pt idx="3">
                  <c:v>1.709798931893448E-2</c:v>
                </c:pt>
                <c:pt idx="4">
                  <c:v>1.2726721121875803E-2</c:v>
                </c:pt>
                <c:pt idx="5">
                  <c:v>2.0488872255954454E-2</c:v>
                </c:pt>
                <c:pt idx="6">
                  <c:v>7.802928142337911E-4</c:v>
                </c:pt>
                <c:pt idx="7">
                  <c:v>2.7144669410234155E-2</c:v>
                </c:pt>
                <c:pt idx="8">
                  <c:v>1.054631762760774E-2</c:v>
                </c:pt>
                <c:pt idx="9">
                  <c:v>5.1029894719540919E-2</c:v>
                </c:pt>
                <c:pt idx="10">
                  <c:v>1.3332665781520321E-2</c:v>
                </c:pt>
                <c:pt idx="11">
                  <c:v>5.5159663893287894E-3</c:v>
                </c:pt>
                <c:pt idx="12">
                  <c:v>1.1930523191336084E-2</c:v>
                </c:pt>
                <c:pt idx="13">
                  <c:v>2.434166321378857E-2</c:v>
                </c:pt>
                <c:pt idx="14">
                  <c:v>1.0885397442941062E-2</c:v>
                </c:pt>
                <c:pt idx="15">
                  <c:v>0</c:v>
                </c:pt>
                <c:pt idx="16">
                  <c:v>1.2052301540904028E-2</c:v>
                </c:pt>
                <c:pt idx="17">
                  <c:v>1.87259344531676E-2</c:v>
                </c:pt>
                <c:pt idx="18">
                  <c:v>7.1189907454517407E-3</c:v>
                </c:pt>
                <c:pt idx="19">
                  <c:v>1.7695883203389245E-2</c:v>
                </c:pt>
                <c:pt idx="20">
                  <c:v>3.5755726895525336E-2</c:v>
                </c:pt>
                <c:pt idx="21">
                  <c:v>1.6647527576746878E-2</c:v>
                </c:pt>
                <c:pt idx="22">
                  <c:v>1.4381466799569424E-2</c:v>
                </c:pt>
                <c:pt idx="23">
                  <c:v>1.1212607045079219E-2</c:v>
                </c:pt>
                <c:pt idx="24">
                  <c:v>1.6406204529185255E-2</c:v>
                </c:pt>
                <c:pt idx="25">
                  <c:v>8.5221253249690983E-4</c:v>
                </c:pt>
                <c:pt idx="26">
                  <c:v>1.5047205250333611E-2</c:v>
                </c:pt>
                <c:pt idx="27">
                  <c:v>1.0771434273924319E-2</c:v>
                </c:pt>
                <c:pt idx="28">
                  <c:v>1.3113449686078544E-2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7C-4C2D-A77C-F632651C51B4}"/>
            </c:ext>
          </c:extLst>
        </c:ser>
        <c:ser>
          <c:idx val="6"/>
          <c:order val="6"/>
          <c:tx>
            <c:strRef>
              <c:f>'[Data and figures. Rural areas farm competitiveness v02.xlsx]Fig.36-40 Financing 2023-2027'!$B$68:$C$68</c:f>
              <c:strCache>
                <c:ptCount val="2"/>
                <c:pt idx="0">
                  <c:v>COOP</c:v>
                </c:pt>
                <c:pt idx="1">
                  <c:v>Cooperation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2023-2027'!$D$68,'[Data and figures. Rural areas farm competitiveness v02.xlsx]Fig.36-40 Financing 2023-2027'!$F$68:$AG$68</c:f>
              <c:numCache>
                <c:formatCode>0.00%</c:formatCode>
                <c:ptCount val="29"/>
                <c:pt idx="0">
                  <c:v>2.0982505667580094E-2</c:v>
                </c:pt>
                <c:pt idx="1">
                  <c:v>4.642285607226045E-3</c:v>
                </c:pt>
                <c:pt idx="2">
                  <c:v>5.4744256001165714E-4</c:v>
                </c:pt>
                <c:pt idx="3">
                  <c:v>1.5559240705243619E-3</c:v>
                </c:pt>
                <c:pt idx="4">
                  <c:v>7.5203352083811565E-3</c:v>
                </c:pt>
                <c:pt idx="5">
                  <c:v>5.0012759519025803E-4</c:v>
                </c:pt>
                <c:pt idx="6">
                  <c:v>1.6120839927386934E-3</c:v>
                </c:pt>
                <c:pt idx="7">
                  <c:v>9.7076186929809568E-3</c:v>
                </c:pt>
                <c:pt idx="8">
                  <c:v>5.1362158074853351E-2</c:v>
                </c:pt>
                <c:pt idx="9">
                  <c:v>5.308513670307248E-3</c:v>
                </c:pt>
                <c:pt idx="10">
                  <c:v>2.4778669887505563E-3</c:v>
                </c:pt>
                <c:pt idx="11">
                  <c:v>4.568402163161951E-3</c:v>
                </c:pt>
                <c:pt idx="12">
                  <c:v>1.6504110205632983E-3</c:v>
                </c:pt>
                <c:pt idx="13">
                  <c:v>3.0522327261401274E-3</c:v>
                </c:pt>
                <c:pt idx="14">
                  <c:v>1.0785727438759978E-3</c:v>
                </c:pt>
                <c:pt idx="15">
                  <c:v>1.2461907898289664E-2</c:v>
                </c:pt>
                <c:pt idx="16">
                  <c:v>2.114686374122386E-3</c:v>
                </c:pt>
                <c:pt idx="17">
                  <c:v>2.0302852675919648E-3</c:v>
                </c:pt>
                <c:pt idx="18">
                  <c:v>0</c:v>
                </c:pt>
                <c:pt idx="19">
                  <c:v>1.6961136133772585E-2</c:v>
                </c:pt>
                <c:pt idx="20">
                  <c:v>1.9047334232830473E-2</c:v>
                </c:pt>
                <c:pt idx="21">
                  <c:v>1.1986665870732011E-4</c:v>
                </c:pt>
                <c:pt idx="22">
                  <c:v>2.6723291896722588E-2</c:v>
                </c:pt>
                <c:pt idx="23">
                  <c:v>4.3479747139092166E-3</c:v>
                </c:pt>
                <c:pt idx="24">
                  <c:v>2.0133689974350714E-3</c:v>
                </c:pt>
                <c:pt idx="25">
                  <c:v>6.9774910587784601E-3</c:v>
                </c:pt>
                <c:pt idx="26">
                  <c:v>9.8549461377263024E-3</c:v>
                </c:pt>
                <c:pt idx="27">
                  <c:v>0</c:v>
                </c:pt>
                <c:pt idx="28">
                  <c:v>5.6109136870498991E-3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7C-4C2D-A77C-F632651C51B4}"/>
            </c:ext>
          </c:extLst>
        </c:ser>
        <c:ser>
          <c:idx val="7"/>
          <c:order val="7"/>
          <c:tx>
            <c:strRef>
              <c:f>'[Data and figures. Rural areas farm competitiveness v02.xlsx]Fig.36-40 Financing 2023-2027'!$B$69:$C$69</c:f>
              <c:strCache>
                <c:ptCount val="2"/>
                <c:pt idx="0">
                  <c:v>KNOW</c:v>
                </c:pt>
                <c:pt idx="1">
                  <c:v>Knowledge exchange and dissemination of information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2023-2027'!$D$69,'[Data and figures. Rural areas farm competitiveness v02.xlsx]Fig.36-40 Financing 2023-2027'!$F$69:$AG$69</c:f>
              <c:numCache>
                <c:formatCode>0.00%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9.7026122173991206E-3</c:v>
                </c:pt>
                <c:pt idx="9">
                  <c:v>1.2541245312429549E-2</c:v>
                </c:pt>
                <c:pt idx="10">
                  <c:v>3.483111139260944E-3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6.8129944458212343E-3</c:v>
                </c:pt>
                <c:pt idx="20">
                  <c:v>2.2032578192665259E-2</c:v>
                </c:pt>
                <c:pt idx="21">
                  <c:v>0</c:v>
                </c:pt>
                <c:pt idx="22">
                  <c:v>5.0453505555696039E-3</c:v>
                </c:pt>
                <c:pt idx="23">
                  <c:v>5.0490780110572829E-3</c:v>
                </c:pt>
                <c:pt idx="24">
                  <c:v>2.3244145430394874E-4</c:v>
                </c:pt>
                <c:pt idx="25">
                  <c:v>5.6831928898826564E-3</c:v>
                </c:pt>
                <c:pt idx="26">
                  <c:v>2.1268882203596459E-3</c:v>
                </c:pt>
                <c:pt idx="27">
                  <c:v>2.594036875611232E-3</c:v>
                </c:pt>
                <c:pt idx="28">
                  <c:v>1.7969187084424427E-3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67C-4C2D-A77C-F632651C5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9454944"/>
        <c:axId val="1999812176"/>
        <c:extLst>
          <c:ext xmlns:c15="http://schemas.microsoft.com/office/drawing/2012/chart" uri="{02D57815-91ED-43cb-92C2-25804820EDAC}">
            <c15:filteredBarSeries>
              <c15:ser>
                <c:idx val="8"/>
                <c:order val="8"/>
                <c:tx>
                  <c:strRef>
                    <c:extLst>
                      <c:ext uri="{02D57815-91ED-43cb-92C2-25804820EDAC}">
                        <c15:formulaRef>
                          <c15:sqref>Feuil1!#REF!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'[Data and figures. Rural areas farm competitiveness v02.xlsx]Fig.36-40 Financing 2023-2027'!$D$61,'[Data and figures. Rural areas farm competitiveness v02.xlsx]Fig.36-40 Financing 2023-2027'!$F$61:$AG$61</c15:sqref>
                        </c15:formulaRef>
                      </c:ext>
                    </c:extLst>
                    <c:strCache>
                      <c:ptCount val="29"/>
                      <c:pt idx="0">
                        <c:v>AT</c:v>
                      </c:pt>
                      <c:pt idx="1">
                        <c:v>BE-Fl</c:v>
                      </c:pt>
                      <c:pt idx="2">
                        <c:v>BE-Wa</c:v>
                      </c:pt>
                      <c:pt idx="3">
                        <c:v>BG</c:v>
                      </c:pt>
                      <c:pt idx="4">
                        <c:v>CY</c:v>
                      </c:pt>
                      <c:pt idx="5">
                        <c:v>CZ</c:v>
                      </c:pt>
                      <c:pt idx="6">
                        <c:v>DE</c:v>
                      </c:pt>
                      <c:pt idx="7">
                        <c:v>DK</c:v>
                      </c:pt>
                      <c:pt idx="8">
                        <c:v>EE</c:v>
                      </c:pt>
                      <c:pt idx="9">
                        <c:v>EL</c:v>
                      </c:pt>
                      <c:pt idx="10">
                        <c:v>ES</c:v>
                      </c:pt>
                      <c:pt idx="11">
                        <c:v>FI</c:v>
                      </c:pt>
                      <c:pt idx="12">
                        <c:v>FR</c:v>
                      </c:pt>
                      <c:pt idx="13">
                        <c:v>HR</c:v>
                      </c:pt>
                      <c:pt idx="14">
                        <c:v>HU</c:v>
                      </c:pt>
                      <c:pt idx="15">
                        <c:v>IE</c:v>
                      </c:pt>
                      <c:pt idx="16">
                        <c:v>IT</c:v>
                      </c:pt>
                      <c:pt idx="17">
                        <c:v>LT</c:v>
                      </c:pt>
                      <c:pt idx="18">
                        <c:v>LU</c:v>
                      </c:pt>
                      <c:pt idx="19">
                        <c:v>LV</c:v>
                      </c:pt>
                      <c:pt idx="20">
                        <c:v>MT</c:v>
                      </c:pt>
                      <c:pt idx="21">
                        <c:v>NL</c:v>
                      </c:pt>
                      <c:pt idx="22">
                        <c:v>PL</c:v>
                      </c:pt>
                      <c:pt idx="23">
                        <c:v>PT</c:v>
                      </c:pt>
                      <c:pt idx="24">
                        <c:v>RO</c:v>
                      </c:pt>
                      <c:pt idx="25">
                        <c:v>SE</c:v>
                      </c:pt>
                      <c:pt idx="26">
                        <c:v>SI</c:v>
                      </c:pt>
                      <c:pt idx="27">
                        <c:v>SK</c:v>
                      </c:pt>
                      <c:pt idx="28">
                        <c:v>EU-27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Feuil1!#REF!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A67C-4C2D-A77C-F632651C51B4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9"/>
          <c:order val="9"/>
          <c:tx>
            <c:strRef>
              <c:f>'[Data and figures. Rural areas farm competitiveness v02.xlsx]Fig.36-40 Financing 2023-2027'!$B$70:$C$70</c:f>
              <c:strCache>
                <c:ptCount val="2"/>
                <c:pt idx="0">
                  <c:v>Total CAP (CSP) for competitiveness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9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80395158938466E-2"/>
                      <c:h val="8.75543974886432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A67C-4C2D-A77C-F632651C51B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2023-2027'!$D$70,'[Data and figures. Rural areas farm competitiveness v02.xlsx]Fig.36-40 Financing 2023-2027'!$F$70:$AG$70</c:f>
              <c:numCache>
                <c:formatCode>0.00%</c:formatCode>
                <c:ptCount val="29"/>
                <c:pt idx="0">
                  <c:v>0.11188502236524986</c:v>
                </c:pt>
                <c:pt idx="1">
                  <c:v>0.3743233839980506</c:v>
                </c:pt>
                <c:pt idx="2">
                  <c:v>0.25163294951639897</c:v>
                </c:pt>
                <c:pt idx="3">
                  <c:v>0.20749386675534368</c:v>
                </c:pt>
                <c:pt idx="4">
                  <c:v>0.1865884359872767</c:v>
                </c:pt>
                <c:pt idx="5">
                  <c:v>0.20744289656174636</c:v>
                </c:pt>
                <c:pt idx="6">
                  <c:v>7.73157555081114E-2</c:v>
                </c:pt>
                <c:pt idx="7">
                  <c:v>9.412759320721327E-2</c:v>
                </c:pt>
                <c:pt idx="8">
                  <c:v>0.25750719139372424</c:v>
                </c:pt>
                <c:pt idx="9">
                  <c:v>0.25685997456481496</c:v>
                </c:pt>
                <c:pt idx="10">
                  <c:v>0.23236726708450348</c:v>
                </c:pt>
                <c:pt idx="11">
                  <c:v>0.18349843545684139</c:v>
                </c:pt>
                <c:pt idx="12">
                  <c:v>0.22397386817020343</c:v>
                </c:pt>
                <c:pt idx="13">
                  <c:v>0.28824224096311002</c:v>
                </c:pt>
                <c:pt idx="14">
                  <c:v>0.17488993730698266</c:v>
                </c:pt>
                <c:pt idx="15">
                  <c:v>5.2044713956534906E-2</c:v>
                </c:pt>
                <c:pt idx="16">
                  <c:v>0.33054208017407061</c:v>
                </c:pt>
                <c:pt idx="17">
                  <c:v>0.23690425903311946</c:v>
                </c:pt>
                <c:pt idx="18">
                  <c:v>0.1609586232538236</c:v>
                </c:pt>
                <c:pt idx="19">
                  <c:v>0.24663280563428988</c:v>
                </c:pt>
                <c:pt idx="20">
                  <c:v>0.37958135935946247</c:v>
                </c:pt>
                <c:pt idx="21">
                  <c:v>0.14647640196662121</c:v>
                </c:pt>
                <c:pt idx="22">
                  <c:v>0.24091217235965687</c:v>
                </c:pt>
                <c:pt idx="23">
                  <c:v>0.32551927146777776</c:v>
                </c:pt>
                <c:pt idx="24">
                  <c:v>0.21088798476578649</c:v>
                </c:pt>
                <c:pt idx="25">
                  <c:v>0.1607893255179691</c:v>
                </c:pt>
                <c:pt idx="26">
                  <c:v>0.23116142888250216</c:v>
                </c:pt>
                <c:pt idx="27">
                  <c:v>0.2282767142017153</c:v>
                </c:pt>
                <c:pt idx="28">
                  <c:v>0.21096527669399212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67C-4C2D-A77C-F632651C5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9454944"/>
        <c:axId val="1999812176"/>
      </c:lineChart>
      <c:catAx>
        <c:axId val="147945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999812176"/>
        <c:crosses val="autoZero"/>
        <c:auto val="1"/>
        <c:lblAlgn val="ctr"/>
        <c:lblOffset val="100"/>
        <c:noMultiLvlLbl val="0"/>
      </c:catAx>
      <c:valAx>
        <c:axId val="199981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Share of total CAP EU planned expenditure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BE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47945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8"/>
        <c:delete val="1"/>
      </c:legendEntry>
      <c:layout>
        <c:manualLayout>
          <c:xMode val="edge"/>
          <c:yMode val="edge"/>
          <c:x val="3.6641780261955838E-2"/>
          <c:y val="0.81919234595319113"/>
          <c:w val="0.96128053125637969"/>
          <c:h val="0.14109075409267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505723073087326E-2"/>
          <c:y val="3.1539431287838288E-2"/>
          <c:w val="0.90718782868961401"/>
          <c:h val="0.705516533254345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'[Data and figures. Rural areas farm competitiveness v02.xlsx]Fig.36-40 Financing 2023-2027'!$B$62:$C$62</c:f>
              <c:strCache>
                <c:ptCount val="2"/>
                <c:pt idx="0">
                  <c:v>CIS</c:v>
                </c:pt>
                <c:pt idx="1">
                  <c:v>Coupled income support</c:v>
                </c:pt>
              </c:strCache>
            </c:strRef>
          </c:tx>
          <c:spPr>
            <a:solidFill>
              <a:srgbClr val="FFB3B3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2023-2027'!$D$62,'[Data and figures. Rural areas farm competitiveness v02.xlsx]Fig.36-40 Financing 2023-2027'!$F$62:$AG$62</c:f>
              <c:numCache>
                <c:formatCode>0.00%</c:formatCode>
                <c:ptCount val="29"/>
                <c:pt idx="0">
                  <c:v>1.4967473405284251E-2</c:v>
                </c:pt>
                <c:pt idx="1">
                  <c:v>4.9084631943949672E-2</c:v>
                </c:pt>
                <c:pt idx="2">
                  <c:v>0.18554301545857915</c:v>
                </c:pt>
                <c:pt idx="3">
                  <c:v>0.10890152932463426</c:v>
                </c:pt>
                <c:pt idx="4">
                  <c:v>5.7176072693416666E-2</c:v>
                </c:pt>
                <c:pt idx="5">
                  <c:v>0.11032282631997509</c:v>
                </c:pt>
                <c:pt idx="6">
                  <c:v>1.4083994961121234E-2</c:v>
                </c:pt>
                <c:pt idx="7">
                  <c:v>4.2614720239525977E-2</c:v>
                </c:pt>
                <c:pt idx="8">
                  <c:v>9.2126173636041753E-2</c:v>
                </c:pt>
                <c:pt idx="9">
                  <c:v>0.10606890943959235</c:v>
                </c:pt>
                <c:pt idx="10">
                  <c:v>0.10888895602879628</c:v>
                </c:pt>
                <c:pt idx="11">
                  <c:v>0.11648126698395721</c:v>
                </c:pt>
                <c:pt idx="12">
                  <c:v>0.11289809110911928</c:v>
                </c:pt>
                <c:pt idx="13">
                  <c:v>8.4284252375350158E-2</c:v>
                </c:pt>
                <c:pt idx="14">
                  <c:v>0.11869032645983166</c:v>
                </c:pt>
                <c:pt idx="15">
                  <c:v>4.646737166904078E-3</c:v>
                </c:pt>
                <c:pt idx="16">
                  <c:v>9.4870363342535471E-2</c:v>
                </c:pt>
                <c:pt idx="17">
                  <c:v>0.11627219476907191</c:v>
                </c:pt>
                <c:pt idx="18">
                  <c:v>8.6095294327806993E-2</c:v>
                </c:pt>
                <c:pt idx="19">
                  <c:v>0.10843320446698473</c:v>
                </c:pt>
                <c:pt idx="20">
                  <c:v>0.12590008380227508</c:v>
                </c:pt>
                <c:pt idx="21">
                  <c:v>0</c:v>
                </c:pt>
                <c:pt idx="22">
                  <c:v>0.11861642553010072</c:v>
                </c:pt>
                <c:pt idx="23">
                  <c:v>0.11403006145898405</c:v>
                </c:pt>
                <c:pt idx="24">
                  <c:v>9.9313035379958739E-2</c:v>
                </c:pt>
                <c:pt idx="25">
                  <c:v>9.9614917028268565E-2</c:v>
                </c:pt>
                <c:pt idx="26">
                  <c:v>8.1867088331617002E-2</c:v>
                </c:pt>
                <c:pt idx="27">
                  <c:v>9.0346881079479177E-2</c:v>
                </c:pt>
                <c:pt idx="28">
                  <c:v>8.8583850999975539E-2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7C-4C2D-A77C-F632651C51B4}"/>
            </c:ext>
          </c:extLst>
        </c:ser>
        <c:ser>
          <c:idx val="1"/>
          <c:order val="1"/>
          <c:tx>
            <c:strRef>
              <c:f>'[Data and figures. Rural areas farm competitiveness v02.xlsx]Fig.36-40 Financing 2023-2027'!$B$63:$C$63</c:f>
              <c:strCache>
                <c:ptCount val="2"/>
                <c:pt idx="0">
                  <c:v>INVEST</c:v>
                </c:pt>
                <c:pt idx="1">
                  <c:v>Investments, including investments in irrigation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2023-2027'!$D$63,'[Data and figures. Rural areas farm competitiveness v02.xlsx]Fig.36-40 Financing 2023-2027'!$F$63:$AG$63</c:f>
              <c:numCache>
                <c:formatCode>0.00%</c:formatCode>
                <c:ptCount val="29"/>
                <c:pt idx="0">
                  <c:v>4.2731134516372574E-2</c:v>
                </c:pt>
                <c:pt idx="1">
                  <c:v>9.1941138372975434E-2</c:v>
                </c:pt>
                <c:pt idx="2">
                  <c:v>3.1091237715978767E-2</c:v>
                </c:pt>
                <c:pt idx="3">
                  <c:v>4.5471671972182277E-2</c:v>
                </c:pt>
                <c:pt idx="4">
                  <c:v>5.7617337442674089E-2</c:v>
                </c:pt>
                <c:pt idx="5">
                  <c:v>5.1144052247537125E-2</c:v>
                </c:pt>
                <c:pt idx="6">
                  <c:v>2.3323367734150783E-2</c:v>
                </c:pt>
                <c:pt idx="7">
                  <c:v>7.4571634862735988E-3</c:v>
                </c:pt>
                <c:pt idx="8">
                  <c:v>7.8680995412299393E-2</c:v>
                </c:pt>
                <c:pt idx="9">
                  <c:v>5.0754787021661668E-2</c:v>
                </c:pt>
                <c:pt idx="10">
                  <c:v>3.5078454126118895E-2</c:v>
                </c:pt>
                <c:pt idx="11">
                  <c:v>3.6445674271741377E-2</c:v>
                </c:pt>
                <c:pt idx="12">
                  <c:v>3.3931094542129017E-2</c:v>
                </c:pt>
                <c:pt idx="13">
                  <c:v>0.1326090835775082</c:v>
                </c:pt>
                <c:pt idx="14">
                  <c:v>1.1392277006784669E-2</c:v>
                </c:pt>
                <c:pt idx="15">
                  <c:v>5.3384371851775136E-3</c:v>
                </c:pt>
                <c:pt idx="16">
                  <c:v>4.7656770360902122E-2</c:v>
                </c:pt>
                <c:pt idx="17">
                  <c:v>7.7121282682124453E-2</c:v>
                </c:pt>
                <c:pt idx="18">
                  <c:v>5.0811796445661798E-2</c:v>
                </c:pt>
                <c:pt idx="19">
                  <c:v>7.4678898456749396E-2</c:v>
                </c:pt>
                <c:pt idx="20">
                  <c:v>0.17017689940244163</c:v>
                </c:pt>
                <c:pt idx="21">
                  <c:v>1.4652969345653995E-2</c:v>
                </c:pt>
                <c:pt idx="22">
                  <c:v>6.1938276616542179E-2</c:v>
                </c:pt>
                <c:pt idx="23">
                  <c:v>0.1221359454201139</c:v>
                </c:pt>
                <c:pt idx="24">
                  <c:v>7.2535297623657985E-2</c:v>
                </c:pt>
                <c:pt idx="25">
                  <c:v>1.9004341126987932E-2</c:v>
                </c:pt>
                <c:pt idx="26">
                  <c:v>9.4963524426868007E-2</c:v>
                </c:pt>
                <c:pt idx="27">
                  <c:v>9.5624060909121109E-2</c:v>
                </c:pt>
                <c:pt idx="28">
                  <c:v>4.3971599203794877E-2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7C-4C2D-A77C-F632651C51B4}"/>
            </c:ext>
          </c:extLst>
        </c:ser>
        <c:ser>
          <c:idx val="2"/>
          <c:order val="2"/>
          <c:tx>
            <c:strRef>
              <c:f>'[Data and figures. Rural areas farm competitiveness v02.xlsx]Fig.36-40 Financing 2023-2027'!$B$64:$C$64</c:f>
              <c:strCache>
                <c:ptCount val="2"/>
                <c:pt idx="0">
                  <c:v>SECT</c:v>
                </c:pt>
                <c:pt idx="1">
                  <c:v>Sectoral interventions</c:v>
                </c:pt>
              </c:strCache>
            </c:strRef>
          </c:tx>
          <c:spPr>
            <a:solidFill>
              <a:srgbClr val="F2A16A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2023-2027'!$D$64,'[Data and figures. Rural areas farm competitiveness v02.xlsx]Fig.36-40 Financing 2023-2027'!$F$64:$AG$64</c:f>
              <c:numCache>
                <c:formatCode>0.00%</c:formatCode>
                <c:ptCount val="29"/>
                <c:pt idx="0">
                  <c:v>1.6006767028937552E-2</c:v>
                </c:pt>
                <c:pt idx="1">
                  <c:v>0.19745016465352005</c:v>
                </c:pt>
                <c:pt idx="2">
                  <c:v>6.7743579088864396E-4</c:v>
                </c:pt>
                <c:pt idx="3">
                  <c:v>1.9333529612175302E-2</c:v>
                </c:pt>
                <c:pt idx="4">
                  <c:v>4.4821372733468166E-2</c:v>
                </c:pt>
                <c:pt idx="5">
                  <c:v>2.116931468615944E-2</c:v>
                </c:pt>
                <c:pt idx="6">
                  <c:v>1.0197558630590976E-2</c:v>
                </c:pt>
                <c:pt idx="7">
                  <c:v>7.2034213781985859E-3</c:v>
                </c:pt>
                <c:pt idx="8">
                  <c:v>4.9382429203431407E-4</c:v>
                </c:pt>
                <c:pt idx="9">
                  <c:v>1.9047835823765034E-2</c:v>
                </c:pt>
                <c:pt idx="10">
                  <c:v>5.3579605446102116E-2</c:v>
                </c:pt>
                <c:pt idx="11">
                  <c:v>5.4831473055857701E-3</c:v>
                </c:pt>
                <c:pt idx="12">
                  <c:v>2.9881785604597685E-2</c:v>
                </c:pt>
                <c:pt idx="13">
                  <c:v>1.587691122782204E-2</c:v>
                </c:pt>
                <c:pt idx="14">
                  <c:v>2.1123224265718672E-2</c:v>
                </c:pt>
                <c:pt idx="15">
                  <c:v>5.9733145926094931E-3</c:v>
                </c:pt>
                <c:pt idx="16">
                  <c:v>0.11493815548545573</c:v>
                </c:pt>
                <c:pt idx="17">
                  <c:v>2.1392237837021535E-3</c:v>
                </c:pt>
                <c:pt idx="18">
                  <c:v>6.3450229703446593E-4</c:v>
                </c:pt>
                <c:pt idx="19">
                  <c:v>3.5772224265780725E-3</c:v>
                </c:pt>
                <c:pt idx="20">
                  <c:v>5.9328487220896913E-4</c:v>
                </c:pt>
                <c:pt idx="21">
                  <c:v>9.6640594671895175E-2</c:v>
                </c:pt>
                <c:pt idx="22">
                  <c:v>3.2747070281628167E-3</c:v>
                </c:pt>
                <c:pt idx="23">
                  <c:v>5.9696519038714903E-2</c:v>
                </c:pt>
                <c:pt idx="24">
                  <c:v>1.0265461436264783E-2</c:v>
                </c:pt>
                <c:pt idx="25">
                  <c:v>6.4312913354484229E-3</c:v>
                </c:pt>
                <c:pt idx="26">
                  <c:v>1.9115067573719648E-2</c:v>
                </c:pt>
                <c:pt idx="27">
                  <c:v>1.7831149729452746E-2</c:v>
                </c:pt>
                <c:pt idx="28">
                  <c:v>3.4290841594884013E-2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7C-4C2D-A77C-F632651C51B4}"/>
            </c:ext>
          </c:extLst>
        </c:ser>
        <c:ser>
          <c:idx val="3"/>
          <c:order val="3"/>
          <c:tx>
            <c:strRef>
              <c:f>'[Data and figures. Rural areas farm competitiveness v02.xlsx]Fig.36-40 Financing 2023-2027'!$B$65:$C$65</c:f>
              <c:strCache>
                <c:ptCount val="2"/>
                <c:pt idx="0">
                  <c:v>RISK</c:v>
                </c:pt>
                <c:pt idx="1">
                  <c:v>Risk management tools</c:v>
                </c:pt>
              </c:strCache>
            </c:strRef>
          </c:tx>
          <c:spPr>
            <a:solidFill>
              <a:srgbClr val="076076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2023-2027'!$D$65,'[Data and figures. Rural areas farm competitiveness v02.xlsx]Fig.36-40 Financing 2023-2027'!$F$65:$AG$65</c:f>
              <c:numCache>
                <c:formatCode>0.00%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4.2405693392142292E-3</c:v>
                </c:pt>
                <c:pt idx="4">
                  <c:v>0</c:v>
                </c:pt>
                <c:pt idx="5">
                  <c:v>0</c:v>
                </c:pt>
                <c:pt idx="6">
                  <c:v>3.1191530792721131E-3</c:v>
                </c:pt>
                <c:pt idx="7">
                  <c:v>0</c:v>
                </c:pt>
                <c:pt idx="8">
                  <c:v>4.2185270510430959E-4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2.0690377419771706E-2</c:v>
                </c:pt>
                <c:pt idx="13">
                  <c:v>1.6840197525787564E-2</c:v>
                </c:pt>
                <c:pt idx="14">
                  <c:v>5.7196948502469247E-4</c:v>
                </c:pt>
                <c:pt idx="15">
                  <c:v>0</c:v>
                </c:pt>
                <c:pt idx="16">
                  <c:v>4.6260421322277208E-2</c:v>
                </c:pt>
                <c:pt idx="17">
                  <c:v>2.6511980883695179E-3</c:v>
                </c:pt>
                <c:pt idx="18">
                  <c:v>0</c:v>
                </c:pt>
                <c:pt idx="19">
                  <c:v>1.349152189600126E-2</c:v>
                </c:pt>
                <c:pt idx="20">
                  <c:v>0</c:v>
                </c:pt>
                <c:pt idx="21">
                  <c:v>1.3284570900828017E-2</c:v>
                </c:pt>
                <c:pt idx="22">
                  <c:v>2.6584426378982338E-3</c:v>
                </c:pt>
                <c:pt idx="23">
                  <c:v>9.0470857799191482E-3</c:v>
                </c:pt>
                <c:pt idx="24">
                  <c:v>5.5743300801861864E-3</c:v>
                </c:pt>
                <c:pt idx="25">
                  <c:v>0</c:v>
                </c:pt>
                <c:pt idx="26">
                  <c:v>0</c:v>
                </c:pt>
                <c:pt idx="27">
                  <c:v>7.4651220446964837E-3</c:v>
                </c:pt>
                <c:pt idx="28">
                  <c:v>1.0507235879645001E-2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7C-4C2D-A77C-F632651C51B4}"/>
            </c:ext>
          </c:extLst>
        </c:ser>
        <c:ser>
          <c:idx val="4"/>
          <c:order val="4"/>
          <c:tx>
            <c:strRef>
              <c:f>'[Data and figures. Rural areas farm competitiveness v02.xlsx]Fig.36-40 Financing 2023-2027'!$B$66:$C$66</c:f>
              <c:strCache>
                <c:ptCount val="2"/>
                <c:pt idx="0">
                  <c:v>CIS-YF</c:v>
                </c:pt>
                <c:pt idx="1">
                  <c:v>Complementary income support for young farmers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2023-2027'!$D$66,'[Data and figures. Rural areas farm competitiveness v02.xlsx]Fig.36-40 Financing 2023-2027'!$F$66:$AG$66</c:f>
              <c:numCache>
                <c:formatCode>0.00%</c:formatCode>
                <c:ptCount val="29"/>
                <c:pt idx="0">
                  <c:v>1.1831969831136964E-2</c:v>
                </c:pt>
                <c:pt idx="1">
                  <c:v>1.8406650838218113E-2</c:v>
                </c:pt>
                <c:pt idx="2">
                  <c:v>2.5261824168623041E-2</c:v>
                </c:pt>
                <c:pt idx="3">
                  <c:v>1.0892653117678775E-2</c:v>
                </c:pt>
                <c:pt idx="4">
                  <c:v>6.7265967874607837E-3</c:v>
                </c:pt>
                <c:pt idx="5">
                  <c:v>3.817703456930032E-3</c:v>
                </c:pt>
                <c:pt idx="6">
                  <c:v>2.4199304296003803E-2</c:v>
                </c:pt>
                <c:pt idx="7">
                  <c:v>0</c:v>
                </c:pt>
                <c:pt idx="8">
                  <c:v>1.4173257428384283E-2</c:v>
                </c:pt>
                <c:pt idx="9">
                  <c:v>1.2108788577518185E-2</c:v>
                </c:pt>
                <c:pt idx="10">
                  <c:v>1.552660757395438E-2</c:v>
                </c:pt>
                <c:pt idx="11">
                  <c:v>1.5003978343066268E-2</c:v>
                </c:pt>
                <c:pt idx="12">
                  <c:v>1.2991585282686333E-2</c:v>
                </c:pt>
                <c:pt idx="13">
                  <c:v>1.1237900316713354E-2</c:v>
                </c:pt>
                <c:pt idx="14">
                  <c:v>1.1148169902805918E-2</c:v>
                </c:pt>
                <c:pt idx="15">
                  <c:v>2.3624317113554158E-2</c:v>
                </c:pt>
                <c:pt idx="16">
                  <c:v>1.2649381747873691E-2</c:v>
                </c:pt>
                <c:pt idx="17">
                  <c:v>1.796413998909183E-2</c:v>
                </c:pt>
                <c:pt idx="18">
                  <c:v>1.6298039437868578E-2</c:v>
                </c:pt>
                <c:pt idx="19">
                  <c:v>4.98194460499335E-3</c:v>
                </c:pt>
                <c:pt idx="20">
                  <c:v>6.075451961515742E-3</c:v>
                </c:pt>
                <c:pt idx="21">
                  <c:v>5.1308728127898388E-3</c:v>
                </c:pt>
                <c:pt idx="22">
                  <c:v>8.2742112950912865E-3</c:v>
                </c:pt>
                <c:pt idx="23">
                  <c:v>0</c:v>
                </c:pt>
                <c:pt idx="24">
                  <c:v>4.5478452647945136E-3</c:v>
                </c:pt>
                <c:pt idx="25">
                  <c:v>2.2225879546106182E-2</c:v>
                </c:pt>
                <c:pt idx="26">
                  <c:v>8.1867089418779515E-3</c:v>
                </c:pt>
                <c:pt idx="27">
                  <c:v>3.6440292894302133E-3</c:v>
                </c:pt>
                <c:pt idx="28">
                  <c:v>1.3090466934121775E-2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7C-4C2D-A77C-F632651C51B4}"/>
            </c:ext>
          </c:extLst>
        </c:ser>
        <c:ser>
          <c:idx val="5"/>
          <c:order val="5"/>
          <c:tx>
            <c:strRef>
              <c:f>'[Data and figures. Rural areas farm competitiveness v02.xlsx]Fig.36-40 Financing 2023-2027'!$B$67:$C$67</c:f>
              <c:strCache>
                <c:ptCount val="2"/>
                <c:pt idx="0">
                  <c:v>INSTAL</c:v>
                </c:pt>
                <c:pt idx="1">
                  <c:v>Setting up of young farmers and new farmers and rural business start-up</c:v>
                </c:pt>
              </c:strCache>
            </c:strRef>
          </c:tx>
          <c:spPr>
            <a:solidFill>
              <a:srgbClr val="26C0C8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2023-2027'!$D$67,'[Data and figures. Rural areas farm competitiveness v02.xlsx]Fig.36-40 Financing 2023-2027'!$F$67:$AG$67</c:f>
              <c:numCache>
                <c:formatCode>0.00%</c:formatCode>
                <c:ptCount val="29"/>
                <c:pt idx="0">
                  <c:v>5.3651719159384182E-3</c:v>
                </c:pt>
                <c:pt idx="1">
                  <c:v>1.2798512582161265E-2</c:v>
                </c:pt>
                <c:pt idx="2">
                  <c:v>8.5119938223177337E-3</c:v>
                </c:pt>
                <c:pt idx="3">
                  <c:v>1.709798931893448E-2</c:v>
                </c:pt>
                <c:pt idx="4">
                  <c:v>1.2726721121875803E-2</c:v>
                </c:pt>
                <c:pt idx="5">
                  <c:v>2.0488872255954454E-2</c:v>
                </c:pt>
                <c:pt idx="6">
                  <c:v>7.802928142337911E-4</c:v>
                </c:pt>
                <c:pt idx="7">
                  <c:v>2.7144669410234155E-2</c:v>
                </c:pt>
                <c:pt idx="8">
                  <c:v>1.054631762760774E-2</c:v>
                </c:pt>
                <c:pt idx="9">
                  <c:v>5.1029894719540919E-2</c:v>
                </c:pt>
                <c:pt idx="10">
                  <c:v>1.3332665781520321E-2</c:v>
                </c:pt>
                <c:pt idx="11">
                  <c:v>5.5159663893287894E-3</c:v>
                </c:pt>
                <c:pt idx="12">
                  <c:v>1.1930523191336084E-2</c:v>
                </c:pt>
                <c:pt idx="13">
                  <c:v>2.434166321378857E-2</c:v>
                </c:pt>
                <c:pt idx="14">
                  <c:v>1.0885397442941062E-2</c:v>
                </c:pt>
                <c:pt idx="15">
                  <c:v>0</c:v>
                </c:pt>
                <c:pt idx="16">
                  <c:v>1.2052301540904028E-2</c:v>
                </c:pt>
                <c:pt idx="17">
                  <c:v>1.87259344531676E-2</c:v>
                </c:pt>
                <c:pt idx="18">
                  <c:v>7.1189907454517407E-3</c:v>
                </c:pt>
                <c:pt idx="19">
                  <c:v>1.7695883203389245E-2</c:v>
                </c:pt>
                <c:pt idx="20">
                  <c:v>3.5755726895525336E-2</c:v>
                </c:pt>
                <c:pt idx="21">
                  <c:v>1.6647527576746878E-2</c:v>
                </c:pt>
                <c:pt idx="22">
                  <c:v>1.4381466799569424E-2</c:v>
                </c:pt>
                <c:pt idx="23">
                  <c:v>1.1212607045079219E-2</c:v>
                </c:pt>
                <c:pt idx="24">
                  <c:v>1.6406204529185255E-2</c:v>
                </c:pt>
                <c:pt idx="25">
                  <c:v>8.5221253249690983E-4</c:v>
                </c:pt>
                <c:pt idx="26">
                  <c:v>1.5047205250333611E-2</c:v>
                </c:pt>
                <c:pt idx="27">
                  <c:v>1.0771434273924319E-2</c:v>
                </c:pt>
                <c:pt idx="28">
                  <c:v>1.3113449686078544E-2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7C-4C2D-A77C-F632651C51B4}"/>
            </c:ext>
          </c:extLst>
        </c:ser>
        <c:ser>
          <c:idx val="6"/>
          <c:order val="6"/>
          <c:tx>
            <c:strRef>
              <c:f>'[Data and figures. Rural areas farm competitiveness v02.xlsx]Fig.36-40 Financing 2023-2027'!$B$68:$C$68</c:f>
              <c:strCache>
                <c:ptCount val="2"/>
                <c:pt idx="0">
                  <c:v>COOP</c:v>
                </c:pt>
                <c:pt idx="1">
                  <c:v>Cooperation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2023-2027'!$D$68,'[Data and figures. Rural areas farm competitiveness v02.xlsx]Fig.36-40 Financing 2023-2027'!$F$68:$AG$68</c:f>
              <c:numCache>
                <c:formatCode>0.00%</c:formatCode>
                <c:ptCount val="29"/>
                <c:pt idx="0">
                  <c:v>2.0982505667580094E-2</c:v>
                </c:pt>
                <c:pt idx="1">
                  <c:v>4.642285607226045E-3</c:v>
                </c:pt>
                <c:pt idx="2">
                  <c:v>5.4744256001165714E-4</c:v>
                </c:pt>
                <c:pt idx="3">
                  <c:v>1.5559240705243619E-3</c:v>
                </c:pt>
                <c:pt idx="4">
                  <c:v>7.5203352083811565E-3</c:v>
                </c:pt>
                <c:pt idx="5">
                  <c:v>5.0012759519025803E-4</c:v>
                </c:pt>
                <c:pt idx="6">
                  <c:v>1.6120839927386934E-3</c:v>
                </c:pt>
                <c:pt idx="7">
                  <c:v>9.7076186929809568E-3</c:v>
                </c:pt>
                <c:pt idx="8">
                  <c:v>5.1362158074853351E-2</c:v>
                </c:pt>
                <c:pt idx="9">
                  <c:v>5.308513670307248E-3</c:v>
                </c:pt>
                <c:pt idx="10">
                  <c:v>2.4778669887505563E-3</c:v>
                </c:pt>
                <c:pt idx="11">
                  <c:v>4.568402163161951E-3</c:v>
                </c:pt>
                <c:pt idx="12">
                  <c:v>1.6504110205632983E-3</c:v>
                </c:pt>
                <c:pt idx="13">
                  <c:v>3.0522327261401274E-3</c:v>
                </c:pt>
                <c:pt idx="14">
                  <c:v>1.0785727438759978E-3</c:v>
                </c:pt>
                <c:pt idx="15">
                  <c:v>1.2461907898289664E-2</c:v>
                </c:pt>
                <c:pt idx="16">
                  <c:v>2.114686374122386E-3</c:v>
                </c:pt>
                <c:pt idx="17">
                  <c:v>2.0302852675919648E-3</c:v>
                </c:pt>
                <c:pt idx="18">
                  <c:v>0</c:v>
                </c:pt>
                <c:pt idx="19">
                  <c:v>1.6961136133772585E-2</c:v>
                </c:pt>
                <c:pt idx="20">
                  <c:v>1.9047334232830473E-2</c:v>
                </c:pt>
                <c:pt idx="21">
                  <c:v>1.1986665870732011E-4</c:v>
                </c:pt>
                <c:pt idx="22">
                  <c:v>2.6723291896722588E-2</c:v>
                </c:pt>
                <c:pt idx="23">
                  <c:v>4.3479747139092166E-3</c:v>
                </c:pt>
                <c:pt idx="24">
                  <c:v>2.0133689974350714E-3</c:v>
                </c:pt>
                <c:pt idx="25">
                  <c:v>6.9774910587784601E-3</c:v>
                </c:pt>
                <c:pt idx="26">
                  <c:v>9.8549461377263024E-3</c:v>
                </c:pt>
                <c:pt idx="27">
                  <c:v>0</c:v>
                </c:pt>
                <c:pt idx="28">
                  <c:v>5.6109136870498991E-3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7C-4C2D-A77C-F632651C51B4}"/>
            </c:ext>
          </c:extLst>
        </c:ser>
        <c:ser>
          <c:idx val="7"/>
          <c:order val="7"/>
          <c:tx>
            <c:strRef>
              <c:f>'[Data and figures. Rural areas farm competitiveness v02.xlsx]Fig.36-40 Financing 2023-2027'!$B$69:$C$69</c:f>
              <c:strCache>
                <c:ptCount val="2"/>
                <c:pt idx="0">
                  <c:v>KNOW</c:v>
                </c:pt>
                <c:pt idx="1">
                  <c:v>Knowledge exchange and dissemination of information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2023-2027'!$D$69,'[Data and figures. Rural areas farm competitiveness v02.xlsx]Fig.36-40 Financing 2023-2027'!$F$69:$AG$69</c:f>
              <c:numCache>
                <c:formatCode>0.00%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9.7026122173991206E-3</c:v>
                </c:pt>
                <c:pt idx="9">
                  <c:v>1.2541245312429549E-2</c:v>
                </c:pt>
                <c:pt idx="10">
                  <c:v>3.483111139260944E-3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6.8129944458212343E-3</c:v>
                </c:pt>
                <c:pt idx="20">
                  <c:v>2.2032578192665259E-2</c:v>
                </c:pt>
                <c:pt idx="21">
                  <c:v>0</c:v>
                </c:pt>
                <c:pt idx="22">
                  <c:v>5.0453505555696039E-3</c:v>
                </c:pt>
                <c:pt idx="23">
                  <c:v>5.0490780110572829E-3</c:v>
                </c:pt>
                <c:pt idx="24">
                  <c:v>2.3244145430394874E-4</c:v>
                </c:pt>
                <c:pt idx="25">
                  <c:v>5.6831928898826564E-3</c:v>
                </c:pt>
                <c:pt idx="26">
                  <c:v>2.1268882203596459E-3</c:v>
                </c:pt>
                <c:pt idx="27">
                  <c:v>2.594036875611232E-3</c:v>
                </c:pt>
                <c:pt idx="28">
                  <c:v>1.7969187084424427E-3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67C-4C2D-A77C-F632651C5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9454944"/>
        <c:axId val="1999812176"/>
        <c:extLst>
          <c:ext xmlns:c15="http://schemas.microsoft.com/office/drawing/2012/chart" uri="{02D57815-91ED-43cb-92C2-25804820EDAC}">
            <c15:filteredBarSeries>
              <c15:ser>
                <c:idx val="8"/>
                <c:order val="8"/>
                <c:tx>
                  <c:strRef>
                    <c:extLst>
                      <c:ext uri="{02D57815-91ED-43cb-92C2-25804820EDAC}">
                        <c15:formulaRef>
                          <c15:sqref>Feuil1!#REF!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'[Data and figures. Rural areas farm competitiveness v02.xlsx]Fig.36-40 Financing 2023-2027'!$D$61,'[Data and figures. Rural areas farm competitiveness v02.xlsx]Fig.36-40 Financing 2023-2027'!$F$61:$AG$61</c15:sqref>
                        </c15:formulaRef>
                      </c:ext>
                    </c:extLst>
                    <c:strCache>
                      <c:ptCount val="29"/>
                      <c:pt idx="0">
                        <c:v>AT</c:v>
                      </c:pt>
                      <c:pt idx="1">
                        <c:v>BE-Fl</c:v>
                      </c:pt>
                      <c:pt idx="2">
                        <c:v>BE-Wa</c:v>
                      </c:pt>
                      <c:pt idx="3">
                        <c:v>BG</c:v>
                      </c:pt>
                      <c:pt idx="4">
                        <c:v>CY</c:v>
                      </c:pt>
                      <c:pt idx="5">
                        <c:v>CZ</c:v>
                      </c:pt>
                      <c:pt idx="6">
                        <c:v>DE</c:v>
                      </c:pt>
                      <c:pt idx="7">
                        <c:v>DK</c:v>
                      </c:pt>
                      <c:pt idx="8">
                        <c:v>EE</c:v>
                      </c:pt>
                      <c:pt idx="9">
                        <c:v>EL</c:v>
                      </c:pt>
                      <c:pt idx="10">
                        <c:v>ES</c:v>
                      </c:pt>
                      <c:pt idx="11">
                        <c:v>FI</c:v>
                      </c:pt>
                      <c:pt idx="12">
                        <c:v>FR</c:v>
                      </c:pt>
                      <c:pt idx="13">
                        <c:v>HR</c:v>
                      </c:pt>
                      <c:pt idx="14">
                        <c:v>HU</c:v>
                      </c:pt>
                      <c:pt idx="15">
                        <c:v>IE</c:v>
                      </c:pt>
                      <c:pt idx="16">
                        <c:v>IT</c:v>
                      </c:pt>
                      <c:pt idx="17">
                        <c:v>LT</c:v>
                      </c:pt>
                      <c:pt idx="18">
                        <c:v>LU</c:v>
                      </c:pt>
                      <c:pt idx="19">
                        <c:v>LV</c:v>
                      </c:pt>
                      <c:pt idx="20">
                        <c:v>MT</c:v>
                      </c:pt>
                      <c:pt idx="21">
                        <c:v>NL</c:v>
                      </c:pt>
                      <c:pt idx="22">
                        <c:v>PL</c:v>
                      </c:pt>
                      <c:pt idx="23">
                        <c:v>PT</c:v>
                      </c:pt>
                      <c:pt idx="24">
                        <c:v>RO</c:v>
                      </c:pt>
                      <c:pt idx="25">
                        <c:v>SE</c:v>
                      </c:pt>
                      <c:pt idx="26">
                        <c:v>SI</c:v>
                      </c:pt>
                      <c:pt idx="27">
                        <c:v>SK</c:v>
                      </c:pt>
                      <c:pt idx="28">
                        <c:v>EU-27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Feuil1!#REF!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A67C-4C2D-A77C-F632651C51B4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9"/>
          <c:order val="9"/>
          <c:tx>
            <c:strRef>
              <c:f>'[Data and figures. Rural areas farm competitiveness v02.xlsx]Fig.36-40 Financing 2023-2027'!$B$70:$C$70</c:f>
              <c:strCache>
                <c:ptCount val="2"/>
                <c:pt idx="0">
                  <c:v>Total CAP (CSP) for competitiveness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9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80395158938466E-2"/>
                      <c:h val="8.75543974886432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A67C-4C2D-A77C-F632651C51B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and figures. Rural areas farm competitiveness v02.xlsx]Fig.36-40 Financing 2023-2027'!$D$61,'[Data and figures. Rural areas farm competitiveness v02.xlsx]Fig.36-40 Financing 2023-2027'!$F$61:$AG$61</c:f>
              <c:strCache>
                <c:ptCount val="29"/>
                <c:pt idx="0">
                  <c:v>AT</c:v>
                </c:pt>
                <c:pt idx="1">
                  <c:v>BE-Fl</c:v>
                </c:pt>
                <c:pt idx="2">
                  <c:v>BE-Wa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IE</c:v>
                </c:pt>
                <c:pt idx="16">
                  <c:v>IT</c:v>
                </c:pt>
                <c:pt idx="17">
                  <c:v>LT</c:v>
                </c:pt>
                <c:pt idx="18">
                  <c:v>LU</c:v>
                </c:pt>
                <c:pt idx="19">
                  <c:v>LV</c:v>
                </c:pt>
                <c:pt idx="20">
                  <c:v>MT</c:v>
                </c:pt>
                <c:pt idx="21">
                  <c:v>NL</c:v>
                </c:pt>
                <c:pt idx="22">
                  <c:v>PL</c:v>
                </c:pt>
                <c:pt idx="23">
                  <c:v>PT</c:v>
                </c:pt>
                <c:pt idx="24">
                  <c:v>RO</c:v>
                </c:pt>
                <c:pt idx="25">
                  <c:v>SE</c:v>
                </c:pt>
                <c:pt idx="26">
                  <c:v>SI</c:v>
                </c:pt>
                <c:pt idx="27">
                  <c:v>SK</c:v>
                </c:pt>
                <c:pt idx="28">
                  <c:v>EU-27</c:v>
                </c:pt>
              </c:strCache>
            </c:strRef>
          </c:cat>
          <c:val>
            <c:numRef>
              <c:f>'[Data and figures. Rural areas farm competitiveness v02.xlsx]Fig.36-40 Financing 2023-2027'!$D$70,'[Data and figures. Rural areas farm competitiveness v02.xlsx]Fig.36-40 Financing 2023-2027'!$F$70:$AG$70</c:f>
              <c:numCache>
                <c:formatCode>0.00%</c:formatCode>
                <c:ptCount val="29"/>
                <c:pt idx="0">
                  <c:v>0.11188502236524986</c:v>
                </c:pt>
                <c:pt idx="1">
                  <c:v>0.3743233839980506</c:v>
                </c:pt>
                <c:pt idx="2">
                  <c:v>0.25163294951639897</c:v>
                </c:pt>
                <c:pt idx="3">
                  <c:v>0.20749386675534368</c:v>
                </c:pt>
                <c:pt idx="4">
                  <c:v>0.1865884359872767</c:v>
                </c:pt>
                <c:pt idx="5">
                  <c:v>0.20744289656174636</c:v>
                </c:pt>
                <c:pt idx="6">
                  <c:v>7.73157555081114E-2</c:v>
                </c:pt>
                <c:pt idx="7">
                  <c:v>9.412759320721327E-2</c:v>
                </c:pt>
                <c:pt idx="8">
                  <c:v>0.25750719139372424</c:v>
                </c:pt>
                <c:pt idx="9">
                  <c:v>0.25685997456481496</c:v>
                </c:pt>
                <c:pt idx="10">
                  <c:v>0.23236726708450348</c:v>
                </c:pt>
                <c:pt idx="11">
                  <c:v>0.18349843545684139</c:v>
                </c:pt>
                <c:pt idx="12">
                  <c:v>0.22397386817020343</c:v>
                </c:pt>
                <c:pt idx="13">
                  <c:v>0.28824224096311002</c:v>
                </c:pt>
                <c:pt idx="14">
                  <c:v>0.17488993730698266</c:v>
                </c:pt>
                <c:pt idx="15">
                  <c:v>5.2044713956534906E-2</c:v>
                </c:pt>
                <c:pt idx="16">
                  <c:v>0.33054208017407061</c:v>
                </c:pt>
                <c:pt idx="17">
                  <c:v>0.23690425903311946</c:v>
                </c:pt>
                <c:pt idx="18">
                  <c:v>0.1609586232538236</c:v>
                </c:pt>
                <c:pt idx="19">
                  <c:v>0.24663280563428988</c:v>
                </c:pt>
                <c:pt idx="20">
                  <c:v>0.37958135935946247</c:v>
                </c:pt>
                <c:pt idx="21">
                  <c:v>0.14647640196662121</c:v>
                </c:pt>
                <c:pt idx="22">
                  <c:v>0.24091217235965687</c:v>
                </c:pt>
                <c:pt idx="23">
                  <c:v>0.32551927146777776</c:v>
                </c:pt>
                <c:pt idx="24">
                  <c:v>0.21088798476578649</c:v>
                </c:pt>
                <c:pt idx="25">
                  <c:v>0.1607893255179691</c:v>
                </c:pt>
                <c:pt idx="26">
                  <c:v>0.23116142888250216</c:v>
                </c:pt>
                <c:pt idx="27">
                  <c:v>0.2282767142017153</c:v>
                </c:pt>
                <c:pt idx="28">
                  <c:v>0.21096527669399212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67C-4C2D-A77C-F632651C5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9454944"/>
        <c:axId val="1999812176"/>
      </c:lineChart>
      <c:catAx>
        <c:axId val="147945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999812176"/>
        <c:crosses val="autoZero"/>
        <c:auto val="1"/>
        <c:lblAlgn val="ctr"/>
        <c:lblOffset val="100"/>
        <c:noMultiLvlLbl val="0"/>
      </c:catAx>
      <c:valAx>
        <c:axId val="199981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Share of total CAP EU planned expenditure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BE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47945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8"/>
        <c:delete val="1"/>
      </c:legendEntry>
      <c:layout>
        <c:manualLayout>
          <c:xMode val="edge"/>
          <c:yMode val="edge"/>
          <c:x val="3.6641780261955838E-2"/>
          <c:y val="0.81919234595319113"/>
          <c:w val="0.96128053125637969"/>
          <c:h val="0.14109075409267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BD2BC78-0757-BFCC-7AAC-6D50C0B1A9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4" rIns="92410" bIns="4620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9619DF2-7075-5E33-6708-F35BD65404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183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4" rIns="92410" bIns="462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C57629D-A666-F9BD-4256-EFCECC72D7F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790"/>
            <a:ext cx="294587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4" rIns="92410" bIns="4620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0BC87328-EB14-0990-D375-86DB46205E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183" y="9428790"/>
            <a:ext cx="294587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4" rIns="92410" bIns="462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9A76F584-0DE8-4ECA-811F-954647AEA5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F4C203B-FD0E-D5E1-F9E3-E127CB2869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4" rIns="92410" bIns="4620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82401FB-AE31-DE8A-E259-FE14123523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0183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4" rIns="92410" bIns="462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2124FED-E298-9A43-2A81-9B138EE8D2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1918206-9FBA-BB15-AC85-40EA87AD3E1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5" y="4715193"/>
            <a:ext cx="5438787" cy="44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4" rIns="92410" bIns="462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739D778-027E-5390-FC99-7DB58CAE212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790"/>
            <a:ext cx="294587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4" rIns="92410" bIns="4620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7C9419F-2665-F833-4678-39FDA8820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83" y="9428790"/>
            <a:ext cx="294587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204" rIns="92410" bIns="462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0F7172F7-FE70-4279-9B1A-EB125F5003B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172F7-FE70-4279-9B1A-EB125F5003B9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906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D5E49FE8-6C51-ABCC-F964-16CA4D35E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28/05/2015</a:t>
            </a:r>
            <a:endParaRPr lang="en-GB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D8E67937-EBA9-B398-26A7-FF175876F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for the Committee on </a:t>
            </a:r>
            <a:r>
              <a:rPr lang="fr-FR"/>
              <a:t>Agriculture and Rural </a:t>
            </a:r>
            <a:r>
              <a:rPr lang="fr-FR" err="1"/>
              <a:t>Development</a:t>
            </a:r>
            <a:endParaRPr lang="en-GB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0D332F9-3CF2-7F81-7C2E-0BAE5A2C34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9CA79-39DF-4368-BE0F-CBE7F15F17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899499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PP03">
            <a:extLst>
              <a:ext uri="{FF2B5EF4-FFF2-40B4-BE49-F238E27FC236}">
                <a16:creationId xmlns:a16="http://schemas.microsoft.com/office/drawing/2014/main" id="{D1A69EAC-17A3-B478-D07C-DA9BB3DC2A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185"/>
          <a:stretch>
            <a:fillRect/>
          </a:stretch>
        </p:blipFill>
        <p:spPr bwMode="auto">
          <a:xfrm>
            <a:off x="0" y="6456363"/>
            <a:ext cx="270033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61EBEF5E-A2BE-2BA5-285D-B1601CAD5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86DAA980-EA6D-A762-3727-FAE18007C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76475"/>
            <a:ext cx="822960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1029" name="Picture 16" descr="PP03">
            <a:extLst>
              <a:ext uri="{FF2B5EF4-FFF2-40B4-BE49-F238E27FC236}">
                <a16:creationId xmlns:a16="http://schemas.microsoft.com/office/drawing/2014/main" id="{D33EE53E-111D-B143-98CF-4AA56D238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185"/>
          <a:stretch>
            <a:fillRect/>
          </a:stretch>
        </p:blipFill>
        <p:spPr bwMode="auto">
          <a:xfrm>
            <a:off x="0" y="33338"/>
            <a:ext cx="5580063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1" name="Rectangle 17">
            <a:extLst>
              <a:ext uri="{FF2B5EF4-FFF2-40B4-BE49-F238E27FC236}">
                <a16:creationId xmlns:a16="http://schemas.microsoft.com/office/drawing/2014/main" id="{57DE19D4-88D7-E9A3-E6A2-1E6F2B88BB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250" y="6462713"/>
            <a:ext cx="1008063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hu-HU"/>
              <a:t>28/05/2015</a:t>
            </a:r>
            <a:endParaRPr lang="en-GB"/>
          </a:p>
        </p:txBody>
      </p:sp>
      <p:sp>
        <p:nvSpPr>
          <p:cNvPr id="1042" name="Rectangle 18">
            <a:extLst>
              <a:ext uri="{FF2B5EF4-FFF2-40B4-BE49-F238E27FC236}">
                <a16:creationId xmlns:a16="http://schemas.microsoft.com/office/drawing/2014/main" id="{D491ADCC-A6CA-28C4-4BB1-9DF2A350AA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62713"/>
            <a:ext cx="5543550" cy="395287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Presentation for the Committee on </a:t>
            </a:r>
            <a:r>
              <a:rPr lang="hu-HU" err="1"/>
              <a:t>Transport</a:t>
            </a:r>
            <a:r>
              <a:rPr lang="hu-HU"/>
              <a:t> and </a:t>
            </a:r>
            <a:r>
              <a:rPr lang="hu-HU" err="1"/>
              <a:t>Tourism</a:t>
            </a:r>
            <a:endParaRPr lang="en-GB"/>
          </a:p>
        </p:txBody>
      </p:sp>
      <p:sp>
        <p:nvSpPr>
          <p:cNvPr id="1043" name="Rectangle 19">
            <a:extLst>
              <a:ext uri="{FF2B5EF4-FFF2-40B4-BE49-F238E27FC236}">
                <a16:creationId xmlns:a16="http://schemas.microsoft.com/office/drawing/2014/main" id="{A7BBB0C5-A87C-88C1-8D5B-8587400DBD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462713"/>
            <a:ext cx="900112" cy="3952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chemeClr val="bg1"/>
                </a:solidFill>
              </a:defRPr>
            </a:lvl1pPr>
          </a:lstStyle>
          <a:p>
            <a:fld id="{DE889357-B511-4D9A-AEBC-738A636B1F7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3" name="Picture 3">
            <a:extLst>
              <a:ext uri="{FF2B5EF4-FFF2-40B4-BE49-F238E27FC236}">
                <a16:creationId xmlns:a16="http://schemas.microsoft.com/office/drawing/2014/main" id="{CCDA6A80-14B2-FFB6-6C0D-4AF9815DF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8"/>
          <a:stretch>
            <a:fillRect/>
          </a:stretch>
        </p:blipFill>
        <p:spPr bwMode="auto">
          <a:xfrm>
            <a:off x="5853113" y="333375"/>
            <a:ext cx="188753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MonoColorEN">
            <a:extLst>
              <a:ext uri="{FF2B5EF4-FFF2-40B4-BE49-F238E27FC236}">
                <a16:creationId xmlns:a16="http://schemas.microsoft.com/office/drawing/2014/main" id="{48E3325E-57C0-1680-E248-1626BAB5FA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33338"/>
            <a:ext cx="12604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slow"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6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svg"/><Relationship Id="rId11" Type="http://schemas.openxmlformats.org/officeDocument/2006/relationships/image" Target="../media/image12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7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3.svg"/><Relationship Id="rId3" Type="http://schemas.openxmlformats.org/officeDocument/2006/relationships/image" Target="../media/image29.svg"/><Relationship Id="rId7" Type="http://schemas.openxmlformats.org/officeDocument/2006/relationships/image" Target="../media/image7.svg"/><Relationship Id="rId12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7.svg"/><Relationship Id="rId5" Type="http://schemas.openxmlformats.org/officeDocument/2006/relationships/image" Target="../media/image31.svg"/><Relationship Id="rId10" Type="http://schemas.openxmlformats.org/officeDocument/2006/relationships/image" Target="../media/image16.png"/><Relationship Id="rId4" Type="http://schemas.openxmlformats.org/officeDocument/2006/relationships/image" Target="../media/image30.png"/><Relationship Id="rId9" Type="http://schemas.openxmlformats.org/officeDocument/2006/relationships/image" Target="../media/image9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7" Type="http://schemas.openxmlformats.org/officeDocument/2006/relationships/image" Target="../media/image3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agridata.ec.europa.eu/extensions/DashboardCapPlan/catalogue_interventions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s://agridata.ec.europa.eu/extensions/DashboardCapPlan/catalogue_interventions.html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s://agridata.ec.europa.eu/extensions/DashboardCapPlan/catalogue_interventions.htm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gridata.ec.europa.eu/extensions/DashboardCapPlan/catalogue_interventions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333CC3F-C868-E5C6-1D40-5031A522D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27717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b="0" kern="1200">
                <a:solidFill>
                  <a:srgbClr val="FF6600"/>
                </a:solidFill>
                <a:latin typeface="Arial Black" pitchFamily="34" charset="0"/>
              </a:rPr>
              <a:t>Rural Areas :</a:t>
            </a:r>
            <a:br>
              <a:rPr lang="en-GB" sz="3600" b="0" kern="1200">
                <a:solidFill>
                  <a:srgbClr val="FF6600"/>
                </a:solidFill>
                <a:latin typeface="Arial Black" pitchFamily="34" charset="0"/>
              </a:rPr>
            </a:br>
            <a:r>
              <a:rPr lang="en-GB" sz="3600" b="0" kern="1200">
                <a:solidFill>
                  <a:srgbClr val="FF6600"/>
                </a:solidFill>
                <a:latin typeface="Arial Black" pitchFamily="34" charset="0"/>
              </a:rPr>
              <a:t>Levels of support and impact on competitiveness of farms</a:t>
            </a:r>
            <a:br>
              <a:rPr lang="en-GB" sz="3600" b="0" kern="1200">
                <a:solidFill>
                  <a:srgbClr val="FF6600"/>
                </a:solidFill>
                <a:latin typeface="Arial Black" pitchFamily="34" charset="0"/>
              </a:rPr>
            </a:br>
            <a:r>
              <a:rPr lang="en-GB" sz="3600" b="0" kern="1200">
                <a:solidFill>
                  <a:srgbClr val="FF6600"/>
                </a:solidFill>
                <a:latin typeface="Arial Black" pitchFamily="34" charset="0"/>
              </a:rPr>
              <a:t> </a:t>
            </a:r>
            <a:br>
              <a:rPr lang="en-GB" sz="3600" b="0" kern="1200">
                <a:solidFill>
                  <a:srgbClr val="FF6600"/>
                </a:solidFill>
                <a:latin typeface="Arial Black" pitchFamily="34" charset="0"/>
              </a:rPr>
            </a:br>
            <a:r>
              <a:rPr lang="en-GB" sz="2400" b="0" kern="1200">
                <a:solidFill>
                  <a:srgbClr val="FF6600"/>
                </a:solidFill>
                <a:latin typeface="Arial Black" pitchFamily="34" charset="0"/>
              </a:rPr>
              <a:t>13 February 2024</a:t>
            </a:r>
            <a:endParaRPr lang="en-GB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7A902C2B-C4CC-B759-65E5-07F7DA049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149725"/>
            <a:ext cx="8229600" cy="20970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hu-HU" sz="2400" kern="1200">
              <a:solidFill>
                <a:srgbClr val="808080"/>
              </a:solidFill>
              <a:latin typeface="Arial Black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sz="2400" kern="1200">
                <a:solidFill>
                  <a:srgbClr val="808080"/>
                </a:solidFill>
                <a:latin typeface="Arial Black" pitchFamily="34" charset="0"/>
              </a:rPr>
              <a:t>Monika Beck (ADE)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sz="2400" kern="1200">
                <a:solidFill>
                  <a:srgbClr val="808080"/>
                </a:solidFill>
                <a:latin typeface="Arial Black" pitchFamily="34" charset="0"/>
              </a:rPr>
              <a:t>Arndt Münch (ÖIR)</a:t>
            </a:r>
            <a:endParaRPr lang="en-GB"/>
          </a:p>
        </p:txBody>
      </p:sp>
      <p:sp>
        <p:nvSpPr>
          <p:cNvPr id="2052" name="Date Placeholder 3">
            <a:extLst>
              <a:ext uri="{FF2B5EF4-FFF2-40B4-BE49-F238E27FC236}">
                <a16:creationId xmlns:a16="http://schemas.microsoft.com/office/drawing/2014/main" id="{F27817AA-2A1F-DE0B-BFCA-FDA75A70318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/>
              <a:t>13</a:t>
            </a:r>
            <a:r>
              <a:rPr lang="hu-HU" altLang="en-US" sz="1200"/>
              <a:t>/</a:t>
            </a:r>
            <a:r>
              <a:rPr lang="en-US" altLang="en-US" sz="1200"/>
              <a:t>02</a:t>
            </a:r>
            <a:r>
              <a:rPr lang="hu-HU" altLang="en-US" sz="1200"/>
              <a:t>/20</a:t>
            </a:r>
            <a:r>
              <a:rPr lang="en-GB" altLang="en-US" sz="1200"/>
              <a:t>24</a:t>
            </a:r>
          </a:p>
        </p:txBody>
      </p:sp>
      <p:sp>
        <p:nvSpPr>
          <p:cNvPr id="2053" name="Footer Placeholder 4">
            <a:extLst>
              <a:ext uri="{FF2B5EF4-FFF2-40B4-BE49-F238E27FC236}">
                <a16:creationId xmlns:a16="http://schemas.microsoft.com/office/drawing/2014/main" id="{836867B3-1FF4-8BD6-1FCC-460FECD1A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>
                <a:solidFill>
                  <a:schemeClr val="bg1"/>
                </a:solidFill>
              </a:rPr>
              <a:t>Presentation for the Committee on Agriculture and Rural Development</a:t>
            </a:r>
          </a:p>
        </p:txBody>
      </p:sp>
      <p:sp>
        <p:nvSpPr>
          <p:cNvPr id="5126" name="Slide Number Placeholder 5">
            <a:extLst>
              <a:ext uri="{FF2B5EF4-FFF2-40B4-BE49-F238E27FC236}">
                <a16:creationId xmlns:a16="http://schemas.microsoft.com/office/drawing/2014/main" id="{0F593506-19FF-B589-BDBD-4D22E20C2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85264D-0C16-47A3-8D5B-6382D110CBE1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2FD26A-9898-4218-DC3D-DA3BCE581E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B34B809-562A-2674-CC52-EF714B4D60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5560" y="743304"/>
            <a:ext cx="8229600" cy="792162"/>
          </a:xfrm>
        </p:spPr>
        <p:txBody>
          <a:bodyPr/>
          <a:lstStyle/>
          <a:p>
            <a:pPr algn="ctr"/>
            <a:r>
              <a:rPr lang="en-GB" altLang="en-US" sz="2400">
                <a:solidFill>
                  <a:srgbClr val="808080"/>
                </a:solidFill>
                <a:latin typeface="Arial Black" panose="020B0A04020102020204" pitchFamily="34" charset="0"/>
              </a:rPr>
              <a:t>5. CAP “tools” and indicators</a:t>
            </a:r>
            <a:endParaRPr lang="en-GB" altLang="en-US" sz="200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3B3A1E9-3250-2D98-E040-ABF4AD986A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9531" y="4933325"/>
            <a:ext cx="7842753" cy="608806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333399"/>
                </a:solidFill>
                <a:latin typeface="Arial Black" panose="020B0A04020102020204" pitchFamily="34" charset="0"/>
              </a:rPr>
              <a:t>Productivity indicators (TFP and others)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en-US" sz="2000">
                <a:solidFill>
                  <a:srgbClr val="808080"/>
                </a:solidFill>
                <a:cs typeface="Arial" panose="020B0604020202020204" pitchFamily="34" charset="0"/>
              </a:rPr>
              <a:t>Aspects not included:</a:t>
            </a:r>
            <a:endParaRPr lang="de-DE" altLang="en-US" sz="2000">
              <a:solidFill>
                <a:srgbClr val="808080"/>
              </a:solidFill>
              <a:latin typeface="Arial Black" panose="020B0A040201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endParaRPr lang="en-GB" altLang="en-US" sz="2000">
              <a:solidFill>
                <a:srgbClr val="80808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2000">
              <a:solidFill>
                <a:srgbClr val="80808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2000">
              <a:solidFill>
                <a:srgbClr val="80808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2000">
              <a:solidFill>
                <a:srgbClr val="80808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2000">
              <a:solidFill>
                <a:srgbClr val="808080"/>
              </a:solidFill>
              <a:cs typeface="Arial" panose="020B0604020202020204" pitchFamily="34" charset="0"/>
            </a:endParaRP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DDAFB33B-D18E-655B-506C-D5DCCB9A32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/>
              <a:t>29/06/2023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6A958745-E8AB-7307-0B0A-786FD410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>
                <a:solidFill>
                  <a:schemeClr val="bg1"/>
                </a:solidFill>
              </a:rPr>
              <a:t>Presentation for the Committee on Agriculture and Rural Development</a:t>
            </a:r>
          </a:p>
          <a:p>
            <a:pPr eaLnBrk="1" hangingPunct="1">
              <a:defRPr/>
            </a:pPr>
            <a:endParaRPr lang="en-GB" altLang="en-US" sz="1200">
              <a:solidFill>
                <a:schemeClr val="bg1"/>
              </a:solidFill>
            </a:endParaRP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9A0AFB73-5786-4A4B-9195-1D80EE916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E478B0-FC5B-42FC-8F37-19D7DB6073D0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>
              <a:solidFill>
                <a:schemeClr val="bg1"/>
              </a:solidFill>
            </a:endParaRPr>
          </a:p>
        </p:txBody>
      </p:sp>
      <p:pic>
        <p:nvPicPr>
          <p:cNvPr id="6" name="Graphic 5" descr="Open hand with plant with solid fill">
            <a:extLst>
              <a:ext uri="{FF2B5EF4-FFF2-40B4-BE49-F238E27FC236}">
                <a16:creationId xmlns:a16="http://schemas.microsoft.com/office/drawing/2014/main" id="{77FCDEFF-3D83-6AEB-43CB-5D237E06A6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24725" y="5138946"/>
            <a:ext cx="768929" cy="805381"/>
          </a:xfrm>
          <a:prstGeom prst="rect">
            <a:avLst/>
          </a:prstGeom>
        </p:spPr>
      </p:pic>
      <p:pic>
        <p:nvPicPr>
          <p:cNvPr id="8" name="Graphic 7" descr="Muscular arm outline">
            <a:extLst>
              <a:ext uri="{FF2B5EF4-FFF2-40B4-BE49-F238E27FC236}">
                <a16:creationId xmlns:a16="http://schemas.microsoft.com/office/drawing/2014/main" id="{EDBADF27-3E18-5F15-8C6E-11E8C84F0C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70360" y="5129387"/>
            <a:ext cx="768929" cy="8053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45F899-A811-A91C-EF5D-DA02F780E692}"/>
              </a:ext>
            </a:extLst>
          </p:cNvPr>
          <p:cNvSpPr txBox="1"/>
          <p:nvPr/>
        </p:nvSpPr>
        <p:spPr>
          <a:xfrm>
            <a:off x="2790620" y="5846950"/>
            <a:ext cx="1697901" cy="400110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GB" altLang="en-US">
                <a:solidFill>
                  <a:srgbClr val="808080"/>
                </a:solidFill>
              </a:rPr>
              <a:t>S</a:t>
            </a:r>
            <a:r>
              <a:rPr lang="en-GB" altLang="en-US" sz="2000">
                <a:solidFill>
                  <a:srgbClr val="808080"/>
                </a:solidFill>
                <a:cs typeface="Arial" panose="020B0604020202020204" pitchFamily="34" charset="0"/>
              </a:rPr>
              <a:t>ustainability</a:t>
            </a:r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FBEE25-4120-E629-361A-B52A2D6D2834}"/>
              </a:ext>
            </a:extLst>
          </p:cNvPr>
          <p:cNvSpPr txBox="1"/>
          <p:nvPr/>
        </p:nvSpPr>
        <p:spPr>
          <a:xfrm>
            <a:off x="4470360" y="5846950"/>
            <a:ext cx="1370888" cy="400110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GB" altLang="en-US">
                <a:solidFill>
                  <a:srgbClr val="808080"/>
                </a:solidFill>
              </a:rPr>
              <a:t>R</a:t>
            </a:r>
            <a:r>
              <a:rPr lang="en-GB" altLang="en-US" sz="2000">
                <a:solidFill>
                  <a:srgbClr val="808080"/>
                </a:solidFill>
                <a:cs typeface="Arial" panose="020B0604020202020204" pitchFamily="34" charset="0"/>
              </a:rPr>
              <a:t>esilience</a:t>
            </a:r>
            <a:endParaRPr lang="en-GB"/>
          </a:p>
        </p:txBody>
      </p:sp>
      <p:pic>
        <p:nvPicPr>
          <p:cNvPr id="40" name="Graphic 39" descr="Heart with pulse outline">
            <a:extLst>
              <a:ext uri="{FF2B5EF4-FFF2-40B4-BE49-F238E27FC236}">
                <a16:creationId xmlns:a16="http://schemas.microsoft.com/office/drawing/2014/main" id="{9FEA8BEE-82DF-6794-2F20-536076A080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96019" y="3685972"/>
            <a:ext cx="651134" cy="651134"/>
          </a:xfrm>
          <a:prstGeom prst="rect">
            <a:avLst/>
          </a:prstGeom>
        </p:spPr>
      </p:pic>
      <p:pic>
        <p:nvPicPr>
          <p:cNvPr id="46" name="Graphic 45" descr="Farmer female outline">
            <a:extLst>
              <a:ext uri="{FF2B5EF4-FFF2-40B4-BE49-F238E27FC236}">
                <a16:creationId xmlns:a16="http://schemas.microsoft.com/office/drawing/2014/main" id="{512B07EE-E47D-D229-3B3B-4CB86413BD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13396" y="3685972"/>
            <a:ext cx="651134" cy="651134"/>
          </a:xfrm>
          <a:prstGeom prst="rect">
            <a:avLst/>
          </a:prstGeom>
        </p:spPr>
      </p:pic>
      <p:pic>
        <p:nvPicPr>
          <p:cNvPr id="50" name="Graphic 49" descr="Farm scene outline">
            <a:extLst>
              <a:ext uri="{FF2B5EF4-FFF2-40B4-BE49-F238E27FC236}">
                <a16:creationId xmlns:a16="http://schemas.microsoft.com/office/drawing/2014/main" id="{6F624B35-25EF-DA55-80FD-6FB773E0A6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27066" y="3685972"/>
            <a:ext cx="678264" cy="67826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56259E-E15F-3251-15F2-C5FAF4114D54}"/>
              </a:ext>
            </a:extLst>
          </p:cNvPr>
          <p:cNvSpPr txBox="1"/>
          <p:nvPr/>
        </p:nvSpPr>
        <p:spPr>
          <a:xfrm>
            <a:off x="229531" y="1277829"/>
            <a:ext cx="9004302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9999"/>
              </a:buClr>
              <a:buFontTx/>
              <a:buNone/>
            </a:pPr>
            <a:r>
              <a:rPr lang="en-IE" altLang="en-US" sz="2000">
                <a:solidFill>
                  <a:srgbClr val="333399"/>
                </a:solidFill>
                <a:latin typeface="Arial Black" panose="020B0A04020102020204" pitchFamily="34" charset="0"/>
              </a:rPr>
              <a:t>The CAP: provides tools to support farm competitiveness </a:t>
            </a:r>
            <a:endParaRPr lang="en-GB" altLang="en-US">
              <a:solidFill>
                <a:srgbClr val="808080"/>
              </a:solidFill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000">
                <a:solidFill>
                  <a:srgbClr val="808080"/>
                </a:solidFill>
                <a:cs typeface="Arial" panose="020B0604020202020204" pitchFamily="34" charset="0"/>
              </a:rPr>
              <a:t>“</a:t>
            </a:r>
            <a:r>
              <a:rPr lang="en-GB" altLang="en-US">
                <a:solidFill>
                  <a:srgbClr val="808080"/>
                </a:solidFill>
                <a:cs typeface="Arial" panose="020B0604020202020204" pitchFamily="34" charset="0"/>
              </a:rPr>
              <a:t>Tools” diversely used by MS</a:t>
            </a:r>
          </a:p>
          <a:p>
            <a:pPr marL="342900" indent="-342900" eaLnBrk="1" hangingPunct="1"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>
                <a:solidFill>
                  <a:srgbClr val="808080"/>
                </a:solidFill>
              </a:rPr>
              <a:t>B</a:t>
            </a:r>
            <a:r>
              <a:rPr lang="en-GB" altLang="en-US" sz="2000">
                <a:solidFill>
                  <a:srgbClr val="808080"/>
                </a:solidFill>
                <a:cs typeface="Arial" panose="020B0604020202020204" pitchFamily="34" charset="0"/>
              </a:rPr>
              <a:t>udget for knowledge exchange and cooperation remains small</a:t>
            </a:r>
          </a:p>
          <a:p>
            <a:pPr eaLnBrk="1" hangingPunct="1">
              <a:spcBef>
                <a:spcPct val="0"/>
              </a:spcBef>
              <a:buClr>
                <a:srgbClr val="333399"/>
              </a:buClr>
            </a:pPr>
            <a:endParaRPr lang="en-GB" altLang="en-US">
              <a:solidFill>
                <a:srgbClr val="80808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333399"/>
              </a:buClr>
            </a:pPr>
            <a:r>
              <a:rPr lang="en-GB" altLang="en-US">
                <a:solidFill>
                  <a:srgbClr val="808080"/>
                </a:solidFill>
              </a:rPr>
              <a:t>Many aspects </a:t>
            </a:r>
          </a:p>
          <a:p>
            <a:pPr marL="342900" indent="-342900" eaLnBrk="1" hangingPunct="1"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>
                <a:solidFill>
                  <a:srgbClr val="808080"/>
                </a:solidFill>
              </a:rPr>
              <a:t>Implemented </a:t>
            </a:r>
            <a:r>
              <a:rPr lang="en-GB" altLang="en-US" u="sng">
                <a:solidFill>
                  <a:srgbClr val="808080"/>
                </a:solidFill>
              </a:rPr>
              <a:t>outside</a:t>
            </a:r>
            <a:r>
              <a:rPr lang="en-GB" altLang="en-US">
                <a:solidFill>
                  <a:srgbClr val="808080"/>
                </a:solidFill>
              </a:rPr>
              <a:t> the CAP:</a:t>
            </a:r>
            <a:r>
              <a:rPr lang="en-GB" altLang="en-US">
                <a:solidFill>
                  <a:srgbClr val="808080"/>
                </a:solidFill>
                <a:cs typeface="Arial" panose="020B0604020202020204" pitchFamily="34" charset="0"/>
              </a:rPr>
              <a:t> risk management</a:t>
            </a:r>
          </a:p>
          <a:p>
            <a:pPr marL="342900" indent="-342900" eaLnBrk="1" hangingPunct="1"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u="sng">
                <a:solidFill>
                  <a:srgbClr val="808080"/>
                </a:solidFill>
              </a:rPr>
              <a:t>B</a:t>
            </a:r>
            <a:r>
              <a:rPr lang="en-GB" altLang="en-US" sz="2000" u="sng">
                <a:solidFill>
                  <a:srgbClr val="808080"/>
                </a:solidFill>
                <a:cs typeface="Arial" panose="020B0604020202020204" pitchFamily="34" charset="0"/>
              </a:rPr>
              <a:t>eyond</a:t>
            </a:r>
            <a:r>
              <a:rPr lang="en-GB" altLang="en-US" sz="2000">
                <a:solidFill>
                  <a:srgbClr val="808080"/>
                </a:solidFill>
                <a:cs typeface="Arial" panose="020B0604020202020204" pitchFamily="34" charset="0"/>
              </a:rPr>
              <a:t> the scope of the CAP: access to land, social security, legal status of women farmers</a:t>
            </a:r>
          </a:p>
          <a:p>
            <a:pPr eaLnBrk="1" hangingPunct="1">
              <a:spcBef>
                <a:spcPct val="0"/>
              </a:spcBef>
              <a:buClr>
                <a:srgbClr val="333399"/>
              </a:buClr>
            </a:pPr>
            <a:endParaRPr lang="en-GB" altLang="en-US" sz="2000">
              <a:solidFill>
                <a:srgbClr val="808080"/>
              </a:solidFill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Clr>
                <a:srgbClr val="333399"/>
              </a:buClr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rgbClr val="808080"/>
                </a:solidFill>
              </a:rPr>
              <a:t>L</a:t>
            </a:r>
            <a:r>
              <a:rPr lang="en-GB" altLang="en-US" sz="2000">
                <a:solidFill>
                  <a:srgbClr val="808080"/>
                </a:solidFill>
                <a:cs typeface="Arial" panose="020B0604020202020204" pitchFamily="34" charset="0"/>
              </a:rPr>
              <a:t>inked to </a:t>
            </a:r>
            <a:r>
              <a:rPr lang="en-GB" altLang="en-US" sz="2000" u="sng">
                <a:solidFill>
                  <a:srgbClr val="808080"/>
                </a:solidFill>
                <a:cs typeface="Arial" panose="020B0604020202020204" pitchFamily="34" charset="0"/>
              </a:rPr>
              <a:t>other EU policies: </a:t>
            </a:r>
            <a:r>
              <a:rPr lang="en-GB" altLang="en-US" sz="2000">
                <a:solidFill>
                  <a:srgbClr val="808080"/>
                </a:solidFill>
                <a:cs typeface="Arial" panose="020B0604020202020204" pitchFamily="34" charset="0"/>
              </a:rPr>
              <a:t>Trade, Competition, Cohesion, Research</a:t>
            </a:r>
          </a:p>
          <a:p>
            <a:endParaRPr lang="en-GB"/>
          </a:p>
        </p:txBody>
      </p:sp>
      <p:pic>
        <p:nvPicPr>
          <p:cNvPr id="17" name="Graphic 16" descr="Lightbulb and gear outline">
            <a:extLst>
              <a:ext uri="{FF2B5EF4-FFF2-40B4-BE49-F238E27FC236}">
                <a16:creationId xmlns:a16="http://schemas.microsoft.com/office/drawing/2014/main" id="{DB6291BA-4139-CB69-BFA2-3B248C538D5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74598" y="1979411"/>
            <a:ext cx="640214" cy="67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981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E825DB-098C-D6FF-93DE-E831B858E9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0C44C1F-38EE-E594-CE5A-157D0DECC3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41036"/>
            <a:ext cx="8229600" cy="792162"/>
          </a:xfrm>
        </p:spPr>
        <p:txBody>
          <a:bodyPr/>
          <a:lstStyle/>
          <a:p>
            <a:pPr algn="ctr"/>
            <a:r>
              <a:rPr lang="en-GB" altLang="en-US" sz="2400">
                <a:solidFill>
                  <a:srgbClr val="808080"/>
                </a:solidFill>
                <a:latin typeface="Arial Black" panose="020B0A04020102020204" pitchFamily="34" charset="0"/>
              </a:rPr>
              <a:t>Recommendations (1)</a:t>
            </a:r>
            <a:endParaRPr lang="en-GB" altLang="en-US" sz="200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E5C4EC91-4005-BE40-2C81-45936F218F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317965"/>
            <a:ext cx="8362950" cy="4624798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Clr>
                <a:srgbClr val="333399"/>
              </a:buClr>
              <a:buNone/>
            </a:pPr>
            <a:r>
              <a:rPr lang="en-GB" altLang="en-US" sz="2000" b="1">
                <a:solidFill>
                  <a:srgbClr val="333399"/>
                </a:solidFill>
                <a:cs typeface="Arial" panose="020B0604020202020204" pitchFamily="34" charset="0"/>
              </a:rPr>
              <a:t>Sustainability and competitiveness at the heart of future policies</a:t>
            </a:r>
            <a:endParaRPr lang="en-GB" altLang="en-US" sz="2000">
              <a:solidFill>
                <a:srgbClr val="808080"/>
              </a:solidFill>
              <a:cs typeface="Arial" panose="020B0604020202020204" pitchFamily="34" charset="0"/>
            </a:endParaRPr>
          </a:p>
          <a:p>
            <a:pPr lvl="2" eaLnBrk="1" hangingPunct="1">
              <a:spcBef>
                <a:spcPts val="60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1800">
                <a:solidFill>
                  <a:srgbClr val="808080"/>
                </a:solidFill>
                <a:cs typeface="Arial" panose="020B0604020202020204" pitchFamily="34" charset="0"/>
              </a:rPr>
              <a:t>Competitiveness indicators should integrate sustainability aspects</a:t>
            </a:r>
          </a:p>
          <a:p>
            <a:pPr lvl="1" eaLnBrk="1" hangingPunct="1">
              <a:spcBef>
                <a:spcPts val="600"/>
              </a:spcBef>
              <a:spcAft>
                <a:spcPts val="1200"/>
              </a:spcAft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rgbClr val="808080"/>
                </a:solidFill>
                <a:cs typeface="Arial" panose="020B0604020202020204" pitchFamily="34" charset="0"/>
              </a:rPr>
              <a:t>Investigate about potential benefits of </a:t>
            </a:r>
            <a:r>
              <a:rPr lang="en-US" altLang="en-US" sz="1800" b="1">
                <a:solidFill>
                  <a:srgbClr val="808080"/>
                </a:solidFill>
                <a:cs typeface="Arial" panose="020B0604020202020204" pitchFamily="34" charset="0"/>
              </a:rPr>
              <a:t>moving from compensatory payments to rewarding payments</a:t>
            </a:r>
            <a:r>
              <a:rPr lang="en-US" altLang="en-US" sz="1800">
                <a:solidFill>
                  <a:srgbClr val="808080"/>
                </a:solidFill>
                <a:cs typeface="Arial" panose="020B0604020202020204" pitchFamily="34" charset="0"/>
              </a:rPr>
              <a:t> for the production of public goods</a:t>
            </a:r>
            <a:endParaRPr lang="en-US" altLang="en-US" sz="1800" b="1">
              <a:solidFill>
                <a:srgbClr val="333399"/>
              </a:solidFill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Clr>
                <a:srgbClr val="333399"/>
              </a:buClr>
              <a:buNone/>
            </a:pPr>
            <a:r>
              <a:rPr lang="en-US" altLang="en-US" sz="2000" b="1">
                <a:solidFill>
                  <a:srgbClr val="333399"/>
                </a:solidFill>
                <a:cs typeface="Arial" panose="020B0604020202020204" pitchFamily="34" charset="0"/>
              </a:rPr>
              <a:t>Coherence with other EU and national policies</a:t>
            </a:r>
          </a:p>
          <a:p>
            <a:pPr lvl="2" eaLnBrk="1" hangingPunct="1">
              <a:spcBef>
                <a:spcPts val="60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altLang="en-US" sz="1800" b="1">
                <a:solidFill>
                  <a:srgbClr val="808080"/>
                </a:solidFill>
                <a:cs typeface="Arial" panose="020B0604020202020204" pitchFamily="34" charset="0"/>
              </a:rPr>
              <a:t>Assess</a:t>
            </a:r>
            <a:r>
              <a:rPr lang="en-US" altLang="en-US" sz="1800">
                <a:solidFill>
                  <a:srgbClr val="808080"/>
                </a:solidFill>
                <a:cs typeface="Arial" panose="020B0604020202020204" pitchFamily="34" charset="0"/>
              </a:rPr>
              <a:t> tangible effects of policy coherence with other EU policies in biannual </a:t>
            </a:r>
            <a:r>
              <a:rPr lang="en-US" altLang="en-US" sz="1800" b="1">
                <a:solidFill>
                  <a:srgbClr val="808080"/>
                </a:solidFill>
                <a:cs typeface="Arial" panose="020B0604020202020204" pitchFamily="34" charset="0"/>
              </a:rPr>
              <a:t>CSP performance reviews and strengthen coherence</a:t>
            </a:r>
          </a:p>
          <a:p>
            <a:pPr lvl="1" eaLnBrk="1" hangingPunct="1">
              <a:spcBef>
                <a:spcPts val="60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rgbClr val="808080"/>
                </a:solidFill>
                <a:cs typeface="Arial" panose="020B0604020202020204" pitchFamily="34" charset="0"/>
              </a:rPr>
              <a:t>Strengthen coherence between the CAP and national policies on generational renewal and gender</a:t>
            </a:r>
          </a:p>
          <a:p>
            <a:pPr lvl="2" eaLnBrk="1" hangingPunct="1">
              <a:spcBef>
                <a:spcPts val="60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rgbClr val="808080"/>
                </a:solidFill>
                <a:cs typeface="Arial" panose="020B0604020202020204" pitchFamily="34" charset="0"/>
              </a:rPr>
              <a:t>Future public interventions in rural areas should rest on global strategies in response to needs for the vitality of rural areas, including provisions for young farmers and women beyond agriculture</a:t>
            </a: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8CFBB6FE-9C86-2B5B-383E-3BAD3E249EF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/>
              <a:t>13/02/2024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EF67EC77-AD2B-D406-6198-970A6BF8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>
                <a:solidFill>
                  <a:schemeClr val="bg1"/>
                </a:solidFill>
              </a:rPr>
              <a:t>Presentation for the Committee on Agriculture and Rural Development</a:t>
            </a:r>
          </a:p>
          <a:p>
            <a:pPr eaLnBrk="1" hangingPunct="1">
              <a:defRPr/>
            </a:pPr>
            <a:endParaRPr lang="en-GB" altLang="en-US" sz="1200">
              <a:solidFill>
                <a:schemeClr val="bg1"/>
              </a:solidFill>
            </a:endParaRP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D782E671-6F6F-250A-D3D0-F6F00B85A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E478B0-FC5B-42FC-8F37-19D7DB6073D0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>
              <a:solidFill>
                <a:schemeClr val="bg1"/>
              </a:solidFill>
            </a:endParaRPr>
          </a:p>
        </p:txBody>
      </p:sp>
      <p:pic>
        <p:nvPicPr>
          <p:cNvPr id="2" name="Graphic 1" descr="Open hand with plant with solid fill">
            <a:extLst>
              <a:ext uri="{FF2B5EF4-FFF2-40B4-BE49-F238E27FC236}">
                <a16:creationId xmlns:a16="http://schemas.microsoft.com/office/drawing/2014/main" id="{6B82F545-0352-1237-7C03-0FC5ABBF2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19526" y="1918120"/>
            <a:ext cx="591124" cy="619147"/>
          </a:xfrm>
          <a:prstGeom prst="rect">
            <a:avLst/>
          </a:prstGeom>
        </p:spPr>
      </p:pic>
      <p:pic>
        <p:nvPicPr>
          <p:cNvPr id="5" name="Graphic 4" descr="Research outline">
            <a:extLst>
              <a:ext uri="{FF2B5EF4-FFF2-40B4-BE49-F238E27FC236}">
                <a16:creationId xmlns:a16="http://schemas.microsoft.com/office/drawing/2014/main" id="{91DC3735-4B9A-ECF8-6582-CA0CA50C0B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4360" y="1575821"/>
            <a:ext cx="619147" cy="619147"/>
          </a:xfrm>
          <a:prstGeom prst="rect">
            <a:avLst/>
          </a:prstGeom>
        </p:spPr>
      </p:pic>
      <p:pic>
        <p:nvPicPr>
          <p:cNvPr id="6" name="Graphic 5" descr="Farmer female outline">
            <a:extLst>
              <a:ext uri="{FF2B5EF4-FFF2-40B4-BE49-F238E27FC236}">
                <a16:creationId xmlns:a16="http://schemas.microsoft.com/office/drawing/2014/main" id="{15066F7E-CF2A-3F87-DEDF-15272184D5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09635" y="4011160"/>
            <a:ext cx="619147" cy="619147"/>
          </a:xfrm>
          <a:prstGeom prst="rect">
            <a:avLst/>
          </a:prstGeom>
        </p:spPr>
      </p:pic>
      <p:pic>
        <p:nvPicPr>
          <p:cNvPr id="7" name="Graphic 6" descr="Farmer male outline">
            <a:extLst>
              <a:ext uri="{FF2B5EF4-FFF2-40B4-BE49-F238E27FC236}">
                <a16:creationId xmlns:a16="http://schemas.microsoft.com/office/drawing/2014/main" id="{BCC9DF53-B424-DFA1-24B4-20BC7DE65F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19526" y="4011160"/>
            <a:ext cx="619147" cy="619147"/>
          </a:xfrm>
          <a:prstGeom prst="rect">
            <a:avLst/>
          </a:prstGeom>
        </p:spPr>
      </p:pic>
      <p:pic>
        <p:nvPicPr>
          <p:cNvPr id="9" name="Graphic 8" descr="Agriculture outline">
            <a:extLst>
              <a:ext uri="{FF2B5EF4-FFF2-40B4-BE49-F238E27FC236}">
                <a16:creationId xmlns:a16="http://schemas.microsoft.com/office/drawing/2014/main" id="{7F4A2C87-52B5-23E5-EE0F-7EA7E74CBE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80866" y="4684015"/>
            <a:ext cx="619148" cy="619148"/>
          </a:xfrm>
          <a:prstGeom prst="rect">
            <a:avLst/>
          </a:prstGeom>
        </p:spPr>
      </p:pic>
      <p:pic>
        <p:nvPicPr>
          <p:cNvPr id="13" name="Graphic 12" descr="Clipboard outline">
            <a:extLst>
              <a:ext uri="{FF2B5EF4-FFF2-40B4-BE49-F238E27FC236}">
                <a16:creationId xmlns:a16="http://schemas.microsoft.com/office/drawing/2014/main" id="{1605E440-1330-0EE6-15B7-891AA735FFA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80866" y="3234283"/>
            <a:ext cx="619148" cy="61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5308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6F968D-99F9-597D-A5C5-EA8F2182E6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77DAAC2-65EA-EF49-A1BA-A3D6272F0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792162"/>
          </a:xfrm>
        </p:spPr>
        <p:txBody>
          <a:bodyPr/>
          <a:lstStyle/>
          <a:p>
            <a:pPr algn="ctr"/>
            <a:r>
              <a:rPr lang="en-GB" altLang="en-US" sz="2400">
                <a:solidFill>
                  <a:srgbClr val="808080"/>
                </a:solidFill>
                <a:latin typeface="Arial Black" panose="020B0A04020102020204" pitchFamily="34" charset="0"/>
              </a:rPr>
              <a:t>Recommendations (2)</a:t>
            </a:r>
            <a:endParaRPr lang="en-GB" altLang="en-US" sz="200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44A9F08C-A6F8-E750-BB78-2F8436CDDB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837915"/>
            <a:ext cx="7818664" cy="462479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None/>
            </a:pPr>
            <a:r>
              <a:rPr lang="en-US" altLang="en-US" sz="2000" b="1">
                <a:solidFill>
                  <a:srgbClr val="333399"/>
                </a:solidFill>
                <a:cs typeface="Arial" panose="020B0604020202020204" pitchFamily="34" charset="0"/>
              </a:rPr>
              <a:t>Knowledge exchange and cooperation: 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rgbClr val="808080"/>
                </a:solidFill>
                <a:cs typeface="Arial" panose="020B0604020202020204" pitchFamily="34" charset="0"/>
              </a:rPr>
              <a:t>Actively promote CAP knowledge exchange and cooperation tools, central for CAP competitiveness despite constraint budget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US" altLang="en-US" sz="1800">
              <a:solidFill>
                <a:srgbClr val="808080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None/>
            </a:pPr>
            <a:r>
              <a:rPr lang="en-US" altLang="en-US" sz="2000" b="1">
                <a:solidFill>
                  <a:srgbClr val="333399"/>
                </a:solidFill>
                <a:cs typeface="Arial" panose="020B0604020202020204" pitchFamily="34" charset="0"/>
              </a:rPr>
              <a:t>New and digital technologies: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rgbClr val="808080"/>
                </a:solidFill>
                <a:cs typeface="Arial" panose="020B0604020202020204" pitchFamily="34" charset="0"/>
              </a:rPr>
              <a:t>Provide an </a:t>
            </a:r>
            <a:r>
              <a:rPr lang="en-US" altLang="en-US" sz="1800" b="1">
                <a:solidFill>
                  <a:srgbClr val="808080"/>
                </a:solidFill>
                <a:cs typeface="Arial" panose="020B0604020202020204" pitchFamily="34" charset="0"/>
              </a:rPr>
              <a:t>enabling environment </a:t>
            </a:r>
            <a:r>
              <a:rPr lang="en-US" altLang="en-US" sz="1800">
                <a:solidFill>
                  <a:srgbClr val="808080"/>
                </a:solidFill>
                <a:cs typeface="Arial" panose="020B0604020202020204" pitchFamily="34" charset="0"/>
              </a:rPr>
              <a:t>for the adoption and use of </a:t>
            </a:r>
            <a:r>
              <a:rPr lang="en-US" altLang="en-US" sz="1800" b="1">
                <a:solidFill>
                  <a:srgbClr val="808080"/>
                </a:solidFill>
                <a:cs typeface="Arial" panose="020B0604020202020204" pitchFamily="34" charset="0"/>
              </a:rPr>
              <a:t>suitable</a:t>
            </a:r>
            <a:r>
              <a:rPr lang="en-US" altLang="en-US" sz="1800">
                <a:solidFill>
                  <a:srgbClr val="808080"/>
                </a:solidFill>
                <a:cs typeface="Arial" panose="020B0604020202020204" pitchFamily="34" charset="0"/>
              </a:rPr>
              <a:t> new and digital technologies by farmers 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None/>
            </a:pPr>
            <a:endParaRPr lang="en-US" altLang="en-US" sz="1800">
              <a:solidFill>
                <a:srgbClr val="808080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None/>
            </a:pPr>
            <a:r>
              <a:rPr lang="en-US" altLang="en-US" sz="2000" b="1">
                <a:solidFill>
                  <a:srgbClr val="333399"/>
                </a:solidFill>
                <a:cs typeface="Arial" panose="020B0604020202020204" pitchFamily="34" charset="0"/>
              </a:rPr>
              <a:t>Risk management: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rgbClr val="808080"/>
                </a:solidFill>
                <a:cs typeface="Arial" panose="020B0604020202020204" pitchFamily="34" charset="0"/>
              </a:rPr>
              <a:t>Design a </a:t>
            </a:r>
            <a:r>
              <a:rPr lang="en-US" altLang="en-US" sz="1800" b="1">
                <a:solidFill>
                  <a:srgbClr val="808080"/>
                </a:solidFill>
                <a:cs typeface="Arial" panose="020B0604020202020204" pitchFamily="34" charset="0"/>
              </a:rPr>
              <a:t>comprehensive</a:t>
            </a:r>
            <a:r>
              <a:rPr lang="en-US" altLang="en-US" sz="1800">
                <a:solidFill>
                  <a:srgbClr val="808080"/>
                </a:solidFill>
                <a:cs typeface="Arial" panose="020B0604020202020204" pitchFamily="34" charset="0"/>
              </a:rPr>
              <a:t> approach to risk management supported by knowledge exchange and in collaboration with farmers</a:t>
            </a:r>
            <a:endParaRPr lang="en-GB" altLang="en-US" sz="1800">
              <a:solidFill>
                <a:srgbClr val="808080"/>
              </a:solidFill>
              <a:cs typeface="Arial" panose="020B0604020202020204" pitchFamily="34" charset="0"/>
            </a:endParaRP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50986444-B95F-4C9B-733C-864ABBB7B7B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/>
              <a:t>13/02/2024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30F72737-A25F-7276-374F-0A6953779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>
                <a:solidFill>
                  <a:schemeClr val="bg1"/>
                </a:solidFill>
              </a:rPr>
              <a:t>Presentation for the Committee on Agriculture and Rural Development</a:t>
            </a:r>
          </a:p>
          <a:p>
            <a:pPr eaLnBrk="1" hangingPunct="1">
              <a:defRPr/>
            </a:pPr>
            <a:endParaRPr lang="en-GB" altLang="en-US" sz="1200">
              <a:solidFill>
                <a:schemeClr val="bg1"/>
              </a:solidFill>
            </a:endParaRP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AE0BEBE9-DC08-D792-881E-2ADB82328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E478B0-FC5B-42FC-8F37-19D7DB6073D0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200">
              <a:solidFill>
                <a:schemeClr val="bg1"/>
              </a:solidFill>
            </a:endParaRPr>
          </a:p>
        </p:txBody>
      </p:sp>
      <p:pic>
        <p:nvPicPr>
          <p:cNvPr id="2" name="Graphic 1" descr="Lightbulb and gear outline">
            <a:extLst>
              <a:ext uri="{FF2B5EF4-FFF2-40B4-BE49-F238E27FC236}">
                <a16:creationId xmlns:a16="http://schemas.microsoft.com/office/drawing/2014/main" id="{FC491B42-0393-9598-D005-D68A8F90E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5602" y="2124870"/>
            <a:ext cx="767441" cy="804042"/>
          </a:xfrm>
          <a:prstGeom prst="rect">
            <a:avLst/>
          </a:prstGeom>
        </p:spPr>
      </p:pic>
      <p:pic>
        <p:nvPicPr>
          <p:cNvPr id="4" name="Graphic 3" descr="Network outline">
            <a:extLst>
              <a:ext uri="{FF2B5EF4-FFF2-40B4-BE49-F238E27FC236}">
                <a16:creationId xmlns:a16="http://schemas.microsoft.com/office/drawing/2014/main" id="{28DD52CA-B86F-0235-2AEE-8D29E37AF7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8313" y="4556126"/>
            <a:ext cx="914400" cy="914400"/>
          </a:xfrm>
          <a:prstGeom prst="rect">
            <a:avLst/>
          </a:prstGeom>
        </p:spPr>
      </p:pic>
      <p:pic>
        <p:nvPicPr>
          <p:cNvPr id="6" name="Graphic 5" descr="Internet Of Things with solid fill">
            <a:extLst>
              <a:ext uri="{FF2B5EF4-FFF2-40B4-BE49-F238E27FC236}">
                <a16:creationId xmlns:a16="http://schemas.microsoft.com/office/drawing/2014/main" id="{37987997-AC8D-ED3D-6090-6F616C9D77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44205" y="3392442"/>
            <a:ext cx="792162" cy="79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94518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55A55D-5D93-2593-EEE8-D2275AF3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13</a:t>
            </a:r>
            <a:r>
              <a:rPr lang="hu-HU"/>
              <a:t>/</a:t>
            </a:r>
            <a:r>
              <a:rPr lang="de-DE"/>
              <a:t>02</a:t>
            </a:r>
            <a:r>
              <a:rPr lang="hu-HU"/>
              <a:t>/20</a:t>
            </a:r>
            <a:r>
              <a:rPr lang="de-DE"/>
              <a:t>24</a:t>
            </a:r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40C18F-41D4-D591-45B4-2792929FF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for the Committee on </a:t>
            </a:r>
            <a:r>
              <a:rPr lang="fr-FR"/>
              <a:t>Agriculture and Rural </a:t>
            </a:r>
            <a:r>
              <a:rPr lang="fr-FR" err="1"/>
              <a:t>Development</a:t>
            </a:r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8F2FAA-D042-1773-CC1E-82FECD42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B4DC-B7CC-4B13-8FD3-E9847C038E1A}" type="slidenum">
              <a:rPr lang="en-GB" altLang="en-US" smtClean="0"/>
              <a:pPr/>
              <a:t>13</a:t>
            </a:fld>
            <a:endParaRPr lang="en-GB" altLang="en-US"/>
          </a:p>
        </p:txBody>
      </p:sp>
      <p:sp>
        <p:nvSpPr>
          <p:cNvPr id="2" name="Content Placeholder 15">
            <a:extLst>
              <a:ext uri="{FF2B5EF4-FFF2-40B4-BE49-F238E27FC236}">
                <a16:creationId xmlns:a16="http://schemas.microsoft.com/office/drawing/2014/main" id="{AAB67872-B899-4C9A-6F72-B48078DADCF5}"/>
              </a:ext>
            </a:extLst>
          </p:cNvPr>
          <p:cNvSpPr txBox="1">
            <a:spLocks/>
          </p:cNvSpPr>
          <p:nvPr/>
        </p:nvSpPr>
        <p:spPr bwMode="auto">
          <a:xfrm>
            <a:off x="468313" y="2996952"/>
            <a:ext cx="8229600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kern="1200">
                <a:solidFill>
                  <a:srgbClr val="808080"/>
                </a:solidFill>
                <a:latin typeface="Arial Black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99716283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F8EDB35-74BC-9AEA-14BA-BAB0726F4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3000">
                <a:solidFill>
                  <a:srgbClr val="808080"/>
                </a:solidFill>
                <a:latin typeface="Arial Black"/>
              </a:rPr>
              <a:t>Structure of the presentation</a:t>
            </a:r>
            <a:endParaRPr lang="en-GB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A7825CAC-CCCD-7FC5-D759-DDD8040D3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946787"/>
            <a:ext cx="8589963" cy="4290502"/>
          </a:xfrm>
        </p:spPr>
        <p:txBody>
          <a:bodyPr/>
          <a:lstStyle/>
          <a:p>
            <a:pPr marL="971550" lvl="1" indent="-514350" eaLnBrk="1" hangingPunct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333399"/>
              </a:buClr>
              <a:buFontTx/>
              <a:buAutoNum type="arabicPeriod"/>
            </a:pPr>
            <a:r>
              <a:rPr lang="en-GB" altLang="en-US" sz="2400">
                <a:solidFill>
                  <a:srgbClr val="333399"/>
                </a:solidFill>
                <a:latin typeface="Arial Black" panose="020B0A04020102020204" pitchFamily="34" charset="0"/>
              </a:rPr>
              <a:t>Scope of the study</a:t>
            </a:r>
          </a:p>
          <a:p>
            <a:pPr marL="971550" lvl="1" indent="-514350" eaLnBrk="1" hangingPunct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333399"/>
              </a:buClr>
              <a:buFontTx/>
              <a:buAutoNum type="arabicPeriod"/>
            </a:pPr>
            <a:r>
              <a:rPr lang="en-GB" altLang="en-US" sz="2400">
                <a:solidFill>
                  <a:srgbClr val="333399"/>
                </a:solidFill>
                <a:latin typeface="Arial Black" panose="020B0A04020102020204" pitchFamily="34" charset="0"/>
              </a:rPr>
              <a:t>CAP support to farm competitiveness</a:t>
            </a:r>
          </a:p>
          <a:p>
            <a:pPr marL="971550" lvl="1" indent="-514350" eaLnBrk="1" hangingPunct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333399"/>
              </a:buClr>
              <a:buFontTx/>
              <a:buAutoNum type="arabicPeriod"/>
            </a:pPr>
            <a:r>
              <a:rPr lang="en-GB" altLang="en-US" sz="2400">
                <a:solidFill>
                  <a:srgbClr val="333399"/>
                </a:solidFill>
                <a:latin typeface="Arial Black" panose="020B0A04020102020204" pitchFamily="34" charset="0"/>
              </a:rPr>
              <a:t>Levels of support and MS strategies</a:t>
            </a:r>
          </a:p>
          <a:p>
            <a:pPr marL="971550" lvl="1" indent="-514350" eaLnBrk="1" hangingPunct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333399"/>
              </a:buClr>
              <a:buFontTx/>
              <a:buAutoNum type="arabicPeriod"/>
            </a:pPr>
            <a:r>
              <a:rPr lang="en-GB" altLang="en-US" sz="2400">
                <a:solidFill>
                  <a:srgbClr val="333399"/>
                </a:solidFill>
                <a:latin typeface="Arial Black" panose="020B0A04020102020204" pitchFamily="34" charset="0"/>
              </a:rPr>
              <a:t>Young farmers and women</a:t>
            </a:r>
          </a:p>
          <a:p>
            <a:pPr marL="971550" lvl="1" indent="-514350" eaLnBrk="1" hangingPunct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333399"/>
              </a:buClr>
              <a:buFontTx/>
              <a:buAutoNum type="arabicPeriod"/>
            </a:pPr>
            <a:r>
              <a:rPr lang="en-GB" altLang="en-US" sz="2400">
                <a:solidFill>
                  <a:srgbClr val="333399"/>
                </a:solidFill>
                <a:latin typeface="Arial Black" panose="020B0A04020102020204" pitchFamily="34" charset="0"/>
              </a:rPr>
              <a:t>CAP tools and indicators </a:t>
            </a:r>
          </a:p>
          <a:p>
            <a:pPr marL="971550" lvl="1" indent="-514350" eaLnBrk="1" hangingPunct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333399"/>
              </a:buClr>
              <a:buFontTx/>
              <a:buAutoNum type="arabicPeriod"/>
            </a:pPr>
            <a:r>
              <a:rPr lang="en-GB" altLang="en-US" sz="2400">
                <a:solidFill>
                  <a:srgbClr val="333399"/>
                </a:solidFill>
                <a:latin typeface="Arial Black"/>
              </a:rPr>
              <a:t>Recommendations</a:t>
            </a:r>
          </a:p>
          <a:p>
            <a:pPr marL="971550" lvl="1" indent="-514350" eaLnBrk="1" hangingPunct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333399"/>
              </a:buClr>
              <a:buFontTx/>
              <a:buAutoNum type="arabicPeriod"/>
            </a:pPr>
            <a:endParaRPr lang="en-GB" altLang="en-US" sz="2400">
              <a:solidFill>
                <a:srgbClr val="333399"/>
              </a:solidFill>
              <a:latin typeface="Arial Black"/>
            </a:endParaRPr>
          </a:p>
          <a:p>
            <a:pPr marL="971550" lvl="1" indent="-514350" eaLnBrk="1" hangingPunct="1">
              <a:lnSpc>
                <a:spcPct val="110000"/>
              </a:lnSpc>
              <a:spcBef>
                <a:spcPct val="0"/>
              </a:spcBef>
              <a:buClr>
                <a:srgbClr val="333399"/>
              </a:buClr>
              <a:buFontTx/>
              <a:buAutoNum type="arabicPeriod"/>
            </a:pPr>
            <a:endParaRPr lang="en-GB" altLang="en-US" sz="2400">
              <a:solidFill>
                <a:srgbClr val="333399"/>
              </a:solidFill>
              <a:latin typeface="Arial Black"/>
            </a:endParaRPr>
          </a:p>
          <a:p>
            <a:pPr marL="971550" lvl="1" indent="-514350">
              <a:lnSpc>
                <a:spcPct val="110000"/>
              </a:lnSpc>
              <a:spcBef>
                <a:spcPct val="0"/>
              </a:spcBef>
              <a:buClr>
                <a:srgbClr val="333399"/>
              </a:buClr>
              <a:buFontTx/>
              <a:buAutoNum type="arabicPeriod"/>
            </a:pPr>
            <a:endParaRPr lang="en-GB" sz="2400"/>
          </a:p>
          <a:p>
            <a:pPr marL="971550" lvl="1" indent="-514350" eaLnBrk="1" hangingPunct="1">
              <a:lnSpc>
                <a:spcPct val="110000"/>
              </a:lnSpc>
              <a:spcBef>
                <a:spcPct val="0"/>
              </a:spcBef>
              <a:buClr>
                <a:srgbClr val="333399"/>
              </a:buClr>
              <a:buFontTx/>
              <a:buAutoNum type="arabicPeriod"/>
            </a:pPr>
            <a:endParaRPr lang="en-GB" altLang="en-US" sz="2400">
              <a:solidFill>
                <a:srgbClr val="333399"/>
              </a:solidFill>
              <a:latin typeface="Arial Black" panose="020B0A04020102020204" pitchFamily="34" charset="0"/>
            </a:endParaRPr>
          </a:p>
          <a:p>
            <a:pPr marL="971550" lvl="1" indent="-514350" eaLnBrk="1" hangingPunct="1">
              <a:lnSpc>
                <a:spcPct val="110000"/>
              </a:lnSpc>
              <a:spcBef>
                <a:spcPct val="0"/>
              </a:spcBef>
              <a:buClr>
                <a:srgbClr val="333399"/>
              </a:buClr>
              <a:buFontTx/>
              <a:buAutoNum type="arabicPeriod"/>
            </a:pPr>
            <a:endParaRPr lang="de-DE" altLang="en-US" sz="2400">
              <a:solidFill>
                <a:srgbClr val="333399"/>
              </a:solidFill>
              <a:latin typeface="Arial Black" panose="020B0A04020102020204" pitchFamily="34" charset="0"/>
            </a:endParaRPr>
          </a:p>
        </p:txBody>
      </p:sp>
      <p:sp>
        <p:nvSpPr>
          <p:cNvPr id="3076" name="Date Placeholder 3">
            <a:extLst>
              <a:ext uri="{FF2B5EF4-FFF2-40B4-BE49-F238E27FC236}">
                <a16:creationId xmlns:a16="http://schemas.microsoft.com/office/drawing/2014/main" id="{E4D12C9D-5508-7C8F-EC40-D9E08334D2E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/>
              <a:t>13</a:t>
            </a:r>
            <a:r>
              <a:rPr lang="hu-HU" altLang="en-US" sz="1200"/>
              <a:t>/</a:t>
            </a:r>
            <a:r>
              <a:rPr lang="en-GB" altLang="en-US" sz="1200"/>
              <a:t>02</a:t>
            </a:r>
            <a:r>
              <a:rPr lang="hu-HU" altLang="en-US" sz="1200"/>
              <a:t>/20</a:t>
            </a:r>
            <a:r>
              <a:rPr lang="en-GB" altLang="en-US" sz="1200"/>
              <a:t>24</a:t>
            </a:r>
          </a:p>
        </p:txBody>
      </p:sp>
      <p:sp>
        <p:nvSpPr>
          <p:cNvPr id="3077" name="Footer Placeholder 4">
            <a:extLst>
              <a:ext uri="{FF2B5EF4-FFF2-40B4-BE49-F238E27FC236}">
                <a16:creationId xmlns:a16="http://schemas.microsoft.com/office/drawing/2014/main" id="{A6DDA5DC-A046-4493-31B1-2F425DB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>
                <a:solidFill>
                  <a:schemeClr val="bg1"/>
                </a:solidFill>
              </a:rPr>
              <a:t>Presentation for the Committee on Agriculture and Rural Development</a:t>
            </a: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7F0921F5-54B6-0D93-ECFE-8BEA7FA6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090C0B-AC19-443A-9123-A6C5703CF3EB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40EDABD-E69D-F57E-7FBD-CBB2A2737F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792162"/>
          </a:xfrm>
        </p:spPr>
        <p:txBody>
          <a:bodyPr/>
          <a:lstStyle/>
          <a:p>
            <a:pPr algn="ctr"/>
            <a:r>
              <a:rPr lang="en-GB" altLang="en-US" sz="2400">
                <a:solidFill>
                  <a:srgbClr val="808080"/>
                </a:solidFill>
                <a:latin typeface="Arial Black" panose="020B0A04020102020204" pitchFamily="34" charset="0"/>
              </a:rPr>
              <a:t>1. Scope of the study</a:t>
            </a:r>
            <a:br>
              <a:rPr lang="en-GB" altLang="en-US" sz="2400">
                <a:solidFill>
                  <a:srgbClr val="808080"/>
                </a:solidFill>
                <a:latin typeface="Arial Black" panose="020B0A04020102020204" pitchFamily="34" charset="0"/>
              </a:rPr>
            </a:br>
            <a:endParaRPr lang="en-GB" altLang="en-US" sz="200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81C61A7-76C0-C585-D910-5C89FFB007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8702163" cy="4392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333399"/>
                </a:solidFill>
                <a:latin typeface="Arial Black" panose="020B0A04020102020204" pitchFamily="34" charset="0"/>
              </a:rPr>
              <a:t>Objectives of the study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r>
              <a:rPr lang="en-GB" altLang="en-US" sz="1800">
                <a:solidFill>
                  <a:srgbClr val="808080"/>
                </a:solidFill>
              </a:rPr>
              <a:t>Multifaceted objectives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1800">
                <a:solidFill>
                  <a:srgbClr val="808080"/>
                </a:solidFill>
              </a:rPr>
              <a:t>CAP support (EAGF and EAFRD) and state aid to farm competitiveness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1500">
                <a:solidFill>
                  <a:srgbClr val="808080"/>
                </a:solidFill>
              </a:rPr>
              <a:t>Through an analysis of current and upcoming challenges of farm competitiveness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1500">
                <a:solidFill>
                  <a:srgbClr val="808080"/>
                </a:solidFill>
              </a:rPr>
              <a:t>Levels of support to farm competitiveness in 2014-2022 and 2023-2027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1500">
                <a:solidFill>
                  <a:srgbClr val="808080"/>
                </a:solidFill>
              </a:rPr>
              <a:t>Role of women and young farmers and their support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endParaRPr lang="de-DE" altLang="en-US" sz="1800">
              <a:solidFill>
                <a:srgbClr val="80808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9999"/>
              </a:buClr>
              <a:buFontTx/>
              <a:buNone/>
            </a:pPr>
            <a:r>
              <a:rPr lang="en-IE" altLang="en-US" sz="1800">
                <a:solidFill>
                  <a:srgbClr val="333399"/>
                </a:solidFill>
                <a:latin typeface="Arial Black" panose="020B0A04020102020204" pitchFamily="34" charset="0"/>
              </a:rPr>
              <a:t>Methodological approach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1800">
                <a:solidFill>
                  <a:srgbClr val="808080"/>
                </a:solidFill>
                <a:cs typeface="Arial" panose="020B0604020202020204" pitchFamily="34" charset="0"/>
              </a:rPr>
              <a:t>Literature review and 28 CSPs on competitiveness, women and young farmers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1800">
                <a:solidFill>
                  <a:srgbClr val="808080"/>
                </a:solidFill>
                <a:cs typeface="Arial" panose="020B0604020202020204" pitchFamily="34" charset="0"/>
              </a:rPr>
              <a:t>Financial data and CAP indicators, agricultural and trade statistics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1800">
                <a:solidFill>
                  <a:srgbClr val="808080"/>
                </a:solidFill>
                <a:cs typeface="Arial" panose="020B0604020202020204" pitchFamily="34" charset="0"/>
              </a:rPr>
              <a:t>Elaboration of intervention logics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1800">
                <a:solidFill>
                  <a:srgbClr val="808080"/>
                </a:solidFill>
                <a:cs typeface="Arial" panose="020B0604020202020204" pitchFamily="34" charset="0"/>
              </a:rPr>
              <a:t>Workshops with experts and triangulation 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endParaRPr lang="en-GB" altLang="en-US" sz="1800">
              <a:solidFill>
                <a:srgbClr val="808080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r>
              <a:rPr lang="en-IE" altLang="en-US" sz="1800">
                <a:solidFill>
                  <a:srgbClr val="333399"/>
                </a:solidFill>
                <a:latin typeface="Arial Black" panose="020B0A04020102020204" pitchFamily="34" charset="0"/>
              </a:rPr>
              <a:t>Main limitation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1800">
                <a:solidFill>
                  <a:srgbClr val="808080"/>
                </a:solidFill>
                <a:cs typeface="Arial" panose="020B0604020202020204" pitchFamily="34" charset="0"/>
              </a:rPr>
              <a:t>2014-2022 </a:t>
            </a:r>
            <a:r>
              <a:rPr lang="en-GB" altLang="en-US" sz="1800" i="1">
                <a:solidFill>
                  <a:srgbClr val="808080"/>
                </a:solidFill>
                <a:cs typeface="Arial" panose="020B0604020202020204" pitchFamily="34" charset="0"/>
              </a:rPr>
              <a:t>ex post </a:t>
            </a:r>
            <a:r>
              <a:rPr lang="en-GB" altLang="en-US" sz="1800">
                <a:solidFill>
                  <a:srgbClr val="808080"/>
                </a:solidFill>
                <a:cs typeface="Arial" panose="020B0604020202020204" pitchFamily="34" charset="0"/>
              </a:rPr>
              <a:t>evaluations of Rural Development Programmes (EAFRD) only due in 2026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1800">
              <a:solidFill>
                <a:srgbClr val="80808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1800">
              <a:solidFill>
                <a:srgbClr val="80808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1800">
              <a:solidFill>
                <a:srgbClr val="80808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endParaRPr lang="en-GB" altLang="en-US" sz="1800">
              <a:solidFill>
                <a:srgbClr val="808080"/>
              </a:solidFill>
              <a:cs typeface="Arial" panose="020B0604020202020204" pitchFamily="34" charset="0"/>
            </a:endParaRP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9CC99024-23C0-D6D1-B107-0FDFBC88B3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/>
              <a:t>13/02/2024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21AE8DED-1730-AFD5-E1A4-257BF216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>
                <a:solidFill>
                  <a:schemeClr val="bg1"/>
                </a:solidFill>
              </a:rPr>
              <a:t>Presentation for the Committee on Agriculture and Rural Development</a:t>
            </a:r>
          </a:p>
          <a:p>
            <a:pPr eaLnBrk="1" hangingPunct="1">
              <a:defRPr/>
            </a:pPr>
            <a:endParaRPr lang="en-GB" altLang="en-US" sz="1200">
              <a:solidFill>
                <a:schemeClr val="bg1"/>
              </a:solidFill>
            </a:endParaRP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E013945E-D8CD-B807-B623-0C73279C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E478B0-FC5B-42FC-8F37-19D7DB6073D0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4F05CB7-BF49-4FC6-A43A-10940AE4B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685" y="812292"/>
            <a:ext cx="8568630" cy="684142"/>
          </a:xfrm>
        </p:spPr>
        <p:txBody>
          <a:bodyPr/>
          <a:lstStyle/>
          <a:p>
            <a:pPr algn="ctr"/>
            <a:r>
              <a:rPr lang="en-GB" altLang="en-US" sz="3000">
                <a:solidFill>
                  <a:srgbClr val="808080"/>
                </a:solidFill>
                <a:latin typeface="Arial Black" panose="020B0A04020102020204" pitchFamily="34" charset="0"/>
              </a:rPr>
              <a:t>2. CAP support to farm competitiveness</a:t>
            </a:r>
            <a:endParaRPr lang="en-GB" altLang="en-US"/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28D4EA7F-6949-2D48-8EA9-9F2FE7F91BA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/>
              <a:t>13</a:t>
            </a:r>
            <a:r>
              <a:rPr lang="hu-HU" altLang="en-US" sz="1200"/>
              <a:t>/</a:t>
            </a:r>
            <a:r>
              <a:rPr lang="en-GB" altLang="en-US" sz="1200"/>
              <a:t>02</a:t>
            </a:r>
            <a:r>
              <a:rPr lang="hu-HU" altLang="en-US" sz="1200"/>
              <a:t>/20</a:t>
            </a:r>
            <a:r>
              <a:rPr lang="en-GB" altLang="en-US" sz="1200"/>
              <a:t>24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8E7CECD6-28BB-D7B5-278B-561403028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>
                <a:solidFill>
                  <a:schemeClr val="bg1"/>
                </a:solidFill>
              </a:rPr>
              <a:t>Presentation for the Committee on Agriculture and Rural Development]</a:t>
            </a:r>
          </a:p>
          <a:p>
            <a:pPr eaLnBrk="1" hangingPunct="1">
              <a:defRPr/>
            </a:pPr>
            <a:endParaRPr lang="en-GB" altLang="en-US" sz="1200">
              <a:solidFill>
                <a:schemeClr val="bg1"/>
              </a:solidFill>
            </a:endParaRP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A0E5CDF6-BFD4-C41F-8502-9509F081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9F2E93-7210-4D48-89B8-A97E3F305B3F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>
              <a:solidFill>
                <a:schemeClr val="bg1"/>
              </a:solidFill>
            </a:endParaRP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03ABA948-25CC-399A-66B5-C6721EB277B5}"/>
              </a:ext>
            </a:extLst>
          </p:cNvPr>
          <p:cNvSpPr/>
          <p:nvPr/>
        </p:nvSpPr>
        <p:spPr>
          <a:xfrm rot="16200000">
            <a:off x="-75936" y="4998563"/>
            <a:ext cx="2133206" cy="440832"/>
          </a:xfrm>
          <a:prstGeom prst="roundRect">
            <a:avLst/>
          </a:prstGeom>
          <a:solidFill>
            <a:srgbClr val="F5A37B"/>
          </a:solidFill>
          <a:ln>
            <a:solidFill>
              <a:srgbClr val="F5A37B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Pillar </a:t>
            </a:r>
            <a:r>
              <a:rPr lang="en-GB" sz="1400"/>
              <a:t>II EAFRD</a:t>
            </a:r>
            <a:endParaRPr lang="en-BE" sz="1400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7EFF457-4447-CA5D-87F0-AB017EBC8E1F}"/>
              </a:ext>
            </a:extLst>
          </p:cNvPr>
          <p:cNvSpPr/>
          <p:nvPr/>
        </p:nvSpPr>
        <p:spPr>
          <a:xfrm>
            <a:off x="1347380" y="2577892"/>
            <a:ext cx="2439638" cy="332227"/>
          </a:xfrm>
          <a:prstGeom prst="roundRect">
            <a:avLst/>
          </a:prstGeom>
          <a:ln>
            <a:solidFill>
              <a:srgbClr val="035E7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/>
              <a:t>Coupled income support (CIS 32)</a:t>
            </a:r>
            <a:endParaRPr lang="en-BE" sz="110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6E836F41-5E15-B192-2A2C-923EF4BEC2B5}"/>
              </a:ext>
            </a:extLst>
          </p:cNvPr>
          <p:cNvSpPr/>
          <p:nvPr/>
        </p:nvSpPr>
        <p:spPr>
          <a:xfrm rot="16200000">
            <a:off x="12922" y="2817108"/>
            <a:ext cx="2014899" cy="440831"/>
          </a:xfrm>
          <a:prstGeom prst="roundRect">
            <a:avLst/>
          </a:prstGeom>
          <a:solidFill>
            <a:srgbClr val="035E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Pillar I EAGF</a:t>
            </a:r>
            <a:endParaRPr lang="en-BE" sz="1400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34F5AA29-4EEB-32BE-0EBE-ADC30F3E2304}"/>
              </a:ext>
            </a:extLst>
          </p:cNvPr>
          <p:cNvSpPr/>
          <p:nvPr/>
        </p:nvSpPr>
        <p:spPr>
          <a:xfrm>
            <a:off x="1347380" y="2125875"/>
            <a:ext cx="2439638" cy="386896"/>
          </a:xfrm>
          <a:prstGeom prst="roundRect">
            <a:avLst/>
          </a:prstGeom>
          <a:ln w="9525">
            <a:solidFill>
              <a:srgbClr val="035E74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/>
              <a:t>Complementary income support for YF (CIS-YF 30)</a:t>
            </a:r>
            <a:endParaRPr lang="en-BE" sz="110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52ED944E-A643-6DA1-F91F-86F0D6F0EE55}"/>
              </a:ext>
            </a:extLst>
          </p:cNvPr>
          <p:cNvSpPr/>
          <p:nvPr/>
        </p:nvSpPr>
        <p:spPr>
          <a:xfrm>
            <a:off x="1327037" y="4140987"/>
            <a:ext cx="2439637" cy="377218"/>
          </a:xfrm>
          <a:prstGeom prst="roundRect">
            <a:avLst/>
          </a:prstGeom>
          <a:ln>
            <a:solidFill>
              <a:srgbClr val="F5A37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/>
              <a:t>Productive investments, including investments in irrigation (73-74) </a:t>
            </a:r>
            <a:endParaRPr lang="en-BE" sz="110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2B7E68B-C3D6-EF7B-A4F7-733A11A5989C}"/>
              </a:ext>
            </a:extLst>
          </p:cNvPr>
          <p:cNvSpPr/>
          <p:nvPr/>
        </p:nvSpPr>
        <p:spPr>
          <a:xfrm>
            <a:off x="1334799" y="5223798"/>
            <a:ext cx="2439637" cy="462432"/>
          </a:xfrm>
          <a:prstGeom prst="roundRect">
            <a:avLst/>
          </a:prstGeom>
          <a:ln>
            <a:solidFill>
              <a:srgbClr val="F5A37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/>
              <a:t>Exchange of knowledge and dissemination of information (78)</a:t>
            </a:r>
            <a:endParaRPr lang="en-BE" sz="110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64E2040-DFA4-E39A-BCCA-79CEB0737069}"/>
              </a:ext>
            </a:extLst>
          </p:cNvPr>
          <p:cNvSpPr/>
          <p:nvPr/>
        </p:nvSpPr>
        <p:spPr>
          <a:xfrm>
            <a:off x="1334800" y="4659010"/>
            <a:ext cx="2439637" cy="428146"/>
          </a:xfrm>
          <a:prstGeom prst="roundRect">
            <a:avLst/>
          </a:prstGeom>
          <a:ln>
            <a:solidFill>
              <a:srgbClr val="F5A37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/>
              <a:t>Cooperation, including EIP AGRI Operational Groups  (77) 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F64BB13-1A5E-16A8-ABA6-5F5AF32B1C51}"/>
              </a:ext>
            </a:extLst>
          </p:cNvPr>
          <p:cNvSpPr/>
          <p:nvPr/>
        </p:nvSpPr>
        <p:spPr>
          <a:xfrm>
            <a:off x="1317673" y="6134496"/>
            <a:ext cx="2439637" cy="284273"/>
          </a:xfrm>
          <a:prstGeom prst="roundRect">
            <a:avLst/>
          </a:prstGeom>
          <a:ln w="9525">
            <a:solidFill>
              <a:srgbClr val="F5A37B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/>
              <a:t>Setting-up of YF (75)</a:t>
            </a:r>
            <a:endParaRPr lang="en-BE" sz="110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4FCCADF-4BC2-5C3F-C588-C871B8077C53}"/>
              </a:ext>
            </a:extLst>
          </p:cNvPr>
          <p:cNvSpPr/>
          <p:nvPr/>
        </p:nvSpPr>
        <p:spPr>
          <a:xfrm>
            <a:off x="1307695" y="5770005"/>
            <a:ext cx="2439637" cy="299370"/>
          </a:xfrm>
          <a:prstGeom prst="roundRect">
            <a:avLst/>
          </a:prstGeom>
          <a:ln w="9525">
            <a:solidFill>
              <a:srgbClr val="F5A37B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/>
              <a:t>Risk management tools (76)</a:t>
            </a:r>
            <a:endParaRPr lang="en-BE" sz="1100"/>
          </a:p>
        </p:txBody>
      </p:sp>
      <p:sp>
        <p:nvSpPr>
          <p:cNvPr id="12" name="Rectangle : avec coins rognés en haut 11">
            <a:extLst>
              <a:ext uri="{FF2B5EF4-FFF2-40B4-BE49-F238E27FC236}">
                <a16:creationId xmlns:a16="http://schemas.microsoft.com/office/drawing/2014/main" id="{60B7FDCD-20EE-04D1-8B75-87A4ED341585}"/>
              </a:ext>
            </a:extLst>
          </p:cNvPr>
          <p:cNvSpPr/>
          <p:nvPr/>
        </p:nvSpPr>
        <p:spPr>
          <a:xfrm>
            <a:off x="5004717" y="2629832"/>
            <a:ext cx="1568553" cy="643957"/>
          </a:xfrm>
          <a:prstGeom prst="snip2SameRect">
            <a:avLst/>
          </a:prstGeom>
          <a:solidFill>
            <a:srgbClr val="D7D7D7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I.6 Increasing factor productivity in agriculture </a:t>
            </a:r>
            <a:endParaRPr lang="en-BE" sz="1100" b="1">
              <a:solidFill>
                <a:schemeClr val="tx1"/>
              </a:solidFill>
            </a:endParaRPr>
          </a:p>
        </p:txBody>
      </p:sp>
      <p:sp>
        <p:nvSpPr>
          <p:cNvPr id="13" name="Rectangle : avec coins rognés en haut 12">
            <a:extLst>
              <a:ext uri="{FF2B5EF4-FFF2-40B4-BE49-F238E27FC236}">
                <a16:creationId xmlns:a16="http://schemas.microsoft.com/office/drawing/2014/main" id="{50D37593-52B3-EEB0-D84C-9B3B9A09C302}"/>
              </a:ext>
            </a:extLst>
          </p:cNvPr>
          <p:cNvSpPr/>
          <p:nvPr/>
        </p:nvSpPr>
        <p:spPr>
          <a:xfrm>
            <a:off x="5023853" y="3526214"/>
            <a:ext cx="1556328" cy="507198"/>
          </a:xfrm>
          <a:prstGeom prst="snip2SameRect">
            <a:avLst/>
          </a:prstGeom>
          <a:solidFill>
            <a:srgbClr val="D7D7D7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I.7 Harnessing agri-food trade</a:t>
            </a:r>
            <a:endParaRPr lang="en-BE" sz="1100" b="1">
              <a:solidFill>
                <a:schemeClr val="tx1"/>
              </a:solidFill>
            </a:endParaRPr>
          </a:p>
        </p:txBody>
      </p:sp>
      <p:sp>
        <p:nvSpPr>
          <p:cNvPr id="14" name="Octogone 13">
            <a:extLst>
              <a:ext uri="{FF2B5EF4-FFF2-40B4-BE49-F238E27FC236}">
                <a16:creationId xmlns:a16="http://schemas.microsoft.com/office/drawing/2014/main" id="{B446FB99-4460-BA0E-769E-AB2A6971AC1F}"/>
              </a:ext>
            </a:extLst>
          </p:cNvPr>
          <p:cNvSpPr/>
          <p:nvPr/>
        </p:nvSpPr>
        <p:spPr>
          <a:xfrm>
            <a:off x="6801719" y="2989872"/>
            <a:ext cx="1568553" cy="529261"/>
          </a:xfrm>
          <a:prstGeom prst="octagon">
            <a:avLst/>
          </a:prstGeom>
          <a:solidFill>
            <a:srgbClr val="035E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/>
              <a:t>SO2 – Fostering competitiveness</a:t>
            </a:r>
            <a:endParaRPr lang="en-BE" sz="1200" b="1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8E44FDF3-3F6E-52C0-3625-DB97D5AD305A}"/>
              </a:ext>
            </a:extLst>
          </p:cNvPr>
          <p:cNvSpPr/>
          <p:nvPr/>
        </p:nvSpPr>
        <p:spPr>
          <a:xfrm>
            <a:off x="1347380" y="3570120"/>
            <a:ext cx="2404993" cy="395287"/>
          </a:xfrm>
          <a:prstGeom prst="roundRect">
            <a:avLst/>
          </a:prstGeom>
          <a:solidFill>
            <a:srgbClr val="D7D7D7"/>
          </a:solidFill>
          <a:ln>
            <a:solidFill>
              <a:srgbClr val="D7D7D7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/>
              <a:t>CMO provisions (CAP)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FA51363F-62E7-6CF7-A31F-D9CA8843A7F2}"/>
              </a:ext>
            </a:extLst>
          </p:cNvPr>
          <p:cNvSpPr/>
          <p:nvPr/>
        </p:nvSpPr>
        <p:spPr>
          <a:xfrm>
            <a:off x="6041439" y="4612113"/>
            <a:ext cx="1517407" cy="279180"/>
          </a:xfrm>
          <a:prstGeom prst="roundRect">
            <a:avLst/>
          </a:prstGeom>
          <a:ln>
            <a:solidFill>
              <a:srgbClr val="D7D7D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/>
              <a:t>EU Trade policy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31347124-1525-E240-DC08-D3F8F873A526}"/>
              </a:ext>
            </a:extLst>
          </p:cNvPr>
          <p:cNvSpPr/>
          <p:nvPr/>
        </p:nvSpPr>
        <p:spPr>
          <a:xfrm>
            <a:off x="4706599" y="2489165"/>
            <a:ext cx="3851870" cy="1817878"/>
          </a:xfrm>
          <a:prstGeom prst="roundRect">
            <a:avLst>
              <a:gd name="adj" fmla="val 3391"/>
            </a:avLst>
          </a:prstGeom>
          <a:noFill/>
          <a:ln>
            <a:solidFill>
              <a:srgbClr val="BF110C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BE" sz="2800"/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DCFFECF4-A74D-17E5-FD63-D9FAF9157BEA}"/>
              </a:ext>
            </a:extLst>
          </p:cNvPr>
          <p:cNvCxnSpPr>
            <a:cxnSpLocks/>
            <a:stCxn id="7" idx="3"/>
            <a:endCxn id="17" idx="1"/>
          </p:cNvCxnSpPr>
          <p:nvPr/>
        </p:nvCxnSpPr>
        <p:spPr>
          <a:xfrm flipV="1">
            <a:off x="3766674" y="3398104"/>
            <a:ext cx="939925" cy="931492"/>
          </a:xfrm>
          <a:prstGeom prst="straightConnector1">
            <a:avLst/>
          </a:prstGeom>
          <a:ln>
            <a:solidFill>
              <a:srgbClr val="F5A37B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EBBFD83-2561-699F-1B82-85B54D08BA93}"/>
              </a:ext>
            </a:extLst>
          </p:cNvPr>
          <p:cNvCxnSpPr>
            <a:cxnSpLocks/>
            <a:stCxn id="9" idx="3"/>
            <a:endCxn id="17" idx="1"/>
          </p:cNvCxnSpPr>
          <p:nvPr/>
        </p:nvCxnSpPr>
        <p:spPr>
          <a:xfrm flipV="1">
            <a:off x="3774437" y="3398104"/>
            <a:ext cx="932162" cy="1474979"/>
          </a:xfrm>
          <a:prstGeom prst="straightConnector1">
            <a:avLst/>
          </a:prstGeom>
          <a:ln>
            <a:solidFill>
              <a:srgbClr val="F5A37B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8BC75737-0AFF-A414-4940-877C72BDA991}"/>
              </a:ext>
            </a:extLst>
          </p:cNvPr>
          <p:cNvCxnSpPr>
            <a:cxnSpLocks/>
            <a:stCxn id="8" idx="3"/>
            <a:endCxn id="17" idx="1"/>
          </p:cNvCxnSpPr>
          <p:nvPr/>
        </p:nvCxnSpPr>
        <p:spPr>
          <a:xfrm flipV="1">
            <a:off x="3774436" y="3398104"/>
            <a:ext cx="932163" cy="2056910"/>
          </a:xfrm>
          <a:prstGeom prst="straightConnector1">
            <a:avLst/>
          </a:prstGeom>
          <a:ln>
            <a:solidFill>
              <a:srgbClr val="F5A37B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1357F500-CD2F-7E8A-92F6-244C18A9B895}"/>
              </a:ext>
            </a:extLst>
          </p:cNvPr>
          <p:cNvCxnSpPr>
            <a:cxnSpLocks/>
            <a:stCxn id="4" idx="3"/>
            <a:endCxn id="17" idx="1"/>
          </p:cNvCxnSpPr>
          <p:nvPr/>
        </p:nvCxnSpPr>
        <p:spPr>
          <a:xfrm>
            <a:off x="3787018" y="2744006"/>
            <a:ext cx="919581" cy="654098"/>
          </a:xfrm>
          <a:prstGeom prst="straightConnector1">
            <a:avLst/>
          </a:prstGeom>
          <a:ln>
            <a:solidFill>
              <a:srgbClr val="035E74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97C5A197-0AAD-9B6C-ECBF-BF4797E0E195}"/>
              </a:ext>
            </a:extLst>
          </p:cNvPr>
          <p:cNvCxnSpPr>
            <a:cxnSpLocks/>
            <a:stCxn id="26" idx="3"/>
            <a:endCxn id="17" idx="1"/>
          </p:cNvCxnSpPr>
          <p:nvPr/>
        </p:nvCxnSpPr>
        <p:spPr>
          <a:xfrm>
            <a:off x="3777039" y="3239788"/>
            <a:ext cx="929560" cy="158316"/>
          </a:xfrm>
          <a:prstGeom prst="straightConnector1">
            <a:avLst/>
          </a:prstGeom>
          <a:ln>
            <a:solidFill>
              <a:srgbClr val="64110C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95BEB086-2E80-166C-15E0-35087462B48A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 flipV="1">
            <a:off x="3752373" y="3398104"/>
            <a:ext cx="954226" cy="369660"/>
          </a:xfrm>
          <a:prstGeom prst="straightConnector1">
            <a:avLst/>
          </a:prstGeom>
          <a:ln>
            <a:solidFill>
              <a:srgbClr val="035E74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5851B293-8E96-BE59-08C0-9B1A08697B50}"/>
              </a:ext>
            </a:extLst>
          </p:cNvPr>
          <p:cNvCxnSpPr>
            <a:cxnSpLocks/>
            <a:stCxn id="11" idx="3"/>
            <a:endCxn id="17" idx="1"/>
          </p:cNvCxnSpPr>
          <p:nvPr/>
        </p:nvCxnSpPr>
        <p:spPr>
          <a:xfrm flipV="1">
            <a:off x="3747332" y="3398104"/>
            <a:ext cx="959267" cy="2521586"/>
          </a:xfrm>
          <a:prstGeom prst="straightConnector1">
            <a:avLst/>
          </a:prstGeom>
          <a:ln w="12700" cap="flat" cmpd="sng" algn="ctr">
            <a:solidFill>
              <a:srgbClr val="F5A37B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C4B4D2D8-7DE8-4CF3-02BE-42349F2E3DD3}"/>
              </a:ext>
            </a:extLst>
          </p:cNvPr>
          <p:cNvCxnSpPr>
            <a:cxnSpLocks/>
            <a:stCxn id="10" idx="3"/>
            <a:endCxn id="17" idx="1"/>
          </p:cNvCxnSpPr>
          <p:nvPr/>
        </p:nvCxnSpPr>
        <p:spPr>
          <a:xfrm flipV="1">
            <a:off x="3757310" y="3398104"/>
            <a:ext cx="949289" cy="2878529"/>
          </a:xfrm>
          <a:prstGeom prst="straightConnector1">
            <a:avLst/>
          </a:prstGeom>
          <a:ln w="12700" cap="flat" cmpd="sng" algn="ctr">
            <a:solidFill>
              <a:srgbClr val="F5A37B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Rectangle : coins arrondis 5">
            <a:extLst>
              <a:ext uri="{FF2B5EF4-FFF2-40B4-BE49-F238E27FC236}">
                <a16:creationId xmlns:a16="http://schemas.microsoft.com/office/drawing/2014/main" id="{1C60CBE5-BF6E-176D-2E8C-F2FF5A5FEC66}"/>
              </a:ext>
            </a:extLst>
          </p:cNvPr>
          <p:cNvSpPr/>
          <p:nvPr/>
        </p:nvSpPr>
        <p:spPr>
          <a:xfrm>
            <a:off x="1337400" y="3051179"/>
            <a:ext cx="2439639" cy="377218"/>
          </a:xfrm>
          <a:prstGeom prst="roundRect">
            <a:avLst/>
          </a:prstGeom>
          <a:ln>
            <a:solidFill>
              <a:srgbClr val="64110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/>
              <a:t>Sector specific support</a:t>
            </a:r>
            <a:endParaRPr lang="en-BE" sz="11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EA79F7-0823-0F0E-AA15-79728A1ACCB9}"/>
              </a:ext>
            </a:extLst>
          </p:cNvPr>
          <p:cNvSpPr txBox="1"/>
          <p:nvPr/>
        </p:nvSpPr>
        <p:spPr>
          <a:xfrm>
            <a:off x="3516164" y="1154185"/>
            <a:ext cx="2897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CAP 2023-2027</a:t>
            </a:r>
            <a:endParaRPr lang="en-BE"/>
          </a:p>
        </p:txBody>
      </p:sp>
      <p:sp>
        <p:nvSpPr>
          <p:cNvPr id="27" name="Rectangle : coins arrondis 15">
            <a:extLst>
              <a:ext uri="{FF2B5EF4-FFF2-40B4-BE49-F238E27FC236}">
                <a16:creationId xmlns:a16="http://schemas.microsoft.com/office/drawing/2014/main" id="{2119E82D-148C-4897-43C5-5837E456D12C}"/>
              </a:ext>
            </a:extLst>
          </p:cNvPr>
          <p:cNvSpPr/>
          <p:nvPr/>
        </p:nvSpPr>
        <p:spPr>
          <a:xfrm>
            <a:off x="6041438" y="5029055"/>
            <a:ext cx="1531784" cy="379821"/>
          </a:xfrm>
          <a:prstGeom prst="roundRect">
            <a:avLst/>
          </a:prstGeom>
          <a:ln>
            <a:solidFill>
              <a:srgbClr val="D7D7D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/>
              <a:t>EU Cohesion policy</a:t>
            </a:r>
          </a:p>
        </p:txBody>
      </p:sp>
      <p:sp>
        <p:nvSpPr>
          <p:cNvPr id="28" name="Rectangle : coins arrondis 15">
            <a:extLst>
              <a:ext uri="{FF2B5EF4-FFF2-40B4-BE49-F238E27FC236}">
                <a16:creationId xmlns:a16="http://schemas.microsoft.com/office/drawing/2014/main" id="{B7886AC8-ADF2-2DC6-F8F9-E95D7242AB77}"/>
              </a:ext>
            </a:extLst>
          </p:cNvPr>
          <p:cNvSpPr/>
          <p:nvPr/>
        </p:nvSpPr>
        <p:spPr>
          <a:xfrm>
            <a:off x="6041439" y="5561019"/>
            <a:ext cx="1531784" cy="408576"/>
          </a:xfrm>
          <a:prstGeom prst="roundRect">
            <a:avLst/>
          </a:prstGeom>
          <a:ln>
            <a:solidFill>
              <a:srgbClr val="D7D7D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/>
              <a:t>EU Competition policy</a:t>
            </a:r>
          </a:p>
        </p:txBody>
      </p:sp>
      <p:sp>
        <p:nvSpPr>
          <p:cNvPr id="29" name="Rectangle : coins arrondis 15">
            <a:extLst>
              <a:ext uri="{FF2B5EF4-FFF2-40B4-BE49-F238E27FC236}">
                <a16:creationId xmlns:a16="http://schemas.microsoft.com/office/drawing/2014/main" id="{E89AC45D-E53F-91FC-D96F-5BE6B4CEF712}"/>
              </a:ext>
            </a:extLst>
          </p:cNvPr>
          <p:cNvSpPr/>
          <p:nvPr/>
        </p:nvSpPr>
        <p:spPr>
          <a:xfrm>
            <a:off x="6041438" y="6092980"/>
            <a:ext cx="1784889" cy="284272"/>
          </a:xfrm>
          <a:prstGeom prst="roundRect">
            <a:avLst/>
          </a:prstGeom>
          <a:ln>
            <a:solidFill>
              <a:srgbClr val="D7D7D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/>
              <a:t>Research &amp; Innovation</a:t>
            </a:r>
            <a:endParaRPr lang="en-US"/>
          </a:p>
        </p:txBody>
      </p:sp>
      <p:sp>
        <p:nvSpPr>
          <p:cNvPr id="52" name="Rectangle : coins arrondis 5">
            <a:extLst>
              <a:ext uri="{FF2B5EF4-FFF2-40B4-BE49-F238E27FC236}">
                <a16:creationId xmlns:a16="http://schemas.microsoft.com/office/drawing/2014/main" id="{600B12AA-A422-CD95-66DE-B79653CEBBD1}"/>
              </a:ext>
            </a:extLst>
          </p:cNvPr>
          <p:cNvSpPr/>
          <p:nvPr/>
        </p:nvSpPr>
        <p:spPr>
          <a:xfrm>
            <a:off x="799955" y="1598238"/>
            <a:ext cx="3033893" cy="386896"/>
          </a:xfrm>
          <a:prstGeom prst="roundRect">
            <a:avLst/>
          </a:prstGeom>
          <a:solidFill>
            <a:srgbClr val="00303C"/>
          </a:solidFill>
          <a:ln w="9525">
            <a:solidFill>
              <a:srgbClr val="035E74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i="1">
                <a:solidFill>
                  <a:schemeClr val="bg1"/>
                </a:solidFill>
              </a:rPr>
              <a:t>INTERVENTIONS</a:t>
            </a:r>
            <a:endParaRPr lang="en-BE" sz="1100" b="1" i="1">
              <a:solidFill>
                <a:schemeClr val="bg1"/>
              </a:solidFill>
            </a:endParaRPr>
          </a:p>
        </p:txBody>
      </p:sp>
      <p:sp>
        <p:nvSpPr>
          <p:cNvPr id="53" name="Rectangle : coins arrondis 5">
            <a:extLst>
              <a:ext uri="{FF2B5EF4-FFF2-40B4-BE49-F238E27FC236}">
                <a16:creationId xmlns:a16="http://schemas.microsoft.com/office/drawing/2014/main" id="{58A84766-60FF-50F7-B75A-6FAC6D39610D}"/>
              </a:ext>
            </a:extLst>
          </p:cNvPr>
          <p:cNvSpPr/>
          <p:nvPr/>
        </p:nvSpPr>
        <p:spPr>
          <a:xfrm>
            <a:off x="4700551" y="1598238"/>
            <a:ext cx="3851870" cy="386896"/>
          </a:xfrm>
          <a:prstGeom prst="roundRect">
            <a:avLst/>
          </a:prstGeom>
          <a:solidFill>
            <a:srgbClr val="00303C"/>
          </a:solidFill>
          <a:ln w="9525">
            <a:solidFill>
              <a:srgbClr val="035E74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i="1">
                <a:solidFill>
                  <a:schemeClr val="bg1"/>
                </a:solidFill>
              </a:rPr>
              <a:t>I</a:t>
            </a:r>
            <a:r>
              <a:rPr lang="en-GB" sz="1100" b="1" i="1">
                <a:solidFill>
                  <a:schemeClr val="bg1"/>
                </a:solidFill>
              </a:rPr>
              <a:t>MPACT INDICATORS</a:t>
            </a:r>
            <a:endParaRPr lang="en-BE" sz="1100" b="1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1393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257D43-C098-B3A2-FE25-16EFFEC40D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47FDFD2-AF6B-CEEE-257D-08AB079624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792162"/>
          </a:xfrm>
        </p:spPr>
        <p:txBody>
          <a:bodyPr/>
          <a:lstStyle/>
          <a:p>
            <a:pPr algn="ctr"/>
            <a:r>
              <a:rPr lang="en-GB" altLang="en-US" sz="2400">
                <a:solidFill>
                  <a:srgbClr val="808080"/>
                </a:solidFill>
                <a:latin typeface="Arial Black" panose="020B0A04020102020204" pitchFamily="34" charset="0"/>
              </a:rPr>
              <a:t>3. Levels of support and MS strategies (1)</a:t>
            </a:r>
            <a:endParaRPr lang="en-GB" altLang="en-US" sz="200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A46DD9C5-462A-2F11-A4B3-DE8254D02E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877" y="1960745"/>
            <a:ext cx="3170372" cy="41799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333399"/>
                </a:solidFill>
                <a:latin typeface="Arial Black" panose="020B0A04020102020204" pitchFamily="34" charset="0"/>
              </a:rPr>
              <a:t>Levels of support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altLang="en-US" sz="1800">
              <a:solidFill>
                <a:srgbClr val="333399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1800">
                <a:solidFill>
                  <a:srgbClr val="808080"/>
                </a:solidFill>
                <a:cs typeface="Arial" panose="020B0604020202020204" pitchFamily="34" charset="0"/>
              </a:rPr>
              <a:t>Continuity over the two periods 2014-2022 and 2023-2027 with around 20% of EU funded CAP budget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endParaRPr lang="de-DE" altLang="en-US" sz="1600">
              <a:solidFill>
                <a:srgbClr val="808080"/>
              </a:solidFill>
              <a:latin typeface="Arial Black" panose="020B0A04020102020204" pitchFamily="34" charset="0"/>
            </a:endParaRP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699856E4-0FB6-7EFD-1A93-8C90DB6E6D9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/>
              <a:t>13/02/2024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D19018C9-B448-51F0-29AC-D6BF49CF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>
                <a:solidFill>
                  <a:schemeClr val="bg1"/>
                </a:solidFill>
              </a:rPr>
              <a:t>Presentation for the Committee on Agriculture and Rural Development</a:t>
            </a:r>
          </a:p>
          <a:p>
            <a:pPr eaLnBrk="1" hangingPunct="1">
              <a:defRPr/>
            </a:pPr>
            <a:endParaRPr lang="en-GB" altLang="en-US" sz="1200">
              <a:solidFill>
                <a:schemeClr val="bg1"/>
              </a:solidFill>
            </a:endParaRP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11661DD3-11D9-D464-D0AE-163E081A9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E478B0-FC5B-42FC-8F37-19D7DB6073D0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DBCF66-D6FC-2E8A-6171-D76C0CBF698F}"/>
              </a:ext>
            </a:extLst>
          </p:cNvPr>
          <p:cNvSpPr txBox="1"/>
          <p:nvPr/>
        </p:nvSpPr>
        <p:spPr>
          <a:xfrm>
            <a:off x="4169757" y="1482130"/>
            <a:ext cx="4412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>
                <a:solidFill>
                  <a:srgbClr val="333399"/>
                </a:solidFill>
                <a:latin typeface="Arial Black" panose="020B0A04020102020204" pitchFamily="34" charset="0"/>
                <a:cs typeface="+mn-cs"/>
              </a:rPr>
              <a:t>2023-2027 CAP budget for competitiveness (in share of total EU planned expenditures)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1FC307-17FE-6875-EB41-BC634D66DBB7}"/>
              </a:ext>
            </a:extLst>
          </p:cNvPr>
          <p:cNvSpPr txBox="1"/>
          <p:nvPr/>
        </p:nvSpPr>
        <p:spPr>
          <a:xfrm>
            <a:off x="4291079" y="5952480"/>
            <a:ext cx="3783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effectLst/>
                <a:latin typeface="Myriad Pro"/>
                <a:ea typeface="Calibri" panose="020F0502020204030204" pitchFamily="34" charset="0"/>
                <a:cs typeface="Times New Roman" panose="02020603050405020304" pitchFamily="18" charset="0"/>
              </a:rPr>
              <a:t>Source: Project team 2023, based on the ‘</a:t>
            </a:r>
            <a:r>
              <a:rPr lang="en-GB" sz="800" u="sng">
                <a:solidFill>
                  <a:srgbClr val="0C4DA2"/>
                </a:solidFill>
                <a:effectLst/>
                <a:latin typeface="Myriad Pro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Catalogue of CAP interventions</a:t>
            </a:r>
            <a:r>
              <a:rPr lang="en-GB" sz="800">
                <a:effectLst/>
                <a:latin typeface="Myriad Pro"/>
                <a:ea typeface="Calibri" panose="020F0502020204030204" pitchFamily="34" charset="0"/>
                <a:cs typeface="Times New Roman" panose="02020603050405020304" pitchFamily="18" charset="0"/>
              </a:rPr>
              <a:t>’, DG AGRI (via AGRIDATA portal)</a:t>
            </a:r>
          </a:p>
          <a:p>
            <a:endParaRPr lang="en-GB" sz="800"/>
          </a:p>
        </p:txBody>
      </p:sp>
      <p:graphicFrame>
        <p:nvGraphicFramePr>
          <p:cNvPr id="6" name="Graphique 1">
            <a:extLst>
              <a:ext uri="{FF2B5EF4-FFF2-40B4-BE49-F238E27FC236}">
                <a16:creationId xmlns:a16="http://schemas.microsoft.com/office/drawing/2014/main" id="{584BA0DC-239A-BBCA-BB16-7AE7070BBF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395349"/>
              </p:ext>
            </p:extLst>
          </p:nvPr>
        </p:nvGraphicFramePr>
        <p:xfrm>
          <a:off x="2491331" y="1570943"/>
          <a:ext cx="7002295" cy="430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441480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81EFF9-842F-A43A-99F5-D1639F3A30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45243F-0746-DB10-760C-5F8CEF26C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44" y="827087"/>
            <a:ext cx="8229600" cy="936327"/>
          </a:xfrm>
        </p:spPr>
        <p:txBody>
          <a:bodyPr/>
          <a:lstStyle/>
          <a:p>
            <a:pPr algn="ctr"/>
            <a:r>
              <a:rPr lang="en-GB" altLang="en-US" sz="2400" dirty="0">
                <a:solidFill>
                  <a:srgbClr val="808080"/>
                </a:solidFill>
                <a:latin typeface="Arial Black" panose="020B0A04020102020204" pitchFamily="34" charset="0"/>
              </a:rPr>
              <a:t>3. Levels of support and MS strategies (2)</a:t>
            </a:r>
            <a:endParaRPr lang="en-GB" altLang="en-US" sz="2400" dirty="0"/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7FF2C07C-AE19-9DB2-48D6-D23479509DB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/>
              <a:t>13</a:t>
            </a:r>
            <a:r>
              <a:rPr lang="hu-HU" altLang="en-US" sz="1200"/>
              <a:t>/</a:t>
            </a:r>
            <a:r>
              <a:rPr lang="en-GB" altLang="en-US" sz="1200"/>
              <a:t>02</a:t>
            </a:r>
            <a:r>
              <a:rPr lang="hu-HU" altLang="en-US" sz="1200"/>
              <a:t>/20</a:t>
            </a:r>
            <a:r>
              <a:rPr lang="en-GB" altLang="en-US" sz="1200"/>
              <a:t>24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28013D86-D9DD-848B-CD0D-727688F5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>
                <a:solidFill>
                  <a:schemeClr val="bg1"/>
                </a:solidFill>
              </a:rPr>
              <a:t>Presentation for the Committee on Agriculture and Rural Development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CD530B4C-1595-5F7C-F7FF-6B630C59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9F2E93-7210-4D48-89B8-A97E3F305B3F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DEEA57-89F4-A7BC-84C4-65B746354234}"/>
              </a:ext>
            </a:extLst>
          </p:cNvPr>
          <p:cNvSpPr txBox="1"/>
          <p:nvPr/>
        </p:nvSpPr>
        <p:spPr>
          <a:xfrm>
            <a:off x="232370" y="1860155"/>
            <a:ext cx="8724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>
                <a:solidFill>
                  <a:srgbClr val="333399"/>
                </a:solidFill>
                <a:latin typeface="Arial Black" panose="020B0A04020102020204" pitchFamily="34" charset="0"/>
                <a:cs typeface="+mn-cs"/>
              </a:rPr>
              <a:t>2023-2027 CAP budget for competitiveness (in share of total EU planned expenditures)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9C665F-57D2-B1D3-10EB-B6FB7E9B4364}"/>
              </a:ext>
            </a:extLst>
          </p:cNvPr>
          <p:cNvSpPr txBox="1"/>
          <p:nvPr/>
        </p:nvSpPr>
        <p:spPr>
          <a:xfrm>
            <a:off x="464344" y="6017277"/>
            <a:ext cx="7239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Project team 2023, based on the ‘</a:t>
            </a:r>
            <a:r>
              <a:rPr lang="en-US" sz="800" u="sng">
                <a:solidFill>
                  <a:srgbClr val="0C4DA2"/>
                </a:solidFill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Catalogue of CAP interventions</a:t>
            </a:r>
            <a:r>
              <a:rPr lang="en-US" sz="80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’, DG AGRI (via AGRIDATA portal) data programmed 2023-2027</a:t>
            </a:r>
            <a:endParaRPr lang="en-GB" sz="800"/>
          </a:p>
        </p:txBody>
      </p:sp>
      <p:graphicFrame>
        <p:nvGraphicFramePr>
          <p:cNvPr id="2" name="Graphique 2">
            <a:extLst>
              <a:ext uri="{FF2B5EF4-FFF2-40B4-BE49-F238E27FC236}">
                <a16:creationId xmlns:a16="http://schemas.microsoft.com/office/drawing/2014/main" id="{5C7ABE3E-C0F9-5767-B245-1BEC0B6A12BD}"/>
              </a:ext>
            </a:extLst>
          </p:cNvPr>
          <p:cNvGraphicFramePr>
            <a:graphicFrameLocks/>
          </p:cNvGraphicFramePr>
          <p:nvPr/>
        </p:nvGraphicFramePr>
        <p:xfrm>
          <a:off x="262003" y="2406600"/>
          <a:ext cx="8664972" cy="371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6237845-1374-9198-2542-E9A586B23D31}"/>
              </a:ext>
            </a:extLst>
          </p:cNvPr>
          <p:cNvSpPr txBox="1"/>
          <p:nvPr/>
        </p:nvSpPr>
        <p:spPr>
          <a:xfrm>
            <a:off x="177800" y="1520508"/>
            <a:ext cx="873383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9999"/>
              </a:buClr>
              <a:buFontTx/>
              <a:buNone/>
            </a:pPr>
            <a:r>
              <a:rPr lang="en-IE" altLang="en-US" sz="1800">
                <a:solidFill>
                  <a:srgbClr val="333399"/>
                </a:solidFill>
                <a:latin typeface="Arial Black" panose="020B0A04020102020204" pitchFamily="34" charset="0"/>
              </a:rPr>
              <a:t>Various Member States strategies with 10-30% of EU funded budget</a:t>
            </a:r>
          </a:p>
        </p:txBody>
      </p:sp>
    </p:spTree>
    <p:extLst>
      <p:ext uri="{BB962C8B-B14F-4D97-AF65-F5344CB8AC3E}">
        <p14:creationId xmlns:p14="http://schemas.microsoft.com/office/powerpoint/2010/main" val="131017950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99E6A8-6B67-A539-F164-7DAA179A8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3002808-D6BA-2A24-2E1B-15A89828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44" y="827087"/>
            <a:ext cx="8229600" cy="936327"/>
          </a:xfrm>
        </p:spPr>
        <p:txBody>
          <a:bodyPr/>
          <a:lstStyle/>
          <a:p>
            <a:pPr algn="ctr"/>
            <a:r>
              <a:rPr lang="en-GB" altLang="en-US" sz="2400" dirty="0">
                <a:solidFill>
                  <a:srgbClr val="808080"/>
                </a:solidFill>
                <a:latin typeface="Arial Black" panose="020B0A04020102020204" pitchFamily="34" charset="0"/>
              </a:rPr>
              <a:t>3. Levels of support and MS strategies (2)</a:t>
            </a:r>
            <a:endParaRPr lang="en-GB" altLang="en-US" sz="2400" dirty="0"/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875ABE73-B0AD-6862-52B0-CA983BF44AC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/>
              <a:t>13</a:t>
            </a:r>
            <a:r>
              <a:rPr lang="hu-HU" altLang="en-US" sz="1200"/>
              <a:t>/</a:t>
            </a:r>
            <a:r>
              <a:rPr lang="en-GB" altLang="en-US" sz="1200"/>
              <a:t>02</a:t>
            </a:r>
            <a:r>
              <a:rPr lang="hu-HU" altLang="en-US" sz="1200"/>
              <a:t>/20</a:t>
            </a:r>
            <a:r>
              <a:rPr lang="en-GB" altLang="en-US" sz="1200"/>
              <a:t>24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37B93737-26BE-C402-5D03-8BD4F6FCC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>
                <a:solidFill>
                  <a:schemeClr val="bg1"/>
                </a:solidFill>
              </a:rPr>
              <a:t>Presentation for the Committee on Agriculture and Rural Development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167CBAB9-D4C5-14A1-516A-BA0AE958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9F2E93-7210-4D48-89B8-A97E3F305B3F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81FAA8-A700-9CC5-5188-30096038A1CE}"/>
              </a:ext>
            </a:extLst>
          </p:cNvPr>
          <p:cNvSpPr txBox="1"/>
          <p:nvPr/>
        </p:nvSpPr>
        <p:spPr>
          <a:xfrm>
            <a:off x="232370" y="1860155"/>
            <a:ext cx="8724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>
                <a:solidFill>
                  <a:srgbClr val="333399"/>
                </a:solidFill>
                <a:latin typeface="Arial Black" panose="020B0A04020102020204" pitchFamily="34" charset="0"/>
                <a:cs typeface="+mn-cs"/>
              </a:rPr>
              <a:t>2023-2027 CAP budget for competitiveness (in share of total EU planned expenditures)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DF6F9D-ACC1-3104-EFC5-8639A95B6C42}"/>
              </a:ext>
            </a:extLst>
          </p:cNvPr>
          <p:cNvSpPr txBox="1"/>
          <p:nvPr/>
        </p:nvSpPr>
        <p:spPr>
          <a:xfrm>
            <a:off x="464344" y="6017277"/>
            <a:ext cx="7239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Project team 2023, based on the ‘</a:t>
            </a:r>
            <a:r>
              <a:rPr lang="en-US" sz="800" u="sng">
                <a:solidFill>
                  <a:srgbClr val="0C4DA2"/>
                </a:solidFill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Catalogue of CAP interventions</a:t>
            </a:r>
            <a:r>
              <a:rPr lang="en-US" sz="800">
                <a:effectLst/>
                <a:latin typeface="Myriad Pro"/>
                <a:ea typeface="Times New Roman" panose="02020603050405020304" pitchFamily="18" charset="0"/>
                <a:cs typeface="Times New Roman" panose="02020603050405020304" pitchFamily="18" charset="0"/>
              </a:rPr>
              <a:t>’, DG AGRI (via AGRIDATA portal) data programmed 2023-2027</a:t>
            </a:r>
            <a:endParaRPr lang="en-GB" sz="800"/>
          </a:p>
        </p:txBody>
      </p:sp>
      <p:graphicFrame>
        <p:nvGraphicFramePr>
          <p:cNvPr id="2" name="Graphique 2">
            <a:extLst>
              <a:ext uri="{FF2B5EF4-FFF2-40B4-BE49-F238E27FC236}">
                <a16:creationId xmlns:a16="http://schemas.microsoft.com/office/drawing/2014/main" id="{627E871E-F2F8-4950-6B3F-5D4574F4A3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102982"/>
              </p:ext>
            </p:extLst>
          </p:nvPr>
        </p:nvGraphicFramePr>
        <p:xfrm>
          <a:off x="262003" y="2406600"/>
          <a:ext cx="8664972" cy="371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402C7BF-7CC7-776E-2428-3F2F39192963}"/>
              </a:ext>
            </a:extLst>
          </p:cNvPr>
          <p:cNvSpPr txBox="1"/>
          <p:nvPr/>
        </p:nvSpPr>
        <p:spPr>
          <a:xfrm>
            <a:off x="177800" y="1520508"/>
            <a:ext cx="873383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9999"/>
              </a:buClr>
              <a:buFontTx/>
              <a:buNone/>
            </a:pPr>
            <a:r>
              <a:rPr lang="en-IE" altLang="en-US" sz="1800">
                <a:solidFill>
                  <a:srgbClr val="333399"/>
                </a:solidFill>
                <a:latin typeface="Arial Black" panose="020B0A04020102020204" pitchFamily="34" charset="0"/>
              </a:rPr>
              <a:t>Various Member States strategies with 10-30% of EU funded budget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A43A71-0E7D-8EFA-4A9A-A03166AD5B36}"/>
              </a:ext>
            </a:extLst>
          </p:cNvPr>
          <p:cNvGrpSpPr/>
          <p:nvPr/>
        </p:nvGrpSpPr>
        <p:grpSpPr>
          <a:xfrm>
            <a:off x="1192222" y="2376709"/>
            <a:ext cx="6224578" cy="3042976"/>
            <a:chOff x="1192222" y="2744314"/>
            <a:chExt cx="6224578" cy="3042976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C27A09A8-1BE3-8275-2C32-55FD018AAC84}"/>
                </a:ext>
              </a:extLst>
            </p:cNvPr>
            <p:cNvSpPr/>
            <p:nvPr/>
          </p:nvSpPr>
          <p:spPr>
            <a:xfrm>
              <a:off x="1192222" y="2744314"/>
              <a:ext cx="252265" cy="304297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77A4EED-3ED5-E4D4-F759-40CBFDFDCE9F}"/>
                </a:ext>
              </a:extLst>
            </p:cNvPr>
            <p:cNvSpPr/>
            <p:nvPr/>
          </p:nvSpPr>
          <p:spPr>
            <a:xfrm>
              <a:off x="5257734" y="3067034"/>
              <a:ext cx="252265" cy="272025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C831505-1F39-4D57-BEE3-566E3A407AD3}"/>
                </a:ext>
              </a:extLst>
            </p:cNvPr>
            <p:cNvSpPr/>
            <p:nvPr/>
          </p:nvSpPr>
          <p:spPr>
            <a:xfrm>
              <a:off x="7164535" y="3096353"/>
              <a:ext cx="252265" cy="269093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5313A6E-AF56-8BFC-5DB2-5FCDF03AD369}"/>
                </a:ext>
              </a:extLst>
            </p:cNvPr>
            <p:cNvSpPr/>
            <p:nvPr/>
          </p:nvSpPr>
          <p:spPr>
            <a:xfrm>
              <a:off x="2542685" y="4687860"/>
              <a:ext cx="252265" cy="1099430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563F6F8-AC8C-82D2-84C6-F6CF30A7A4F9}"/>
                </a:ext>
              </a:extLst>
            </p:cNvPr>
            <p:cNvSpPr/>
            <p:nvPr/>
          </p:nvSpPr>
          <p:spPr>
            <a:xfrm>
              <a:off x="2840363" y="4559652"/>
              <a:ext cx="252265" cy="1227637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AB2F03F8-8B3F-C795-2763-893C7B116F35}"/>
                </a:ext>
              </a:extLst>
            </p:cNvPr>
            <p:cNvSpPr/>
            <p:nvPr/>
          </p:nvSpPr>
          <p:spPr>
            <a:xfrm>
              <a:off x="4971040" y="4850295"/>
              <a:ext cx="252265" cy="936993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524404A1-CC8D-B195-BB90-C3556EE36183}"/>
                </a:ext>
              </a:extLst>
            </p:cNvPr>
            <p:cNvSpPr/>
            <p:nvPr/>
          </p:nvSpPr>
          <p:spPr>
            <a:xfrm>
              <a:off x="6293412" y="2744314"/>
              <a:ext cx="252265" cy="304297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5919093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4F05CB7-BF49-4FC6-A43A-10940AE4B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44" y="827087"/>
            <a:ext cx="8229600" cy="936327"/>
          </a:xfrm>
        </p:spPr>
        <p:txBody>
          <a:bodyPr/>
          <a:lstStyle/>
          <a:p>
            <a:pPr algn="ctr"/>
            <a:r>
              <a:rPr lang="en-GB" altLang="en-US" sz="2400" dirty="0">
                <a:solidFill>
                  <a:srgbClr val="808080"/>
                </a:solidFill>
                <a:latin typeface="Arial Black" panose="020B0A04020102020204" pitchFamily="34" charset="0"/>
              </a:rPr>
              <a:t>3. Levels of support and MS strategies (3)</a:t>
            </a:r>
            <a:endParaRPr lang="en-GB" altLang="en-US" sz="2400" dirty="0"/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28D4EA7F-6949-2D48-8EA9-9F2FE7F91BA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/>
              <a:t>13</a:t>
            </a:r>
            <a:r>
              <a:rPr lang="hu-HU" altLang="en-US" sz="1200"/>
              <a:t>/</a:t>
            </a:r>
            <a:r>
              <a:rPr lang="en-GB" altLang="en-US" sz="1200"/>
              <a:t>02</a:t>
            </a:r>
            <a:r>
              <a:rPr lang="hu-HU" altLang="en-US" sz="1200"/>
              <a:t>/20</a:t>
            </a:r>
            <a:r>
              <a:rPr lang="en-GB" altLang="en-US" sz="1200"/>
              <a:t>24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8E7CECD6-28BB-D7B5-278B-561403028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>
                <a:solidFill>
                  <a:schemeClr val="bg1"/>
                </a:solidFill>
              </a:rPr>
              <a:t>Presentation for the Committee on Agriculture and Rural Development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A0E5CDF6-BFD4-C41F-8502-9509F081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9F2E93-7210-4D48-89B8-A97E3F305B3F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18F8E4-D28A-DFA8-AE63-C0EB5B66FF4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44" b="7452"/>
          <a:stretch/>
        </p:blipFill>
        <p:spPr bwMode="auto">
          <a:xfrm>
            <a:off x="534312" y="1569081"/>
            <a:ext cx="8159632" cy="4148723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6E6B45-6DB3-354D-154B-536C5DBF3D4B}"/>
              </a:ext>
            </a:extLst>
          </p:cNvPr>
          <p:cNvSpPr txBox="1"/>
          <p:nvPr/>
        </p:nvSpPr>
        <p:spPr>
          <a:xfrm>
            <a:off x="1218577" y="5991274"/>
            <a:ext cx="5818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effectLst/>
                <a:latin typeface="Myriad Pro"/>
                <a:ea typeface="Calibri" panose="020F0502020204030204" pitchFamily="34" charset="0"/>
                <a:cs typeface="Times New Roman" panose="02020603050405020304" pitchFamily="18" charset="0"/>
              </a:rPr>
              <a:t>Source : Project team 2023, based on ‘</a:t>
            </a:r>
            <a:r>
              <a:rPr lang="en-GB" sz="900" u="sng">
                <a:solidFill>
                  <a:srgbClr val="0C4DA2"/>
                </a:solidFill>
                <a:effectLst/>
                <a:latin typeface="Myriad Pro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Catalogue of CAP interventions</a:t>
            </a:r>
            <a:r>
              <a:rPr lang="en-GB" sz="900">
                <a:effectLst/>
                <a:latin typeface="Myriad Pro"/>
                <a:ea typeface="Calibri" panose="020F0502020204030204" pitchFamily="34" charset="0"/>
                <a:cs typeface="Times New Roman" panose="02020603050405020304" pitchFamily="18" charset="0"/>
              </a:rPr>
              <a:t>’’, DG AGRI (via AGRIDATA portal).</a:t>
            </a:r>
          </a:p>
          <a:p>
            <a:endParaRPr lang="en-GB" sz="9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DE5D08-AB09-07C1-5520-71149B6E4955}"/>
              </a:ext>
            </a:extLst>
          </p:cNvPr>
          <p:cNvSpPr txBox="1"/>
          <p:nvPr/>
        </p:nvSpPr>
        <p:spPr>
          <a:xfrm>
            <a:off x="322189" y="1261304"/>
            <a:ext cx="81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>
                <a:solidFill>
                  <a:srgbClr val="333399"/>
                </a:solidFill>
                <a:latin typeface="Arial Black" panose="020B0A04020102020204" pitchFamily="34" charset="0"/>
                <a:cs typeface="+mn-cs"/>
              </a:rPr>
              <a:t>Investment support to competitiveness by Member State (% total public funding)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1056338-081A-37EF-8F2B-B8E80AF1CA8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7451" b="24101"/>
          <a:stretch/>
        </p:blipFill>
        <p:spPr>
          <a:xfrm>
            <a:off x="676467" y="5717804"/>
            <a:ext cx="7875322" cy="19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480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4F05CB7-BF49-4FC6-A43A-10940AE4B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71565" y="887574"/>
            <a:ext cx="8784976" cy="616991"/>
          </a:xfrm>
        </p:spPr>
        <p:txBody>
          <a:bodyPr/>
          <a:lstStyle/>
          <a:p>
            <a:pPr algn="ctr"/>
            <a:r>
              <a:rPr lang="en-GB" altLang="en-US" sz="2400" dirty="0">
                <a:solidFill>
                  <a:srgbClr val="808080"/>
                </a:solidFill>
                <a:latin typeface="Arial Black" panose="020B0A04020102020204" pitchFamily="34" charset="0"/>
              </a:rPr>
              <a:t>4. Young farmers and women</a:t>
            </a:r>
            <a:br>
              <a:rPr lang="en-GB" altLang="en-US" sz="3200" dirty="0">
                <a:solidFill>
                  <a:srgbClr val="333399"/>
                </a:solidFill>
                <a:latin typeface="Arial Black" panose="020B0A04020102020204" pitchFamily="34" charset="0"/>
              </a:rPr>
            </a:b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FA3999A-3051-D08D-6D8F-31CEC9B73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874" y="1581211"/>
            <a:ext cx="8374063" cy="459891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endParaRPr lang="en-GB" altLang="en-US" sz="2000" b="1" dirty="0">
              <a:solidFill>
                <a:srgbClr val="333399"/>
              </a:solidFill>
              <a:cs typeface="Arial"/>
            </a:endParaRPr>
          </a:p>
          <a:p>
            <a:pPr lvl="4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dirty="0">
                <a:solidFill>
                  <a:srgbClr val="808080"/>
                </a:solidFill>
                <a:cs typeface="Arial"/>
              </a:rPr>
              <a:t>Essential for the vitality of rural areas</a:t>
            </a:r>
          </a:p>
          <a:p>
            <a:pPr lvl="4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dirty="0">
                <a:solidFill>
                  <a:srgbClr val="808080"/>
                </a:solidFill>
                <a:cs typeface="Arial"/>
              </a:rPr>
              <a:t>Key role in current and future farm competitiveness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r>
              <a:rPr lang="en-GB" altLang="en-US" sz="2000" dirty="0">
                <a:solidFill>
                  <a:srgbClr val="808080"/>
                </a:solidFill>
                <a:cs typeface="Arial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r>
              <a:rPr lang="en-GB" altLang="en-US" sz="2000" b="1" dirty="0">
                <a:solidFill>
                  <a:srgbClr val="333399"/>
                </a:solidFill>
                <a:cs typeface="Arial"/>
              </a:rPr>
              <a:t>Generational renewal: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rgbClr val="808080"/>
                </a:solidFill>
                <a:cs typeface="Arial"/>
              </a:rPr>
              <a:t>A priority of the 2023-2027 CAP, with mandatory budgets (1.1-6.3%)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rgbClr val="808080"/>
                </a:solidFill>
                <a:cs typeface="Arial"/>
              </a:rPr>
              <a:t>Access to land and capital, price of land etc. depend on national legislations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endParaRPr lang="en-GB" altLang="en-US" sz="2000" dirty="0">
              <a:solidFill>
                <a:srgbClr val="808080"/>
              </a:solidFill>
              <a:cs typeface="Arial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endParaRPr lang="en-GB" altLang="en-US" sz="2000" dirty="0">
              <a:solidFill>
                <a:srgbClr val="808080"/>
              </a:solidFill>
              <a:cs typeface="Arial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None/>
            </a:pPr>
            <a:r>
              <a:rPr lang="en-GB" altLang="en-US" sz="2000" b="1" dirty="0">
                <a:solidFill>
                  <a:srgbClr val="333399"/>
                </a:solidFill>
                <a:cs typeface="Arial"/>
              </a:rPr>
              <a:t>Gender</a:t>
            </a:r>
            <a:r>
              <a:rPr lang="en-GB" altLang="en-US" sz="2000" dirty="0">
                <a:solidFill>
                  <a:srgbClr val="808080"/>
                </a:solidFill>
                <a:cs typeface="Arial"/>
              </a:rPr>
              <a:t>: included in a new CAP specific objective (SO8)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rgbClr val="808080"/>
                </a:solidFill>
                <a:cs typeface="Arial"/>
              </a:rPr>
              <a:t>Recognised by Member States (MS) – included in LEADER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rgbClr val="808080"/>
                </a:solidFill>
                <a:cs typeface="Arial"/>
              </a:rPr>
              <a:t>Women in agriculture: targeted by a minority (8 MS) and only 1 MS considers female farmers under competitiveness (SO2)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808080"/>
                </a:solidFill>
                <a:cs typeface="Arial"/>
              </a:rPr>
              <a:t>Challenges of recognition, legal status, social security or access to land: depend on national legislations</a:t>
            </a:r>
            <a:endParaRPr lang="en-GB" altLang="en-US" sz="2000" dirty="0">
              <a:solidFill>
                <a:srgbClr val="808080"/>
              </a:solidFill>
              <a:cs typeface="Arial"/>
            </a:endParaRP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28D4EA7F-6949-2D48-8EA9-9F2FE7F91BA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/>
              <a:t>13</a:t>
            </a:r>
            <a:r>
              <a:rPr lang="hu-HU" altLang="en-US" sz="1200"/>
              <a:t>/</a:t>
            </a:r>
            <a:r>
              <a:rPr lang="en-GB" altLang="en-US" sz="1200"/>
              <a:t>02</a:t>
            </a:r>
            <a:r>
              <a:rPr lang="hu-HU" altLang="en-US" sz="1200"/>
              <a:t>/20</a:t>
            </a:r>
            <a:r>
              <a:rPr lang="en-GB" altLang="en-US" sz="1200"/>
              <a:t>24</a:t>
            </a:r>
          </a:p>
        </p:txBody>
      </p:sp>
      <p:sp>
        <p:nvSpPr>
          <p:cNvPr id="4101" name="Footer Placeholder 4">
            <a:extLst>
              <a:ext uri="{FF2B5EF4-FFF2-40B4-BE49-F238E27FC236}">
                <a16:creationId xmlns:a16="http://schemas.microsoft.com/office/drawing/2014/main" id="{8E7CECD6-28BB-D7B5-278B-561403028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>
                <a:solidFill>
                  <a:schemeClr val="bg1"/>
                </a:solidFill>
              </a:rPr>
              <a:t>Presentation for the Committee on Agriculture and Rural Development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A0E5CDF6-BFD4-C41F-8502-9509F081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9F2E93-7210-4D48-89B8-A97E3F305B3F}" type="slidenum">
              <a:rPr lang="en-GB" alt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>
              <a:solidFill>
                <a:schemeClr val="bg1"/>
              </a:solidFill>
            </a:endParaRPr>
          </a:p>
        </p:txBody>
      </p:sp>
      <p:pic>
        <p:nvPicPr>
          <p:cNvPr id="13" name="Graphic 12" descr="Farmer female outline">
            <a:extLst>
              <a:ext uri="{FF2B5EF4-FFF2-40B4-BE49-F238E27FC236}">
                <a16:creationId xmlns:a16="http://schemas.microsoft.com/office/drawing/2014/main" id="{C7DBC656-B503-309A-80B1-7D3E1C81D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8736" y="964219"/>
            <a:ext cx="662604" cy="662604"/>
          </a:xfrm>
          <a:prstGeom prst="rect">
            <a:avLst/>
          </a:prstGeom>
        </p:spPr>
      </p:pic>
      <p:pic>
        <p:nvPicPr>
          <p:cNvPr id="15" name="Graphic 14" descr="Farmer male outline">
            <a:extLst>
              <a:ext uri="{FF2B5EF4-FFF2-40B4-BE49-F238E27FC236}">
                <a16:creationId xmlns:a16="http://schemas.microsoft.com/office/drawing/2014/main" id="{69C5204E-B9C8-46BF-6F54-663843ED99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31340" y="964219"/>
            <a:ext cx="662604" cy="662604"/>
          </a:xfrm>
          <a:prstGeom prst="rect">
            <a:avLst/>
          </a:prstGeom>
        </p:spPr>
      </p:pic>
      <p:pic>
        <p:nvPicPr>
          <p:cNvPr id="19" name="Graphic 18" descr="Money outline">
            <a:extLst>
              <a:ext uri="{FF2B5EF4-FFF2-40B4-BE49-F238E27FC236}">
                <a16:creationId xmlns:a16="http://schemas.microsoft.com/office/drawing/2014/main" id="{BEAB02DE-BEBB-7896-DA92-74563DA696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51116" y="3638706"/>
            <a:ext cx="662604" cy="560769"/>
          </a:xfrm>
          <a:prstGeom prst="rect">
            <a:avLst/>
          </a:prstGeom>
        </p:spPr>
      </p:pic>
      <p:pic>
        <p:nvPicPr>
          <p:cNvPr id="21" name="Graphic 20" descr="Farm scene outline">
            <a:extLst>
              <a:ext uri="{FF2B5EF4-FFF2-40B4-BE49-F238E27FC236}">
                <a16:creationId xmlns:a16="http://schemas.microsoft.com/office/drawing/2014/main" id="{98E88411-5E86-58D8-5BDE-B90FF784AE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27313" y="3638707"/>
            <a:ext cx="662604" cy="662604"/>
          </a:xfrm>
          <a:prstGeom prst="rect">
            <a:avLst/>
          </a:prstGeom>
        </p:spPr>
      </p:pic>
      <p:pic>
        <p:nvPicPr>
          <p:cNvPr id="22" name="Graphic 21" descr="Plant outline">
            <a:extLst>
              <a:ext uri="{FF2B5EF4-FFF2-40B4-BE49-F238E27FC236}">
                <a16:creationId xmlns:a16="http://schemas.microsoft.com/office/drawing/2014/main" id="{C66F1BB6-68E3-5869-7D15-B45E140939A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51943" y="1760723"/>
            <a:ext cx="676024" cy="676024"/>
          </a:xfrm>
          <a:prstGeom prst="rect">
            <a:avLst/>
          </a:prstGeom>
        </p:spPr>
      </p:pic>
      <p:pic>
        <p:nvPicPr>
          <p:cNvPr id="23" name="Graphic 22" descr="Agriculture outline">
            <a:extLst>
              <a:ext uri="{FF2B5EF4-FFF2-40B4-BE49-F238E27FC236}">
                <a16:creationId xmlns:a16="http://schemas.microsoft.com/office/drawing/2014/main" id="{AF68F652-69A1-70F3-F20A-74A400A27F9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21063" y="1802826"/>
            <a:ext cx="676024" cy="67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7344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A8FD33259B8342B59A582A7A2181D2" ma:contentTypeVersion="17" ma:contentTypeDescription="Crée un document." ma:contentTypeScope="" ma:versionID="155bf2e8311e4f2e79063da6e654939e">
  <xsd:schema xmlns:xsd="http://www.w3.org/2001/XMLSchema" xmlns:xs="http://www.w3.org/2001/XMLSchema" xmlns:p="http://schemas.microsoft.com/office/2006/metadata/properties" xmlns:ns2="a9ffb3fe-a04c-420e-8497-47f9974cb482" xmlns:ns3="d7b4e7b1-1f93-4beb-a7de-b7d8061f36b1" targetNamespace="http://schemas.microsoft.com/office/2006/metadata/properties" ma:root="true" ma:fieldsID="16303de09d33d10d92dbcda4db379128" ns2:_="" ns3:_="">
    <xsd:import namespace="a9ffb3fe-a04c-420e-8497-47f9974cb482"/>
    <xsd:import namespace="d7b4e7b1-1f93-4beb-a7de-b7d8061f36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fb3fe-a04c-420e-8497-47f9974cb4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c46f6ff6-3a50-40de-8bc0-d742c64c25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b4e7b1-1f93-4beb-a7de-b7d8061f36b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6673304-7d8a-4c70-b5fc-1b1f92d0b82a}" ma:internalName="TaxCatchAll" ma:showField="CatchAllData" ma:web="d7b4e7b1-1f93-4beb-a7de-b7d8061f36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b4e7b1-1f93-4beb-a7de-b7d8061f36b1" xsi:nil="true"/>
    <lcf76f155ced4ddcb4097134ff3c332f xmlns="a9ffb3fe-a04c-420e-8497-47f9974cb482">
      <Terms xmlns="http://schemas.microsoft.com/office/infopath/2007/PartnerControls"/>
    </lcf76f155ced4ddcb4097134ff3c332f>
    <SharedWithUsers xmlns="d7b4e7b1-1f93-4beb-a7de-b7d8061f36b1">
      <UserInfo>
        <DisplayName>Monika Beck</DisplayName>
        <AccountId>18</AccountId>
        <AccountType/>
      </UserInfo>
      <UserInfo>
        <DisplayName>Candice Trouwaert</DisplayName>
        <AccountId>368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E1603CA-113F-4F4E-BC9B-2490E5C77E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6C7195-C7FC-4814-87ED-7DA2279954B9}">
  <ds:schemaRefs>
    <ds:schemaRef ds:uri="a9ffb3fe-a04c-420e-8497-47f9974cb482"/>
    <ds:schemaRef ds:uri="d7b4e7b1-1f93-4beb-a7de-b7d8061f36b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4F45097-E090-4ABF-9C8C-C17F37F27889}">
  <ds:schemaRefs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d7b4e7b1-1f93-4beb-a7de-b7d8061f36b1"/>
    <ds:schemaRef ds:uri="a9ffb3fe-a04c-420e-8497-47f9974cb482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1089</Words>
  <Application>Microsoft Office PowerPoint</Application>
  <PresentationFormat>On-screen Show (4:3)</PresentationFormat>
  <Paragraphs>163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Myriad Pro</vt:lpstr>
      <vt:lpstr>Wingdings</vt:lpstr>
      <vt:lpstr>Default Design</vt:lpstr>
      <vt:lpstr>Rural Areas : Levels of support and impact on competitiveness of farms   13 February 2024</vt:lpstr>
      <vt:lpstr>Structure of the presentation</vt:lpstr>
      <vt:lpstr>1. Scope of the study </vt:lpstr>
      <vt:lpstr>2. CAP support to farm competitiveness</vt:lpstr>
      <vt:lpstr>3. Levels of support and MS strategies (1)</vt:lpstr>
      <vt:lpstr>3. Levels of support and MS strategies (2)</vt:lpstr>
      <vt:lpstr>3. Levels of support and MS strategies (2)</vt:lpstr>
      <vt:lpstr>3. Levels of support and MS strategies (3)</vt:lpstr>
      <vt:lpstr>4. Young farmers and women </vt:lpstr>
      <vt:lpstr>5. CAP “tools” and indicators</vt:lpstr>
      <vt:lpstr>Recommendations (1)</vt:lpstr>
      <vt:lpstr>Recommendations (2)</vt:lpstr>
      <vt:lpstr>PowerPoint Presentation</vt:lpstr>
    </vt:vector>
  </TitlesOfParts>
  <Company>OPOCE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Markus J. Prutsch</dc:creator>
  <cp:lastModifiedBy>Monika Beck</cp:lastModifiedBy>
  <cp:revision>4</cp:revision>
  <cp:lastPrinted>2024-02-05T16:29:32Z</cp:lastPrinted>
  <dcterms:created xsi:type="dcterms:W3CDTF">2009-07-06T12:22:53Z</dcterms:created>
  <dcterms:modified xsi:type="dcterms:W3CDTF">2024-02-06T15:42:11Z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0x01010034A8FD33259B8342B59A582A7A2181D2</vt:lpwstr>
  </property>
  <property fmtid="{D5CDD505-2E9C-101B-9397-08002B2CF9AE}" pid="3" name="MediaServiceImageTags">
    <vt:lpwstr/>
  </property>
</Properties>
</file>