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46" r:id="rId2"/>
    <p:sldId id="347" r:id="rId3"/>
    <p:sldId id="348" r:id="rId4"/>
    <p:sldId id="353" r:id="rId5"/>
    <p:sldId id="351" r:id="rId6"/>
    <p:sldId id="361" r:id="rId7"/>
    <p:sldId id="352" r:id="rId8"/>
    <p:sldId id="354" r:id="rId9"/>
    <p:sldId id="362" r:id="rId10"/>
    <p:sldId id="364" r:id="rId11"/>
    <p:sldId id="355" r:id="rId12"/>
    <p:sldId id="360" r:id="rId13"/>
    <p:sldId id="356" r:id="rId14"/>
    <p:sldId id="358" r:id="rId15"/>
    <p:sldId id="365" r:id="rId16"/>
    <p:sldId id="371" r:id="rId17"/>
    <p:sldId id="370" r:id="rId18"/>
    <p:sldId id="376" r:id="rId19"/>
    <p:sldId id="373" r:id="rId20"/>
    <p:sldId id="359" r:id="rId21"/>
    <p:sldId id="368" r:id="rId22"/>
    <p:sldId id="374" r:id="rId23"/>
    <p:sldId id="375" r:id="rId24"/>
    <p:sldId id="366" r:id="rId25"/>
  </p:sldIdLst>
  <p:sldSz cx="9144000" cy="6858000" type="screen4x3"/>
  <p:notesSz cx="6670675" cy="9875838"/>
  <p:defaultTextStyle>
    <a:defPPr>
      <a:defRPr lang="en-GB"/>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1">
          <p15:clr>
            <a:srgbClr val="A4A3A4"/>
          </p15:clr>
        </p15:guide>
        <p15:guide id="2" pos="210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E48C79-81F2-2F18-7CBD-2F52EB9CBD67}" name="Lindon Pronto" initials="LP" userId="S::lindon.pronto@efi.int::f9487114-c786-4457-b389-32a992f49b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1" autoAdjust="0"/>
    <p:restoredTop sz="93729" autoAdjust="0"/>
  </p:normalViewPr>
  <p:slideViewPr>
    <p:cSldViewPr>
      <p:cViewPr varScale="1">
        <p:scale>
          <a:sx n="85" d="100"/>
          <a:sy n="85" d="100"/>
        </p:scale>
        <p:origin x="702" y="30"/>
      </p:cViewPr>
      <p:guideLst>
        <p:guide orient="horz" pos="2160"/>
        <p:guide pos="2880"/>
      </p:guideLst>
    </p:cSldViewPr>
  </p:slideViewPr>
  <p:outlineViewPr>
    <p:cViewPr>
      <p:scale>
        <a:sx n="33" d="100"/>
        <a:sy n="33" d="100"/>
      </p:scale>
      <p:origin x="0" y="10554"/>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5" d="100"/>
          <a:sy n="75" d="100"/>
        </p:scale>
        <p:origin x="-4026" y="-210"/>
      </p:cViewPr>
      <p:guideLst>
        <p:guide orient="horz" pos="3111"/>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D825CE6-F02D-D45F-4E6A-7A9CFA8ED47D}"/>
              </a:ext>
            </a:extLst>
          </p:cNvPr>
          <p:cNvSpPr>
            <a:spLocks noGrp="1" noChangeArrowheads="1"/>
          </p:cNvSpPr>
          <p:nvPr>
            <p:ph type="hdr" sz="quarter"/>
          </p:nvPr>
        </p:nvSpPr>
        <p:spPr bwMode="auto">
          <a:xfrm>
            <a:off x="0" y="0"/>
            <a:ext cx="28908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GB"/>
          </a:p>
        </p:txBody>
      </p:sp>
      <p:sp>
        <p:nvSpPr>
          <p:cNvPr id="7171" name="Rectangle 3">
            <a:extLst>
              <a:ext uri="{FF2B5EF4-FFF2-40B4-BE49-F238E27FC236}">
                <a16:creationId xmlns:a16="http://schemas.microsoft.com/office/drawing/2014/main" id="{3B1DC41C-4DAA-A42D-2191-994E3306AD9E}"/>
              </a:ext>
            </a:extLst>
          </p:cNvPr>
          <p:cNvSpPr>
            <a:spLocks noGrp="1" noChangeArrowheads="1"/>
          </p:cNvSpPr>
          <p:nvPr>
            <p:ph type="dt" sz="quarter" idx="1"/>
          </p:nvPr>
        </p:nvSpPr>
        <p:spPr bwMode="auto">
          <a:xfrm>
            <a:off x="3778250" y="0"/>
            <a:ext cx="28908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GB"/>
          </a:p>
        </p:txBody>
      </p:sp>
      <p:sp>
        <p:nvSpPr>
          <p:cNvPr id="7172" name="Rectangle 4">
            <a:extLst>
              <a:ext uri="{FF2B5EF4-FFF2-40B4-BE49-F238E27FC236}">
                <a16:creationId xmlns:a16="http://schemas.microsoft.com/office/drawing/2014/main" id="{36C288E0-66CD-598C-3DE4-FA790C31DAAA}"/>
              </a:ext>
            </a:extLst>
          </p:cNvPr>
          <p:cNvSpPr>
            <a:spLocks noGrp="1" noChangeArrowheads="1"/>
          </p:cNvSpPr>
          <p:nvPr>
            <p:ph type="ftr" sz="quarter" idx="2"/>
          </p:nvPr>
        </p:nvSpPr>
        <p:spPr bwMode="auto">
          <a:xfrm>
            <a:off x="0" y="9380538"/>
            <a:ext cx="2890838"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GB"/>
          </a:p>
        </p:txBody>
      </p:sp>
      <p:sp>
        <p:nvSpPr>
          <p:cNvPr id="7173" name="Rectangle 5">
            <a:extLst>
              <a:ext uri="{FF2B5EF4-FFF2-40B4-BE49-F238E27FC236}">
                <a16:creationId xmlns:a16="http://schemas.microsoft.com/office/drawing/2014/main" id="{C382C63E-39A1-0AE8-0262-7F50427ED348}"/>
              </a:ext>
            </a:extLst>
          </p:cNvPr>
          <p:cNvSpPr>
            <a:spLocks noGrp="1" noChangeArrowheads="1"/>
          </p:cNvSpPr>
          <p:nvPr>
            <p:ph type="sldNum" sz="quarter" idx="3"/>
          </p:nvPr>
        </p:nvSpPr>
        <p:spPr bwMode="auto">
          <a:xfrm>
            <a:off x="3778250" y="9380538"/>
            <a:ext cx="2890838"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3D629B4-5A4A-1747-A65D-E9831AD86FFD}"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8B1E2F1-11D0-D824-F7E3-9D039911C2B0}"/>
              </a:ext>
            </a:extLst>
          </p:cNvPr>
          <p:cNvSpPr>
            <a:spLocks noGrp="1" noChangeArrowheads="1"/>
          </p:cNvSpPr>
          <p:nvPr>
            <p:ph type="hdr" sz="quarter"/>
          </p:nvPr>
        </p:nvSpPr>
        <p:spPr bwMode="auto">
          <a:xfrm>
            <a:off x="0" y="0"/>
            <a:ext cx="28908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GB"/>
          </a:p>
        </p:txBody>
      </p:sp>
      <p:sp>
        <p:nvSpPr>
          <p:cNvPr id="6147" name="Rectangle 3">
            <a:extLst>
              <a:ext uri="{FF2B5EF4-FFF2-40B4-BE49-F238E27FC236}">
                <a16:creationId xmlns:a16="http://schemas.microsoft.com/office/drawing/2014/main" id="{B5156C88-D863-F7FC-D6A6-F10C90D3C18E}"/>
              </a:ext>
            </a:extLst>
          </p:cNvPr>
          <p:cNvSpPr>
            <a:spLocks noGrp="1" noChangeArrowheads="1"/>
          </p:cNvSpPr>
          <p:nvPr>
            <p:ph type="dt" idx="1"/>
          </p:nvPr>
        </p:nvSpPr>
        <p:spPr bwMode="auto">
          <a:xfrm>
            <a:off x="3778250" y="0"/>
            <a:ext cx="28908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GB"/>
          </a:p>
        </p:txBody>
      </p:sp>
      <p:sp>
        <p:nvSpPr>
          <p:cNvPr id="3076" name="Rectangle 4">
            <a:extLst>
              <a:ext uri="{FF2B5EF4-FFF2-40B4-BE49-F238E27FC236}">
                <a16:creationId xmlns:a16="http://schemas.microsoft.com/office/drawing/2014/main" id="{3EBFB1E0-FFF7-AC38-32D6-597329655A5E}"/>
              </a:ext>
            </a:extLst>
          </p:cNvPr>
          <p:cNvSpPr>
            <a:spLocks noGrp="1" noRot="1" noChangeAspect="1" noChangeArrowheads="1" noTextEdit="1"/>
          </p:cNvSpPr>
          <p:nvPr>
            <p:ph type="sldImg" idx="2"/>
          </p:nvPr>
        </p:nvSpPr>
        <p:spPr bwMode="auto">
          <a:xfrm>
            <a:off x="865188" y="739775"/>
            <a:ext cx="4940300" cy="3705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04D66D9C-D146-CE92-B2C4-2B04E4B9245F}"/>
              </a:ext>
            </a:extLst>
          </p:cNvPr>
          <p:cNvSpPr>
            <a:spLocks noGrp="1" noChangeArrowheads="1"/>
          </p:cNvSpPr>
          <p:nvPr>
            <p:ph type="body" sz="quarter" idx="3"/>
          </p:nvPr>
        </p:nvSpPr>
        <p:spPr bwMode="auto">
          <a:xfrm>
            <a:off x="666750" y="4691063"/>
            <a:ext cx="5337175" cy="4443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a:extLst>
              <a:ext uri="{FF2B5EF4-FFF2-40B4-BE49-F238E27FC236}">
                <a16:creationId xmlns:a16="http://schemas.microsoft.com/office/drawing/2014/main" id="{AC60BEDA-8CBB-FD59-B23D-9DC12EDD11CF}"/>
              </a:ext>
            </a:extLst>
          </p:cNvPr>
          <p:cNvSpPr>
            <a:spLocks noGrp="1" noChangeArrowheads="1"/>
          </p:cNvSpPr>
          <p:nvPr>
            <p:ph type="ftr" sz="quarter" idx="4"/>
          </p:nvPr>
        </p:nvSpPr>
        <p:spPr bwMode="auto">
          <a:xfrm>
            <a:off x="0" y="9380538"/>
            <a:ext cx="2890838"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GB"/>
          </a:p>
        </p:txBody>
      </p:sp>
      <p:sp>
        <p:nvSpPr>
          <p:cNvPr id="6151" name="Rectangle 7">
            <a:extLst>
              <a:ext uri="{FF2B5EF4-FFF2-40B4-BE49-F238E27FC236}">
                <a16:creationId xmlns:a16="http://schemas.microsoft.com/office/drawing/2014/main" id="{55FF3DE5-811B-8142-3AE9-05E432E5B093}"/>
              </a:ext>
            </a:extLst>
          </p:cNvPr>
          <p:cNvSpPr>
            <a:spLocks noGrp="1" noChangeArrowheads="1"/>
          </p:cNvSpPr>
          <p:nvPr>
            <p:ph type="sldNum" sz="quarter" idx="5"/>
          </p:nvPr>
        </p:nvSpPr>
        <p:spPr bwMode="auto">
          <a:xfrm>
            <a:off x="3778250" y="9380538"/>
            <a:ext cx="2890838"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72D01EF-605E-C645-8EEB-138CA2B29FB9}"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A72D01EF-605E-C645-8EEB-138CA2B29FB9}" type="slidenum">
              <a:rPr lang="en-GB" altLang="en-US" smtClean="0"/>
              <a:pPr>
                <a:defRPr/>
              </a:pPr>
              <a:t>3</a:t>
            </a:fld>
            <a:endParaRPr lang="en-GB" altLang="en-US"/>
          </a:p>
        </p:txBody>
      </p:sp>
    </p:spTree>
    <p:extLst>
      <p:ext uri="{BB962C8B-B14F-4D97-AF65-F5344CB8AC3E}">
        <p14:creationId xmlns:p14="http://schemas.microsoft.com/office/powerpoint/2010/main" val="270977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6D53EBC4-B7F8-4D2D-EE43-D65277A2F9AD}"/>
              </a:ext>
            </a:extLst>
          </p:cNvPr>
          <p:cNvSpPr>
            <a:spLocks noGrp="1" noRot="1" noChangeAspect="1" noChangeArrowheads="1" noTextEdit="1"/>
          </p:cNvSpPr>
          <p:nvPr>
            <p:ph type="sldImg"/>
          </p:nvPr>
        </p:nvSpPr>
        <p:spPr>
          <a:ln/>
        </p:spPr>
      </p:sp>
      <p:sp>
        <p:nvSpPr>
          <p:cNvPr id="20482" name="Notes Placeholder 2">
            <a:extLst>
              <a:ext uri="{FF2B5EF4-FFF2-40B4-BE49-F238E27FC236}">
                <a16:creationId xmlns:a16="http://schemas.microsoft.com/office/drawing/2014/main" id="{2B722EBF-B00E-4BC1-5718-E072CBF2E4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DE" altLang="en-DE">
              <a:latin typeface="Arial" panose="020B0604020202020204" pitchFamily="34" charset="0"/>
            </a:endParaRPr>
          </a:p>
        </p:txBody>
      </p:sp>
      <p:sp>
        <p:nvSpPr>
          <p:cNvPr id="20483" name="Slide Number Placeholder 3">
            <a:extLst>
              <a:ext uri="{FF2B5EF4-FFF2-40B4-BE49-F238E27FC236}">
                <a16:creationId xmlns:a16="http://schemas.microsoft.com/office/drawing/2014/main" id="{373D1378-FBC4-9D22-5D72-F90E77F8C4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58ACF3D3-6EC3-7F48-AB3A-9859F2479411}" type="slidenum">
              <a:rPr lang="en-GB" altLang="en-US" sz="1200" smtClean="0"/>
              <a:pPr/>
              <a:t>4</a:t>
            </a:fld>
            <a:endParaRPr lang="en-GB"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7">
            <a:extLst>
              <a:ext uri="{FF2B5EF4-FFF2-40B4-BE49-F238E27FC236}">
                <a16:creationId xmlns:a16="http://schemas.microsoft.com/office/drawing/2014/main" id="{BE919AFC-53A3-DEAC-59FC-AEF8DAB44019}"/>
              </a:ext>
            </a:extLst>
          </p:cNvPr>
          <p:cNvSpPr>
            <a:spLocks noGrp="1" noChangeArrowheads="1"/>
          </p:cNvSpPr>
          <p:nvPr>
            <p:ph type="dt" sz="half" idx="10"/>
          </p:nvPr>
        </p:nvSpPr>
        <p:spPr/>
        <p:txBody>
          <a:bodyPr/>
          <a:lstStyle>
            <a:lvl1pPr>
              <a:defRPr/>
            </a:lvl1pPr>
          </a:lstStyle>
          <a:p>
            <a:pPr>
              <a:defRPr/>
            </a:pPr>
            <a:r>
              <a:rPr lang="hu-HU"/>
              <a:t>28/05/2015</a:t>
            </a:r>
            <a:endParaRPr lang="en-GB"/>
          </a:p>
        </p:txBody>
      </p:sp>
      <p:sp>
        <p:nvSpPr>
          <p:cNvPr id="5" name="Rectangle 18">
            <a:extLst>
              <a:ext uri="{FF2B5EF4-FFF2-40B4-BE49-F238E27FC236}">
                <a16:creationId xmlns:a16="http://schemas.microsoft.com/office/drawing/2014/main" id="{CB80E5A2-8C6A-68EF-1280-87832D6F16B4}"/>
              </a:ext>
            </a:extLst>
          </p:cNvPr>
          <p:cNvSpPr>
            <a:spLocks noGrp="1" noChangeArrowheads="1"/>
          </p:cNvSpPr>
          <p:nvPr>
            <p:ph type="ftr" sz="quarter" idx="11"/>
          </p:nvPr>
        </p:nvSpPr>
        <p:spPr/>
        <p:txBody>
          <a:bodyPr/>
          <a:lstStyle>
            <a:lvl1pPr>
              <a:defRPr/>
            </a:lvl1pPr>
          </a:lstStyle>
          <a:p>
            <a:pPr>
              <a:defRPr/>
            </a:pPr>
            <a:r>
              <a:rPr lang="en-GB"/>
              <a:t>Presentation for the Committee on </a:t>
            </a:r>
            <a:r>
              <a:rPr lang="fr-FR"/>
              <a:t>Agriculture and Rural </a:t>
            </a:r>
            <a:r>
              <a:rPr lang="fr-FR" err="1"/>
              <a:t>Development</a:t>
            </a:r>
            <a:endParaRPr lang="en-GB"/>
          </a:p>
        </p:txBody>
      </p:sp>
      <p:sp>
        <p:nvSpPr>
          <p:cNvPr id="6" name="Rectangle 19">
            <a:extLst>
              <a:ext uri="{FF2B5EF4-FFF2-40B4-BE49-F238E27FC236}">
                <a16:creationId xmlns:a16="http://schemas.microsoft.com/office/drawing/2014/main" id="{2164D0CD-6216-BDDE-43FC-351C3E6BAA77}"/>
              </a:ext>
            </a:extLst>
          </p:cNvPr>
          <p:cNvSpPr>
            <a:spLocks noGrp="1" noChangeArrowheads="1"/>
          </p:cNvSpPr>
          <p:nvPr>
            <p:ph type="sldNum" sz="quarter" idx="12"/>
          </p:nvPr>
        </p:nvSpPr>
        <p:spPr/>
        <p:txBody>
          <a:bodyPr/>
          <a:lstStyle>
            <a:lvl1pPr>
              <a:defRPr/>
            </a:lvl1pPr>
          </a:lstStyle>
          <a:p>
            <a:pPr>
              <a:defRPr/>
            </a:pPr>
            <a:fld id="{BDC9B5F6-E07A-4343-B994-2EC8EE5B1DC4}" type="slidenum">
              <a:rPr lang="en-GB" altLang="en-US"/>
              <a:pPr>
                <a:defRPr/>
              </a:pPr>
              <a:t>‹#›</a:t>
            </a:fld>
            <a:endParaRPr lang="en-GB" altLang="en-US"/>
          </a:p>
        </p:txBody>
      </p:sp>
    </p:spTree>
    <p:extLst>
      <p:ext uri="{BB962C8B-B14F-4D97-AF65-F5344CB8AC3E}">
        <p14:creationId xmlns:p14="http://schemas.microsoft.com/office/powerpoint/2010/main" val="4126720313"/>
      </p:ext>
    </p:extLst>
  </p:cSld>
  <p:clrMapOvr>
    <a:masterClrMapping/>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6" descr="PP03">
            <a:extLst>
              <a:ext uri="{FF2B5EF4-FFF2-40B4-BE49-F238E27FC236}">
                <a16:creationId xmlns:a16="http://schemas.microsoft.com/office/drawing/2014/main" id="{B425E98D-5D9A-DCB7-9E19-A3A34C8E342A}"/>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6456363"/>
            <a:ext cx="270033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4A68D539-C846-2C30-783D-BD42BC530E93}"/>
              </a:ext>
            </a:extLst>
          </p:cNvPr>
          <p:cNvSpPr>
            <a:spLocks noGrp="1" noChangeArrowheads="1"/>
          </p:cNvSpPr>
          <p:nvPr>
            <p:ph type="title"/>
          </p:nvPr>
        </p:nvSpPr>
        <p:spPr bwMode="auto">
          <a:xfrm>
            <a:off x="468313" y="1196975"/>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8" name="Rectangle 3">
            <a:extLst>
              <a:ext uri="{FF2B5EF4-FFF2-40B4-BE49-F238E27FC236}">
                <a16:creationId xmlns:a16="http://schemas.microsoft.com/office/drawing/2014/main" id="{DE58FEB2-1E1C-C7D2-EB9E-957B51DDF2FC}"/>
              </a:ext>
            </a:extLst>
          </p:cNvPr>
          <p:cNvSpPr>
            <a:spLocks noGrp="1" noChangeArrowheads="1"/>
          </p:cNvSpPr>
          <p:nvPr>
            <p:ph type="body" idx="1"/>
          </p:nvPr>
        </p:nvSpPr>
        <p:spPr bwMode="auto">
          <a:xfrm>
            <a:off x="468313" y="2276475"/>
            <a:ext cx="82296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1029" name="Picture 16" descr="PP03">
            <a:extLst>
              <a:ext uri="{FF2B5EF4-FFF2-40B4-BE49-F238E27FC236}">
                <a16:creationId xmlns:a16="http://schemas.microsoft.com/office/drawing/2014/main" id="{950C2AF6-7A53-EEC3-CD3D-CEF4076160B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3338"/>
            <a:ext cx="558006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1" name="Rectangle 17">
            <a:extLst>
              <a:ext uri="{FF2B5EF4-FFF2-40B4-BE49-F238E27FC236}">
                <a16:creationId xmlns:a16="http://schemas.microsoft.com/office/drawing/2014/main" id="{641D2AE8-AA0E-B47F-9B3E-281C7F2065F7}"/>
              </a:ext>
            </a:extLst>
          </p:cNvPr>
          <p:cNvSpPr>
            <a:spLocks noGrp="1" noChangeArrowheads="1"/>
          </p:cNvSpPr>
          <p:nvPr>
            <p:ph type="dt" sz="half" idx="2"/>
          </p:nvPr>
        </p:nvSpPr>
        <p:spPr bwMode="auto">
          <a:xfrm>
            <a:off x="1619250" y="6462713"/>
            <a:ext cx="1008063" cy="395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a:latin typeface="Arial" charset="0"/>
                <a:cs typeface="+mn-cs"/>
              </a:defRPr>
            </a:lvl1pPr>
          </a:lstStyle>
          <a:p>
            <a:pPr>
              <a:defRPr/>
            </a:pPr>
            <a:r>
              <a:rPr lang="hu-HU"/>
              <a:t>28/05/2015</a:t>
            </a:r>
            <a:endParaRPr lang="en-GB"/>
          </a:p>
        </p:txBody>
      </p:sp>
      <p:sp>
        <p:nvSpPr>
          <p:cNvPr id="1042" name="Rectangle 18">
            <a:extLst>
              <a:ext uri="{FF2B5EF4-FFF2-40B4-BE49-F238E27FC236}">
                <a16:creationId xmlns:a16="http://schemas.microsoft.com/office/drawing/2014/main" id="{DCF9832A-4426-C936-604A-0340F3B0182E}"/>
              </a:ext>
            </a:extLst>
          </p:cNvPr>
          <p:cNvSpPr>
            <a:spLocks noGrp="1" noChangeArrowheads="1"/>
          </p:cNvSpPr>
          <p:nvPr>
            <p:ph type="ftr" sz="quarter" idx="3"/>
          </p:nvPr>
        </p:nvSpPr>
        <p:spPr bwMode="auto">
          <a:xfrm>
            <a:off x="2700338" y="6462713"/>
            <a:ext cx="5543550" cy="395287"/>
          </a:xfrm>
          <a:prstGeom prst="rect">
            <a:avLst/>
          </a:prstGeom>
          <a:solidFill>
            <a:srgbClr val="003399"/>
          </a:solid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a:solidFill>
                  <a:schemeClr val="bg1"/>
                </a:solidFill>
                <a:latin typeface="Arial" charset="0"/>
                <a:cs typeface="+mn-cs"/>
              </a:defRPr>
            </a:lvl1pPr>
          </a:lstStyle>
          <a:p>
            <a:pPr>
              <a:defRPr/>
            </a:pPr>
            <a:r>
              <a:rPr lang="en-GB"/>
              <a:t>Presentation for the Committee on </a:t>
            </a:r>
            <a:r>
              <a:rPr lang="hu-HU" err="1"/>
              <a:t>Transport</a:t>
            </a:r>
            <a:r>
              <a:rPr lang="hu-HU"/>
              <a:t> and </a:t>
            </a:r>
            <a:r>
              <a:rPr lang="hu-HU" err="1"/>
              <a:t>Tourism</a:t>
            </a:r>
            <a:endParaRPr lang="en-GB"/>
          </a:p>
        </p:txBody>
      </p:sp>
      <p:sp>
        <p:nvSpPr>
          <p:cNvPr id="1043" name="Rectangle 19">
            <a:extLst>
              <a:ext uri="{FF2B5EF4-FFF2-40B4-BE49-F238E27FC236}">
                <a16:creationId xmlns:a16="http://schemas.microsoft.com/office/drawing/2014/main" id="{C2889C0E-0E0B-BA27-C227-435152A327F0}"/>
              </a:ext>
            </a:extLst>
          </p:cNvPr>
          <p:cNvSpPr>
            <a:spLocks noGrp="1" noChangeArrowheads="1"/>
          </p:cNvSpPr>
          <p:nvPr>
            <p:ph type="sldNum" sz="quarter" idx="4"/>
          </p:nvPr>
        </p:nvSpPr>
        <p:spPr bwMode="auto">
          <a:xfrm>
            <a:off x="8243888" y="6462713"/>
            <a:ext cx="900112" cy="395287"/>
          </a:xfrm>
          <a:prstGeom prst="rect">
            <a:avLst/>
          </a:prstGeom>
          <a:solidFill>
            <a:schemeClr val="bg2"/>
          </a:solid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a:solidFill>
                  <a:schemeClr val="bg1"/>
                </a:solidFill>
              </a:defRPr>
            </a:lvl1pPr>
          </a:lstStyle>
          <a:p>
            <a:pPr>
              <a:defRPr/>
            </a:pPr>
            <a:fld id="{ED353DA8-F74B-3F46-8A50-4BD485339A00}" type="slidenum">
              <a:rPr lang="en-GB" altLang="en-US"/>
              <a:pPr>
                <a:defRPr/>
              </a:pPr>
              <a:t>‹#›</a:t>
            </a:fld>
            <a:endParaRPr lang="en-GB" altLang="en-US"/>
          </a:p>
        </p:txBody>
      </p:sp>
      <p:pic>
        <p:nvPicPr>
          <p:cNvPr id="1033" name="Picture 3">
            <a:extLst>
              <a:ext uri="{FF2B5EF4-FFF2-40B4-BE49-F238E27FC236}">
                <a16:creationId xmlns:a16="http://schemas.microsoft.com/office/drawing/2014/main" id="{83F6B56F-363A-002E-6064-2ED71C049484}"/>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5853113" y="333375"/>
            <a:ext cx="188753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descr="MonoColorEN">
            <a:extLst>
              <a:ext uri="{FF2B5EF4-FFF2-40B4-BE49-F238E27FC236}">
                <a16:creationId xmlns:a16="http://schemas.microsoft.com/office/drawing/2014/main" id="{5AAE4BE8-3EE1-3E30-8C2B-768B04B2BADC}"/>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764463" y="33338"/>
            <a:ext cx="12604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1" r:id="rId1"/>
  </p:sldLayoutIdLst>
  <p:transition spd="slow"/>
  <p:hf hdr="0"/>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3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6.jpeg"/><Relationship Id="rId5" Type="http://schemas.microsoft.com/office/2007/relationships/hdphoto" Target="../media/hdphoto1.wdp"/><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43D6482-03C8-EB15-D395-FDD3EF9B01FE}"/>
              </a:ext>
            </a:extLst>
          </p:cNvPr>
          <p:cNvSpPr>
            <a:spLocks noGrp="1"/>
          </p:cNvSpPr>
          <p:nvPr>
            <p:ph type="title"/>
          </p:nvPr>
        </p:nvSpPr>
        <p:spPr>
          <a:xfrm>
            <a:off x="468313" y="981075"/>
            <a:ext cx="8229600" cy="2771775"/>
          </a:xfrm>
        </p:spPr>
        <p:txBody>
          <a:bodyPr/>
          <a:lstStyle/>
          <a:p>
            <a:pPr algn="ctr" eaLnBrk="1" hangingPunct="1">
              <a:defRPr/>
            </a:pPr>
            <a:r>
              <a:rPr lang="en-GB" sz="3600" b="0" kern="1200" dirty="0">
                <a:solidFill>
                  <a:srgbClr val="FF6600"/>
                </a:solidFill>
                <a:latin typeface="Arial Black" pitchFamily="34" charset="0"/>
              </a:rPr>
              <a:t>Forest Fires of Summer 2022 – Lessons to Draw from the Cohesion Policy Response January 2024</a:t>
            </a:r>
            <a:endParaRPr lang="en-GB" dirty="0"/>
          </a:p>
        </p:txBody>
      </p:sp>
      <p:sp>
        <p:nvSpPr>
          <p:cNvPr id="16" name="Content Placeholder 15">
            <a:extLst>
              <a:ext uri="{FF2B5EF4-FFF2-40B4-BE49-F238E27FC236}">
                <a16:creationId xmlns:a16="http://schemas.microsoft.com/office/drawing/2014/main" id="{27578ABF-2504-F746-E0F5-BBD6E4E50F28}"/>
              </a:ext>
            </a:extLst>
          </p:cNvPr>
          <p:cNvSpPr>
            <a:spLocks noGrp="1"/>
          </p:cNvSpPr>
          <p:nvPr>
            <p:ph idx="1"/>
          </p:nvPr>
        </p:nvSpPr>
        <p:spPr>
          <a:xfrm>
            <a:off x="468313" y="4292600"/>
            <a:ext cx="8229600" cy="1954213"/>
          </a:xfrm>
        </p:spPr>
        <p:txBody>
          <a:bodyPr/>
          <a:lstStyle/>
          <a:p>
            <a:pPr marL="0" indent="0" algn="ctr" eaLnBrk="1" hangingPunct="1">
              <a:spcBef>
                <a:spcPct val="0"/>
              </a:spcBef>
              <a:buFontTx/>
              <a:buNone/>
              <a:defRPr/>
            </a:pPr>
            <a:endParaRPr lang="hu-HU" sz="2400" kern="1200" dirty="0">
              <a:solidFill>
                <a:srgbClr val="808080"/>
              </a:solidFill>
              <a:latin typeface="Arial Black" pitchFamily="34" charset="0"/>
            </a:endParaRPr>
          </a:p>
          <a:p>
            <a:pPr marL="0" indent="0" algn="ctr" eaLnBrk="1" hangingPunct="1">
              <a:spcBef>
                <a:spcPct val="0"/>
              </a:spcBef>
              <a:buFontTx/>
              <a:buNone/>
              <a:defRPr/>
            </a:pPr>
            <a:r>
              <a:rPr lang="en-GB" sz="2400" kern="1200" dirty="0">
                <a:solidFill>
                  <a:srgbClr val="808080"/>
                </a:solidFill>
                <a:latin typeface="Arial Black" pitchFamily="34" charset="0"/>
              </a:rPr>
              <a:t>Lindon Pronto</a:t>
            </a:r>
          </a:p>
          <a:p>
            <a:pPr marL="0" indent="0" algn="ctr" eaLnBrk="1" hangingPunct="1">
              <a:spcBef>
                <a:spcPct val="0"/>
              </a:spcBef>
              <a:buFontTx/>
              <a:buNone/>
              <a:defRPr/>
            </a:pPr>
            <a:r>
              <a:rPr lang="en-GB" sz="2400" kern="1200" dirty="0">
                <a:solidFill>
                  <a:srgbClr val="808080"/>
                </a:solidFill>
                <a:latin typeface="Arial Black" pitchFamily="34" charset="0"/>
              </a:rPr>
              <a:t>Pau Costa Foundation</a:t>
            </a:r>
            <a:endParaRPr lang="en-GB" dirty="0"/>
          </a:p>
        </p:txBody>
      </p:sp>
      <p:sp>
        <p:nvSpPr>
          <p:cNvPr id="2052" name="Date Placeholder 3">
            <a:extLst>
              <a:ext uri="{FF2B5EF4-FFF2-40B4-BE49-F238E27FC236}">
                <a16:creationId xmlns:a16="http://schemas.microsoft.com/office/drawing/2014/main" id="{E722DB54-3F82-FCE2-0ACE-0E31EC610771}"/>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2053" name="Footer Placeholder 4">
            <a:extLst>
              <a:ext uri="{FF2B5EF4-FFF2-40B4-BE49-F238E27FC236}">
                <a16:creationId xmlns:a16="http://schemas.microsoft.com/office/drawing/2014/main" id="{9AB57810-6B6C-EF64-0F43-0CBC89490F2D}"/>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p:txBody>
      </p:sp>
      <p:sp>
        <p:nvSpPr>
          <p:cNvPr id="5125" name="Slide Number Placeholder 5">
            <a:extLst>
              <a:ext uri="{FF2B5EF4-FFF2-40B4-BE49-F238E27FC236}">
                <a16:creationId xmlns:a16="http://schemas.microsoft.com/office/drawing/2014/main" id="{E6AD37C1-AE89-5102-41F7-C517F58DB2A8}"/>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2F9ACC-0964-8044-AFC0-2A22EBD77B6F}" type="slidenum">
              <a:rPr lang="en-GB" altLang="en-US" sz="1200" smtClean="0">
                <a:solidFill>
                  <a:schemeClr val="bg1"/>
                </a:solidFill>
              </a:rPr>
              <a:pPr>
                <a:spcBef>
                  <a:spcPct val="0"/>
                </a:spcBef>
                <a:buFontTx/>
                <a:buNone/>
              </a:pPr>
              <a:t>1</a:t>
            </a:fld>
            <a:endParaRPr lang="en-GB" altLang="en-US" sz="1200">
              <a:solidFill>
                <a:schemeClr val="bg1"/>
              </a:solidFill>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Date Placeholder 3">
            <a:extLst>
              <a:ext uri="{FF2B5EF4-FFF2-40B4-BE49-F238E27FC236}">
                <a16:creationId xmlns:a16="http://schemas.microsoft.com/office/drawing/2014/main" id="{B3B911E3-E823-FDA0-DCD1-3A6B757B0DDB}"/>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8BF3B9E6-E5A5-0168-E2A1-0A8F95D9B64F}"/>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23555" name="Slide Number Placeholder 5">
            <a:extLst>
              <a:ext uri="{FF2B5EF4-FFF2-40B4-BE49-F238E27FC236}">
                <a16:creationId xmlns:a16="http://schemas.microsoft.com/office/drawing/2014/main" id="{295B5187-D483-58E8-E1E0-08729ED7B105}"/>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822DF1-CFDE-104D-8FC1-9EE0F13778E2}" type="slidenum">
              <a:rPr lang="en-GB" altLang="en-US" sz="1200" smtClean="0">
                <a:solidFill>
                  <a:schemeClr val="bg1"/>
                </a:solidFill>
              </a:rPr>
              <a:pPr>
                <a:spcBef>
                  <a:spcPct val="0"/>
                </a:spcBef>
                <a:buFontTx/>
                <a:buNone/>
              </a:pPr>
              <a:t>10</a:t>
            </a:fld>
            <a:endParaRPr lang="en-GB" altLang="en-US" sz="1200">
              <a:solidFill>
                <a:schemeClr val="bg1"/>
              </a:solidFill>
            </a:endParaRPr>
          </a:p>
        </p:txBody>
      </p:sp>
      <p:sp>
        <p:nvSpPr>
          <p:cNvPr id="5" name="TextBox 4">
            <a:extLst>
              <a:ext uri="{FF2B5EF4-FFF2-40B4-BE49-F238E27FC236}">
                <a16:creationId xmlns:a16="http://schemas.microsoft.com/office/drawing/2014/main" id="{60FB126D-D0C4-25AA-26E9-2439512DF7AF}"/>
              </a:ext>
            </a:extLst>
          </p:cNvPr>
          <p:cNvSpPr txBox="1"/>
          <p:nvPr/>
        </p:nvSpPr>
        <p:spPr>
          <a:xfrm>
            <a:off x="468313" y="5507038"/>
            <a:ext cx="1582737" cy="677862"/>
          </a:xfrm>
          <a:prstGeom prst="rect">
            <a:avLst/>
          </a:prstGeom>
          <a:noFill/>
        </p:spPr>
        <p:txBody>
          <a:bodyPr>
            <a:spAutoFit/>
          </a:bodyPr>
          <a:lstStyle/>
          <a:p>
            <a:pPr>
              <a:defRPr/>
            </a:pPr>
            <a:r>
              <a:rPr lang="en-GB" sz="900" dirty="0">
                <a:solidFill>
                  <a:srgbClr val="000000"/>
                </a:solidFill>
                <a:latin typeface="+mj-lt"/>
                <a:ea typeface="Times New Roman" panose="02020603050405020304" pitchFamily="18" charset="0"/>
                <a:cs typeface="EUAlbertina"/>
              </a:rPr>
              <a:t>Source: PCF with data from EU Cohesion website.</a:t>
            </a:r>
            <a:endParaRPr lang="en-DE" sz="900" dirty="0">
              <a:latin typeface="+mj-lt"/>
              <a:ea typeface="Times New Roman" panose="02020603050405020304" pitchFamily="18" charset="0"/>
            </a:endParaRPr>
          </a:p>
          <a:p>
            <a:pPr>
              <a:defRPr/>
            </a:pPr>
            <a:endParaRPr lang="en-DE" dirty="0"/>
          </a:p>
        </p:txBody>
      </p:sp>
      <p:pic>
        <p:nvPicPr>
          <p:cNvPr id="23557" name="Picture 1" descr="A diagram of a graph&#10;&#10;Description automatically generated with medium confidence">
            <a:extLst>
              <a:ext uri="{FF2B5EF4-FFF2-40B4-BE49-F238E27FC236}">
                <a16:creationId xmlns:a16="http://schemas.microsoft.com/office/drawing/2014/main" id="{28C97769-5BCB-6CCC-A732-76F7759C303C}"/>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483768" y="1700808"/>
            <a:ext cx="5760120" cy="434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9155EB1-A739-2BEB-EB4C-53D32BA70970}"/>
              </a:ext>
            </a:extLst>
          </p:cNvPr>
          <p:cNvSpPr txBox="1"/>
          <p:nvPr/>
        </p:nvSpPr>
        <p:spPr>
          <a:xfrm>
            <a:off x="107329" y="1362254"/>
            <a:ext cx="2304703" cy="338554"/>
          </a:xfrm>
          <a:prstGeom prst="rect">
            <a:avLst/>
          </a:prstGeom>
          <a:noFill/>
        </p:spPr>
        <p:txBody>
          <a:bodyPr wrap="square">
            <a:spAutoFit/>
          </a:bodyPr>
          <a:lstStyle/>
          <a:p>
            <a:r>
              <a:rPr lang="en-GB" altLang="en-US" sz="1600" dirty="0">
                <a:solidFill>
                  <a:srgbClr val="333399"/>
                </a:solidFill>
                <a:latin typeface="Arial Black" panose="020B0604020202020204" pitchFamily="34" charset="0"/>
              </a:rPr>
              <a:t>Holistic approach:</a:t>
            </a:r>
            <a:endParaRPr lang="en-GB" sz="1600" dirty="0"/>
          </a:p>
        </p:txBody>
      </p:sp>
      <p:pic>
        <p:nvPicPr>
          <p:cNvPr id="4" name="Picture 1" descr="A diagram of a graph&#10;&#10;Description automatically generated with medium confidence">
            <a:extLst>
              <a:ext uri="{FF2B5EF4-FFF2-40B4-BE49-F238E27FC236}">
                <a16:creationId xmlns:a16="http://schemas.microsoft.com/office/drawing/2014/main" id="{2B4E5F2B-53C0-3F18-41CD-6EEEF766A05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483768" y="1307655"/>
            <a:ext cx="5760120" cy="39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a:extLst>
              <a:ext uri="{FF2B5EF4-FFF2-40B4-BE49-F238E27FC236}">
                <a16:creationId xmlns:a16="http://schemas.microsoft.com/office/drawing/2014/main" id="{A2A8DAE0-7468-6183-7A8B-2F995771100B}"/>
              </a:ext>
            </a:extLst>
          </p:cNvPr>
          <p:cNvSpPr>
            <a:spLocks noGrp="1"/>
          </p:cNvSpPr>
          <p:nvPr>
            <p:ph idx="1"/>
          </p:nvPr>
        </p:nvSpPr>
        <p:spPr>
          <a:xfrm>
            <a:off x="395535" y="1021279"/>
            <a:ext cx="4010857" cy="395288"/>
          </a:xfrm>
        </p:spPr>
        <p:txBody>
          <a:bodyPr/>
          <a:lstStyle/>
          <a:p>
            <a:pPr eaLnBrk="1" hangingPunct="1">
              <a:lnSpc>
                <a:spcPct val="90000"/>
              </a:lnSpc>
              <a:spcBef>
                <a:spcPct val="0"/>
              </a:spcBef>
              <a:buClr>
                <a:srgbClr val="009999"/>
              </a:buClr>
              <a:buFontTx/>
              <a:buNone/>
              <a:defRPr/>
            </a:pPr>
            <a:r>
              <a:rPr lang="en-GB" altLang="en-US" sz="1600" dirty="0">
                <a:solidFill>
                  <a:srgbClr val="333399"/>
                </a:solidFill>
                <a:latin typeface="Arial Black" panose="020B0604020202020204" pitchFamily="34" charset="0"/>
              </a:rPr>
              <a:t>Comprehensive approach:</a:t>
            </a:r>
            <a:endParaRPr lang="en-GB" altLang="en-US" sz="1600" dirty="0">
              <a:solidFill>
                <a:srgbClr val="808080"/>
              </a:solidFill>
              <a:cs typeface="Arial" panose="020B0604020202020204" pitchFamily="34" charset="0"/>
            </a:endParaRPr>
          </a:p>
          <a:p>
            <a:pPr eaLnBrk="1" hangingPunct="1">
              <a:lnSpc>
                <a:spcPct val="90000"/>
              </a:lnSpc>
              <a:spcBef>
                <a:spcPct val="0"/>
              </a:spcBef>
              <a:buClr>
                <a:srgbClr val="333399"/>
              </a:buClr>
              <a:buFont typeface="Wingdings" pitchFamily="2" charset="2"/>
              <a:buChar char="§"/>
              <a:defRPr/>
            </a:pPr>
            <a:endParaRPr lang="en-GB" altLang="en-US" sz="1600" dirty="0">
              <a:solidFill>
                <a:srgbClr val="808080"/>
              </a:solidFill>
              <a:cs typeface="Arial" panose="020B0604020202020204" pitchFamily="34" charset="0"/>
            </a:endParaRPr>
          </a:p>
          <a:p>
            <a:pPr marL="0" indent="0" eaLnBrk="1" hangingPunct="1">
              <a:lnSpc>
                <a:spcPct val="90000"/>
              </a:lnSpc>
              <a:spcBef>
                <a:spcPct val="0"/>
              </a:spcBef>
              <a:buClr>
                <a:srgbClr val="333399"/>
              </a:buClr>
              <a:buFontTx/>
              <a:buNone/>
              <a:defRPr/>
            </a:pPr>
            <a:endParaRPr lang="en-GB" altLang="en-US" sz="2400" dirty="0">
              <a:solidFill>
                <a:srgbClr val="808080"/>
              </a:solidFill>
              <a:cs typeface="Arial" panose="020B0604020202020204" pitchFamily="34" charset="0"/>
            </a:endParaRPr>
          </a:p>
        </p:txBody>
      </p:sp>
      <p:sp>
        <p:nvSpPr>
          <p:cNvPr id="4100" name="Date Placeholder 3">
            <a:extLst>
              <a:ext uri="{FF2B5EF4-FFF2-40B4-BE49-F238E27FC236}">
                <a16:creationId xmlns:a16="http://schemas.microsoft.com/office/drawing/2014/main" id="{F6256F10-7D5F-1500-FDFE-E412710519E9}"/>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3D887306-2FA4-D668-E245-B4A235E18F80}"/>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13317" name="Slide Number Placeholder 5">
            <a:extLst>
              <a:ext uri="{FF2B5EF4-FFF2-40B4-BE49-F238E27FC236}">
                <a16:creationId xmlns:a16="http://schemas.microsoft.com/office/drawing/2014/main" id="{7C7CAAB1-DCF1-3C1D-7DE5-F43471949C98}"/>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0A1449-4DFC-C449-8EA4-FB7DA80E9B47}" type="slidenum">
              <a:rPr lang="en-GB" altLang="en-US" sz="1200" smtClean="0">
                <a:solidFill>
                  <a:schemeClr val="bg1"/>
                </a:solidFill>
              </a:rPr>
              <a:pPr>
                <a:spcBef>
                  <a:spcPct val="0"/>
                </a:spcBef>
                <a:buFontTx/>
                <a:buNone/>
              </a:pPr>
              <a:t>11</a:t>
            </a:fld>
            <a:endParaRPr lang="en-GB" altLang="en-US" sz="1200">
              <a:solidFill>
                <a:schemeClr val="bg1"/>
              </a:solidFill>
            </a:endParaRPr>
          </a:p>
        </p:txBody>
      </p:sp>
      <p:sp>
        <p:nvSpPr>
          <p:cNvPr id="7" name="TextBox 6">
            <a:extLst>
              <a:ext uri="{FF2B5EF4-FFF2-40B4-BE49-F238E27FC236}">
                <a16:creationId xmlns:a16="http://schemas.microsoft.com/office/drawing/2014/main" id="{C221DC97-7BE0-2BCB-B4D0-87981E907289}"/>
              </a:ext>
            </a:extLst>
          </p:cNvPr>
          <p:cNvSpPr txBox="1"/>
          <p:nvPr/>
        </p:nvSpPr>
        <p:spPr>
          <a:xfrm>
            <a:off x="6418153" y="6168676"/>
            <a:ext cx="2592834" cy="254000"/>
          </a:xfrm>
          <a:prstGeom prst="rect">
            <a:avLst/>
          </a:prstGeom>
          <a:noFill/>
        </p:spPr>
        <p:txBody>
          <a:bodyPr wrap="square">
            <a:spAutoFit/>
          </a:bodyPr>
          <a:lstStyle/>
          <a:p>
            <a:pPr algn="just">
              <a:lnSpc>
                <a:spcPct val="115000"/>
              </a:lnSpc>
              <a:spcAft>
                <a:spcPts val="600"/>
              </a:spcAft>
              <a:defRPr/>
            </a:pPr>
            <a:r>
              <a:rPr lang="en-GB" sz="1000" dirty="0">
                <a:solidFill>
                  <a:srgbClr val="000000"/>
                </a:solidFill>
                <a:latin typeface="+mj-lt"/>
                <a:ea typeface="Times New Roman" panose="02020603050405020304" pitchFamily="18" charset="0"/>
                <a:cs typeface="EUAlbertina"/>
              </a:rPr>
              <a:t>Source:</a:t>
            </a:r>
            <a:r>
              <a:rPr lang="en-GB" sz="1000" b="1" dirty="0">
                <a:solidFill>
                  <a:srgbClr val="000000"/>
                </a:solidFill>
                <a:latin typeface="+mj-lt"/>
                <a:ea typeface="Times New Roman" panose="02020603050405020304" pitchFamily="18" charset="0"/>
                <a:cs typeface="EUAlbertina"/>
              </a:rPr>
              <a:t> </a:t>
            </a:r>
            <a:r>
              <a:rPr lang="en-GB" sz="1000" dirty="0">
                <a:solidFill>
                  <a:srgbClr val="000000"/>
                </a:solidFill>
                <a:latin typeface="+mj-lt"/>
                <a:ea typeface="Times New Roman" panose="02020603050405020304" pitchFamily="18" charset="0"/>
                <a:cs typeface="EUAlbertina"/>
              </a:rPr>
              <a:t>PCF and Cohesion Funds website</a:t>
            </a:r>
            <a:endParaRPr lang="en-DE" sz="1000" dirty="0">
              <a:latin typeface="+mj-lt"/>
              <a:ea typeface="Times New Roman" panose="02020603050405020304" pitchFamily="18" charset="0"/>
            </a:endParaRPr>
          </a:p>
        </p:txBody>
      </p:sp>
      <p:pic>
        <p:nvPicPr>
          <p:cNvPr id="6" name="Picture 5" descr="A pie chart with numbers and a diagram&#10;&#10;Description automatically generated">
            <a:extLst>
              <a:ext uri="{FF2B5EF4-FFF2-40B4-BE49-F238E27FC236}">
                <a16:creationId xmlns:a16="http://schemas.microsoft.com/office/drawing/2014/main" id="{52156514-C6CF-7A2D-6C2B-63E9E5F672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5535" y="1721242"/>
            <a:ext cx="4010859" cy="3147635"/>
          </a:xfrm>
          <a:prstGeom prst="rect">
            <a:avLst/>
          </a:prstGeom>
        </p:spPr>
      </p:pic>
      <p:pic>
        <p:nvPicPr>
          <p:cNvPr id="8" name="Picture 7" descr="A pie chart with numbers and a diagram&#10;&#10;Description automatically generated">
            <a:extLst>
              <a:ext uri="{FF2B5EF4-FFF2-40B4-BE49-F238E27FC236}">
                <a16:creationId xmlns:a16="http://schemas.microsoft.com/office/drawing/2014/main" id="{367121F2-D008-86DE-46DB-F59D186128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5536" y="1421358"/>
            <a:ext cx="4010858" cy="288032"/>
          </a:xfrm>
          <a:prstGeom prst="rect">
            <a:avLst/>
          </a:prstGeom>
        </p:spPr>
      </p:pic>
      <p:pic>
        <p:nvPicPr>
          <p:cNvPr id="10" name="Picture 9" descr="A close-up of a graph&#10;&#10;Description automatically generated">
            <a:extLst>
              <a:ext uri="{FF2B5EF4-FFF2-40B4-BE49-F238E27FC236}">
                <a16:creationId xmlns:a16="http://schemas.microsoft.com/office/drawing/2014/main" id="{4C011A18-6C70-4E04-CD5C-EE98C849F8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
          <a:stretch/>
        </p:blipFill>
        <p:spPr>
          <a:xfrm>
            <a:off x="4572331" y="1721242"/>
            <a:ext cx="4251925" cy="3147635"/>
          </a:xfrm>
          <a:prstGeom prst="rect">
            <a:avLst/>
          </a:prstGeom>
        </p:spPr>
      </p:pic>
      <p:pic>
        <p:nvPicPr>
          <p:cNvPr id="11" name="Picture 10" descr="A close-up of a graph&#10;&#10;Description automatically generated">
            <a:extLst>
              <a:ext uri="{FF2B5EF4-FFF2-40B4-BE49-F238E27FC236}">
                <a16:creationId xmlns:a16="http://schemas.microsoft.com/office/drawing/2014/main" id="{DA4B68B8-3B7D-AB44-2A00-FDF9561C645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2331" y="1418088"/>
            <a:ext cx="4251925" cy="307356"/>
          </a:xfrm>
          <a:prstGeom prst="rect">
            <a:avLst/>
          </a:prstGeom>
        </p:spPr>
      </p:pic>
      <p:sp>
        <p:nvSpPr>
          <p:cNvPr id="12" name="Content Placeholder 2">
            <a:extLst>
              <a:ext uri="{FF2B5EF4-FFF2-40B4-BE49-F238E27FC236}">
                <a16:creationId xmlns:a16="http://schemas.microsoft.com/office/drawing/2014/main" id="{29C850BE-AB92-98C7-923F-9BE012EAD272}"/>
              </a:ext>
            </a:extLst>
          </p:cNvPr>
          <p:cNvSpPr txBox="1">
            <a:spLocks/>
          </p:cNvSpPr>
          <p:nvPr/>
        </p:nvSpPr>
        <p:spPr bwMode="auto">
          <a:xfrm>
            <a:off x="4572000" y="1065245"/>
            <a:ext cx="2901469" cy="3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3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spcBef>
                <a:spcPct val="0"/>
              </a:spcBef>
              <a:buClr>
                <a:srgbClr val="009999"/>
              </a:buClr>
              <a:buFontTx/>
              <a:buNone/>
              <a:defRPr/>
            </a:pPr>
            <a:r>
              <a:rPr lang="en-GB" altLang="en-US" sz="1600" kern="0" dirty="0">
                <a:solidFill>
                  <a:srgbClr val="333399"/>
                </a:solidFill>
                <a:latin typeface="Arial Black" panose="020B0604020202020204" pitchFamily="34" charset="0"/>
              </a:rPr>
              <a:t>Simple approach:</a:t>
            </a:r>
            <a:endParaRPr lang="en-GB" altLang="en-US" sz="1600" kern="0" dirty="0">
              <a:solidFill>
                <a:srgbClr val="808080"/>
              </a:solidFill>
              <a:cs typeface="Arial" panose="020B0604020202020204" pitchFamily="34" charset="0"/>
            </a:endParaRPr>
          </a:p>
        </p:txBody>
      </p:sp>
      <p:sp>
        <p:nvSpPr>
          <p:cNvPr id="14" name="TextBox 13">
            <a:extLst>
              <a:ext uri="{FF2B5EF4-FFF2-40B4-BE49-F238E27FC236}">
                <a16:creationId xmlns:a16="http://schemas.microsoft.com/office/drawing/2014/main" id="{7F92F720-0097-583B-9C3D-31CB7005394D}"/>
              </a:ext>
            </a:extLst>
          </p:cNvPr>
          <p:cNvSpPr txBox="1"/>
          <p:nvPr/>
        </p:nvSpPr>
        <p:spPr>
          <a:xfrm>
            <a:off x="232529" y="5131141"/>
            <a:ext cx="8678941" cy="978729"/>
          </a:xfrm>
          <a:prstGeom prst="rect">
            <a:avLst/>
          </a:prstGeom>
          <a:noFill/>
        </p:spPr>
        <p:txBody>
          <a:bodyPr wrap="square">
            <a:spAutoFit/>
          </a:bodyPr>
          <a:lstStyle/>
          <a:p>
            <a:pPr marL="285750" marR="0" lvl="0" indent="-285750" algn="l" defTabSz="914400" rtl="0" eaLnBrk="1" fontAlgn="base" latinLnBrk="0" hangingPunct="1">
              <a:lnSpc>
                <a:spcPct val="90000"/>
              </a:lnSpc>
              <a:spcBef>
                <a:spcPct val="0"/>
              </a:spcBef>
              <a:spcAft>
                <a:spcPts val="600"/>
              </a:spcAft>
              <a:buClr>
                <a:srgbClr val="333399"/>
              </a:buClr>
              <a:buSzTx/>
              <a:buFont typeface="Wingdings" pitchFamily="2" charset="2"/>
              <a:buChar char="§"/>
              <a:tabLst/>
              <a:defRPr/>
            </a:pPr>
            <a:r>
              <a:rPr kumimoji="0" lang="en-GB" altLang="en-US" sz="1600" b="0" i="0" u="none" strike="noStrike" kern="1200" cap="none" spc="0" normalizeH="0" baseline="0" noProof="0" dirty="0">
                <a:ln>
                  <a:noFill/>
                </a:ln>
                <a:solidFill>
                  <a:srgbClr val="808080"/>
                </a:solidFill>
                <a:effectLst/>
                <a:uLnTx/>
                <a:uFillTx/>
                <a:latin typeface="Arial" panose="020B0604020202020204" pitchFamily="34" charset="0"/>
                <a:ea typeface="+mn-ea"/>
                <a:cs typeface="Arial" panose="020B0604020202020204" pitchFamily="34" charset="0"/>
              </a:rPr>
              <a:t>The Cohesion Policy funding did not have a direct impact on the 2022 fire season. However, investments since the 2014 cycle have contributed to reducing the risk of extreme wildfires by building capacity for response systems, implementing landscape management approaches, and raising risk awareness amongst the population.</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0684EFE6-1125-09CE-4975-F767C373BBC4}"/>
              </a:ext>
            </a:extLst>
          </p:cNvPr>
          <p:cNvSpPr>
            <a:spLocks noGrp="1" noChangeArrowheads="1"/>
          </p:cNvSpPr>
          <p:nvPr>
            <p:ph type="title"/>
          </p:nvPr>
        </p:nvSpPr>
        <p:spPr>
          <a:xfrm>
            <a:off x="468313" y="1052513"/>
            <a:ext cx="8229600" cy="792162"/>
          </a:xfrm>
        </p:spPr>
        <p:txBody>
          <a:bodyPr/>
          <a:lstStyle/>
          <a:p>
            <a:pPr algn="ctr"/>
            <a:r>
              <a:rPr lang="en-GB" altLang="en-US" sz="2400">
                <a:solidFill>
                  <a:srgbClr val="808080"/>
                </a:solidFill>
                <a:latin typeface="Arial Black" panose="020B0604020202020204" pitchFamily="34" charset="0"/>
              </a:rPr>
              <a:t>4. Discussion and assessment of relevant funding impacts on wildfire management</a:t>
            </a:r>
            <a:br>
              <a:rPr lang="en-GB" altLang="en-US" sz="2400">
                <a:solidFill>
                  <a:srgbClr val="808080"/>
                </a:solidFill>
                <a:latin typeface="Arial Black" panose="020B0604020202020204" pitchFamily="34" charset="0"/>
              </a:rPr>
            </a:br>
            <a:endParaRPr lang="en-GB" altLang="en-US" sz="2000"/>
          </a:p>
        </p:txBody>
      </p:sp>
      <p:sp>
        <p:nvSpPr>
          <p:cNvPr id="4100" name="Date Placeholder 3">
            <a:extLst>
              <a:ext uri="{FF2B5EF4-FFF2-40B4-BE49-F238E27FC236}">
                <a16:creationId xmlns:a16="http://schemas.microsoft.com/office/drawing/2014/main" id="{EAA63634-0706-0885-6332-1A6A630A587C}"/>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D03C5B03-6E81-7096-E47A-CA5E2FDF07DE}"/>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16388" name="Slide Number Placeholder 5">
            <a:extLst>
              <a:ext uri="{FF2B5EF4-FFF2-40B4-BE49-F238E27FC236}">
                <a16:creationId xmlns:a16="http://schemas.microsoft.com/office/drawing/2014/main" id="{CE9A4A6C-7D8A-28D0-2E47-AF5BD1040161}"/>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A90C55-85D5-334C-B73C-53EF0B23D4D7}" type="slidenum">
              <a:rPr lang="en-GB" altLang="en-US" sz="1200" smtClean="0">
                <a:solidFill>
                  <a:schemeClr val="bg1"/>
                </a:solidFill>
              </a:rPr>
              <a:pPr>
                <a:spcBef>
                  <a:spcPct val="0"/>
                </a:spcBef>
                <a:buFontTx/>
                <a:buNone/>
              </a:pPr>
              <a:t>12</a:t>
            </a:fld>
            <a:endParaRPr lang="en-GB" altLang="en-US" sz="1200">
              <a:solidFill>
                <a:schemeClr val="bg1"/>
              </a:solidFill>
            </a:endParaRPr>
          </a:p>
        </p:txBody>
      </p:sp>
      <p:pic>
        <p:nvPicPr>
          <p:cNvPr id="16389" name="Picture 2" descr="A chart with different colored boxes&#10;&#10;Description automatically generated with medium confidence">
            <a:extLst>
              <a:ext uri="{FF2B5EF4-FFF2-40B4-BE49-F238E27FC236}">
                <a16:creationId xmlns:a16="http://schemas.microsoft.com/office/drawing/2014/main" id="{930AAF77-EAC6-BC4F-29AA-B272D206062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16238" y="1989138"/>
            <a:ext cx="513397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4">
            <a:extLst>
              <a:ext uri="{FF2B5EF4-FFF2-40B4-BE49-F238E27FC236}">
                <a16:creationId xmlns:a16="http://schemas.microsoft.com/office/drawing/2014/main" id="{4D8DE613-FB28-B6E5-852C-DABFFBCAA519}"/>
              </a:ext>
            </a:extLst>
          </p:cNvPr>
          <p:cNvSpPr txBox="1">
            <a:spLocks noChangeArrowheads="1"/>
          </p:cNvSpPr>
          <p:nvPr/>
        </p:nvSpPr>
        <p:spPr bwMode="auto">
          <a:xfrm>
            <a:off x="468313" y="5013325"/>
            <a:ext cx="24479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DE" sz="800" dirty="0">
                <a:latin typeface="Myriad Pro" panose="020B0503030403020204" pitchFamily="34" charset="0"/>
                <a:cs typeface="Times New Roman" panose="02020603050405020304" pitchFamily="18" charset="0"/>
              </a:rPr>
              <a:t>Source: PCF (authors analysis). Note: Based on the available information, the table analyses the perceived current appropriateness of the Cohesion Policy to ensure wildlife and nature conservation, prevent and tackle forests fires, and secure a rapid economic recovery offering a suggested level of fitness for each relevant policy/ fund based on how funds were used. </a:t>
            </a:r>
            <a:endParaRPr lang="en-DE" altLang="en-DE" sz="800" dirty="0"/>
          </a:p>
        </p:txBody>
      </p:sp>
      <p:sp>
        <p:nvSpPr>
          <p:cNvPr id="16391" name="TextBox 6">
            <a:extLst>
              <a:ext uri="{FF2B5EF4-FFF2-40B4-BE49-F238E27FC236}">
                <a16:creationId xmlns:a16="http://schemas.microsoft.com/office/drawing/2014/main" id="{0C85755A-FA96-733D-4DDC-8FBD14D6C5E2}"/>
              </a:ext>
            </a:extLst>
          </p:cNvPr>
          <p:cNvSpPr txBox="1">
            <a:spLocks noChangeArrowheads="1"/>
          </p:cNvSpPr>
          <p:nvPr/>
        </p:nvSpPr>
        <p:spPr bwMode="auto">
          <a:xfrm>
            <a:off x="481013" y="2241550"/>
            <a:ext cx="24352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DE" sz="1800" i="1">
                <a:latin typeface="Myriad Pro" panose="020B0503030403020204" pitchFamily="34" charset="0"/>
                <a:cs typeface="Times New Roman" panose="02020603050405020304" pitchFamily="18" charset="0"/>
              </a:rPr>
              <a:t>Appropriateness of evaluated funding schemes fit to Integrated Fire Management</a:t>
            </a:r>
            <a:r>
              <a:rPr lang="en-DE" altLang="en-DE" sz="1800"/>
              <a:t> </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a:extLst>
              <a:ext uri="{FF2B5EF4-FFF2-40B4-BE49-F238E27FC236}">
                <a16:creationId xmlns:a16="http://schemas.microsoft.com/office/drawing/2014/main" id="{E0337A22-3826-AF55-C11D-4E5D012A4FBE}"/>
              </a:ext>
            </a:extLst>
          </p:cNvPr>
          <p:cNvSpPr>
            <a:spLocks noGrp="1"/>
          </p:cNvSpPr>
          <p:nvPr>
            <p:ph idx="1"/>
          </p:nvPr>
        </p:nvSpPr>
        <p:spPr>
          <a:xfrm>
            <a:off x="341016" y="908720"/>
            <a:ext cx="8352928" cy="5256584"/>
          </a:xfrm>
        </p:spPr>
        <p:txBody>
          <a:bodyPr/>
          <a:lstStyle/>
          <a:p>
            <a:pPr eaLnBrk="1" hangingPunct="1">
              <a:lnSpc>
                <a:spcPct val="90000"/>
              </a:lnSpc>
              <a:spcBef>
                <a:spcPct val="0"/>
              </a:spcBef>
              <a:buClr>
                <a:srgbClr val="009999"/>
              </a:buClr>
              <a:buFontTx/>
              <a:buNone/>
              <a:defRPr/>
            </a:pPr>
            <a:r>
              <a:rPr lang="de-DE" altLang="en-US" sz="1600" dirty="0">
                <a:solidFill>
                  <a:srgbClr val="333399"/>
                </a:solidFill>
                <a:latin typeface="Arial Black" panose="020B0604020202020204" pitchFamily="34" charset="0"/>
              </a:rPr>
              <a:t>Key </a:t>
            </a:r>
            <a:r>
              <a:rPr lang="de-DE" altLang="en-US" sz="1600" dirty="0" err="1">
                <a:solidFill>
                  <a:srgbClr val="333399"/>
                </a:solidFill>
                <a:latin typeface="Arial Black" panose="020B0604020202020204" pitchFamily="34" charset="0"/>
              </a:rPr>
              <a:t>Findings</a:t>
            </a:r>
            <a:endParaRPr lang="de-DE" altLang="en-US" sz="1600" dirty="0">
              <a:solidFill>
                <a:srgbClr val="333399"/>
              </a:solidFill>
              <a:latin typeface="Arial Black" panose="020B0604020202020204" pitchFamily="34" charset="0"/>
            </a:endParaRPr>
          </a:p>
          <a:p>
            <a:pPr eaLnBrk="1" hangingPunct="1">
              <a:lnSpc>
                <a:spcPct val="90000"/>
              </a:lnSpc>
              <a:spcBef>
                <a:spcPct val="0"/>
              </a:spcBef>
              <a:buClr>
                <a:srgbClr val="009999"/>
              </a:buClr>
              <a:buFontTx/>
              <a:buNone/>
              <a:defRPr/>
            </a:pPr>
            <a:endParaRPr lang="en-GB" altLang="en-US" sz="1600" dirty="0">
              <a:solidFill>
                <a:srgbClr val="808080"/>
              </a:solidFill>
              <a:cs typeface="Arial" panose="020B0604020202020204" pitchFamily="34" charset="0"/>
            </a:endParaRPr>
          </a:p>
          <a:p>
            <a:pPr eaLnBrk="1" hangingPunct="1">
              <a:spcBef>
                <a:spcPts val="20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Management of Cohesion Policy funds between the EU and national agencies difficult to understand, access, and properly use, reducing potential impact on wildfire management. </a:t>
            </a:r>
          </a:p>
          <a:p>
            <a:pPr eaLnBrk="1" hangingPunct="1">
              <a:spcBef>
                <a:spcPts val="20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Wildfire management expertise lacking within ministries / agencies responsible for designing and implementing programmes leading to oversimplified investments that only focus on preparedness and response.</a:t>
            </a:r>
          </a:p>
          <a:p>
            <a:pPr eaLnBrk="1" hangingPunct="1">
              <a:spcBef>
                <a:spcPts val="20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Measures for fire detection and response well-funded, but net impact on nature preservation is unclear. More burned protected areas indicate wildfire risks not mitigated.</a:t>
            </a:r>
          </a:p>
          <a:p>
            <a:pPr eaLnBrk="1" hangingPunct="1">
              <a:spcBef>
                <a:spcPts val="20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Experts advocate for more proactive measures like fuel management and prescribed fire application, to ensure a balanced approach: prevention and landscape resilience over mere fire suppression.</a:t>
            </a:r>
          </a:p>
          <a:p>
            <a:pPr eaLnBrk="1" hangingPunct="1">
              <a:spcBef>
                <a:spcPts val="20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Adequate training and capacity building is lacking; only a few countries (e.g., Spain, Croatia, and Portugal) assess firefighters as being adequately trained for current / future wildfire challenges and many countries expressed concerns about over-dependence on aircraft or water-based approaches.</a:t>
            </a:r>
          </a:p>
          <a:p>
            <a:pPr eaLnBrk="1" hangingPunct="1">
              <a:lnSpc>
                <a:spcPct val="90000"/>
              </a:lnSpc>
              <a:spcBef>
                <a:spcPct val="0"/>
              </a:spcBef>
              <a:spcAft>
                <a:spcPts val="600"/>
              </a:spcAft>
              <a:buClr>
                <a:srgbClr val="333399"/>
              </a:buClr>
              <a:buFont typeface="Wingdings" pitchFamily="2" charset="2"/>
              <a:buChar char="§"/>
              <a:defRPr/>
            </a:pPr>
            <a:endParaRPr lang="en-GB" altLang="en-US" sz="1600" dirty="0">
              <a:solidFill>
                <a:srgbClr val="808080"/>
              </a:solidFill>
              <a:highlight>
                <a:srgbClr val="FFFF00"/>
              </a:highlight>
              <a:cs typeface="Arial" panose="020B0604020202020204" pitchFamily="34" charset="0"/>
            </a:endParaRPr>
          </a:p>
          <a:p>
            <a:pPr marL="0" indent="0" eaLnBrk="1" hangingPunct="1">
              <a:lnSpc>
                <a:spcPct val="90000"/>
              </a:lnSpc>
              <a:spcBef>
                <a:spcPct val="0"/>
              </a:spcBef>
              <a:buClr>
                <a:srgbClr val="333399"/>
              </a:buClr>
              <a:buFontTx/>
              <a:buNone/>
              <a:defRPr/>
            </a:pPr>
            <a:endParaRPr lang="en-GB" altLang="en-US" sz="2400" dirty="0">
              <a:solidFill>
                <a:srgbClr val="808080"/>
              </a:solidFill>
              <a:cs typeface="Arial" panose="020B0604020202020204" pitchFamily="34" charset="0"/>
            </a:endParaRPr>
          </a:p>
        </p:txBody>
      </p:sp>
      <p:sp>
        <p:nvSpPr>
          <p:cNvPr id="4100" name="Date Placeholder 3">
            <a:extLst>
              <a:ext uri="{FF2B5EF4-FFF2-40B4-BE49-F238E27FC236}">
                <a16:creationId xmlns:a16="http://schemas.microsoft.com/office/drawing/2014/main" id="{75D0BF29-D3E6-4460-A552-70851809A503}"/>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1F4FB86C-C424-BA31-CB99-83DD401F3C4A}"/>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14341" name="Slide Number Placeholder 5">
            <a:extLst>
              <a:ext uri="{FF2B5EF4-FFF2-40B4-BE49-F238E27FC236}">
                <a16:creationId xmlns:a16="http://schemas.microsoft.com/office/drawing/2014/main" id="{C4F5D6AE-4607-9593-AD85-3FBE2DAE7413}"/>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6F2FF1-61EC-C840-B0CF-42D6813573E5}" type="slidenum">
              <a:rPr lang="en-GB" altLang="en-US" sz="1200" smtClean="0">
                <a:solidFill>
                  <a:schemeClr val="bg1"/>
                </a:solidFill>
              </a:rPr>
              <a:pPr>
                <a:spcBef>
                  <a:spcPct val="0"/>
                </a:spcBef>
                <a:buFontTx/>
                <a:buNone/>
              </a:pPr>
              <a:t>13</a:t>
            </a:fld>
            <a:endParaRPr lang="en-GB" altLang="en-US" sz="1200">
              <a:solidFill>
                <a:schemeClr val="bg1"/>
              </a:solidFill>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879F7452-A07F-F4C4-9754-C0C12EDF8300}"/>
              </a:ext>
            </a:extLst>
          </p:cNvPr>
          <p:cNvSpPr>
            <a:spLocks noGrp="1" noChangeArrowheads="1"/>
          </p:cNvSpPr>
          <p:nvPr>
            <p:ph type="title"/>
          </p:nvPr>
        </p:nvSpPr>
        <p:spPr>
          <a:xfrm>
            <a:off x="468313" y="1052513"/>
            <a:ext cx="8229600" cy="792162"/>
          </a:xfrm>
        </p:spPr>
        <p:txBody>
          <a:bodyPr/>
          <a:lstStyle/>
          <a:p>
            <a:pPr algn="ctr"/>
            <a:r>
              <a:rPr lang="en-GB" altLang="en-US" sz="2400">
                <a:solidFill>
                  <a:srgbClr val="808080"/>
                </a:solidFill>
                <a:latin typeface="Arial Black" panose="020B0604020202020204" pitchFamily="34" charset="0"/>
              </a:rPr>
              <a:t>5. Further considerations</a:t>
            </a:r>
            <a:br>
              <a:rPr lang="en-GB" altLang="en-US" sz="2400">
                <a:solidFill>
                  <a:srgbClr val="808080"/>
                </a:solidFill>
                <a:latin typeface="Arial Black" panose="020B0604020202020204" pitchFamily="34" charset="0"/>
              </a:rPr>
            </a:br>
            <a:endParaRPr lang="en-GB" altLang="en-US" sz="2000"/>
          </a:p>
        </p:txBody>
      </p:sp>
      <p:sp>
        <p:nvSpPr>
          <p:cNvPr id="7171" name="Content Placeholder 2">
            <a:extLst>
              <a:ext uri="{FF2B5EF4-FFF2-40B4-BE49-F238E27FC236}">
                <a16:creationId xmlns:a16="http://schemas.microsoft.com/office/drawing/2014/main" id="{3C548DE4-6444-942D-B7C5-69B811EF4167}"/>
              </a:ext>
            </a:extLst>
          </p:cNvPr>
          <p:cNvSpPr>
            <a:spLocks noGrp="1"/>
          </p:cNvSpPr>
          <p:nvPr>
            <p:ph idx="1"/>
          </p:nvPr>
        </p:nvSpPr>
        <p:spPr>
          <a:xfrm>
            <a:off x="318294" y="1506567"/>
            <a:ext cx="8574186" cy="1274361"/>
          </a:xfrm>
        </p:spPr>
        <p:txBody>
          <a:bodyPr/>
          <a:lstStyle/>
          <a:p>
            <a:pPr eaLnBrk="1" hangingPunct="1">
              <a:lnSpc>
                <a:spcPct val="90000"/>
              </a:lnSpc>
              <a:spcBef>
                <a:spcPct val="0"/>
              </a:spcBef>
              <a:buClr>
                <a:srgbClr val="009999"/>
              </a:buClr>
              <a:buFontTx/>
              <a:buNone/>
              <a:defRPr/>
            </a:pPr>
            <a:r>
              <a:rPr lang="de-DE" altLang="en-US" sz="1600" dirty="0">
                <a:solidFill>
                  <a:srgbClr val="333399"/>
                </a:solidFill>
                <a:latin typeface="Arial Black" panose="020B0604020202020204" pitchFamily="34" charset="0"/>
              </a:rPr>
              <a:t>Key </a:t>
            </a:r>
            <a:r>
              <a:rPr lang="de-DE" altLang="en-US" sz="1600" dirty="0" err="1">
                <a:solidFill>
                  <a:srgbClr val="333399"/>
                </a:solidFill>
                <a:latin typeface="Arial Black" panose="020B0604020202020204" pitchFamily="34" charset="0"/>
              </a:rPr>
              <a:t>Findings</a:t>
            </a:r>
            <a:endParaRPr lang="en-GB" altLang="en-US" sz="1600" dirty="0">
              <a:solidFill>
                <a:srgbClr val="808080"/>
              </a:solidFill>
              <a:cs typeface="Arial" panose="020B0604020202020204" pitchFamily="34" charset="0"/>
            </a:endParaRPr>
          </a:p>
          <a:p>
            <a:pPr eaLnBrk="1" hangingPunct="1">
              <a:lnSpc>
                <a:spcPct val="90000"/>
              </a:lnSpc>
              <a:spcBef>
                <a:spcPct val="0"/>
              </a:spcBef>
              <a:spcAft>
                <a:spcPts val="600"/>
              </a:spcAft>
              <a:buClr>
                <a:srgbClr val="333399"/>
              </a:buClr>
              <a:buFont typeface="Wingdings" pitchFamily="2" charset="2"/>
              <a:buChar char="§"/>
              <a:defRPr/>
            </a:pPr>
            <a:r>
              <a:rPr lang="en-GB" altLang="en-US" sz="1600" dirty="0">
                <a:solidFill>
                  <a:srgbClr val="808080"/>
                </a:solidFill>
              </a:rPr>
              <a:t>European Institutions should align funding instruments to work closely with accumulated expertise of international organizations and other institutions in fire management.</a:t>
            </a:r>
          </a:p>
          <a:p>
            <a:pPr eaLnBrk="1" hangingPunct="1">
              <a:lnSpc>
                <a:spcPct val="90000"/>
              </a:lnSpc>
              <a:spcBef>
                <a:spcPct val="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Climate-smart Sustainable Forest Management contributes to fire prevention, reduces fire intensity and severity, and promotes faster and more effective post-fire regeneration.</a:t>
            </a:r>
            <a:endParaRPr lang="en-GB" altLang="en-US" sz="2400" dirty="0">
              <a:solidFill>
                <a:srgbClr val="808080"/>
              </a:solidFill>
              <a:cs typeface="Arial" panose="020B0604020202020204" pitchFamily="34" charset="0"/>
            </a:endParaRPr>
          </a:p>
        </p:txBody>
      </p:sp>
      <p:sp>
        <p:nvSpPr>
          <p:cNvPr id="4100" name="Date Placeholder 3">
            <a:extLst>
              <a:ext uri="{FF2B5EF4-FFF2-40B4-BE49-F238E27FC236}">
                <a16:creationId xmlns:a16="http://schemas.microsoft.com/office/drawing/2014/main" id="{C503F620-2441-4302-55C0-A51ECADAF8A8}"/>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5548E894-FE4F-C440-B8FE-CD04EA26AD58}"/>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17413" name="Slide Number Placeholder 5">
            <a:extLst>
              <a:ext uri="{FF2B5EF4-FFF2-40B4-BE49-F238E27FC236}">
                <a16:creationId xmlns:a16="http://schemas.microsoft.com/office/drawing/2014/main" id="{269A4199-CC73-FAED-F7B0-4E215C92D4BC}"/>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7C5CC6-649F-164A-93B9-35066DD2D1E1}" type="slidenum">
              <a:rPr lang="en-GB" altLang="en-US" sz="1200" smtClean="0">
                <a:solidFill>
                  <a:schemeClr val="bg1"/>
                </a:solidFill>
              </a:rPr>
              <a:pPr>
                <a:spcBef>
                  <a:spcPct val="0"/>
                </a:spcBef>
                <a:buFontTx/>
                <a:buNone/>
              </a:pPr>
              <a:t>14</a:t>
            </a:fld>
            <a:endParaRPr lang="en-GB" altLang="en-US" sz="1200">
              <a:solidFill>
                <a:schemeClr val="bg1"/>
              </a:solidFill>
            </a:endParaRPr>
          </a:p>
        </p:txBody>
      </p:sp>
      <p:pic>
        <p:nvPicPr>
          <p:cNvPr id="17414" name="Picture 1">
            <a:extLst>
              <a:ext uri="{FF2B5EF4-FFF2-40B4-BE49-F238E27FC236}">
                <a16:creationId xmlns:a16="http://schemas.microsoft.com/office/drawing/2014/main" id="{4E04A4AD-8FD3-5E4D-6F67-A8FF396B26A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t="5074"/>
          <a:stretch>
            <a:fillRect/>
          </a:stretch>
        </p:blipFill>
        <p:spPr bwMode="auto">
          <a:xfrm>
            <a:off x="287709" y="2852936"/>
            <a:ext cx="5116737"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fire in the woods&#10;&#10;Description automatically generated">
            <a:extLst>
              <a:ext uri="{FF2B5EF4-FFF2-40B4-BE49-F238E27FC236}">
                <a16:creationId xmlns:a16="http://schemas.microsoft.com/office/drawing/2014/main" id="{C8A00605-5B28-AFB5-FBB7-FFAC23D46D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79458" y="2852936"/>
            <a:ext cx="2596812" cy="3456384"/>
          </a:xfrm>
          <a:prstGeom prst="rect">
            <a:avLst/>
          </a:prstGeom>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57E55133-2A84-AC09-53FE-82E4DF484C6B}"/>
              </a:ext>
            </a:extLst>
          </p:cNvPr>
          <p:cNvSpPr>
            <a:spLocks noGrp="1" noChangeArrowheads="1"/>
          </p:cNvSpPr>
          <p:nvPr>
            <p:ph type="title"/>
          </p:nvPr>
        </p:nvSpPr>
        <p:spPr>
          <a:xfrm>
            <a:off x="1079903" y="917825"/>
            <a:ext cx="6627936" cy="647700"/>
          </a:xfrm>
        </p:spPr>
        <p:txBody>
          <a:bodyPr/>
          <a:lstStyle/>
          <a:p>
            <a:r>
              <a:rPr lang="en-GB" altLang="en-DE" sz="1600" dirty="0">
                <a:latin typeface="Myriad Pro" panose="020B0503030403020204" pitchFamily="34" charset="0"/>
                <a:cs typeface="Times New Roman" panose="02020603050405020304" pitchFamily="18" charset="0"/>
              </a:rPr>
              <a:t>Five Priorities for Action of the Landscape Fire Governance Framework</a:t>
            </a:r>
            <a:r>
              <a:rPr lang="en-DE" altLang="en-DE" sz="2400" dirty="0"/>
              <a:t> </a:t>
            </a:r>
          </a:p>
        </p:txBody>
      </p:sp>
      <p:sp>
        <p:nvSpPr>
          <p:cNvPr id="4" name="Date Placeholder 3">
            <a:extLst>
              <a:ext uri="{FF2B5EF4-FFF2-40B4-BE49-F238E27FC236}">
                <a16:creationId xmlns:a16="http://schemas.microsoft.com/office/drawing/2014/main" id="{E72CE45E-F234-9C43-5862-739464EC009C}"/>
              </a:ext>
            </a:extLst>
          </p:cNvPr>
          <p:cNvSpPr>
            <a:spLocks noGrp="1"/>
          </p:cNvSpPr>
          <p:nvPr>
            <p:ph type="dt" sz="quarter" idx="10"/>
          </p:nvPr>
        </p:nvSpPr>
        <p:spPr/>
        <p:txBody>
          <a:bodyPr/>
          <a:lstStyle/>
          <a:p>
            <a:pPr>
              <a:defRPr/>
            </a:pPr>
            <a:r>
              <a:rPr lang="hu-HU"/>
              <a:t>28/05/2015</a:t>
            </a:r>
            <a:endParaRPr lang="en-GB"/>
          </a:p>
        </p:txBody>
      </p:sp>
      <p:sp>
        <p:nvSpPr>
          <p:cNvPr id="5" name="Footer Placeholder 4">
            <a:extLst>
              <a:ext uri="{FF2B5EF4-FFF2-40B4-BE49-F238E27FC236}">
                <a16:creationId xmlns:a16="http://schemas.microsoft.com/office/drawing/2014/main" id="{0DA965B2-D59D-4BB8-EF2D-44BE70765DD3}"/>
              </a:ext>
            </a:extLst>
          </p:cNvPr>
          <p:cNvSpPr>
            <a:spLocks noGrp="1"/>
          </p:cNvSpPr>
          <p:nvPr>
            <p:ph type="ftr" sz="quarter" idx="11"/>
          </p:nvPr>
        </p:nvSpPr>
        <p:spPr/>
        <p:txBody>
          <a:bodyPr/>
          <a:lstStyle/>
          <a:p>
            <a:pPr>
              <a:defRPr/>
            </a:pPr>
            <a:r>
              <a:rPr lang="en-GB"/>
              <a:t>Presentation for the Committee on </a:t>
            </a:r>
            <a:r>
              <a:rPr lang="fr-FR"/>
              <a:t>Agriculture and Rural Development</a:t>
            </a:r>
            <a:endParaRPr lang="en-GB"/>
          </a:p>
        </p:txBody>
      </p:sp>
      <p:sp>
        <p:nvSpPr>
          <p:cNvPr id="24580" name="Slide Number Placeholder 5">
            <a:extLst>
              <a:ext uri="{FF2B5EF4-FFF2-40B4-BE49-F238E27FC236}">
                <a16:creationId xmlns:a16="http://schemas.microsoft.com/office/drawing/2014/main" id="{6B171892-BBE7-9E55-5C2B-E49A8A475730}"/>
              </a:ext>
            </a:extLst>
          </p:cNvPr>
          <p:cNvSpPr>
            <a:spLocks noGrp="1" noChangeArrowheads="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AC86F786-B835-544B-8A44-AC75A43BDBC9}" type="slidenum">
              <a:rPr lang="en-GB" altLang="en-US" sz="1200" smtClean="0">
                <a:solidFill>
                  <a:schemeClr val="bg1"/>
                </a:solidFill>
              </a:rPr>
              <a:pPr/>
              <a:t>15</a:t>
            </a:fld>
            <a:endParaRPr lang="en-GB" altLang="en-US" sz="1200">
              <a:solidFill>
                <a:schemeClr val="bg1"/>
              </a:solidFill>
            </a:endParaRPr>
          </a:p>
        </p:txBody>
      </p:sp>
      <p:pic>
        <p:nvPicPr>
          <p:cNvPr id="2" name="Picture 1" descr="A cover of a book&#10;&#10;Description automatically generated">
            <a:extLst>
              <a:ext uri="{FF2B5EF4-FFF2-40B4-BE49-F238E27FC236}">
                <a16:creationId xmlns:a16="http://schemas.microsoft.com/office/drawing/2014/main" id="{1C86ABFC-773C-F093-45D0-075236E6E85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5536" y="1600094"/>
            <a:ext cx="3498172" cy="4346665"/>
          </a:xfrm>
          <a:prstGeom prst="rect">
            <a:avLst/>
          </a:prstGeom>
        </p:spPr>
      </p:pic>
      <p:pic>
        <p:nvPicPr>
          <p:cNvPr id="6" name="Picture 5" descr="A person with a chainsaw cutting a tree&#10;&#10;Description automatically generated">
            <a:extLst>
              <a:ext uri="{FF2B5EF4-FFF2-40B4-BE49-F238E27FC236}">
                <a16:creationId xmlns:a16="http://schemas.microsoft.com/office/drawing/2014/main" id="{B603BF7D-72EE-CA6E-7B54-9F93325929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93871" y="4096662"/>
            <a:ext cx="800100" cy="850900"/>
          </a:xfrm>
          <a:prstGeom prst="rect">
            <a:avLst/>
          </a:prstGeom>
        </p:spPr>
      </p:pic>
      <p:pic>
        <p:nvPicPr>
          <p:cNvPr id="8" name="Picture 7" descr="A green mountain with trees&#10;&#10;Description automatically generated">
            <a:extLst>
              <a:ext uri="{FF2B5EF4-FFF2-40B4-BE49-F238E27FC236}">
                <a16:creationId xmlns:a16="http://schemas.microsoft.com/office/drawing/2014/main" id="{D337820E-4474-FCA3-7F98-ECF915A57E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46271" y="3332849"/>
            <a:ext cx="647700" cy="621263"/>
          </a:xfrm>
          <a:prstGeom prst="rect">
            <a:avLst/>
          </a:prstGeom>
        </p:spPr>
      </p:pic>
      <p:pic>
        <p:nvPicPr>
          <p:cNvPr id="11" name="Picture 10" descr="A person standing at a podium&#10;&#10;Description automatically generated">
            <a:extLst>
              <a:ext uri="{FF2B5EF4-FFF2-40B4-BE49-F238E27FC236}">
                <a16:creationId xmlns:a16="http://schemas.microsoft.com/office/drawing/2014/main" id="{1A19225A-0BF6-CE63-F7E2-F945CF8835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98819" y="2499296"/>
            <a:ext cx="622300" cy="685800"/>
          </a:xfrm>
          <a:prstGeom prst="rect">
            <a:avLst/>
          </a:prstGeom>
        </p:spPr>
      </p:pic>
      <p:pic>
        <p:nvPicPr>
          <p:cNvPr id="13" name="Picture 12" descr="A person pointing up to a tree&#10;&#10;Description automatically generated">
            <a:extLst>
              <a:ext uri="{FF2B5EF4-FFF2-40B4-BE49-F238E27FC236}">
                <a16:creationId xmlns:a16="http://schemas.microsoft.com/office/drawing/2014/main" id="{ABF620DB-980A-BAE2-0700-81ACD5ABC66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48019" y="5094644"/>
            <a:ext cx="673100" cy="685800"/>
          </a:xfrm>
          <a:prstGeom prst="rect">
            <a:avLst/>
          </a:prstGeom>
        </p:spPr>
      </p:pic>
      <p:pic>
        <p:nvPicPr>
          <p:cNvPr id="15" name="Picture 14" descr="A person pointing at a picture of a fire&#10;&#10;Description automatically generated">
            <a:extLst>
              <a:ext uri="{FF2B5EF4-FFF2-40B4-BE49-F238E27FC236}">
                <a16:creationId xmlns:a16="http://schemas.microsoft.com/office/drawing/2014/main" id="{7B911107-6C5B-AE6D-6540-EABE23FB654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89121" y="1627643"/>
            <a:ext cx="647700" cy="723900"/>
          </a:xfrm>
          <a:prstGeom prst="rect">
            <a:avLst/>
          </a:prstGeom>
        </p:spPr>
      </p:pic>
      <p:sp>
        <p:nvSpPr>
          <p:cNvPr id="24" name="TextBox 23">
            <a:extLst>
              <a:ext uri="{FF2B5EF4-FFF2-40B4-BE49-F238E27FC236}">
                <a16:creationId xmlns:a16="http://schemas.microsoft.com/office/drawing/2014/main" id="{9E091561-CCC5-B599-5F58-BA5929ECD287}"/>
              </a:ext>
            </a:extLst>
          </p:cNvPr>
          <p:cNvSpPr txBox="1"/>
          <p:nvPr/>
        </p:nvSpPr>
        <p:spPr>
          <a:xfrm>
            <a:off x="5121119" y="1825056"/>
            <a:ext cx="3901952" cy="3859518"/>
          </a:xfrm>
          <a:prstGeom prst="rect">
            <a:avLst/>
          </a:prstGeom>
          <a:noFill/>
        </p:spPr>
        <p:txBody>
          <a:bodyPr wrap="square">
            <a:spAutoFit/>
          </a:bodyPr>
          <a:lstStyle/>
          <a:p>
            <a:pPr eaLnBrk="1" hangingPunct="1">
              <a:lnSpc>
                <a:spcPct val="90000"/>
              </a:lnSpc>
              <a:spcBef>
                <a:spcPct val="0"/>
              </a:spcBef>
              <a:buClr>
                <a:srgbClr val="009999"/>
              </a:buClr>
              <a:defRPr/>
            </a:pPr>
            <a:r>
              <a:rPr lang="en-GB" altLang="en-US" sz="1600" b="1" dirty="0">
                <a:solidFill>
                  <a:srgbClr val="333399"/>
                </a:solidFill>
                <a:latin typeface="+mj-lt"/>
              </a:rPr>
              <a:t>Training and qualification</a:t>
            </a:r>
          </a:p>
          <a:p>
            <a:pPr eaLnBrk="1" hangingPunct="1">
              <a:lnSpc>
                <a:spcPct val="90000"/>
              </a:lnSpc>
              <a:spcBef>
                <a:spcPct val="0"/>
              </a:spcBef>
              <a:buClr>
                <a:srgbClr val="009999"/>
              </a:buClr>
              <a:defRPr/>
            </a:pPr>
            <a:endParaRPr lang="en-GB" altLang="en-US" sz="1600" b="1" dirty="0">
              <a:solidFill>
                <a:srgbClr val="333399"/>
              </a:solidFill>
              <a:latin typeface="+mj-lt"/>
            </a:endParaRPr>
          </a:p>
          <a:p>
            <a:pPr eaLnBrk="1" hangingPunct="1">
              <a:lnSpc>
                <a:spcPct val="90000"/>
              </a:lnSpc>
              <a:spcBef>
                <a:spcPct val="0"/>
              </a:spcBef>
              <a:buClr>
                <a:srgbClr val="009999"/>
              </a:buClr>
              <a:defRPr/>
            </a:pPr>
            <a:endParaRPr lang="en-GB" altLang="en-US" sz="1600" b="1" dirty="0">
              <a:solidFill>
                <a:srgbClr val="333399"/>
              </a:solidFill>
              <a:latin typeface="+mj-lt"/>
            </a:endParaRPr>
          </a:p>
          <a:p>
            <a:pPr eaLnBrk="1" hangingPunct="1">
              <a:lnSpc>
                <a:spcPct val="90000"/>
              </a:lnSpc>
              <a:spcBef>
                <a:spcPct val="0"/>
              </a:spcBef>
              <a:buClr>
                <a:srgbClr val="009999"/>
              </a:buClr>
              <a:defRPr/>
            </a:pPr>
            <a:endParaRPr lang="en-GB" altLang="en-US" sz="1600" b="1" dirty="0">
              <a:solidFill>
                <a:srgbClr val="333399"/>
              </a:solidFill>
              <a:latin typeface="+mj-lt"/>
            </a:endParaRPr>
          </a:p>
          <a:p>
            <a:pPr eaLnBrk="1" hangingPunct="1">
              <a:lnSpc>
                <a:spcPct val="90000"/>
              </a:lnSpc>
              <a:spcBef>
                <a:spcPct val="0"/>
              </a:spcBef>
              <a:buClr>
                <a:srgbClr val="009999"/>
              </a:buClr>
              <a:defRPr/>
            </a:pPr>
            <a:r>
              <a:rPr lang="en-GB" altLang="en-US" sz="1600" b="1" dirty="0">
                <a:solidFill>
                  <a:srgbClr val="333399"/>
                </a:solidFill>
                <a:latin typeface="+mj-lt"/>
              </a:rPr>
              <a:t>Strengthen the governance model</a:t>
            </a:r>
          </a:p>
          <a:p>
            <a:pPr eaLnBrk="1" hangingPunct="1">
              <a:lnSpc>
                <a:spcPct val="90000"/>
              </a:lnSpc>
              <a:spcBef>
                <a:spcPct val="0"/>
              </a:spcBef>
              <a:buClr>
                <a:srgbClr val="009999"/>
              </a:buClr>
              <a:defRPr/>
            </a:pPr>
            <a:endParaRPr lang="en-GB" altLang="en-US" sz="1600" b="1" dirty="0">
              <a:solidFill>
                <a:srgbClr val="333399"/>
              </a:solidFill>
              <a:latin typeface="+mj-lt"/>
            </a:endParaRPr>
          </a:p>
          <a:p>
            <a:pPr eaLnBrk="1" hangingPunct="1">
              <a:lnSpc>
                <a:spcPct val="90000"/>
              </a:lnSpc>
              <a:spcBef>
                <a:spcPct val="0"/>
              </a:spcBef>
              <a:buClr>
                <a:srgbClr val="009999"/>
              </a:buClr>
              <a:defRPr/>
            </a:pPr>
            <a:endParaRPr lang="en-GB" altLang="en-US" sz="1600" b="1" dirty="0">
              <a:solidFill>
                <a:srgbClr val="333399"/>
              </a:solidFill>
              <a:latin typeface="+mj-lt"/>
            </a:endParaRPr>
          </a:p>
          <a:p>
            <a:pPr eaLnBrk="1" hangingPunct="1">
              <a:lnSpc>
                <a:spcPct val="90000"/>
              </a:lnSpc>
              <a:spcBef>
                <a:spcPct val="0"/>
              </a:spcBef>
              <a:buClr>
                <a:srgbClr val="009999"/>
              </a:buClr>
              <a:defRPr/>
            </a:pPr>
            <a:endParaRPr lang="en-GB" altLang="en-US" sz="1600" b="1" dirty="0">
              <a:solidFill>
                <a:srgbClr val="333399"/>
              </a:solidFill>
              <a:latin typeface="+mj-lt"/>
            </a:endParaRPr>
          </a:p>
          <a:p>
            <a:pPr eaLnBrk="1" hangingPunct="1">
              <a:lnSpc>
                <a:spcPct val="90000"/>
              </a:lnSpc>
              <a:spcBef>
                <a:spcPct val="0"/>
              </a:spcBef>
              <a:buClr>
                <a:srgbClr val="009999"/>
              </a:buClr>
              <a:defRPr/>
            </a:pPr>
            <a:r>
              <a:rPr lang="en-GB" altLang="en-US" sz="1600" b="1" dirty="0">
                <a:solidFill>
                  <a:srgbClr val="333399"/>
                </a:solidFill>
                <a:latin typeface="+mj-lt"/>
              </a:rPr>
              <a:t>Value rural areas</a:t>
            </a:r>
          </a:p>
          <a:p>
            <a:pPr eaLnBrk="1" hangingPunct="1">
              <a:lnSpc>
                <a:spcPct val="90000"/>
              </a:lnSpc>
              <a:spcBef>
                <a:spcPct val="0"/>
              </a:spcBef>
              <a:buClr>
                <a:srgbClr val="009999"/>
              </a:buClr>
              <a:defRPr/>
            </a:pPr>
            <a:endParaRPr lang="en-GB" altLang="en-US" sz="1600" b="1" dirty="0">
              <a:solidFill>
                <a:srgbClr val="333399"/>
              </a:solidFill>
              <a:latin typeface="+mj-lt"/>
            </a:endParaRPr>
          </a:p>
          <a:p>
            <a:pPr eaLnBrk="1" hangingPunct="1">
              <a:lnSpc>
                <a:spcPct val="90000"/>
              </a:lnSpc>
              <a:spcBef>
                <a:spcPct val="0"/>
              </a:spcBef>
              <a:buClr>
                <a:srgbClr val="009999"/>
              </a:buClr>
              <a:defRPr/>
            </a:pPr>
            <a:endParaRPr lang="en-GB" altLang="en-US" sz="1600" b="1" dirty="0">
              <a:solidFill>
                <a:srgbClr val="333399"/>
              </a:solidFill>
              <a:latin typeface="+mj-lt"/>
            </a:endParaRPr>
          </a:p>
          <a:p>
            <a:pPr eaLnBrk="1" hangingPunct="1">
              <a:lnSpc>
                <a:spcPct val="90000"/>
              </a:lnSpc>
              <a:spcBef>
                <a:spcPct val="0"/>
              </a:spcBef>
              <a:buClr>
                <a:srgbClr val="009999"/>
              </a:buClr>
              <a:defRPr/>
            </a:pPr>
            <a:endParaRPr lang="en-GB" altLang="en-US" sz="1600" b="1" dirty="0">
              <a:solidFill>
                <a:srgbClr val="333399"/>
              </a:solidFill>
              <a:latin typeface="+mj-lt"/>
            </a:endParaRPr>
          </a:p>
          <a:p>
            <a:pPr eaLnBrk="1" hangingPunct="1">
              <a:lnSpc>
                <a:spcPct val="90000"/>
              </a:lnSpc>
              <a:spcBef>
                <a:spcPct val="0"/>
              </a:spcBef>
              <a:buClr>
                <a:srgbClr val="009999"/>
              </a:buClr>
              <a:defRPr/>
            </a:pPr>
            <a:r>
              <a:rPr lang="en-GB" altLang="en-US" sz="1600" b="1" dirty="0">
                <a:solidFill>
                  <a:srgbClr val="333399"/>
                </a:solidFill>
                <a:latin typeface="+mj-lt"/>
              </a:rPr>
              <a:t>Actively manage rural areas</a:t>
            </a:r>
          </a:p>
          <a:p>
            <a:pPr eaLnBrk="1" hangingPunct="1">
              <a:lnSpc>
                <a:spcPct val="90000"/>
              </a:lnSpc>
              <a:spcBef>
                <a:spcPct val="0"/>
              </a:spcBef>
              <a:buClr>
                <a:srgbClr val="009999"/>
              </a:buClr>
              <a:defRPr/>
            </a:pPr>
            <a:endParaRPr lang="en-GB" altLang="en-US" sz="1600" b="1" dirty="0">
              <a:solidFill>
                <a:srgbClr val="333399"/>
              </a:solidFill>
              <a:latin typeface="+mj-lt"/>
            </a:endParaRPr>
          </a:p>
          <a:p>
            <a:pPr eaLnBrk="1" hangingPunct="1">
              <a:lnSpc>
                <a:spcPct val="90000"/>
              </a:lnSpc>
              <a:spcBef>
                <a:spcPct val="0"/>
              </a:spcBef>
              <a:buClr>
                <a:srgbClr val="009999"/>
              </a:buClr>
              <a:defRPr/>
            </a:pPr>
            <a:endParaRPr lang="en-GB" altLang="en-US" sz="1600" b="1" dirty="0">
              <a:solidFill>
                <a:srgbClr val="333399"/>
              </a:solidFill>
              <a:latin typeface="+mj-lt"/>
            </a:endParaRPr>
          </a:p>
          <a:p>
            <a:pPr eaLnBrk="1" hangingPunct="1">
              <a:lnSpc>
                <a:spcPct val="90000"/>
              </a:lnSpc>
              <a:spcBef>
                <a:spcPct val="0"/>
              </a:spcBef>
              <a:buClr>
                <a:srgbClr val="009999"/>
              </a:buClr>
              <a:defRPr/>
            </a:pPr>
            <a:endParaRPr lang="en-GB" altLang="en-US" sz="1600" b="1" dirty="0">
              <a:solidFill>
                <a:srgbClr val="333399"/>
              </a:solidFill>
              <a:latin typeface="+mj-lt"/>
            </a:endParaRPr>
          </a:p>
          <a:p>
            <a:pPr eaLnBrk="1" hangingPunct="1">
              <a:lnSpc>
                <a:spcPct val="90000"/>
              </a:lnSpc>
              <a:spcBef>
                <a:spcPct val="0"/>
              </a:spcBef>
              <a:buClr>
                <a:srgbClr val="009999"/>
              </a:buClr>
              <a:defRPr/>
            </a:pPr>
            <a:r>
              <a:rPr lang="en-GB" altLang="en-US" sz="1600" b="1" dirty="0">
                <a:solidFill>
                  <a:srgbClr val="333399"/>
                </a:solidFill>
                <a:latin typeface="+mj-lt"/>
              </a:rPr>
              <a:t>Change attitude and behaviour</a:t>
            </a:r>
            <a:endParaRPr lang="en-GB" altLang="en-US" sz="1600" b="1" dirty="0">
              <a:solidFill>
                <a:srgbClr val="808080"/>
              </a:solidFill>
              <a:latin typeface="+mj-lt"/>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2CE45E-F234-9C43-5862-739464EC009C}"/>
              </a:ext>
            </a:extLst>
          </p:cNvPr>
          <p:cNvSpPr>
            <a:spLocks noGrp="1"/>
          </p:cNvSpPr>
          <p:nvPr>
            <p:ph type="dt" sz="quarter" idx="10"/>
          </p:nvPr>
        </p:nvSpPr>
        <p:spPr/>
        <p:txBody>
          <a:bodyPr/>
          <a:lstStyle/>
          <a:p>
            <a:pPr>
              <a:defRPr/>
            </a:pPr>
            <a:r>
              <a:rPr lang="hu-HU"/>
              <a:t>28/05/2015</a:t>
            </a:r>
            <a:endParaRPr lang="en-GB"/>
          </a:p>
        </p:txBody>
      </p:sp>
      <p:sp>
        <p:nvSpPr>
          <p:cNvPr id="5" name="Footer Placeholder 4">
            <a:extLst>
              <a:ext uri="{FF2B5EF4-FFF2-40B4-BE49-F238E27FC236}">
                <a16:creationId xmlns:a16="http://schemas.microsoft.com/office/drawing/2014/main" id="{0DA965B2-D59D-4BB8-EF2D-44BE70765DD3}"/>
              </a:ext>
            </a:extLst>
          </p:cNvPr>
          <p:cNvSpPr>
            <a:spLocks noGrp="1"/>
          </p:cNvSpPr>
          <p:nvPr>
            <p:ph type="ftr" sz="quarter" idx="11"/>
          </p:nvPr>
        </p:nvSpPr>
        <p:spPr/>
        <p:txBody>
          <a:bodyPr/>
          <a:lstStyle/>
          <a:p>
            <a:pPr>
              <a:defRPr/>
            </a:pPr>
            <a:r>
              <a:rPr lang="en-GB"/>
              <a:t>Presentation for the Committee on </a:t>
            </a:r>
            <a:r>
              <a:rPr lang="fr-FR"/>
              <a:t>Agriculture and Rural Development</a:t>
            </a:r>
            <a:endParaRPr lang="en-GB"/>
          </a:p>
        </p:txBody>
      </p:sp>
      <p:sp>
        <p:nvSpPr>
          <p:cNvPr id="24580" name="Slide Number Placeholder 5">
            <a:extLst>
              <a:ext uri="{FF2B5EF4-FFF2-40B4-BE49-F238E27FC236}">
                <a16:creationId xmlns:a16="http://schemas.microsoft.com/office/drawing/2014/main" id="{6B171892-BBE7-9E55-5C2B-E49A8A475730}"/>
              </a:ext>
            </a:extLst>
          </p:cNvPr>
          <p:cNvSpPr>
            <a:spLocks noGrp="1" noChangeArrowheads="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AC86F786-B835-544B-8A44-AC75A43BDBC9}" type="slidenum">
              <a:rPr lang="en-GB" altLang="en-US" sz="1200" smtClean="0">
                <a:solidFill>
                  <a:schemeClr val="bg1"/>
                </a:solidFill>
              </a:rPr>
              <a:pPr/>
              <a:t>16</a:t>
            </a:fld>
            <a:endParaRPr lang="en-GB" altLang="en-US" sz="1200">
              <a:solidFill>
                <a:schemeClr val="bg1"/>
              </a:solidFill>
            </a:endParaRPr>
          </a:p>
        </p:txBody>
      </p:sp>
      <p:pic>
        <p:nvPicPr>
          <p:cNvPr id="3" name="Content Placeholder 5" descr="A plane in the sky&#10;&#10;Description automatically generated">
            <a:extLst>
              <a:ext uri="{FF2B5EF4-FFF2-40B4-BE49-F238E27FC236}">
                <a16:creationId xmlns:a16="http://schemas.microsoft.com/office/drawing/2014/main" id="{F4FDFF40-FF43-EC7C-0C6A-52B4AB364EA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03648" y="1108779"/>
            <a:ext cx="6725281" cy="4640442"/>
          </a:xfrm>
          <a:prstGeom prst="rect">
            <a:avLst/>
          </a:prstGeom>
        </p:spPr>
      </p:pic>
      <p:pic>
        <p:nvPicPr>
          <p:cNvPr id="8" name="Picture 7" descr="A screenshot of a message&#10;&#10;Description automatically generated">
            <a:extLst>
              <a:ext uri="{FF2B5EF4-FFF2-40B4-BE49-F238E27FC236}">
                <a16:creationId xmlns:a16="http://schemas.microsoft.com/office/drawing/2014/main" id="{3728AA7C-6EA2-3143-803E-9E2E33EA94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04" y="4149080"/>
            <a:ext cx="4311274" cy="2135262"/>
          </a:xfrm>
          <a:prstGeom prst="rect">
            <a:avLst/>
          </a:prstGeom>
        </p:spPr>
      </p:pic>
      <p:pic>
        <p:nvPicPr>
          <p:cNvPr id="9" name="Content Placeholder 5" descr="A yellow and red airplane crashed on a rocky hill&#10;&#10;Description automatically generated">
            <a:extLst>
              <a:ext uri="{FF2B5EF4-FFF2-40B4-BE49-F238E27FC236}">
                <a16:creationId xmlns:a16="http://schemas.microsoft.com/office/drawing/2014/main" id="{E61B9ED9-5539-C939-A6E2-B7A7CCB8231D}"/>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6345000" y="1524802"/>
            <a:ext cx="2693845" cy="1544158"/>
          </a:xfrm>
        </p:spPr>
      </p:pic>
      <p:sp>
        <p:nvSpPr>
          <p:cNvPr id="12" name="TextBox 11">
            <a:extLst>
              <a:ext uri="{FF2B5EF4-FFF2-40B4-BE49-F238E27FC236}">
                <a16:creationId xmlns:a16="http://schemas.microsoft.com/office/drawing/2014/main" id="{4E97EE02-8007-C2DB-26D2-53786FB7607D}"/>
              </a:ext>
            </a:extLst>
          </p:cNvPr>
          <p:cNvSpPr txBox="1"/>
          <p:nvPr/>
        </p:nvSpPr>
        <p:spPr>
          <a:xfrm>
            <a:off x="7280908" y="2630914"/>
            <a:ext cx="1755588" cy="369332"/>
          </a:xfrm>
          <a:prstGeom prst="rect">
            <a:avLst/>
          </a:prstGeom>
          <a:noFill/>
        </p:spPr>
        <p:txBody>
          <a:bodyPr wrap="square">
            <a:spAutoFit/>
          </a:bodyPr>
          <a:lstStyle/>
          <a:p>
            <a:r>
              <a:rPr lang="en-DE" sz="1800" b="1" dirty="0">
                <a:solidFill>
                  <a:schemeClr val="bg1"/>
                </a:solidFill>
              </a:rPr>
              <a:t>Portugal, 2020</a:t>
            </a:r>
          </a:p>
        </p:txBody>
      </p:sp>
      <p:pic>
        <p:nvPicPr>
          <p:cNvPr id="13" name="Content Placeholder 5" descr="A collage of a helicopter crash&#10;&#10;Description automatically generated">
            <a:extLst>
              <a:ext uri="{FF2B5EF4-FFF2-40B4-BE49-F238E27FC236}">
                <a16:creationId xmlns:a16="http://schemas.microsoft.com/office/drawing/2014/main" id="{836904CE-AD8C-5CF4-0167-7951C0F37C8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6353877" y="3068960"/>
            <a:ext cx="2676090" cy="162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DED864CD-8314-AF79-9242-4F9E4870F78D}"/>
              </a:ext>
            </a:extLst>
          </p:cNvPr>
          <p:cNvSpPr txBox="1"/>
          <p:nvPr/>
        </p:nvSpPr>
        <p:spPr>
          <a:xfrm>
            <a:off x="6444208" y="4195842"/>
            <a:ext cx="1565920" cy="369332"/>
          </a:xfrm>
          <a:prstGeom prst="rect">
            <a:avLst/>
          </a:prstGeom>
          <a:noFill/>
        </p:spPr>
        <p:txBody>
          <a:bodyPr wrap="square">
            <a:spAutoFit/>
          </a:bodyPr>
          <a:lstStyle/>
          <a:p>
            <a:r>
              <a:rPr lang="en-DE" sz="1800" b="1" dirty="0">
                <a:solidFill>
                  <a:schemeClr val="bg1"/>
                </a:solidFill>
              </a:rPr>
              <a:t>Italy, 2022</a:t>
            </a:r>
          </a:p>
        </p:txBody>
      </p:sp>
      <p:pic>
        <p:nvPicPr>
          <p:cNvPr id="16" name="Picture 2" descr="Tragedy Strikes: Mourning The Loss Of Canadair Pilots In Karystos Crash">
            <a:extLst>
              <a:ext uri="{FF2B5EF4-FFF2-40B4-BE49-F238E27FC236}">
                <a16:creationId xmlns:a16="http://schemas.microsoft.com/office/drawing/2014/main" id="{0EFC0E9B-FAF4-AC0D-8DC4-E246BB40B47C}"/>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353877" y="4656688"/>
            <a:ext cx="2693845" cy="153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199EDE76-B449-0995-8538-3D4D6E2E17F7}"/>
              </a:ext>
            </a:extLst>
          </p:cNvPr>
          <p:cNvSpPr txBox="1"/>
          <p:nvPr/>
        </p:nvSpPr>
        <p:spPr>
          <a:xfrm>
            <a:off x="7449754" y="5805170"/>
            <a:ext cx="1630040" cy="369332"/>
          </a:xfrm>
          <a:prstGeom prst="rect">
            <a:avLst/>
          </a:prstGeom>
          <a:noFill/>
        </p:spPr>
        <p:txBody>
          <a:bodyPr wrap="square">
            <a:spAutoFit/>
          </a:bodyPr>
          <a:lstStyle/>
          <a:p>
            <a:r>
              <a:rPr lang="en-DE" sz="1800" b="1" dirty="0">
                <a:solidFill>
                  <a:schemeClr val="bg1"/>
                </a:solidFill>
              </a:rPr>
              <a:t>Greece, 2023</a:t>
            </a:r>
          </a:p>
        </p:txBody>
      </p:sp>
      <p:sp>
        <p:nvSpPr>
          <p:cNvPr id="19" name="TextBox 18">
            <a:extLst>
              <a:ext uri="{FF2B5EF4-FFF2-40B4-BE49-F238E27FC236}">
                <a16:creationId xmlns:a16="http://schemas.microsoft.com/office/drawing/2014/main" id="{75A64BD0-5A54-31D5-FE9A-4E7E63B3128A}"/>
              </a:ext>
            </a:extLst>
          </p:cNvPr>
          <p:cNvSpPr txBox="1"/>
          <p:nvPr/>
        </p:nvSpPr>
        <p:spPr>
          <a:xfrm>
            <a:off x="179512" y="1108779"/>
            <a:ext cx="989856" cy="369332"/>
          </a:xfrm>
          <a:prstGeom prst="rect">
            <a:avLst/>
          </a:prstGeom>
          <a:noFill/>
        </p:spPr>
        <p:txBody>
          <a:bodyPr wrap="square">
            <a:spAutoFit/>
          </a:bodyPr>
          <a:lstStyle/>
          <a:p>
            <a:pPr eaLnBrk="1" hangingPunct="1">
              <a:lnSpc>
                <a:spcPct val="90000"/>
              </a:lnSpc>
              <a:spcBef>
                <a:spcPct val="0"/>
              </a:spcBef>
              <a:buClr>
                <a:srgbClr val="009999"/>
              </a:buClr>
              <a:buFontTx/>
              <a:buNone/>
              <a:defRPr/>
            </a:pPr>
            <a:r>
              <a:rPr lang="de-DE" altLang="en-US" sz="2000" dirty="0">
                <a:solidFill>
                  <a:srgbClr val="333399"/>
                </a:solidFill>
                <a:latin typeface="Arial Black" panose="020B0604020202020204" pitchFamily="34" charset="0"/>
              </a:rPr>
              <a:t>Costs</a:t>
            </a:r>
            <a:endParaRPr lang="en-GB" altLang="en-US" sz="2000" dirty="0">
              <a:solidFill>
                <a:srgbClr val="808080"/>
              </a:solidFill>
              <a:cs typeface="Arial" panose="020B0604020202020204" pitchFamily="34" charset="0"/>
            </a:endParaRPr>
          </a:p>
        </p:txBody>
      </p:sp>
    </p:spTree>
    <p:extLst>
      <p:ext uri="{BB962C8B-B14F-4D97-AF65-F5344CB8AC3E}">
        <p14:creationId xmlns:p14="http://schemas.microsoft.com/office/powerpoint/2010/main" val="413473450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57E55133-2A84-AC09-53FE-82E4DF484C6B}"/>
              </a:ext>
            </a:extLst>
          </p:cNvPr>
          <p:cNvSpPr>
            <a:spLocks noGrp="1" noChangeArrowheads="1"/>
          </p:cNvSpPr>
          <p:nvPr>
            <p:ph type="title"/>
          </p:nvPr>
        </p:nvSpPr>
        <p:spPr>
          <a:xfrm>
            <a:off x="348656" y="850580"/>
            <a:ext cx="8229600" cy="647700"/>
          </a:xfrm>
        </p:spPr>
        <p:txBody>
          <a:bodyPr/>
          <a:lstStyle/>
          <a:p>
            <a:pPr algn="ctr"/>
            <a:r>
              <a:rPr lang="en-US" altLang="en-DE" sz="1600" dirty="0">
                <a:solidFill>
                  <a:schemeClr val="accent2"/>
                </a:solidFill>
                <a:cs typeface="Times New Roman" panose="02020603050405020304" pitchFamily="18" charset="0"/>
              </a:rPr>
              <a:t>Power and necessity of networks and exchanges </a:t>
            </a:r>
            <a:endParaRPr lang="en-US" altLang="en-DE" sz="2400" dirty="0">
              <a:solidFill>
                <a:schemeClr val="accent2"/>
              </a:solidFill>
            </a:endParaRPr>
          </a:p>
        </p:txBody>
      </p:sp>
      <p:sp>
        <p:nvSpPr>
          <p:cNvPr id="4" name="Date Placeholder 3">
            <a:extLst>
              <a:ext uri="{FF2B5EF4-FFF2-40B4-BE49-F238E27FC236}">
                <a16:creationId xmlns:a16="http://schemas.microsoft.com/office/drawing/2014/main" id="{E72CE45E-F234-9C43-5862-739464EC009C}"/>
              </a:ext>
            </a:extLst>
          </p:cNvPr>
          <p:cNvSpPr>
            <a:spLocks noGrp="1"/>
          </p:cNvSpPr>
          <p:nvPr>
            <p:ph type="dt" sz="quarter" idx="10"/>
          </p:nvPr>
        </p:nvSpPr>
        <p:spPr/>
        <p:txBody>
          <a:bodyPr/>
          <a:lstStyle/>
          <a:p>
            <a:pPr>
              <a:defRPr/>
            </a:pPr>
            <a:r>
              <a:rPr lang="hu-HU"/>
              <a:t>28/05/2015</a:t>
            </a:r>
            <a:endParaRPr lang="en-GB"/>
          </a:p>
        </p:txBody>
      </p:sp>
      <p:sp>
        <p:nvSpPr>
          <p:cNvPr id="5" name="Footer Placeholder 4">
            <a:extLst>
              <a:ext uri="{FF2B5EF4-FFF2-40B4-BE49-F238E27FC236}">
                <a16:creationId xmlns:a16="http://schemas.microsoft.com/office/drawing/2014/main" id="{0DA965B2-D59D-4BB8-EF2D-44BE70765DD3}"/>
              </a:ext>
            </a:extLst>
          </p:cNvPr>
          <p:cNvSpPr>
            <a:spLocks noGrp="1"/>
          </p:cNvSpPr>
          <p:nvPr>
            <p:ph type="ftr" sz="quarter" idx="11"/>
          </p:nvPr>
        </p:nvSpPr>
        <p:spPr/>
        <p:txBody>
          <a:bodyPr/>
          <a:lstStyle/>
          <a:p>
            <a:pPr>
              <a:defRPr/>
            </a:pPr>
            <a:r>
              <a:rPr lang="en-GB"/>
              <a:t>Presentation for the Committee on </a:t>
            </a:r>
            <a:r>
              <a:rPr lang="fr-FR"/>
              <a:t>Agriculture and Rural Development</a:t>
            </a:r>
            <a:endParaRPr lang="en-GB"/>
          </a:p>
        </p:txBody>
      </p:sp>
      <p:sp>
        <p:nvSpPr>
          <p:cNvPr id="24580" name="Slide Number Placeholder 5">
            <a:extLst>
              <a:ext uri="{FF2B5EF4-FFF2-40B4-BE49-F238E27FC236}">
                <a16:creationId xmlns:a16="http://schemas.microsoft.com/office/drawing/2014/main" id="{6B171892-BBE7-9E55-5C2B-E49A8A475730}"/>
              </a:ext>
            </a:extLst>
          </p:cNvPr>
          <p:cNvSpPr>
            <a:spLocks noGrp="1" noChangeArrowheads="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AC86F786-B835-544B-8A44-AC75A43BDBC9}" type="slidenum">
              <a:rPr lang="en-GB" altLang="en-US" sz="1200" smtClean="0">
                <a:solidFill>
                  <a:schemeClr val="bg1"/>
                </a:solidFill>
              </a:rPr>
              <a:pPr/>
              <a:t>17</a:t>
            </a:fld>
            <a:endParaRPr lang="en-GB" altLang="en-US" sz="1200">
              <a:solidFill>
                <a:schemeClr val="bg1"/>
              </a:solidFill>
            </a:endParaRPr>
          </a:p>
        </p:txBody>
      </p:sp>
      <p:pic>
        <p:nvPicPr>
          <p:cNvPr id="6" name="Content Placeholder 5" descr="A plane spraying white smoke&#10;&#10;Description automatically generated">
            <a:extLst>
              <a:ext uri="{FF2B5EF4-FFF2-40B4-BE49-F238E27FC236}">
                <a16:creationId xmlns:a16="http://schemas.microsoft.com/office/drawing/2014/main" id="{665A4226-7BEC-98B2-5F73-E227C25F3EC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4344" y="1385480"/>
            <a:ext cx="8331000" cy="4807460"/>
          </a:xfrm>
        </p:spPr>
      </p:pic>
      <p:pic>
        <p:nvPicPr>
          <p:cNvPr id="11" name="Picture 10" descr="A logo with a flame in the middle&#10;&#10;Description automatically generated">
            <a:extLst>
              <a:ext uri="{FF2B5EF4-FFF2-40B4-BE49-F238E27FC236}">
                <a16:creationId xmlns:a16="http://schemas.microsoft.com/office/drawing/2014/main" id="{63F98099-5ECE-70FF-B7AB-8885BD52B3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66096" y="5255187"/>
            <a:ext cx="475725" cy="434665"/>
          </a:xfrm>
          <a:prstGeom prst="rect">
            <a:avLst/>
          </a:prstGeom>
        </p:spPr>
      </p:pic>
      <p:sp>
        <p:nvSpPr>
          <p:cNvPr id="12" name="TextBox 11">
            <a:extLst>
              <a:ext uri="{FF2B5EF4-FFF2-40B4-BE49-F238E27FC236}">
                <a16:creationId xmlns:a16="http://schemas.microsoft.com/office/drawing/2014/main" id="{B7183F22-BB9D-FF1D-9D27-B02AD69CAB39}"/>
              </a:ext>
            </a:extLst>
          </p:cNvPr>
          <p:cNvSpPr txBox="1"/>
          <p:nvPr/>
        </p:nvSpPr>
        <p:spPr>
          <a:xfrm>
            <a:off x="6329363" y="1988840"/>
            <a:ext cx="1914525" cy="2616101"/>
          </a:xfrm>
          <a:prstGeom prst="rect">
            <a:avLst/>
          </a:prstGeom>
          <a:noFill/>
        </p:spPr>
        <p:txBody>
          <a:bodyPr wrap="square" rtlCol="0">
            <a:spAutoFit/>
          </a:bodyPr>
          <a:lstStyle/>
          <a:p>
            <a:r>
              <a:rPr lang="en-DE" sz="1600" b="1" dirty="0">
                <a:solidFill>
                  <a:schemeClr val="bg2">
                    <a:lumMod val="20000"/>
                    <a:lumOff val="80000"/>
                  </a:schemeClr>
                </a:solidFill>
              </a:rPr>
              <a:t>22 countries</a:t>
            </a:r>
          </a:p>
          <a:p>
            <a:r>
              <a:rPr lang="en-DE" sz="1600" b="1" dirty="0">
                <a:solidFill>
                  <a:schemeClr val="bg2">
                    <a:lumMod val="20000"/>
                    <a:lumOff val="80000"/>
                  </a:schemeClr>
                </a:solidFill>
              </a:rPr>
              <a:t>5 continents</a:t>
            </a:r>
          </a:p>
          <a:p>
            <a:r>
              <a:rPr lang="en-DE" sz="1600" b="1" dirty="0">
                <a:solidFill>
                  <a:schemeClr val="bg2">
                    <a:lumMod val="20000"/>
                    <a:lumOff val="80000"/>
                  </a:schemeClr>
                </a:solidFill>
              </a:rPr>
              <a:t>120 participants</a:t>
            </a:r>
          </a:p>
          <a:p>
            <a:endParaRPr lang="en-DE" sz="1600" b="1" dirty="0">
              <a:solidFill>
                <a:schemeClr val="bg2">
                  <a:lumMod val="20000"/>
                  <a:lumOff val="80000"/>
                </a:schemeClr>
              </a:solidFill>
            </a:endParaRPr>
          </a:p>
          <a:p>
            <a:r>
              <a:rPr lang="en-GB" sz="1600" b="1" dirty="0">
                <a:solidFill>
                  <a:schemeClr val="bg2">
                    <a:lumMod val="20000"/>
                    <a:lumOff val="80000"/>
                  </a:schemeClr>
                </a:solidFill>
              </a:rPr>
              <a:t>F</a:t>
            </a:r>
            <a:r>
              <a:rPr lang="en-DE" sz="1600" b="1" dirty="0">
                <a:solidFill>
                  <a:schemeClr val="bg2">
                    <a:lumMod val="20000"/>
                    <a:lumOff val="80000"/>
                  </a:schemeClr>
                </a:solidFill>
              </a:rPr>
              <a:t>riendships, networks, learning, growing together. </a:t>
            </a:r>
          </a:p>
          <a:p>
            <a:endParaRPr lang="en-DE" sz="1600" b="1" dirty="0">
              <a:solidFill>
                <a:schemeClr val="bg2">
                  <a:lumMod val="20000"/>
                  <a:lumOff val="80000"/>
                </a:schemeClr>
              </a:solidFill>
            </a:endParaRPr>
          </a:p>
          <a:p>
            <a:r>
              <a:rPr lang="en-GB" sz="1600" b="1" dirty="0">
                <a:solidFill>
                  <a:schemeClr val="bg2">
                    <a:lumMod val="20000"/>
                    <a:lumOff val="80000"/>
                  </a:schemeClr>
                </a:solidFill>
              </a:rPr>
              <a:t>N</a:t>
            </a:r>
            <a:r>
              <a:rPr lang="en-DE" sz="1600" b="1" dirty="0">
                <a:solidFill>
                  <a:schemeClr val="bg2">
                    <a:lumMod val="20000"/>
                    <a:lumOff val="80000"/>
                  </a:schemeClr>
                </a:solidFill>
              </a:rPr>
              <a:t>obody died.</a:t>
            </a:r>
          </a:p>
        </p:txBody>
      </p:sp>
      <p:pic>
        <p:nvPicPr>
          <p:cNvPr id="15" name="Picture 14" descr="A red and white photo of a fire&#10;&#10;Description automatically generated with medium confidence">
            <a:extLst>
              <a:ext uri="{FF2B5EF4-FFF2-40B4-BE49-F238E27FC236}">
                <a16:creationId xmlns:a16="http://schemas.microsoft.com/office/drawing/2014/main" id="{4021EF12-F278-E6DE-9E02-21C005445C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344" y="1767226"/>
            <a:ext cx="2544590" cy="848197"/>
          </a:xfrm>
          <a:prstGeom prst="rect">
            <a:avLst/>
          </a:prstGeom>
        </p:spPr>
      </p:pic>
      <p:pic>
        <p:nvPicPr>
          <p:cNvPr id="17" name="Picture 16" descr="A black text on a white background&#10;&#10;Description automatically generated">
            <a:extLst>
              <a:ext uri="{FF2B5EF4-FFF2-40B4-BE49-F238E27FC236}">
                <a16:creationId xmlns:a16="http://schemas.microsoft.com/office/drawing/2014/main" id="{E4EAE53E-D88C-703B-8ED4-9F051444971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4344" y="1412794"/>
            <a:ext cx="2544590" cy="346483"/>
          </a:xfrm>
          <a:prstGeom prst="rect">
            <a:avLst/>
          </a:prstGeom>
        </p:spPr>
      </p:pic>
    </p:spTree>
    <p:extLst>
      <p:ext uri="{BB962C8B-B14F-4D97-AF65-F5344CB8AC3E}">
        <p14:creationId xmlns:p14="http://schemas.microsoft.com/office/powerpoint/2010/main" val="367889886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57E55133-2A84-AC09-53FE-82E4DF484C6B}"/>
              </a:ext>
            </a:extLst>
          </p:cNvPr>
          <p:cNvSpPr>
            <a:spLocks noGrp="1" noChangeArrowheads="1"/>
          </p:cNvSpPr>
          <p:nvPr>
            <p:ph type="title"/>
          </p:nvPr>
        </p:nvSpPr>
        <p:spPr>
          <a:xfrm>
            <a:off x="464344" y="902720"/>
            <a:ext cx="8229600" cy="647700"/>
          </a:xfrm>
        </p:spPr>
        <p:txBody>
          <a:bodyPr/>
          <a:lstStyle/>
          <a:p>
            <a:pPr algn="ctr"/>
            <a:r>
              <a:rPr lang="en-US" altLang="en-DE" sz="1600" dirty="0">
                <a:solidFill>
                  <a:schemeClr val="accent2"/>
                </a:solidFill>
                <a:cs typeface="Times New Roman" panose="02020603050405020304" pitchFamily="18" charset="0"/>
              </a:rPr>
              <a:t>Measurable impact</a:t>
            </a:r>
            <a:endParaRPr lang="en-US" altLang="en-DE" sz="2400" dirty="0">
              <a:solidFill>
                <a:schemeClr val="accent2"/>
              </a:solidFill>
            </a:endParaRPr>
          </a:p>
        </p:txBody>
      </p:sp>
      <p:sp>
        <p:nvSpPr>
          <p:cNvPr id="4" name="Date Placeholder 3">
            <a:extLst>
              <a:ext uri="{FF2B5EF4-FFF2-40B4-BE49-F238E27FC236}">
                <a16:creationId xmlns:a16="http://schemas.microsoft.com/office/drawing/2014/main" id="{E72CE45E-F234-9C43-5862-739464EC009C}"/>
              </a:ext>
            </a:extLst>
          </p:cNvPr>
          <p:cNvSpPr>
            <a:spLocks noGrp="1"/>
          </p:cNvSpPr>
          <p:nvPr>
            <p:ph type="dt" sz="quarter" idx="10"/>
          </p:nvPr>
        </p:nvSpPr>
        <p:spPr/>
        <p:txBody>
          <a:bodyPr/>
          <a:lstStyle/>
          <a:p>
            <a:pPr>
              <a:defRPr/>
            </a:pPr>
            <a:r>
              <a:rPr lang="hu-HU"/>
              <a:t>28/05/2015</a:t>
            </a:r>
            <a:endParaRPr lang="en-GB"/>
          </a:p>
        </p:txBody>
      </p:sp>
      <p:sp>
        <p:nvSpPr>
          <p:cNvPr id="5" name="Footer Placeholder 4">
            <a:extLst>
              <a:ext uri="{FF2B5EF4-FFF2-40B4-BE49-F238E27FC236}">
                <a16:creationId xmlns:a16="http://schemas.microsoft.com/office/drawing/2014/main" id="{0DA965B2-D59D-4BB8-EF2D-44BE70765DD3}"/>
              </a:ext>
            </a:extLst>
          </p:cNvPr>
          <p:cNvSpPr>
            <a:spLocks noGrp="1"/>
          </p:cNvSpPr>
          <p:nvPr>
            <p:ph type="ftr" sz="quarter" idx="11"/>
          </p:nvPr>
        </p:nvSpPr>
        <p:spPr/>
        <p:txBody>
          <a:bodyPr/>
          <a:lstStyle/>
          <a:p>
            <a:pPr>
              <a:defRPr/>
            </a:pPr>
            <a:r>
              <a:rPr lang="en-GB"/>
              <a:t>Presentation for the Committee on </a:t>
            </a:r>
            <a:r>
              <a:rPr lang="fr-FR"/>
              <a:t>Agriculture and Rural Development</a:t>
            </a:r>
            <a:endParaRPr lang="en-GB"/>
          </a:p>
        </p:txBody>
      </p:sp>
      <p:sp>
        <p:nvSpPr>
          <p:cNvPr id="24580" name="Slide Number Placeholder 5">
            <a:extLst>
              <a:ext uri="{FF2B5EF4-FFF2-40B4-BE49-F238E27FC236}">
                <a16:creationId xmlns:a16="http://schemas.microsoft.com/office/drawing/2014/main" id="{6B171892-BBE7-9E55-5C2B-E49A8A475730}"/>
              </a:ext>
            </a:extLst>
          </p:cNvPr>
          <p:cNvSpPr>
            <a:spLocks noGrp="1" noChangeArrowheads="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AC86F786-B835-544B-8A44-AC75A43BDBC9}" type="slidenum">
              <a:rPr lang="en-GB" altLang="en-US" sz="1200" smtClean="0">
                <a:solidFill>
                  <a:schemeClr val="bg1"/>
                </a:solidFill>
              </a:rPr>
              <a:pPr/>
              <a:t>18</a:t>
            </a:fld>
            <a:endParaRPr lang="en-GB" altLang="en-US" sz="1200">
              <a:solidFill>
                <a:schemeClr val="bg1"/>
              </a:solidFill>
            </a:endParaRPr>
          </a:p>
        </p:txBody>
      </p:sp>
      <p:pic>
        <p:nvPicPr>
          <p:cNvPr id="3" name="Picture 2">
            <a:extLst>
              <a:ext uri="{FF2B5EF4-FFF2-40B4-BE49-F238E27FC236}">
                <a16:creationId xmlns:a16="http://schemas.microsoft.com/office/drawing/2014/main" id="{8C8A165A-9245-B5C0-EAF8-1A163C4644E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bwMode="auto">
          <a:xfrm>
            <a:off x="323527" y="1410484"/>
            <a:ext cx="4824537" cy="2415094"/>
          </a:xfrm>
          <a:prstGeom prst="rect">
            <a:avLst/>
          </a:prstGeom>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0122B40F-60E7-F40E-BD62-759D4E8963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3419871" y="3836095"/>
            <a:ext cx="5717095" cy="2616101"/>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0151720D-6CE4-4F02-7516-694738F96D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408" y="3836096"/>
            <a:ext cx="3165624" cy="2587284"/>
          </a:xfrm>
          <a:prstGeom prst="rect">
            <a:avLst/>
          </a:prstGeom>
        </p:spPr>
      </p:pic>
      <p:pic>
        <p:nvPicPr>
          <p:cNvPr id="15" name="Picture 14" descr="A white and orange rectangular sign with black text&#10;&#10;Description automatically generated">
            <a:extLst>
              <a:ext uri="{FF2B5EF4-FFF2-40B4-BE49-F238E27FC236}">
                <a16:creationId xmlns:a16="http://schemas.microsoft.com/office/drawing/2014/main" id="{C3E76A93-63FB-D4B5-0357-3B5C200B59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8064" y="1410484"/>
            <a:ext cx="3904586" cy="1093284"/>
          </a:xfrm>
          <a:prstGeom prst="rect">
            <a:avLst/>
          </a:prstGeom>
        </p:spPr>
      </p:pic>
      <p:pic>
        <p:nvPicPr>
          <p:cNvPr id="17" name="Picture 16" descr="A red machine spraying water&#10;&#10;Description automatically generated">
            <a:extLst>
              <a:ext uri="{FF2B5EF4-FFF2-40B4-BE49-F238E27FC236}">
                <a16:creationId xmlns:a16="http://schemas.microsoft.com/office/drawing/2014/main" id="{7E95F7DB-1372-0255-DD07-FD5F83252FD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92080" y="2558772"/>
            <a:ext cx="1979696" cy="1154232"/>
          </a:xfrm>
          <a:prstGeom prst="rect">
            <a:avLst/>
          </a:prstGeom>
        </p:spPr>
      </p:pic>
      <p:pic>
        <p:nvPicPr>
          <p:cNvPr id="19" name="Picture 18" descr="A military vehicle in the dirt&#10;&#10;Description automatically generated">
            <a:extLst>
              <a:ext uri="{FF2B5EF4-FFF2-40B4-BE49-F238E27FC236}">
                <a16:creationId xmlns:a16="http://schemas.microsoft.com/office/drawing/2014/main" id="{787FFB04-DC69-D73F-C732-9FD42FAFE2C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179054" y="2561992"/>
            <a:ext cx="1873596" cy="1151012"/>
          </a:xfrm>
          <a:prstGeom prst="rect">
            <a:avLst/>
          </a:prstGeom>
        </p:spPr>
      </p:pic>
      <p:pic>
        <p:nvPicPr>
          <p:cNvPr id="20" name="Picture 19">
            <a:extLst>
              <a:ext uri="{FF2B5EF4-FFF2-40B4-BE49-F238E27FC236}">
                <a16:creationId xmlns:a16="http://schemas.microsoft.com/office/drawing/2014/main" id="{0CD2E1F7-8F4D-6638-2ACA-1ED0755048A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34457" y="3158066"/>
            <a:ext cx="1538052" cy="1109876"/>
          </a:xfrm>
          <a:prstGeom prst="triangle">
            <a:avLst/>
          </a:prstGeom>
        </p:spPr>
      </p:pic>
    </p:spTree>
    <p:extLst>
      <p:ext uri="{BB962C8B-B14F-4D97-AF65-F5344CB8AC3E}">
        <p14:creationId xmlns:p14="http://schemas.microsoft.com/office/powerpoint/2010/main" val="45702040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2CE45E-F234-9C43-5862-739464EC009C}"/>
              </a:ext>
            </a:extLst>
          </p:cNvPr>
          <p:cNvSpPr>
            <a:spLocks noGrp="1"/>
          </p:cNvSpPr>
          <p:nvPr>
            <p:ph type="dt" sz="quarter" idx="10"/>
          </p:nvPr>
        </p:nvSpPr>
        <p:spPr/>
        <p:txBody>
          <a:bodyPr/>
          <a:lstStyle/>
          <a:p>
            <a:pPr>
              <a:defRPr/>
            </a:pPr>
            <a:r>
              <a:rPr lang="hu-HU"/>
              <a:t>28/05/2015</a:t>
            </a:r>
            <a:endParaRPr lang="en-GB"/>
          </a:p>
        </p:txBody>
      </p:sp>
      <p:sp>
        <p:nvSpPr>
          <p:cNvPr id="5" name="Footer Placeholder 4">
            <a:extLst>
              <a:ext uri="{FF2B5EF4-FFF2-40B4-BE49-F238E27FC236}">
                <a16:creationId xmlns:a16="http://schemas.microsoft.com/office/drawing/2014/main" id="{0DA965B2-D59D-4BB8-EF2D-44BE70765DD3}"/>
              </a:ext>
            </a:extLst>
          </p:cNvPr>
          <p:cNvSpPr>
            <a:spLocks noGrp="1"/>
          </p:cNvSpPr>
          <p:nvPr>
            <p:ph type="ftr" sz="quarter" idx="11"/>
          </p:nvPr>
        </p:nvSpPr>
        <p:spPr/>
        <p:txBody>
          <a:bodyPr/>
          <a:lstStyle/>
          <a:p>
            <a:pPr>
              <a:defRPr/>
            </a:pPr>
            <a:r>
              <a:rPr lang="en-GB"/>
              <a:t>Presentation for the Committee on </a:t>
            </a:r>
            <a:r>
              <a:rPr lang="fr-FR"/>
              <a:t>Agriculture and Rural Development</a:t>
            </a:r>
            <a:endParaRPr lang="en-GB"/>
          </a:p>
        </p:txBody>
      </p:sp>
      <p:sp>
        <p:nvSpPr>
          <p:cNvPr id="24580" name="Slide Number Placeholder 5">
            <a:extLst>
              <a:ext uri="{FF2B5EF4-FFF2-40B4-BE49-F238E27FC236}">
                <a16:creationId xmlns:a16="http://schemas.microsoft.com/office/drawing/2014/main" id="{6B171892-BBE7-9E55-5C2B-E49A8A475730}"/>
              </a:ext>
            </a:extLst>
          </p:cNvPr>
          <p:cNvSpPr>
            <a:spLocks noGrp="1" noChangeArrowheads="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AC86F786-B835-544B-8A44-AC75A43BDBC9}" type="slidenum">
              <a:rPr lang="en-GB" altLang="en-US" sz="1200" smtClean="0">
                <a:solidFill>
                  <a:schemeClr val="bg1"/>
                </a:solidFill>
              </a:rPr>
              <a:pPr/>
              <a:t>19</a:t>
            </a:fld>
            <a:endParaRPr lang="en-GB" altLang="en-US" sz="1200">
              <a:solidFill>
                <a:schemeClr val="bg1"/>
              </a:solidFill>
            </a:endParaRPr>
          </a:p>
        </p:txBody>
      </p:sp>
      <p:sp>
        <p:nvSpPr>
          <p:cNvPr id="3" name="Rectangle 2">
            <a:extLst>
              <a:ext uri="{FF2B5EF4-FFF2-40B4-BE49-F238E27FC236}">
                <a16:creationId xmlns:a16="http://schemas.microsoft.com/office/drawing/2014/main" id="{B9C8204A-2CD9-2D46-6929-64BB510B8225}"/>
              </a:ext>
            </a:extLst>
          </p:cNvPr>
          <p:cNvSpPr/>
          <p:nvPr/>
        </p:nvSpPr>
        <p:spPr>
          <a:xfrm>
            <a:off x="3166305" y="858810"/>
            <a:ext cx="2018755" cy="338554"/>
          </a:xfrm>
          <a:prstGeom prst="rect">
            <a:avLst/>
          </a:prstGeom>
        </p:spPr>
        <p:txBody>
          <a:bodyPr wrap="square">
            <a:spAutoFit/>
          </a:bodyPr>
          <a:lstStyle/>
          <a:p>
            <a:pPr algn="ctr"/>
            <a:r>
              <a:rPr lang="en-US" sz="1600" b="1" dirty="0">
                <a:solidFill>
                  <a:schemeClr val="accent2"/>
                </a:solidFill>
              </a:rPr>
              <a:t>Where to invest?</a:t>
            </a:r>
          </a:p>
        </p:txBody>
      </p:sp>
      <p:pic>
        <p:nvPicPr>
          <p:cNvPr id="8" name="Picture 7" descr="A picture containing sky, plane, outdoor, runway&#10;&#10;Description automatically generated">
            <a:extLst>
              <a:ext uri="{FF2B5EF4-FFF2-40B4-BE49-F238E27FC236}">
                <a16:creationId xmlns:a16="http://schemas.microsoft.com/office/drawing/2014/main" id="{248DF89B-9378-06BA-29C7-87BE9C658C7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2450" y="1338749"/>
            <a:ext cx="8039100" cy="1371600"/>
          </a:xfrm>
          <a:prstGeom prst="rect">
            <a:avLst/>
          </a:prstGeom>
        </p:spPr>
      </p:pic>
      <p:pic>
        <p:nvPicPr>
          <p:cNvPr id="15" name="Picture 14" descr="Logo&#10;&#10;Description automatically generated">
            <a:extLst>
              <a:ext uri="{FF2B5EF4-FFF2-40B4-BE49-F238E27FC236}">
                <a16:creationId xmlns:a16="http://schemas.microsoft.com/office/drawing/2014/main" id="{18F04219-D6FE-C56F-EC22-D9D90F1EE4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6618" y="4212402"/>
            <a:ext cx="1492635" cy="761866"/>
          </a:xfrm>
          <a:prstGeom prst="rect">
            <a:avLst/>
          </a:prstGeom>
        </p:spPr>
      </p:pic>
      <p:sp>
        <p:nvSpPr>
          <p:cNvPr id="16" name="TextBox 15">
            <a:extLst>
              <a:ext uri="{FF2B5EF4-FFF2-40B4-BE49-F238E27FC236}">
                <a16:creationId xmlns:a16="http://schemas.microsoft.com/office/drawing/2014/main" id="{6FE5F850-DF05-5670-FDF3-A3B0B363688D}"/>
              </a:ext>
            </a:extLst>
          </p:cNvPr>
          <p:cNvSpPr txBox="1"/>
          <p:nvPr/>
        </p:nvSpPr>
        <p:spPr>
          <a:xfrm>
            <a:off x="3275856" y="4195029"/>
            <a:ext cx="1799654" cy="584775"/>
          </a:xfrm>
          <a:prstGeom prst="rect">
            <a:avLst/>
          </a:prstGeom>
          <a:noFill/>
        </p:spPr>
        <p:txBody>
          <a:bodyPr wrap="square" rtlCol="0">
            <a:spAutoFit/>
          </a:bodyPr>
          <a:lstStyle/>
          <a:p>
            <a:r>
              <a:rPr lang="en-DE" sz="1600" dirty="0">
                <a:latin typeface="Arial Black" panose="020B0604020202020204" pitchFamily="34" charset="0"/>
                <a:cs typeface="+mn-cs"/>
              </a:rPr>
              <a:t>Prevention vs. response</a:t>
            </a:r>
          </a:p>
        </p:txBody>
      </p:sp>
      <p:sp>
        <p:nvSpPr>
          <p:cNvPr id="17" name="TextBox 16">
            <a:extLst>
              <a:ext uri="{FF2B5EF4-FFF2-40B4-BE49-F238E27FC236}">
                <a16:creationId xmlns:a16="http://schemas.microsoft.com/office/drawing/2014/main" id="{613B5AEB-E328-332F-C1C8-DA944FB57D15}"/>
              </a:ext>
            </a:extLst>
          </p:cNvPr>
          <p:cNvSpPr txBox="1"/>
          <p:nvPr/>
        </p:nvSpPr>
        <p:spPr>
          <a:xfrm>
            <a:off x="5315583" y="4350116"/>
            <a:ext cx="1997471" cy="338554"/>
          </a:xfrm>
          <a:prstGeom prst="rect">
            <a:avLst/>
          </a:prstGeom>
          <a:noFill/>
        </p:spPr>
        <p:txBody>
          <a:bodyPr wrap="square" rtlCol="0">
            <a:spAutoFit/>
          </a:bodyPr>
          <a:lstStyle/>
          <a:p>
            <a:r>
              <a:rPr lang="en-DE" sz="1600" dirty="0">
                <a:latin typeface="Arial Black" panose="020B0604020202020204" pitchFamily="34" charset="0"/>
                <a:cs typeface="+mn-cs"/>
              </a:rPr>
              <a:t>Times 4-16x</a:t>
            </a:r>
          </a:p>
        </p:txBody>
      </p:sp>
      <p:sp>
        <p:nvSpPr>
          <p:cNvPr id="18" name="TextBox 17">
            <a:extLst>
              <a:ext uri="{FF2B5EF4-FFF2-40B4-BE49-F238E27FC236}">
                <a16:creationId xmlns:a16="http://schemas.microsoft.com/office/drawing/2014/main" id="{E95D5973-7440-C20D-D96B-57B53408C68C}"/>
              </a:ext>
            </a:extLst>
          </p:cNvPr>
          <p:cNvSpPr txBox="1"/>
          <p:nvPr/>
        </p:nvSpPr>
        <p:spPr>
          <a:xfrm>
            <a:off x="269543" y="4974268"/>
            <a:ext cx="1673606" cy="1200329"/>
          </a:xfrm>
          <a:prstGeom prst="rect">
            <a:avLst/>
          </a:prstGeom>
          <a:noFill/>
        </p:spPr>
        <p:txBody>
          <a:bodyPr wrap="square" rtlCol="0">
            <a:spAutoFit/>
          </a:bodyPr>
          <a:lstStyle/>
          <a:p>
            <a:r>
              <a:rPr lang="en-DE" sz="1800" b="1" dirty="0">
                <a:solidFill>
                  <a:srgbClr val="FF0000"/>
                </a:solidFill>
              </a:rPr>
              <a:t>Adjusted potetial relative impact:</a:t>
            </a:r>
          </a:p>
        </p:txBody>
      </p:sp>
      <p:sp>
        <p:nvSpPr>
          <p:cNvPr id="20" name="TextBox 19">
            <a:extLst>
              <a:ext uri="{FF2B5EF4-FFF2-40B4-BE49-F238E27FC236}">
                <a16:creationId xmlns:a16="http://schemas.microsoft.com/office/drawing/2014/main" id="{BCDD91AA-296C-52E9-DE30-A97BD6C015E6}"/>
              </a:ext>
            </a:extLst>
          </p:cNvPr>
          <p:cNvSpPr txBox="1"/>
          <p:nvPr/>
        </p:nvSpPr>
        <p:spPr>
          <a:xfrm>
            <a:off x="1475656" y="5249788"/>
            <a:ext cx="7596336" cy="834074"/>
          </a:xfrm>
          <a:prstGeom prst="rect">
            <a:avLst/>
          </a:prstGeom>
          <a:noFill/>
        </p:spPr>
        <p:txBody>
          <a:bodyPr wrap="square">
            <a:spAutoFit/>
          </a:bodyPr>
          <a:lstStyle/>
          <a:p>
            <a:pPr marL="342900" indent="-342900" eaLnBrk="1" hangingPunct="1">
              <a:lnSpc>
                <a:spcPct val="90000"/>
              </a:lnSpc>
              <a:spcAft>
                <a:spcPts val="600"/>
              </a:spcAft>
              <a:buClr>
                <a:srgbClr val="333399"/>
              </a:buClr>
              <a:buFont typeface="Wingdings" pitchFamily="2" charset="2"/>
              <a:buChar char="§"/>
              <a:defRPr/>
            </a:pPr>
            <a:r>
              <a:rPr lang="en-DE" sz="1600" dirty="0">
                <a:solidFill>
                  <a:srgbClr val="808080"/>
                </a:solidFill>
                <a:latin typeface="+mn-lt"/>
              </a:rPr>
              <a:t>120</a:t>
            </a:r>
            <a:r>
              <a:rPr lang="en-DE" sz="1600" b="1" dirty="0">
                <a:solidFill>
                  <a:srgbClr val="808080"/>
                </a:solidFill>
                <a:latin typeface="+mn-lt"/>
              </a:rPr>
              <a:t>K </a:t>
            </a:r>
            <a:r>
              <a:rPr lang="en-DE" sz="1600" dirty="0">
                <a:solidFill>
                  <a:srgbClr val="808080"/>
                </a:solidFill>
                <a:latin typeface="+mn-lt"/>
              </a:rPr>
              <a:t>– 480</a:t>
            </a:r>
            <a:r>
              <a:rPr lang="en-DE" sz="1600" b="1" dirty="0">
                <a:solidFill>
                  <a:srgbClr val="808080"/>
                </a:solidFill>
                <a:latin typeface="+mn-lt"/>
              </a:rPr>
              <a:t>K</a:t>
            </a:r>
            <a:r>
              <a:rPr lang="en-DE" sz="1600" dirty="0">
                <a:solidFill>
                  <a:srgbClr val="808080"/>
                </a:solidFill>
                <a:latin typeface="+mn-lt"/>
              </a:rPr>
              <a:t> Exchange of Experts to Croatia beneffiting 1.2</a:t>
            </a:r>
            <a:r>
              <a:rPr lang="en-DE" sz="1600" b="1" dirty="0">
                <a:solidFill>
                  <a:srgbClr val="808080"/>
                </a:solidFill>
                <a:latin typeface="+mn-lt"/>
              </a:rPr>
              <a:t>M</a:t>
            </a:r>
            <a:r>
              <a:rPr lang="en-DE" sz="1600" dirty="0">
                <a:solidFill>
                  <a:srgbClr val="808080"/>
                </a:solidFill>
                <a:latin typeface="+mn-lt"/>
              </a:rPr>
              <a:t> – 4.8</a:t>
            </a:r>
            <a:r>
              <a:rPr lang="en-DE" sz="1600" b="1" dirty="0">
                <a:solidFill>
                  <a:srgbClr val="808080"/>
                </a:solidFill>
                <a:latin typeface="+mn-lt"/>
              </a:rPr>
              <a:t>M</a:t>
            </a:r>
            <a:r>
              <a:rPr lang="en-DE" sz="1600" dirty="0">
                <a:solidFill>
                  <a:srgbClr val="808080"/>
                </a:solidFill>
                <a:latin typeface="+mn-lt"/>
              </a:rPr>
              <a:t> experts</a:t>
            </a:r>
          </a:p>
          <a:p>
            <a:pPr marL="342900" indent="-342900" eaLnBrk="1" hangingPunct="1">
              <a:lnSpc>
                <a:spcPct val="90000"/>
              </a:lnSpc>
              <a:spcAft>
                <a:spcPts val="600"/>
              </a:spcAft>
              <a:buClr>
                <a:srgbClr val="333399"/>
              </a:buClr>
              <a:buFont typeface="Wingdings" pitchFamily="2" charset="2"/>
              <a:buChar char="§"/>
              <a:defRPr/>
            </a:pPr>
            <a:r>
              <a:rPr lang="en-DE" sz="1600" dirty="0">
                <a:solidFill>
                  <a:srgbClr val="808080"/>
                </a:solidFill>
                <a:latin typeface="+mn-lt"/>
              </a:rPr>
              <a:t>40</a:t>
            </a:r>
            <a:r>
              <a:rPr lang="en-DE" sz="1600" b="1" dirty="0">
                <a:solidFill>
                  <a:srgbClr val="808080"/>
                </a:solidFill>
                <a:latin typeface="+mn-lt"/>
              </a:rPr>
              <a:t>K</a:t>
            </a:r>
            <a:r>
              <a:rPr lang="en-DE" sz="1600" dirty="0">
                <a:solidFill>
                  <a:srgbClr val="808080"/>
                </a:solidFill>
                <a:latin typeface="+mn-lt"/>
              </a:rPr>
              <a:t> – 160</a:t>
            </a:r>
            <a:r>
              <a:rPr lang="en-DE" sz="1600" b="1" dirty="0">
                <a:solidFill>
                  <a:srgbClr val="808080"/>
                </a:solidFill>
                <a:latin typeface="+mn-lt"/>
              </a:rPr>
              <a:t>K</a:t>
            </a:r>
            <a:r>
              <a:rPr lang="en-DE" sz="1600" dirty="0">
                <a:solidFill>
                  <a:srgbClr val="808080"/>
                </a:solidFill>
                <a:latin typeface="+mn-lt"/>
              </a:rPr>
              <a:t> Prescribed burning trainings in Gran Canary resulting in 1</a:t>
            </a:r>
            <a:r>
              <a:rPr lang="en-DE" sz="1600" b="1" dirty="0">
                <a:solidFill>
                  <a:srgbClr val="808080"/>
                </a:solidFill>
                <a:latin typeface="+mn-lt"/>
              </a:rPr>
              <a:t>M</a:t>
            </a:r>
            <a:r>
              <a:rPr lang="en-DE" sz="1600" dirty="0">
                <a:solidFill>
                  <a:srgbClr val="808080"/>
                </a:solidFill>
                <a:latin typeface="+mn-lt"/>
              </a:rPr>
              <a:t> – 4M people trained in prescribed burning and tactical fire application</a:t>
            </a:r>
          </a:p>
        </p:txBody>
      </p:sp>
      <p:sp>
        <p:nvSpPr>
          <p:cNvPr id="2" name="Content Placeholder 2">
            <a:extLst>
              <a:ext uri="{FF2B5EF4-FFF2-40B4-BE49-F238E27FC236}">
                <a16:creationId xmlns:a16="http://schemas.microsoft.com/office/drawing/2014/main" id="{570B83C8-477E-CE0D-1F9D-2C7AD58B5C5D}"/>
              </a:ext>
            </a:extLst>
          </p:cNvPr>
          <p:cNvSpPr>
            <a:spLocks noGrp="1"/>
          </p:cNvSpPr>
          <p:nvPr>
            <p:ph idx="1"/>
          </p:nvPr>
        </p:nvSpPr>
        <p:spPr>
          <a:xfrm>
            <a:off x="477445" y="2808847"/>
            <a:ext cx="8189110" cy="1338805"/>
          </a:xfrm>
        </p:spPr>
        <p:txBody>
          <a:bodyPr/>
          <a:lstStyle/>
          <a:p>
            <a:pPr eaLnBrk="1" hangingPunct="1">
              <a:lnSpc>
                <a:spcPct val="90000"/>
              </a:lnSpc>
              <a:spcBef>
                <a:spcPct val="0"/>
              </a:spcBef>
              <a:buClr>
                <a:srgbClr val="009999"/>
              </a:buClr>
              <a:buFontTx/>
              <a:buNone/>
              <a:defRPr/>
            </a:pPr>
            <a:r>
              <a:rPr lang="en-US" altLang="en-US" sz="1400" dirty="0">
                <a:latin typeface="Arial Black" panose="020B0604020202020204" pitchFamily="34" charset="0"/>
              </a:rPr>
              <a:t>Assuming the 5 </a:t>
            </a:r>
            <a:r>
              <a:rPr lang="en-US" altLang="en-US" sz="1400" dirty="0" err="1">
                <a:latin typeface="Arial Black" panose="020B0604020202020204" pitchFamily="34" charset="0"/>
              </a:rPr>
              <a:t>Canadairs</a:t>
            </a:r>
            <a:r>
              <a:rPr lang="en-US" altLang="en-US" sz="1400" dirty="0">
                <a:latin typeface="Arial Black" panose="020B0604020202020204" pitchFamily="34" charset="0"/>
              </a:rPr>
              <a:t> above never fly… they cost ca. €300M</a:t>
            </a:r>
          </a:p>
          <a:p>
            <a:pPr eaLnBrk="1" hangingPunct="1">
              <a:lnSpc>
                <a:spcPct val="90000"/>
              </a:lnSpc>
              <a:spcBef>
                <a:spcPct val="0"/>
              </a:spcBef>
              <a:buClr>
                <a:srgbClr val="009999"/>
              </a:buClr>
              <a:buFontTx/>
              <a:buNone/>
              <a:defRPr/>
            </a:pPr>
            <a:endParaRPr lang="en-US" altLang="en-US" sz="1600" dirty="0">
              <a:solidFill>
                <a:srgbClr val="333399"/>
              </a:solidFill>
              <a:latin typeface="Arial Black" panose="020B0604020202020204" pitchFamily="34" charset="0"/>
              <a:cs typeface="Arial" panose="020B0604020202020204" pitchFamily="34" charset="0"/>
            </a:endParaRPr>
          </a:p>
          <a:p>
            <a:pPr eaLnBrk="1" hangingPunct="1">
              <a:lnSpc>
                <a:spcPct val="90000"/>
              </a:lnSpc>
              <a:spcBef>
                <a:spcPct val="0"/>
              </a:spcBef>
              <a:spcAft>
                <a:spcPts val="600"/>
              </a:spcAft>
              <a:buClr>
                <a:srgbClr val="333399"/>
              </a:buClr>
              <a:buFont typeface="Wingdings" pitchFamily="2" charset="2"/>
              <a:buChar char="§"/>
              <a:defRPr/>
            </a:pPr>
            <a:r>
              <a:rPr lang="en-US" altLang="en-US" sz="1600" dirty="0">
                <a:solidFill>
                  <a:srgbClr val="808080"/>
                </a:solidFill>
                <a:cs typeface="Arial" panose="020B0604020202020204" pitchFamily="34" charset="0"/>
              </a:rPr>
              <a:t>30</a:t>
            </a:r>
            <a:r>
              <a:rPr lang="en-US" altLang="en-US" sz="1600" b="1" dirty="0">
                <a:solidFill>
                  <a:srgbClr val="808080"/>
                </a:solidFill>
                <a:cs typeface="Arial" panose="020B0604020202020204" pitchFamily="34" charset="0"/>
              </a:rPr>
              <a:t>K</a:t>
            </a:r>
            <a:r>
              <a:rPr lang="en-US" altLang="en-US" sz="1600" dirty="0">
                <a:solidFill>
                  <a:srgbClr val="808080"/>
                </a:solidFill>
                <a:cs typeface="Arial" panose="020B0604020202020204" pitchFamily="34" charset="0"/>
              </a:rPr>
              <a:t>  Exchange of Experts in Croatia benefitting 300</a:t>
            </a:r>
            <a:r>
              <a:rPr lang="en-US" altLang="en-US" sz="1600" b="1" dirty="0">
                <a:solidFill>
                  <a:srgbClr val="808080"/>
                </a:solidFill>
                <a:cs typeface="Arial" panose="020B0604020202020204" pitchFamily="34" charset="0"/>
              </a:rPr>
              <a:t>K</a:t>
            </a:r>
            <a:r>
              <a:rPr lang="en-US" altLang="en-US" sz="1600" dirty="0">
                <a:solidFill>
                  <a:srgbClr val="808080"/>
                </a:solidFill>
                <a:cs typeface="Arial" panose="020B0604020202020204" pitchFamily="34" charset="0"/>
              </a:rPr>
              <a:t> experts </a:t>
            </a:r>
          </a:p>
          <a:p>
            <a:pPr eaLnBrk="1" hangingPunct="1">
              <a:lnSpc>
                <a:spcPct val="90000"/>
              </a:lnSpc>
              <a:spcBef>
                <a:spcPct val="0"/>
              </a:spcBef>
              <a:spcAft>
                <a:spcPts val="600"/>
              </a:spcAft>
              <a:buClr>
                <a:srgbClr val="333399"/>
              </a:buClr>
              <a:buFont typeface="Wingdings" pitchFamily="2" charset="2"/>
              <a:buChar char="§"/>
              <a:defRPr/>
            </a:pPr>
            <a:r>
              <a:rPr lang="en-US" altLang="en-US" sz="1600" dirty="0">
                <a:solidFill>
                  <a:srgbClr val="808080"/>
                </a:solidFill>
                <a:cs typeface="Arial" panose="020B0604020202020204" pitchFamily="34" charset="0"/>
              </a:rPr>
              <a:t>10</a:t>
            </a:r>
            <a:r>
              <a:rPr lang="en-US" altLang="en-US" sz="1600" b="1" dirty="0">
                <a:solidFill>
                  <a:srgbClr val="808080"/>
                </a:solidFill>
                <a:cs typeface="Arial" panose="020B0604020202020204" pitchFamily="34" charset="0"/>
              </a:rPr>
              <a:t>K</a:t>
            </a:r>
            <a:r>
              <a:rPr lang="en-US" altLang="en-US" sz="1600" dirty="0">
                <a:solidFill>
                  <a:srgbClr val="808080"/>
                </a:solidFill>
                <a:cs typeface="Arial" panose="020B0604020202020204" pitchFamily="34" charset="0"/>
              </a:rPr>
              <a:t> week-long prescribed fire training courses (25 ppl) in Gran Canary and 250</a:t>
            </a:r>
            <a:r>
              <a:rPr lang="en-US" altLang="en-US" sz="1600" b="1" dirty="0">
                <a:solidFill>
                  <a:srgbClr val="808080"/>
                </a:solidFill>
                <a:cs typeface="Arial" panose="020B0604020202020204" pitchFamily="34" charset="0"/>
              </a:rPr>
              <a:t>K</a:t>
            </a:r>
            <a:r>
              <a:rPr lang="en-US" altLang="en-US" sz="1600" dirty="0">
                <a:solidFill>
                  <a:srgbClr val="808080"/>
                </a:solidFill>
                <a:cs typeface="Arial" panose="020B0604020202020204" pitchFamily="34" charset="0"/>
              </a:rPr>
              <a:t> people trained in the use of fire</a:t>
            </a:r>
          </a:p>
          <a:p>
            <a:pPr marL="0" indent="0" eaLnBrk="1" hangingPunct="1">
              <a:lnSpc>
                <a:spcPct val="90000"/>
              </a:lnSpc>
              <a:spcBef>
                <a:spcPct val="0"/>
              </a:spcBef>
              <a:buClr>
                <a:srgbClr val="333399"/>
              </a:buClr>
              <a:buFontTx/>
              <a:buNone/>
              <a:defRPr/>
            </a:pPr>
            <a:endParaRPr lang="en-US" altLang="en-US" sz="1600" kern="1200" dirty="0">
              <a:solidFill>
                <a:srgbClr val="333399"/>
              </a:solidFill>
              <a:latin typeface="Arial Black" panose="020B0604020202020204" pitchFamily="34" charset="0"/>
            </a:endParaRPr>
          </a:p>
        </p:txBody>
      </p:sp>
    </p:spTree>
    <p:extLst>
      <p:ext uri="{BB962C8B-B14F-4D97-AF65-F5344CB8AC3E}">
        <p14:creationId xmlns:p14="http://schemas.microsoft.com/office/powerpoint/2010/main" val="382014796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80136FA5-0E67-BE90-ED61-58E7F19D74ED}"/>
              </a:ext>
            </a:extLst>
          </p:cNvPr>
          <p:cNvSpPr>
            <a:spLocks noGrp="1" noChangeArrowheads="1"/>
          </p:cNvSpPr>
          <p:nvPr>
            <p:ph type="title"/>
          </p:nvPr>
        </p:nvSpPr>
        <p:spPr/>
        <p:txBody>
          <a:bodyPr/>
          <a:lstStyle/>
          <a:p>
            <a:pPr algn="ctr"/>
            <a:r>
              <a:rPr lang="en-GB" altLang="en-US" sz="3000">
                <a:solidFill>
                  <a:srgbClr val="808080"/>
                </a:solidFill>
                <a:latin typeface="Arial Black" panose="020B0604020202020204" pitchFamily="34" charset="0"/>
              </a:rPr>
              <a:t>Structure of the Presentation</a:t>
            </a:r>
            <a:endParaRPr lang="en-GB" altLang="en-US"/>
          </a:p>
        </p:txBody>
      </p:sp>
      <p:sp>
        <p:nvSpPr>
          <p:cNvPr id="6147" name="Content Placeholder 2">
            <a:extLst>
              <a:ext uri="{FF2B5EF4-FFF2-40B4-BE49-F238E27FC236}">
                <a16:creationId xmlns:a16="http://schemas.microsoft.com/office/drawing/2014/main" id="{8A27BAAE-32D4-0863-B89D-071FFCAF450C}"/>
              </a:ext>
            </a:extLst>
          </p:cNvPr>
          <p:cNvSpPr>
            <a:spLocks noGrp="1"/>
          </p:cNvSpPr>
          <p:nvPr>
            <p:ph idx="1"/>
          </p:nvPr>
        </p:nvSpPr>
        <p:spPr>
          <a:xfrm>
            <a:off x="424135" y="1665287"/>
            <a:ext cx="7980139" cy="3960813"/>
          </a:xfrm>
        </p:spPr>
        <p:txBody>
          <a:bodyPr/>
          <a:lstStyle/>
          <a:p>
            <a:pPr marL="457200" lvl="1" indent="0" eaLnBrk="1" hangingPunct="1">
              <a:lnSpc>
                <a:spcPct val="110000"/>
              </a:lnSpc>
              <a:spcBef>
                <a:spcPct val="0"/>
              </a:spcBef>
              <a:buClr>
                <a:srgbClr val="333399"/>
              </a:buClr>
              <a:buFontTx/>
              <a:buNone/>
              <a:defRPr/>
            </a:pPr>
            <a:endParaRPr lang="en-GB" altLang="en-US" sz="2800" dirty="0">
              <a:solidFill>
                <a:srgbClr val="333399"/>
              </a:solidFill>
              <a:latin typeface="Arial Black" panose="020B0604020202020204" pitchFamily="34" charset="0"/>
            </a:endParaRPr>
          </a:p>
          <a:p>
            <a:pPr marL="971550" lvl="1" indent="-514350" eaLnBrk="1" hangingPunct="1">
              <a:lnSpc>
                <a:spcPct val="110000"/>
              </a:lnSpc>
              <a:spcBef>
                <a:spcPct val="0"/>
              </a:spcBef>
              <a:buClr>
                <a:srgbClr val="333399"/>
              </a:buClr>
              <a:buFontTx/>
              <a:buAutoNum type="arabicPeriod"/>
              <a:defRPr/>
            </a:pPr>
            <a:r>
              <a:rPr lang="en-GB" altLang="en-US" sz="1600" dirty="0">
                <a:solidFill>
                  <a:srgbClr val="333399"/>
                </a:solidFill>
                <a:latin typeface="Arial Black" panose="020B0604020202020204" pitchFamily="34" charset="0"/>
              </a:rPr>
              <a:t>Overview of the severity and amplitude of the summer 2022 forest fires in the EU</a:t>
            </a:r>
          </a:p>
          <a:p>
            <a:pPr marL="971550" lvl="1" indent="-514350" eaLnBrk="1" hangingPunct="1">
              <a:lnSpc>
                <a:spcPct val="110000"/>
              </a:lnSpc>
              <a:spcBef>
                <a:spcPct val="0"/>
              </a:spcBef>
              <a:buClr>
                <a:srgbClr val="333399"/>
              </a:buClr>
              <a:buFontTx/>
              <a:buAutoNum type="arabicPeriod"/>
              <a:defRPr/>
            </a:pPr>
            <a:r>
              <a:rPr lang="en-GB" altLang="en-US" sz="1600" dirty="0">
                <a:solidFill>
                  <a:srgbClr val="333399"/>
                </a:solidFill>
                <a:latin typeface="Arial Black" panose="020B0604020202020204" pitchFamily="34" charset="0"/>
              </a:rPr>
              <a:t>Overall mechanism of the EU response to tackle fires and the subsequent crisis management </a:t>
            </a:r>
          </a:p>
          <a:p>
            <a:pPr marL="971550" lvl="1" indent="-514350" eaLnBrk="1" hangingPunct="1">
              <a:lnSpc>
                <a:spcPct val="110000"/>
              </a:lnSpc>
              <a:spcBef>
                <a:spcPct val="0"/>
              </a:spcBef>
              <a:buClr>
                <a:srgbClr val="333399"/>
              </a:buClr>
              <a:buFontTx/>
              <a:buAutoNum type="arabicPeriod"/>
              <a:defRPr/>
            </a:pPr>
            <a:r>
              <a:rPr lang="en-GB" altLang="en-US" sz="1600" dirty="0">
                <a:solidFill>
                  <a:srgbClr val="333399"/>
                </a:solidFill>
                <a:latin typeface="Arial Black" panose="020B0604020202020204" pitchFamily="34" charset="0"/>
              </a:rPr>
              <a:t>Use of Cohesion policy funds and EU Solidarity Funds</a:t>
            </a:r>
          </a:p>
          <a:p>
            <a:pPr marL="971550" lvl="1" indent="-514350" eaLnBrk="1" hangingPunct="1">
              <a:lnSpc>
                <a:spcPct val="110000"/>
              </a:lnSpc>
              <a:spcBef>
                <a:spcPct val="0"/>
              </a:spcBef>
              <a:buClr>
                <a:srgbClr val="333399"/>
              </a:buClr>
              <a:buFontTx/>
              <a:buAutoNum type="arabicPeriod"/>
              <a:defRPr/>
            </a:pPr>
            <a:r>
              <a:rPr lang="en-GB" altLang="en-US" sz="1600" dirty="0">
                <a:solidFill>
                  <a:srgbClr val="333399"/>
                </a:solidFill>
                <a:latin typeface="Arial Black" panose="020B0604020202020204" pitchFamily="34" charset="0"/>
              </a:rPr>
              <a:t>Discussion and assessment of relevant funding impacts on wildfire management </a:t>
            </a:r>
          </a:p>
          <a:p>
            <a:pPr marL="971550" lvl="1" indent="-514350" eaLnBrk="1" hangingPunct="1">
              <a:lnSpc>
                <a:spcPct val="110000"/>
              </a:lnSpc>
              <a:spcBef>
                <a:spcPct val="0"/>
              </a:spcBef>
              <a:buClr>
                <a:srgbClr val="333399"/>
              </a:buClr>
              <a:buFontTx/>
              <a:buAutoNum type="arabicPeriod"/>
              <a:defRPr/>
            </a:pPr>
            <a:r>
              <a:rPr lang="en-GB" altLang="en-US" sz="1600" dirty="0">
                <a:solidFill>
                  <a:srgbClr val="333399"/>
                </a:solidFill>
                <a:latin typeface="Arial Black" panose="020B0604020202020204" pitchFamily="34" charset="0"/>
              </a:rPr>
              <a:t>Further considerations </a:t>
            </a:r>
          </a:p>
          <a:p>
            <a:pPr marL="971550" lvl="1" indent="-514350" eaLnBrk="1" hangingPunct="1">
              <a:lnSpc>
                <a:spcPct val="110000"/>
              </a:lnSpc>
              <a:spcBef>
                <a:spcPct val="0"/>
              </a:spcBef>
              <a:buClr>
                <a:srgbClr val="333399"/>
              </a:buClr>
              <a:buFontTx/>
              <a:buAutoNum type="arabicPeriod"/>
              <a:defRPr/>
            </a:pPr>
            <a:r>
              <a:rPr lang="en-GB" altLang="en-US" sz="1600" dirty="0">
                <a:solidFill>
                  <a:srgbClr val="333399"/>
                </a:solidFill>
                <a:latin typeface="Arial Black" panose="020B0604020202020204" pitchFamily="34" charset="0"/>
              </a:rPr>
              <a:t>Key policy recommendations and take-home message</a:t>
            </a:r>
          </a:p>
        </p:txBody>
      </p:sp>
      <p:sp>
        <p:nvSpPr>
          <p:cNvPr id="3076" name="Date Placeholder 3">
            <a:extLst>
              <a:ext uri="{FF2B5EF4-FFF2-40B4-BE49-F238E27FC236}">
                <a16:creationId xmlns:a16="http://schemas.microsoft.com/office/drawing/2014/main" id="{923D2BF3-66DB-531B-89A4-B0943C9CFEFB}"/>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3077" name="Footer Placeholder 4">
            <a:extLst>
              <a:ext uri="{FF2B5EF4-FFF2-40B4-BE49-F238E27FC236}">
                <a16:creationId xmlns:a16="http://schemas.microsoft.com/office/drawing/2014/main" id="{C0A9766C-4A53-7B2F-C0F5-0FCBE5AD7846}"/>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p:txBody>
      </p:sp>
      <p:sp>
        <p:nvSpPr>
          <p:cNvPr id="6149" name="Slide Number Placeholder 5">
            <a:extLst>
              <a:ext uri="{FF2B5EF4-FFF2-40B4-BE49-F238E27FC236}">
                <a16:creationId xmlns:a16="http://schemas.microsoft.com/office/drawing/2014/main" id="{D384B94A-476B-630E-8F8E-0DE10ED93510}"/>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DFA6DF-4064-544B-8C86-E8590980F144}" type="slidenum">
              <a:rPr lang="en-GB" altLang="en-US" sz="1200" smtClean="0">
                <a:solidFill>
                  <a:schemeClr val="bg1"/>
                </a:solidFill>
              </a:rPr>
              <a:pPr>
                <a:spcBef>
                  <a:spcPct val="0"/>
                </a:spcBef>
                <a:buFontTx/>
                <a:buNone/>
              </a:pPr>
              <a:t>2</a:t>
            </a:fld>
            <a:endParaRPr lang="en-GB" altLang="en-US" sz="1200">
              <a:solidFill>
                <a:schemeClr val="bg1"/>
              </a:solidFill>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C808523B-084C-9183-BCC0-405513CE4A2D}"/>
              </a:ext>
            </a:extLst>
          </p:cNvPr>
          <p:cNvSpPr>
            <a:spLocks noGrp="1" noChangeArrowheads="1"/>
          </p:cNvSpPr>
          <p:nvPr>
            <p:ph type="title"/>
          </p:nvPr>
        </p:nvSpPr>
        <p:spPr>
          <a:xfrm>
            <a:off x="464344" y="962559"/>
            <a:ext cx="8229600" cy="792162"/>
          </a:xfrm>
        </p:spPr>
        <p:txBody>
          <a:bodyPr/>
          <a:lstStyle/>
          <a:p>
            <a:pPr algn="ctr"/>
            <a:r>
              <a:rPr lang="en-GB" altLang="en-US" sz="2400" dirty="0">
                <a:solidFill>
                  <a:srgbClr val="808080"/>
                </a:solidFill>
                <a:latin typeface="Arial Black" panose="020B0604020202020204" pitchFamily="34" charset="0"/>
              </a:rPr>
              <a:t>6. Key policy recommendations</a:t>
            </a:r>
            <a:br>
              <a:rPr lang="en-GB" altLang="en-US" sz="2400" dirty="0">
                <a:solidFill>
                  <a:srgbClr val="808080"/>
                </a:solidFill>
                <a:latin typeface="Arial Black" panose="020B0604020202020204" pitchFamily="34" charset="0"/>
              </a:rPr>
            </a:br>
            <a:endParaRPr lang="en-GB" altLang="en-US" sz="2000" dirty="0"/>
          </a:p>
        </p:txBody>
      </p:sp>
      <p:sp>
        <p:nvSpPr>
          <p:cNvPr id="18434" name="Content Placeholder 2">
            <a:extLst>
              <a:ext uri="{FF2B5EF4-FFF2-40B4-BE49-F238E27FC236}">
                <a16:creationId xmlns:a16="http://schemas.microsoft.com/office/drawing/2014/main" id="{3B041DB6-FC86-C431-1170-A46019363903}"/>
              </a:ext>
            </a:extLst>
          </p:cNvPr>
          <p:cNvSpPr>
            <a:spLocks noGrp="1" noChangeArrowheads="1"/>
          </p:cNvSpPr>
          <p:nvPr>
            <p:ph idx="1"/>
          </p:nvPr>
        </p:nvSpPr>
        <p:spPr>
          <a:xfrm>
            <a:off x="323528" y="2276872"/>
            <a:ext cx="5976664" cy="4833938"/>
          </a:xfrm>
        </p:spPr>
        <p:txBody>
          <a:bodyPr/>
          <a:lstStyle/>
          <a:p>
            <a:pPr>
              <a:spcBef>
                <a:spcPts val="1200"/>
              </a:spcBef>
              <a:buSzPts val="1000"/>
              <a:buFont typeface="Wingdings" pitchFamily="2" charset="2"/>
              <a:buChar char="§"/>
            </a:pPr>
            <a:r>
              <a:rPr lang="en-GB" altLang="en-DE" sz="1500" b="1" dirty="0">
                <a:solidFill>
                  <a:srgbClr val="575756"/>
                </a:solidFill>
                <a:ea typeface="Calibri" panose="020F0502020204030204" pitchFamily="34" charset="0"/>
                <a:cs typeface="Times New Roman" panose="02020603050405020304" pitchFamily="18" charset="0"/>
              </a:rPr>
              <a:t>Prioritise mid- long-term risk reduction </a:t>
            </a:r>
            <a:r>
              <a:rPr lang="en-GB" altLang="en-DE" sz="1500" dirty="0">
                <a:ea typeface="Calibri" panose="020F0502020204030204" pitchFamily="34" charset="0"/>
                <a:cs typeface="Times New Roman" panose="02020603050405020304" pitchFamily="18" charset="0"/>
              </a:rPr>
              <a:t>investments and strategies over preparedness and response capabilities mostly in the form of equipment.</a:t>
            </a:r>
            <a:endParaRPr lang="en-DE" altLang="en-DE" sz="1500" dirty="0">
              <a:ea typeface="Calibri" panose="020F0502020204030204" pitchFamily="34" charset="0"/>
              <a:cs typeface="Times New Roman" panose="02020603050405020304" pitchFamily="18" charset="0"/>
            </a:endParaRPr>
          </a:p>
          <a:p>
            <a:pPr>
              <a:spcBef>
                <a:spcPts val="1200"/>
              </a:spcBef>
              <a:buSzPts val="1000"/>
              <a:buFont typeface="Wingdings" pitchFamily="2" charset="2"/>
              <a:buChar char="§"/>
            </a:pPr>
            <a:r>
              <a:rPr lang="en-GB" altLang="en-DE" sz="1500" b="1" dirty="0">
                <a:solidFill>
                  <a:srgbClr val="575756"/>
                </a:solidFill>
                <a:ea typeface="Calibri" panose="020F0502020204030204" pitchFamily="34" charset="0"/>
                <a:cs typeface="Times New Roman" panose="02020603050405020304" pitchFamily="18" charset="0"/>
              </a:rPr>
              <a:t>The “Build Back Better Approach” </a:t>
            </a:r>
            <a:r>
              <a:rPr lang="en-GB" altLang="en-DE" sz="1500" dirty="0">
                <a:ea typeface="Calibri" panose="020F0502020204030204" pitchFamily="34" charset="0"/>
                <a:cs typeface="Times New Roman" panose="02020603050405020304" pitchFamily="18" charset="0"/>
              </a:rPr>
              <a:t>of the Sendai Framework must be adopted to enhance resilience against future disasters (i.e., EU Solidarity Fund).</a:t>
            </a:r>
            <a:endParaRPr lang="en-DE" altLang="en-DE" sz="1500" dirty="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ts val="1200"/>
              </a:spcBef>
              <a:spcAft>
                <a:spcPts val="0"/>
              </a:spcAft>
              <a:buClrTx/>
              <a:buSzPts val="950"/>
              <a:buFont typeface="Wingdings" pitchFamily="2" charset="2"/>
              <a:buChar char="§"/>
              <a:tabLst>
                <a:tab pos="457200" algn="l"/>
              </a:tabLst>
              <a:defRPr/>
            </a:pPr>
            <a:r>
              <a:rPr kumimoji="0" lang="en-GB" sz="1600" b="1" i="0" u="none" strike="noStrike" kern="0" cap="none" spc="0" normalizeH="0" baseline="0" noProof="0" dirty="0">
                <a:ln>
                  <a:noFill/>
                </a:ln>
                <a:solidFill>
                  <a:srgbClr val="575756"/>
                </a:solidFill>
                <a:effectLst/>
                <a:uLnTx/>
                <a:uFillTx/>
                <a:latin typeface="Arial"/>
                <a:ea typeface="Calibri" panose="020F0502020204030204" pitchFamily="34" charset="0"/>
                <a:cs typeface="Times New Roman" panose="02020603050405020304" pitchFamily="18" charset="0"/>
              </a:rPr>
              <a:t>Enhance coordination </a:t>
            </a:r>
            <a:r>
              <a:rPr kumimoji="0" lang="en-GB" sz="16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among funding mechanisms and with other EU instruments related to wildfire management.</a:t>
            </a:r>
            <a:endParaRPr kumimoji="0" lang="en-DE" sz="16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ts val="1200"/>
              </a:spcBef>
              <a:spcAft>
                <a:spcPts val="0"/>
              </a:spcAft>
              <a:buClrTx/>
              <a:buSzPts val="950"/>
              <a:buFont typeface="Wingdings" pitchFamily="2" charset="2"/>
              <a:buChar char="§"/>
              <a:tabLst>
                <a:tab pos="457200" algn="l"/>
              </a:tabLst>
              <a:defRPr/>
            </a:pPr>
            <a:r>
              <a:rPr kumimoji="0" lang="en-GB" sz="1600" b="1" i="0" u="none" strike="noStrike" kern="0" cap="none" spc="0" normalizeH="0" baseline="0" noProof="0" dirty="0">
                <a:ln>
                  <a:noFill/>
                </a:ln>
                <a:solidFill>
                  <a:srgbClr val="575756"/>
                </a:solidFill>
                <a:effectLst/>
                <a:uLnTx/>
                <a:uFillTx/>
                <a:latin typeface="Arial"/>
                <a:ea typeface="Calibri" panose="020F0502020204030204" pitchFamily="34" charset="0"/>
                <a:cs typeface="Times New Roman" panose="02020603050405020304" pitchFamily="18" charset="0"/>
              </a:rPr>
              <a:t>Promote multi-stakeholder approaches </a:t>
            </a:r>
            <a:r>
              <a:rPr kumimoji="0" lang="en-GB" sz="16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by funding cross-cutting initiatives in integrated wildfire management (IFM).</a:t>
            </a:r>
          </a:p>
          <a:p>
            <a:pPr>
              <a:spcBef>
                <a:spcPts val="1200"/>
              </a:spcBef>
              <a:spcAft>
                <a:spcPts val="0"/>
              </a:spcAft>
              <a:buSzPts val="950"/>
              <a:buFont typeface="Wingdings" pitchFamily="2" charset="2"/>
              <a:buChar char="§"/>
              <a:tabLst>
                <a:tab pos="457200" algn="l"/>
              </a:tabLst>
              <a:defRPr/>
            </a:pPr>
            <a:r>
              <a:rPr lang="en-GB" altLang="en-DE" sz="1600" b="1" dirty="0">
                <a:solidFill>
                  <a:srgbClr val="575756"/>
                </a:solidFill>
                <a:ea typeface="Calibri" panose="020F0502020204030204" pitchFamily="34" charset="0"/>
                <a:cs typeface="Times New Roman" panose="02020603050405020304" pitchFamily="18" charset="0"/>
              </a:rPr>
              <a:t>Tailored guidance </a:t>
            </a:r>
            <a:r>
              <a:rPr lang="en-GB" altLang="en-DE" sz="1600" dirty="0">
                <a:ea typeface="Calibri" panose="020F0502020204030204" pitchFamily="34" charset="0"/>
                <a:cs typeface="Times New Roman" panose="02020603050405020304" pitchFamily="18" charset="0"/>
              </a:rPr>
              <a:t>for new fire-prone countries.</a:t>
            </a:r>
            <a:endParaRPr kumimoji="0" lang="en-DE" sz="16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ts val="1200"/>
              </a:spcBef>
              <a:spcAft>
                <a:spcPts val="0"/>
              </a:spcAft>
              <a:buClrTx/>
              <a:buSzPts val="950"/>
              <a:buFont typeface="Wingdings" pitchFamily="2" charset="2"/>
              <a:buChar char="§"/>
              <a:tabLst>
                <a:tab pos="457200" algn="l"/>
              </a:tabLst>
              <a:defRPr/>
            </a:pPr>
            <a:r>
              <a:rPr kumimoji="0" lang="en-GB" sz="1600" b="1" i="0" u="none" strike="noStrike" kern="0" cap="none" spc="0" normalizeH="0" baseline="0" noProof="0" dirty="0">
                <a:ln>
                  <a:noFill/>
                </a:ln>
                <a:solidFill>
                  <a:srgbClr val="575756"/>
                </a:solidFill>
                <a:effectLst/>
                <a:uLnTx/>
                <a:uFillTx/>
                <a:latin typeface="Arial"/>
                <a:ea typeface="Calibri" panose="020F0502020204030204" pitchFamily="34" charset="0"/>
                <a:cs typeface="Times New Roman" panose="02020603050405020304" pitchFamily="18" charset="0"/>
              </a:rPr>
              <a:t>Ensure adequate funding</a:t>
            </a:r>
            <a:r>
              <a:rPr kumimoji="0" lang="en-GB" sz="1600" b="0" i="0" u="none" strike="noStrike" kern="0" cap="none" spc="0" normalizeH="0" baseline="0" noProof="0" dirty="0">
                <a:ln>
                  <a:noFill/>
                </a:ln>
                <a:solidFill>
                  <a:srgbClr val="575756"/>
                </a:solidFill>
                <a:effectLst/>
                <a:uLnTx/>
                <a:uFillTx/>
                <a:latin typeface="Arial"/>
                <a:ea typeface="Calibri" panose="020F0502020204030204" pitchFamily="34" charset="0"/>
                <a:cs typeface="Times New Roman" panose="02020603050405020304" pitchFamily="18" charset="0"/>
              </a:rPr>
              <a:t> </a:t>
            </a:r>
            <a:r>
              <a:rPr kumimoji="0" lang="en-GB" sz="16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for wildfire governance support provided through DG-ECHO (e.g., Wildfire PRAF)</a:t>
            </a:r>
            <a:endParaRPr kumimoji="0" lang="en-DE" sz="16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eaLnBrk="1" hangingPunct="1">
              <a:lnSpc>
                <a:spcPct val="90000"/>
              </a:lnSpc>
              <a:spcBef>
                <a:spcPct val="0"/>
              </a:spcBef>
              <a:buClr>
                <a:srgbClr val="333399"/>
              </a:buClr>
              <a:buFont typeface="Wingdings" pitchFamily="2" charset="2"/>
              <a:buChar char="§"/>
            </a:pPr>
            <a:endParaRPr lang="en-GB" altLang="en-US" sz="2400" dirty="0">
              <a:solidFill>
                <a:srgbClr val="808080"/>
              </a:solidFill>
              <a:cs typeface="Arial" panose="020B0604020202020204" pitchFamily="34" charset="0"/>
            </a:endParaRPr>
          </a:p>
        </p:txBody>
      </p:sp>
      <p:sp>
        <p:nvSpPr>
          <p:cNvPr id="4100" name="Date Placeholder 3">
            <a:extLst>
              <a:ext uri="{FF2B5EF4-FFF2-40B4-BE49-F238E27FC236}">
                <a16:creationId xmlns:a16="http://schemas.microsoft.com/office/drawing/2014/main" id="{257EC62A-F5C4-9AEC-D3FA-AD039F5BD8DA}"/>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9393A7BF-B61A-6757-4E39-F8CD42AAA06D}"/>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18437" name="Slide Number Placeholder 5">
            <a:extLst>
              <a:ext uri="{FF2B5EF4-FFF2-40B4-BE49-F238E27FC236}">
                <a16:creationId xmlns:a16="http://schemas.microsoft.com/office/drawing/2014/main" id="{281E906A-2728-9FEC-129A-987C561C7E37}"/>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360443-DAEF-6846-8D8B-1853D7EA9513}" type="slidenum">
              <a:rPr lang="en-GB" altLang="en-US" sz="1200" smtClean="0">
                <a:solidFill>
                  <a:schemeClr val="bg1"/>
                </a:solidFill>
              </a:rPr>
              <a:pPr>
                <a:spcBef>
                  <a:spcPct val="0"/>
                </a:spcBef>
                <a:buFontTx/>
                <a:buNone/>
              </a:pPr>
              <a:t>20</a:t>
            </a:fld>
            <a:endParaRPr lang="en-GB" altLang="en-US" sz="1200">
              <a:solidFill>
                <a:schemeClr val="bg1"/>
              </a:solidFill>
            </a:endParaRPr>
          </a:p>
        </p:txBody>
      </p:sp>
      <p:pic>
        <p:nvPicPr>
          <p:cNvPr id="2" name="Picture 1" descr="A cover of a book with a person wearing a hard hat&#10;&#10;Description automatically generated">
            <a:extLst>
              <a:ext uri="{FF2B5EF4-FFF2-40B4-BE49-F238E27FC236}">
                <a16:creationId xmlns:a16="http://schemas.microsoft.com/office/drawing/2014/main" id="{789E1B66-9B9E-EA2E-2A50-790349AE8E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89269" y="2449723"/>
            <a:ext cx="2761503" cy="3840138"/>
          </a:xfrm>
          <a:prstGeom prst="rect">
            <a:avLst/>
          </a:prstGeom>
        </p:spPr>
      </p:pic>
      <p:sp>
        <p:nvSpPr>
          <p:cNvPr id="3" name="Content Placeholder 2">
            <a:extLst>
              <a:ext uri="{FF2B5EF4-FFF2-40B4-BE49-F238E27FC236}">
                <a16:creationId xmlns:a16="http://schemas.microsoft.com/office/drawing/2014/main" id="{D474698F-22A7-DF78-E727-1BB94C18C6AE}"/>
              </a:ext>
            </a:extLst>
          </p:cNvPr>
          <p:cNvSpPr txBox="1">
            <a:spLocks noChangeArrowheads="1"/>
          </p:cNvSpPr>
          <p:nvPr/>
        </p:nvSpPr>
        <p:spPr bwMode="auto">
          <a:xfrm>
            <a:off x="323528" y="1448594"/>
            <a:ext cx="8229600" cy="82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3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200"/>
              </a:spcBef>
              <a:buSzPts val="1000"/>
              <a:buFont typeface="Wingdings" pitchFamily="2" charset="2"/>
              <a:buChar char="§"/>
            </a:pPr>
            <a:r>
              <a:rPr lang="en-GB" altLang="en-DE" sz="1500" b="1" kern="0" dirty="0">
                <a:solidFill>
                  <a:srgbClr val="575756"/>
                </a:solidFill>
                <a:ea typeface="Calibri" panose="020F0502020204030204" pitchFamily="34" charset="0"/>
                <a:cs typeface="Times New Roman" panose="02020603050405020304" pitchFamily="18" charset="0"/>
              </a:rPr>
              <a:t>Ensure access to wildfire expertise</a:t>
            </a:r>
            <a:r>
              <a:rPr lang="en-GB" altLang="en-DE" sz="1500" kern="0" dirty="0">
                <a:solidFill>
                  <a:srgbClr val="575756"/>
                </a:solidFill>
                <a:ea typeface="Calibri" panose="020F0502020204030204" pitchFamily="34" charset="0"/>
                <a:cs typeface="Times New Roman" panose="02020603050405020304" pitchFamily="18" charset="0"/>
              </a:rPr>
              <a:t> </a:t>
            </a:r>
            <a:r>
              <a:rPr lang="en-GB" altLang="en-DE" sz="1500" kern="0" dirty="0">
                <a:ea typeface="Calibri" panose="020F0502020204030204" pitchFamily="34" charset="0"/>
                <a:cs typeface="Times New Roman" panose="02020603050405020304" pitchFamily="18" charset="0"/>
              </a:rPr>
              <a:t>for ministries and national agencies to facilitate impactful and sustainable investments in wildfire risk reduction and support integrated fire management at landscape level across diverse stakeholder groups.</a:t>
            </a:r>
            <a:endParaRPr lang="en-DE" altLang="en-DE" sz="1500" kern="0" dirty="0">
              <a:ea typeface="Calibri" panose="020F0502020204030204" pitchFamily="34" charset="0"/>
              <a:cs typeface="Times New Roman" panose="02020603050405020304" pitchFamily="18" charset="0"/>
            </a:endParaRPr>
          </a:p>
          <a:p>
            <a:pPr eaLnBrk="1" hangingPunct="1">
              <a:lnSpc>
                <a:spcPct val="90000"/>
              </a:lnSpc>
              <a:spcBef>
                <a:spcPct val="0"/>
              </a:spcBef>
              <a:buClr>
                <a:srgbClr val="333399"/>
              </a:buClr>
              <a:buFont typeface="Wingdings" pitchFamily="2" charset="2"/>
              <a:buChar char="§"/>
            </a:pPr>
            <a:endParaRPr lang="en-GB" altLang="en-US" sz="2400" kern="0" dirty="0">
              <a:solidFill>
                <a:srgbClr val="808080"/>
              </a:solidFill>
              <a:cs typeface="Arial" panose="020B0604020202020204" pitchFamily="34" charset="0"/>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a:extLst>
              <a:ext uri="{FF2B5EF4-FFF2-40B4-BE49-F238E27FC236}">
                <a16:creationId xmlns:a16="http://schemas.microsoft.com/office/drawing/2014/main" id="{A5491D03-5DEA-42FC-E521-21B95E96EB9D}"/>
              </a:ext>
            </a:extLst>
          </p:cNvPr>
          <p:cNvSpPr>
            <a:spLocks noGrp="1" noChangeArrowheads="1"/>
          </p:cNvSpPr>
          <p:nvPr>
            <p:ph idx="1"/>
          </p:nvPr>
        </p:nvSpPr>
        <p:spPr>
          <a:xfrm>
            <a:off x="179512" y="908720"/>
            <a:ext cx="8375650" cy="2088232"/>
          </a:xfrm>
        </p:spPr>
        <p:txBody>
          <a:bodyPr/>
          <a:lstStyle/>
          <a:p>
            <a:pPr>
              <a:spcBef>
                <a:spcPts val="1200"/>
              </a:spcBef>
              <a:buSzPts val="1000"/>
              <a:buFont typeface="Wingdings" pitchFamily="2" charset="2"/>
              <a:buChar char="§"/>
            </a:pPr>
            <a:r>
              <a:rPr lang="en-GB" altLang="en-DE" sz="1600" b="1" dirty="0">
                <a:solidFill>
                  <a:srgbClr val="575756"/>
                </a:solidFill>
                <a:ea typeface="Calibri" panose="020F0502020204030204" pitchFamily="34" charset="0"/>
                <a:cs typeface="Times New Roman" panose="02020603050405020304" pitchFamily="18" charset="0"/>
              </a:rPr>
              <a:t>Expand the scope of the DG-ECHO Expert Exchange Programme </a:t>
            </a:r>
            <a:r>
              <a:rPr lang="en-GB" altLang="en-DE" sz="1600" dirty="0">
                <a:ea typeface="Calibri" panose="020F0502020204030204" pitchFamily="34" charset="0"/>
                <a:cs typeface="Times New Roman" panose="02020603050405020304" pitchFamily="18" charset="0"/>
              </a:rPr>
              <a:t>to include important fire management stakeholders outside of only civil protection authorities. </a:t>
            </a:r>
            <a:endParaRPr lang="en-DE" altLang="en-DE" sz="1600" dirty="0">
              <a:ea typeface="Calibri" panose="020F0502020204030204" pitchFamily="34" charset="0"/>
              <a:cs typeface="Times New Roman" panose="02020603050405020304" pitchFamily="18" charset="0"/>
            </a:endParaRPr>
          </a:p>
          <a:p>
            <a:pPr>
              <a:spcBef>
                <a:spcPts val="1200"/>
              </a:spcBef>
              <a:buSzPts val="1000"/>
              <a:buFont typeface="Wingdings" pitchFamily="2" charset="2"/>
              <a:buChar char="§"/>
            </a:pPr>
            <a:r>
              <a:rPr lang="en-GB" altLang="en-DE" sz="1600" b="1" dirty="0">
                <a:solidFill>
                  <a:srgbClr val="575756"/>
                </a:solidFill>
                <a:ea typeface="Calibri" panose="020F0502020204030204" pitchFamily="34" charset="0"/>
                <a:cs typeface="Times New Roman" panose="02020603050405020304" pitchFamily="18" charset="0"/>
              </a:rPr>
              <a:t>Develop guidelines</a:t>
            </a:r>
            <a:r>
              <a:rPr lang="en-GB" altLang="en-DE" sz="1600" b="1" dirty="0">
                <a:ea typeface="Calibri" panose="020F0502020204030204" pitchFamily="34" charset="0"/>
                <a:cs typeface="Times New Roman" panose="02020603050405020304" pitchFamily="18" charset="0"/>
              </a:rPr>
              <a:t> </a:t>
            </a:r>
            <a:r>
              <a:rPr lang="en-GB" altLang="en-DE" sz="1600" dirty="0">
                <a:ea typeface="Calibri" panose="020F0502020204030204" pitchFamily="34" charset="0"/>
                <a:cs typeface="Times New Roman" panose="02020603050405020304" pitchFamily="18" charset="0"/>
              </a:rPr>
              <a:t>for safe and effective prescribed and tactical fire use</a:t>
            </a:r>
            <a:endParaRPr lang="en-DE" altLang="en-DE" sz="1600" dirty="0">
              <a:ea typeface="Calibri" panose="020F0502020204030204" pitchFamily="34" charset="0"/>
              <a:cs typeface="Times New Roman" panose="02020603050405020304" pitchFamily="18" charset="0"/>
            </a:endParaRPr>
          </a:p>
          <a:p>
            <a:pPr>
              <a:spcBef>
                <a:spcPts val="1200"/>
              </a:spcBef>
              <a:buSzPts val="1000"/>
              <a:buFont typeface="Wingdings" pitchFamily="2" charset="2"/>
              <a:buChar char="§"/>
            </a:pPr>
            <a:r>
              <a:rPr lang="en-GB" altLang="en-DE" sz="1600" b="1" dirty="0">
                <a:solidFill>
                  <a:srgbClr val="575756"/>
                </a:solidFill>
                <a:ea typeface="Calibri" panose="020F0502020204030204" pitchFamily="34" charset="0"/>
                <a:cs typeface="Times New Roman" panose="02020603050405020304" pitchFamily="18" charset="0"/>
              </a:rPr>
              <a:t>Promote international collaboration </a:t>
            </a:r>
            <a:r>
              <a:rPr lang="en-GB" altLang="en-DE" sz="1600" dirty="0">
                <a:ea typeface="Calibri" panose="020F0502020204030204" pitchFamily="34" charset="0"/>
                <a:cs typeface="Times New Roman" panose="02020603050405020304" pitchFamily="18" charset="0"/>
              </a:rPr>
              <a:t>and highlight good practices; collaborate with relevant organizations, support global initiatives like the Global Fire Management Hub</a:t>
            </a:r>
            <a:endParaRPr lang="en-DE" altLang="en-DE" sz="1600" dirty="0">
              <a:ea typeface="Calibri" panose="020F0502020204030204" pitchFamily="34" charset="0"/>
              <a:cs typeface="Times New Roman" panose="02020603050405020304" pitchFamily="18" charset="0"/>
            </a:endParaRPr>
          </a:p>
          <a:p>
            <a:pPr>
              <a:spcBef>
                <a:spcPts val="1200"/>
              </a:spcBef>
              <a:buSzPts val="1000"/>
              <a:buFont typeface="Wingdings" pitchFamily="2" charset="2"/>
              <a:buChar char="§"/>
            </a:pPr>
            <a:r>
              <a:rPr lang="en-GB" altLang="en-DE" sz="1600" b="1" dirty="0">
                <a:solidFill>
                  <a:srgbClr val="575756"/>
                </a:solidFill>
                <a:ea typeface="Calibri" panose="020F0502020204030204" pitchFamily="34" charset="0"/>
                <a:cs typeface="Times New Roman" panose="02020603050405020304" pitchFamily="18" charset="0"/>
              </a:rPr>
              <a:t>Invest in/develop training and standardization </a:t>
            </a:r>
            <a:r>
              <a:rPr lang="en-GB" altLang="en-DE" sz="1600" dirty="0">
                <a:ea typeface="Calibri" panose="020F0502020204030204" pitchFamily="34" charset="0"/>
                <a:cs typeface="Times New Roman" panose="02020603050405020304" pitchFamily="18" charset="0"/>
              </a:rPr>
              <a:t>frameworks for safe operations.</a:t>
            </a:r>
          </a:p>
          <a:p>
            <a:pPr>
              <a:spcBef>
                <a:spcPts val="1200"/>
              </a:spcBef>
              <a:buSzPts val="1000"/>
              <a:buFont typeface="Wingdings" pitchFamily="2" charset="2"/>
              <a:buChar char="§"/>
            </a:pPr>
            <a:endParaRPr lang="en-DE" altLang="en-DE" sz="1600" dirty="0">
              <a:ea typeface="Calibri" panose="020F0502020204030204" pitchFamily="34" charset="0"/>
              <a:cs typeface="Times New Roman" panose="02020603050405020304" pitchFamily="18" charset="0"/>
            </a:endParaRPr>
          </a:p>
          <a:p>
            <a:pPr marL="0" indent="0" eaLnBrk="1" hangingPunct="1">
              <a:lnSpc>
                <a:spcPct val="90000"/>
              </a:lnSpc>
              <a:spcBef>
                <a:spcPct val="0"/>
              </a:spcBef>
              <a:buClr>
                <a:srgbClr val="333399"/>
              </a:buClr>
              <a:buNone/>
            </a:pPr>
            <a:endParaRPr lang="en-GB" altLang="en-US" sz="2400" dirty="0">
              <a:solidFill>
                <a:srgbClr val="808080"/>
              </a:solidFill>
              <a:cs typeface="Arial" panose="020B0604020202020204" pitchFamily="34" charset="0"/>
            </a:endParaRPr>
          </a:p>
        </p:txBody>
      </p:sp>
      <p:sp>
        <p:nvSpPr>
          <p:cNvPr id="4100" name="Date Placeholder 3">
            <a:extLst>
              <a:ext uri="{FF2B5EF4-FFF2-40B4-BE49-F238E27FC236}">
                <a16:creationId xmlns:a16="http://schemas.microsoft.com/office/drawing/2014/main" id="{9045EC2A-5DA4-C0D7-AABB-8B2688363F4C}"/>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BCC7E840-FEAD-E0F2-3E0F-BD97DF9C96A0}"/>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26629" name="Slide Number Placeholder 5">
            <a:extLst>
              <a:ext uri="{FF2B5EF4-FFF2-40B4-BE49-F238E27FC236}">
                <a16:creationId xmlns:a16="http://schemas.microsoft.com/office/drawing/2014/main" id="{86A4D745-D9D8-8085-2451-6B02B88EEC97}"/>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298700-403A-464F-9BCE-9D82EB32B417}" type="slidenum">
              <a:rPr lang="en-GB" altLang="en-US" sz="1200" smtClean="0">
                <a:solidFill>
                  <a:schemeClr val="bg1"/>
                </a:solidFill>
              </a:rPr>
              <a:pPr>
                <a:spcBef>
                  <a:spcPct val="0"/>
                </a:spcBef>
                <a:buFontTx/>
                <a:buNone/>
              </a:pPr>
              <a:t>21</a:t>
            </a:fld>
            <a:endParaRPr lang="en-GB" altLang="en-US" sz="1200">
              <a:solidFill>
                <a:schemeClr val="bg1"/>
              </a:solidFill>
            </a:endParaRPr>
          </a:p>
        </p:txBody>
      </p:sp>
      <p:sp>
        <p:nvSpPr>
          <p:cNvPr id="3" name="TextBox 2">
            <a:extLst>
              <a:ext uri="{FF2B5EF4-FFF2-40B4-BE49-F238E27FC236}">
                <a16:creationId xmlns:a16="http://schemas.microsoft.com/office/drawing/2014/main" id="{1E6754D0-9432-CBBE-17F4-F0230522969E}"/>
              </a:ext>
            </a:extLst>
          </p:cNvPr>
          <p:cNvSpPr txBox="1"/>
          <p:nvPr/>
        </p:nvSpPr>
        <p:spPr>
          <a:xfrm>
            <a:off x="179512" y="3068960"/>
            <a:ext cx="3096344" cy="3046988"/>
          </a:xfrm>
          <a:prstGeom prst="rect">
            <a:avLst/>
          </a:prstGeom>
          <a:noFill/>
        </p:spPr>
        <p:txBody>
          <a:bodyPr wrap="square">
            <a:spAutoFit/>
          </a:bodyPr>
          <a:lstStyle/>
          <a:p>
            <a:pPr marL="285750" indent="-285750">
              <a:spcBef>
                <a:spcPts val="1200"/>
              </a:spcBef>
              <a:buSzPts val="1000"/>
              <a:buFont typeface="Wingdings" pitchFamily="2" charset="2"/>
              <a:buChar char="§"/>
            </a:pPr>
            <a:r>
              <a:rPr lang="en-GB" altLang="en-DE" sz="1600" b="1" dirty="0">
                <a:solidFill>
                  <a:srgbClr val="575756"/>
                </a:solidFill>
                <a:ea typeface="Calibri" panose="020F0502020204030204" pitchFamily="34" charset="0"/>
                <a:cs typeface="Times New Roman" panose="02020603050405020304" pitchFamily="18" charset="0"/>
              </a:rPr>
              <a:t>Establish a European Wildfire Mitigation Fund </a:t>
            </a:r>
            <a:r>
              <a:rPr lang="en-GB" altLang="en-DE" sz="1600" dirty="0">
                <a:ea typeface="Calibri" panose="020F0502020204030204" pitchFamily="34" charset="0"/>
                <a:cs typeface="Times New Roman" panose="02020603050405020304" pitchFamily="18" charset="0"/>
              </a:rPr>
              <a:t>as a dedicated sustainable fund for capacity development (trainings, exchange of experts, study tours, workshops, etc.) focused on civil society actors, NGOs, institutions, and networks addressing integrated fire management at the landscape level.</a:t>
            </a:r>
            <a:endParaRPr lang="en-DE" altLang="en-DE" sz="1600" dirty="0">
              <a:ea typeface="Calibri" panose="020F0502020204030204" pitchFamily="34" charset="0"/>
              <a:cs typeface="Times New Roman" panose="02020603050405020304" pitchFamily="18" charset="0"/>
            </a:endParaRPr>
          </a:p>
        </p:txBody>
      </p:sp>
      <p:pic>
        <p:nvPicPr>
          <p:cNvPr id="4" name="Picture 1" descr="A diagram of a map of europe&#10;&#10;Description automatically generated">
            <a:extLst>
              <a:ext uri="{FF2B5EF4-FFF2-40B4-BE49-F238E27FC236}">
                <a16:creationId xmlns:a16="http://schemas.microsoft.com/office/drawing/2014/main" id="{C1F7219D-6AEF-14EE-19A3-88B0D018356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348881" y="2961017"/>
            <a:ext cx="5301506" cy="353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957FD321-8443-6BEC-733E-4F11BA80C609}"/>
              </a:ext>
            </a:extLst>
          </p:cNvPr>
          <p:cNvSpPr>
            <a:spLocks noGrp="1" noChangeArrowheads="1"/>
          </p:cNvSpPr>
          <p:nvPr>
            <p:ph type="title"/>
          </p:nvPr>
        </p:nvSpPr>
        <p:spPr>
          <a:xfrm>
            <a:off x="468313" y="1052513"/>
            <a:ext cx="8229600" cy="504279"/>
          </a:xfrm>
        </p:spPr>
        <p:txBody>
          <a:bodyPr/>
          <a:lstStyle/>
          <a:p>
            <a:pPr algn="ctr"/>
            <a:r>
              <a:rPr lang="en-GB" altLang="en-US" sz="2000" dirty="0">
                <a:solidFill>
                  <a:srgbClr val="333399"/>
                </a:solidFill>
                <a:latin typeface="Arial Black" panose="020B0604020202020204" pitchFamily="34" charset="0"/>
              </a:rPr>
              <a:t>Invest in the landscape: Vegetation management</a:t>
            </a:r>
            <a:r>
              <a:rPr lang="en-GB" altLang="en-US" sz="2000" dirty="0">
                <a:solidFill>
                  <a:srgbClr val="808080"/>
                </a:solidFill>
                <a:latin typeface="Arial Black" panose="020B0604020202020204" pitchFamily="34" charset="0"/>
              </a:rPr>
              <a:t/>
            </a:r>
            <a:br>
              <a:rPr lang="en-GB" altLang="en-US" sz="2000" dirty="0">
                <a:solidFill>
                  <a:srgbClr val="808080"/>
                </a:solidFill>
                <a:latin typeface="Arial Black" panose="020B0604020202020204" pitchFamily="34" charset="0"/>
              </a:rPr>
            </a:br>
            <a:endParaRPr lang="en-GB" altLang="en-US" sz="1800" dirty="0"/>
          </a:p>
        </p:txBody>
      </p:sp>
      <p:sp>
        <p:nvSpPr>
          <p:cNvPr id="4100" name="Date Placeholder 3">
            <a:extLst>
              <a:ext uri="{FF2B5EF4-FFF2-40B4-BE49-F238E27FC236}">
                <a16:creationId xmlns:a16="http://schemas.microsoft.com/office/drawing/2014/main" id="{981F9005-FB20-C621-DE9B-4296F3A20026}"/>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46AC0A3D-01BD-B675-63DC-ABD52DCDE2FE}"/>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15365" name="Slide Number Placeholder 5">
            <a:extLst>
              <a:ext uri="{FF2B5EF4-FFF2-40B4-BE49-F238E27FC236}">
                <a16:creationId xmlns:a16="http://schemas.microsoft.com/office/drawing/2014/main" id="{DBCDCC49-4CA5-CFB7-2A0E-E0AEA67CFB17}"/>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EB7707-ADC3-6541-AC24-036C72971E8B}" type="slidenum">
              <a:rPr lang="en-GB" altLang="en-US" sz="1200" smtClean="0">
                <a:solidFill>
                  <a:schemeClr val="bg1"/>
                </a:solidFill>
              </a:rPr>
              <a:pPr>
                <a:spcBef>
                  <a:spcPct val="0"/>
                </a:spcBef>
                <a:buFontTx/>
                <a:buNone/>
              </a:pPr>
              <a:t>22</a:t>
            </a:fld>
            <a:endParaRPr lang="en-GB" altLang="en-US" sz="1200">
              <a:solidFill>
                <a:schemeClr val="bg1"/>
              </a:solidFill>
            </a:endParaRPr>
          </a:p>
        </p:txBody>
      </p:sp>
      <p:pic>
        <p:nvPicPr>
          <p:cNvPr id="6" name="Picture 5" descr="A goat in a field&#10;&#10;Description automatically generated">
            <a:extLst>
              <a:ext uri="{FF2B5EF4-FFF2-40B4-BE49-F238E27FC236}">
                <a16:creationId xmlns:a16="http://schemas.microsoft.com/office/drawing/2014/main" id="{D00DBDFE-7F5C-811F-F0CE-3BE7BA6D304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58791" y="1628009"/>
            <a:ext cx="2313682" cy="2648732"/>
          </a:xfrm>
          <a:prstGeom prst="rect">
            <a:avLst/>
          </a:prstGeom>
        </p:spPr>
      </p:pic>
      <p:pic>
        <p:nvPicPr>
          <p:cNvPr id="7" name="Picture 2">
            <a:extLst>
              <a:ext uri="{FF2B5EF4-FFF2-40B4-BE49-F238E27FC236}">
                <a16:creationId xmlns:a16="http://schemas.microsoft.com/office/drawing/2014/main" id="{36683088-29F7-FFC2-1B77-88463F710F7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63827" y="4272823"/>
            <a:ext cx="2313684" cy="19806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red mug in the dirt with smoke in the background&#10;&#10;Description automatically generated">
            <a:extLst>
              <a:ext uri="{FF2B5EF4-FFF2-40B4-BE49-F238E27FC236}">
                <a16:creationId xmlns:a16="http://schemas.microsoft.com/office/drawing/2014/main" id="{D548CBD3-F0A4-2812-A75A-3C8E82763E2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84650" y="1623036"/>
            <a:ext cx="2313682" cy="2658679"/>
          </a:xfrm>
          <a:prstGeom prst="rect">
            <a:avLst/>
          </a:prstGeom>
        </p:spPr>
      </p:pic>
      <p:pic>
        <p:nvPicPr>
          <p:cNvPr id="10" name="Picture 9" descr="A group of firefighters putting out a fire&#10;&#10;Description automatically generated with medium confidence">
            <a:extLst>
              <a:ext uri="{FF2B5EF4-FFF2-40B4-BE49-F238E27FC236}">
                <a16:creationId xmlns:a16="http://schemas.microsoft.com/office/drawing/2014/main" id="{9A129FA5-18D2-8E35-5832-90F57A8A32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84649" y="4278432"/>
            <a:ext cx="2313682" cy="1974998"/>
          </a:xfrm>
          <a:prstGeom prst="rect">
            <a:avLst/>
          </a:prstGeom>
        </p:spPr>
      </p:pic>
      <p:pic>
        <p:nvPicPr>
          <p:cNvPr id="11" name="Picture 10" descr="A picture containing outdoor, grass, sky, vehicle&#10;&#10;Description automatically generated">
            <a:extLst>
              <a:ext uri="{FF2B5EF4-FFF2-40B4-BE49-F238E27FC236}">
                <a16:creationId xmlns:a16="http://schemas.microsoft.com/office/drawing/2014/main" id="{4598545A-F759-2A92-6564-F438080B308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28350" y="1623036"/>
            <a:ext cx="2313683" cy="2648732"/>
          </a:xfrm>
          <a:prstGeom prst="rect">
            <a:avLst/>
          </a:prstGeom>
        </p:spPr>
      </p:pic>
      <p:pic>
        <p:nvPicPr>
          <p:cNvPr id="13" name="Picture 12" descr="A person standing in the woods with a machine&#10;&#10;Description automatically generated">
            <a:extLst>
              <a:ext uri="{FF2B5EF4-FFF2-40B4-BE49-F238E27FC236}">
                <a16:creationId xmlns:a16="http://schemas.microsoft.com/office/drawing/2014/main" id="{E7367649-A730-8DA6-AD2E-0D9EBA26428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128349" y="4265442"/>
            <a:ext cx="2313684" cy="1987988"/>
          </a:xfrm>
          <a:prstGeom prst="rect">
            <a:avLst/>
          </a:prstGeom>
        </p:spPr>
      </p:pic>
    </p:spTree>
    <p:extLst>
      <p:ext uri="{BB962C8B-B14F-4D97-AF65-F5344CB8AC3E}">
        <p14:creationId xmlns:p14="http://schemas.microsoft.com/office/powerpoint/2010/main" val="3993272494"/>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957FD321-8443-6BEC-733E-4F11BA80C609}"/>
              </a:ext>
            </a:extLst>
          </p:cNvPr>
          <p:cNvSpPr>
            <a:spLocks noGrp="1" noChangeArrowheads="1"/>
          </p:cNvSpPr>
          <p:nvPr>
            <p:ph type="title"/>
          </p:nvPr>
        </p:nvSpPr>
        <p:spPr>
          <a:xfrm>
            <a:off x="195286" y="895493"/>
            <a:ext cx="8229600" cy="792162"/>
          </a:xfrm>
        </p:spPr>
        <p:txBody>
          <a:bodyPr/>
          <a:lstStyle/>
          <a:p>
            <a:pPr algn="ctr"/>
            <a:r>
              <a:rPr lang="en-GB" altLang="en-US" sz="2000" dirty="0">
                <a:solidFill>
                  <a:srgbClr val="333399"/>
                </a:solidFill>
                <a:latin typeface="Arial Black" panose="020B0604020202020204" pitchFamily="34" charset="0"/>
              </a:rPr>
              <a:t>Invest in the people: Capacity development</a:t>
            </a:r>
            <a:r>
              <a:rPr lang="en-GB" altLang="en-US" sz="2000" dirty="0">
                <a:solidFill>
                  <a:srgbClr val="808080"/>
                </a:solidFill>
                <a:latin typeface="Arial Black" panose="020B0604020202020204" pitchFamily="34" charset="0"/>
              </a:rPr>
              <a:t/>
            </a:r>
            <a:br>
              <a:rPr lang="en-GB" altLang="en-US" sz="2000" dirty="0">
                <a:solidFill>
                  <a:srgbClr val="808080"/>
                </a:solidFill>
                <a:latin typeface="Arial Black" panose="020B0604020202020204" pitchFamily="34" charset="0"/>
              </a:rPr>
            </a:br>
            <a:endParaRPr lang="en-GB" altLang="en-US" sz="1800" dirty="0"/>
          </a:p>
        </p:txBody>
      </p:sp>
      <p:sp>
        <p:nvSpPr>
          <p:cNvPr id="4100" name="Date Placeholder 3">
            <a:extLst>
              <a:ext uri="{FF2B5EF4-FFF2-40B4-BE49-F238E27FC236}">
                <a16:creationId xmlns:a16="http://schemas.microsoft.com/office/drawing/2014/main" id="{981F9005-FB20-C621-DE9B-4296F3A20026}"/>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46AC0A3D-01BD-B675-63DC-ABD52DCDE2FE}"/>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15365" name="Slide Number Placeholder 5">
            <a:extLst>
              <a:ext uri="{FF2B5EF4-FFF2-40B4-BE49-F238E27FC236}">
                <a16:creationId xmlns:a16="http://schemas.microsoft.com/office/drawing/2014/main" id="{DBCDCC49-4CA5-CFB7-2A0E-E0AEA67CFB17}"/>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EB7707-ADC3-6541-AC24-036C72971E8B}" type="slidenum">
              <a:rPr lang="en-GB" altLang="en-US" sz="1200" smtClean="0">
                <a:solidFill>
                  <a:schemeClr val="bg1"/>
                </a:solidFill>
              </a:rPr>
              <a:pPr>
                <a:spcBef>
                  <a:spcPct val="0"/>
                </a:spcBef>
                <a:buFontTx/>
                <a:buNone/>
              </a:pPr>
              <a:t>23</a:t>
            </a:fld>
            <a:endParaRPr lang="en-GB" altLang="en-US" sz="1200">
              <a:solidFill>
                <a:schemeClr val="bg1"/>
              </a:solidFill>
            </a:endParaRPr>
          </a:p>
        </p:txBody>
      </p:sp>
      <p:sp>
        <p:nvSpPr>
          <p:cNvPr id="3" name="TextBox 2">
            <a:extLst>
              <a:ext uri="{FF2B5EF4-FFF2-40B4-BE49-F238E27FC236}">
                <a16:creationId xmlns:a16="http://schemas.microsoft.com/office/drawing/2014/main" id="{73B207A6-14E0-A309-B4A5-7BE32C959924}"/>
              </a:ext>
            </a:extLst>
          </p:cNvPr>
          <p:cNvSpPr txBox="1"/>
          <p:nvPr/>
        </p:nvSpPr>
        <p:spPr>
          <a:xfrm>
            <a:off x="195286" y="1356217"/>
            <a:ext cx="8816312" cy="792718"/>
          </a:xfrm>
          <a:prstGeom prst="rect">
            <a:avLst/>
          </a:prstGeom>
          <a:noFill/>
        </p:spPr>
        <p:txBody>
          <a:bodyPr wrap="square">
            <a:spAutoFit/>
          </a:bodyPr>
          <a:lstStyle/>
          <a:p>
            <a:pPr eaLnBrk="1" hangingPunct="1">
              <a:lnSpc>
                <a:spcPct val="150000"/>
              </a:lnSpc>
              <a:spcBef>
                <a:spcPct val="0"/>
              </a:spcBef>
              <a:buClr>
                <a:srgbClr val="009999"/>
              </a:buClr>
              <a:buFontTx/>
              <a:buNone/>
              <a:defRPr/>
            </a:pPr>
            <a:r>
              <a:rPr lang="en-GB" altLang="en-US" sz="1600" dirty="0">
                <a:solidFill>
                  <a:schemeClr val="bg2"/>
                </a:solidFill>
                <a:latin typeface="Arial Black" panose="020B0604020202020204" pitchFamily="34" charset="0"/>
              </a:rPr>
              <a:t>Identify great ideas… but invest in PEOPLE</a:t>
            </a:r>
          </a:p>
          <a:p>
            <a:pPr eaLnBrk="1" hangingPunct="1">
              <a:lnSpc>
                <a:spcPct val="150000"/>
              </a:lnSpc>
              <a:spcBef>
                <a:spcPct val="0"/>
              </a:spcBef>
              <a:buClr>
                <a:srgbClr val="009999"/>
              </a:buClr>
              <a:buFontTx/>
              <a:buNone/>
              <a:defRPr/>
            </a:pPr>
            <a:r>
              <a:rPr lang="en-GB" altLang="en-US" sz="1600" dirty="0">
                <a:solidFill>
                  <a:schemeClr val="bg2"/>
                </a:solidFill>
                <a:latin typeface="Arial Black" panose="020B0604020202020204" pitchFamily="34" charset="0"/>
              </a:rPr>
              <a:t>Informed, empowered, and inspired people produce and apply great ideas!</a:t>
            </a:r>
          </a:p>
        </p:txBody>
      </p:sp>
      <p:pic>
        <p:nvPicPr>
          <p:cNvPr id="4" name="Picture 3" descr="A group of people posing for a photo in front of a firetruck&#10;&#10;Description automatically generated with medium confidence">
            <a:extLst>
              <a:ext uri="{FF2B5EF4-FFF2-40B4-BE49-F238E27FC236}">
                <a16:creationId xmlns:a16="http://schemas.microsoft.com/office/drawing/2014/main" id="{A5330347-0C46-BC85-D3D6-8BF6C1C041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2402" y="4266956"/>
            <a:ext cx="2880866" cy="2088455"/>
          </a:xfrm>
          <a:prstGeom prst="rect">
            <a:avLst/>
          </a:prstGeom>
        </p:spPr>
      </p:pic>
      <p:pic>
        <p:nvPicPr>
          <p:cNvPr id="8" name="Picture 7">
            <a:extLst>
              <a:ext uri="{FF2B5EF4-FFF2-40B4-BE49-F238E27FC236}">
                <a16:creationId xmlns:a16="http://schemas.microsoft.com/office/drawing/2014/main" id="{78342FF9-B8E2-A3B8-438F-4602D9BDA9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19871" y="2338179"/>
            <a:ext cx="3240360" cy="2031324"/>
          </a:xfrm>
          <a:prstGeom prst="rect">
            <a:avLst/>
          </a:prstGeom>
        </p:spPr>
      </p:pic>
      <p:pic>
        <p:nvPicPr>
          <p:cNvPr id="14" name="Picture 13" descr="A group of people standing together&#10;&#10;Description automatically generated with medium confidence">
            <a:extLst>
              <a:ext uri="{FF2B5EF4-FFF2-40B4-BE49-F238E27FC236}">
                <a16:creationId xmlns:a16="http://schemas.microsoft.com/office/drawing/2014/main" id="{16FE8386-02CB-1793-C02D-7BBF77F2846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132402" y="2472471"/>
            <a:ext cx="2794372" cy="1794485"/>
          </a:xfrm>
          <a:prstGeom prst="rect">
            <a:avLst/>
          </a:prstGeom>
        </p:spPr>
      </p:pic>
      <p:pic>
        <p:nvPicPr>
          <p:cNvPr id="15" name="Picture 14" descr="A group of people standing outside&#10;&#10;Description automatically generated with medium confidence">
            <a:extLst>
              <a:ext uri="{FF2B5EF4-FFF2-40B4-BE49-F238E27FC236}">
                <a16:creationId xmlns:a16="http://schemas.microsoft.com/office/drawing/2014/main" id="{BBCB199A-7296-F81A-5491-4F7DD92A907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16121" y="4374687"/>
            <a:ext cx="3240360" cy="1958184"/>
          </a:xfrm>
          <a:prstGeom prst="rect">
            <a:avLst/>
          </a:prstGeom>
        </p:spPr>
      </p:pic>
      <p:pic>
        <p:nvPicPr>
          <p:cNvPr id="1026" name="Picture 2">
            <a:extLst>
              <a:ext uri="{FF2B5EF4-FFF2-40B4-BE49-F238E27FC236}">
                <a16:creationId xmlns:a16="http://schemas.microsoft.com/office/drawing/2014/main" id="{265B89DC-75FE-C693-68E1-CB9A6AE92E2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26774" y="2325802"/>
            <a:ext cx="2766625" cy="4029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589732"/>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76D20C46-AA0C-7C3C-C82A-834F9AF4A539}"/>
              </a:ext>
            </a:extLst>
          </p:cNvPr>
          <p:cNvSpPr>
            <a:spLocks noGrp="1" noChangeArrowheads="1"/>
          </p:cNvSpPr>
          <p:nvPr>
            <p:ph type="title"/>
          </p:nvPr>
        </p:nvSpPr>
        <p:spPr>
          <a:xfrm>
            <a:off x="468313" y="1052513"/>
            <a:ext cx="8229600" cy="792162"/>
          </a:xfrm>
        </p:spPr>
        <p:txBody>
          <a:bodyPr/>
          <a:lstStyle/>
          <a:p>
            <a:pPr algn="ctr"/>
            <a:r>
              <a:rPr lang="en-GB" altLang="en-US" sz="2400" dirty="0">
                <a:solidFill>
                  <a:srgbClr val="808080"/>
                </a:solidFill>
                <a:latin typeface="Arial Black" panose="020B0604020202020204" pitchFamily="34" charset="0"/>
              </a:rPr>
              <a:t>Thank you kindly for your attention!</a:t>
            </a:r>
            <a:br>
              <a:rPr lang="en-GB" altLang="en-US" sz="2400" dirty="0">
                <a:solidFill>
                  <a:srgbClr val="808080"/>
                </a:solidFill>
                <a:latin typeface="Arial Black" panose="020B0604020202020204" pitchFamily="34" charset="0"/>
              </a:rPr>
            </a:br>
            <a:endParaRPr lang="en-GB" altLang="en-US" sz="2000" dirty="0"/>
          </a:p>
        </p:txBody>
      </p:sp>
      <p:sp>
        <p:nvSpPr>
          <p:cNvPr id="7171" name="Content Placeholder 2">
            <a:extLst>
              <a:ext uri="{FF2B5EF4-FFF2-40B4-BE49-F238E27FC236}">
                <a16:creationId xmlns:a16="http://schemas.microsoft.com/office/drawing/2014/main" id="{30EAFEDD-A287-B690-4C2F-54BDC3BAB4AE}"/>
              </a:ext>
            </a:extLst>
          </p:cNvPr>
          <p:cNvSpPr>
            <a:spLocks noGrp="1"/>
          </p:cNvSpPr>
          <p:nvPr>
            <p:ph idx="1"/>
          </p:nvPr>
        </p:nvSpPr>
        <p:spPr>
          <a:xfrm>
            <a:off x="319088" y="2070100"/>
            <a:ext cx="8375650" cy="4392613"/>
          </a:xfrm>
        </p:spPr>
        <p:txBody>
          <a:bodyPr/>
          <a:lstStyle/>
          <a:p>
            <a:pPr eaLnBrk="1" hangingPunct="1">
              <a:lnSpc>
                <a:spcPct val="90000"/>
              </a:lnSpc>
              <a:spcBef>
                <a:spcPct val="0"/>
              </a:spcBef>
              <a:buClr>
                <a:srgbClr val="009999"/>
              </a:buClr>
              <a:buFont typeface="Wingdings" pitchFamily="2" charset="2"/>
              <a:buChar char="§"/>
              <a:defRPr/>
            </a:pPr>
            <a:endParaRPr lang="de-DE" altLang="en-US" sz="2400" dirty="0">
              <a:solidFill>
                <a:srgbClr val="808080"/>
              </a:solidFill>
              <a:latin typeface="Arial Black" panose="020B0604020202020204" pitchFamily="34" charset="0"/>
            </a:endParaRPr>
          </a:p>
          <a:p>
            <a:pPr eaLnBrk="1" hangingPunct="1">
              <a:lnSpc>
                <a:spcPct val="90000"/>
              </a:lnSpc>
              <a:spcBef>
                <a:spcPct val="0"/>
              </a:spcBef>
              <a:buClr>
                <a:srgbClr val="333399"/>
              </a:buClr>
              <a:buFont typeface="Wingdings" pitchFamily="2" charset="2"/>
              <a:buChar char="§"/>
              <a:defRPr/>
            </a:pPr>
            <a:endParaRPr lang="en-GB" altLang="en-US" sz="1600" dirty="0">
              <a:solidFill>
                <a:srgbClr val="808080"/>
              </a:solidFill>
              <a:cs typeface="Arial" panose="020B0604020202020204" pitchFamily="34" charset="0"/>
            </a:endParaRPr>
          </a:p>
          <a:p>
            <a:pPr marL="0" indent="0" eaLnBrk="1" hangingPunct="1">
              <a:lnSpc>
                <a:spcPct val="90000"/>
              </a:lnSpc>
              <a:spcBef>
                <a:spcPct val="0"/>
              </a:spcBef>
              <a:buClr>
                <a:srgbClr val="333399"/>
              </a:buClr>
              <a:buFontTx/>
              <a:buNone/>
              <a:defRPr/>
            </a:pPr>
            <a:endParaRPr lang="en-GB" altLang="en-US" sz="2400" dirty="0">
              <a:solidFill>
                <a:srgbClr val="808080"/>
              </a:solidFill>
              <a:cs typeface="Arial" panose="020B0604020202020204" pitchFamily="34" charset="0"/>
            </a:endParaRPr>
          </a:p>
        </p:txBody>
      </p:sp>
      <p:sp>
        <p:nvSpPr>
          <p:cNvPr id="4100" name="Date Placeholder 3">
            <a:extLst>
              <a:ext uri="{FF2B5EF4-FFF2-40B4-BE49-F238E27FC236}">
                <a16:creationId xmlns:a16="http://schemas.microsoft.com/office/drawing/2014/main" id="{BD075A2E-0751-BAF6-5083-B2FAF860A5C7}"/>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D426ACEF-B230-F8CD-52D5-BBF9AF24EE79}"/>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28677" name="Slide Number Placeholder 5">
            <a:extLst>
              <a:ext uri="{FF2B5EF4-FFF2-40B4-BE49-F238E27FC236}">
                <a16:creationId xmlns:a16="http://schemas.microsoft.com/office/drawing/2014/main" id="{95179984-21DE-2543-C1E1-A57EBF4AB7F4}"/>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EEE51FB-73FA-5941-B820-1932746529F6}" type="slidenum">
              <a:rPr lang="en-GB" altLang="en-US" sz="1200" smtClean="0">
                <a:solidFill>
                  <a:schemeClr val="bg1"/>
                </a:solidFill>
              </a:rPr>
              <a:pPr>
                <a:spcBef>
                  <a:spcPct val="0"/>
                </a:spcBef>
                <a:buFontTx/>
                <a:buNone/>
              </a:pPr>
              <a:t>24</a:t>
            </a:fld>
            <a:endParaRPr lang="en-GB" altLang="en-US" sz="1200">
              <a:solidFill>
                <a:schemeClr val="bg1"/>
              </a:solidFill>
            </a:endParaRPr>
          </a:p>
        </p:txBody>
      </p:sp>
      <p:pic>
        <p:nvPicPr>
          <p:cNvPr id="28678" name="Picture 2">
            <a:extLst>
              <a:ext uri="{FF2B5EF4-FFF2-40B4-BE49-F238E27FC236}">
                <a16:creationId xmlns:a16="http://schemas.microsoft.com/office/drawing/2014/main" id="{641BCF86-FBC5-4B4A-3BB3-A0851A1ECE4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p:blipFill>
        <p:spPr bwMode="auto">
          <a:xfrm>
            <a:off x="5221862" y="1510887"/>
            <a:ext cx="3453825"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E047BA6-9E40-BE90-4FEF-485A609E92F5}"/>
              </a:ext>
            </a:extLst>
          </p:cNvPr>
          <p:cNvSpPr txBox="1"/>
          <p:nvPr/>
        </p:nvSpPr>
        <p:spPr>
          <a:xfrm>
            <a:off x="719932" y="1768856"/>
            <a:ext cx="3960812" cy="2092325"/>
          </a:xfrm>
          <a:prstGeom prst="rect">
            <a:avLst/>
          </a:prstGeom>
          <a:noFill/>
        </p:spPr>
        <p:txBody>
          <a:bodyPr>
            <a:spAutoFit/>
          </a:bodyPr>
          <a:lstStyle/>
          <a:p>
            <a:pPr>
              <a:tabLst>
                <a:tab pos="648335" algn="l"/>
                <a:tab pos="900430" algn="l"/>
                <a:tab pos="1134110" algn="l"/>
                <a:tab pos="1511935" algn="l"/>
                <a:tab pos="1871980" algn="l"/>
                <a:tab pos="2268220" algn="l"/>
                <a:tab pos="2628265" algn="l"/>
                <a:tab pos="3024505" algn="l"/>
                <a:tab pos="3420745" algn="l"/>
                <a:tab pos="3780790" algn="l"/>
                <a:tab pos="4176395" algn="l"/>
                <a:tab pos="4536440" algn="l"/>
              </a:tabLst>
              <a:defRPr/>
            </a:pPr>
            <a:r>
              <a:rPr lang="en-GB" sz="1000" b="1" dirty="0">
                <a:solidFill>
                  <a:srgbClr val="0046AA"/>
                </a:solidFill>
                <a:latin typeface="+mn-lt"/>
                <a:ea typeface="Times New Roman" panose="02020603050405020304" pitchFamily="18" charset="0"/>
              </a:rPr>
              <a:t>AUTHORS</a:t>
            </a:r>
            <a:endParaRPr lang="en-DE" sz="1000" dirty="0">
              <a:latin typeface="+mn-lt"/>
              <a:ea typeface="Times New Roman" panose="02020603050405020304" pitchFamily="18" charset="0"/>
            </a:endParaRPr>
          </a:p>
          <a:p>
            <a:pPr>
              <a:tabLst>
                <a:tab pos="648335" algn="l"/>
                <a:tab pos="900430" algn="l"/>
                <a:tab pos="1134110" algn="l"/>
                <a:tab pos="1511935" algn="l"/>
                <a:tab pos="1871980" algn="l"/>
                <a:tab pos="2268220" algn="l"/>
                <a:tab pos="2628265" algn="l"/>
                <a:tab pos="3024505" algn="l"/>
                <a:tab pos="3420745" algn="l"/>
                <a:tab pos="3780790" algn="l"/>
                <a:tab pos="4176395" algn="l"/>
                <a:tab pos="4536440" algn="l"/>
              </a:tabLst>
              <a:defRPr/>
            </a:pPr>
            <a:r>
              <a:rPr lang="en-GB" sz="1000" dirty="0">
                <a:solidFill>
                  <a:srgbClr val="000080"/>
                </a:solidFill>
                <a:latin typeface="+mn-lt"/>
                <a:ea typeface="Times New Roman" panose="02020603050405020304" pitchFamily="18" charset="0"/>
              </a:rPr>
              <a:t> </a:t>
            </a:r>
            <a:endParaRPr lang="en-DE" sz="1000" dirty="0">
              <a:latin typeface="+mn-lt"/>
              <a:ea typeface="Times New Roman" panose="02020603050405020304" pitchFamily="18" charset="0"/>
            </a:endParaRPr>
          </a:p>
          <a:p>
            <a:pPr>
              <a:tabLst>
                <a:tab pos="-914400" algn="l"/>
                <a:tab pos="648335" algn="l"/>
                <a:tab pos="900430" algn="l"/>
                <a:tab pos="1134110" algn="l"/>
                <a:tab pos="1511935" algn="l"/>
                <a:tab pos="1871980" algn="l"/>
                <a:tab pos="2268220" algn="l"/>
                <a:tab pos="2628265" algn="l"/>
                <a:tab pos="3024505" algn="l"/>
                <a:tab pos="3420745" algn="l"/>
                <a:tab pos="3780790" algn="l"/>
                <a:tab pos="4176395" algn="l"/>
                <a:tab pos="4536440" algn="l"/>
              </a:tabLst>
              <a:defRPr/>
            </a:pPr>
            <a:r>
              <a:rPr lang="en-GB" sz="1000" dirty="0">
                <a:solidFill>
                  <a:srgbClr val="808080"/>
                </a:solidFill>
                <a:latin typeface="+mn-lt"/>
                <a:ea typeface="Times New Roman" panose="02020603050405020304" pitchFamily="18" charset="0"/>
              </a:rPr>
              <a:t>Pau Costa Foundation: Lindon PRONTO</a:t>
            </a:r>
            <a:endParaRPr lang="en-DE" sz="1000" dirty="0">
              <a:latin typeface="+mn-lt"/>
              <a:ea typeface="Times New Roman" panose="02020603050405020304" pitchFamily="18" charset="0"/>
            </a:endParaRPr>
          </a:p>
          <a:p>
            <a:pPr>
              <a:tabLst>
                <a:tab pos="-914400" algn="l"/>
                <a:tab pos="648335" algn="l"/>
                <a:tab pos="900430" algn="l"/>
                <a:tab pos="1134110" algn="l"/>
                <a:tab pos="1511935" algn="l"/>
                <a:tab pos="1871980" algn="l"/>
                <a:tab pos="2268220" algn="l"/>
                <a:tab pos="2628265" algn="l"/>
                <a:tab pos="3024505" algn="l"/>
                <a:tab pos="3420745" algn="l"/>
                <a:tab pos="3780790" algn="l"/>
                <a:tab pos="4176395" algn="l"/>
                <a:tab pos="4536440" algn="l"/>
              </a:tabLst>
              <a:defRPr/>
            </a:pPr>
            <a:r>
              <a:rPr lang="en-GB" sz="1000" dirty="0">
                <a:solidFill>
                  <a:srgbClr val="808080"/>
                </a:solidFill>
                <a:latin typeface="+mn-lt"/>
                <a:ea typeface="Times New Roman" panose="02020603050405020304" pitchFamily="18" charset="0"/>
              </a:rPr>
              <a:t>Contributing authors: Nuria PRAT-GUITART (Cohesion Funds), Juan CAAMAÑO /PCF (fire meteorology, UCPM response), Laurent ALFONSO / DGSCGC (France case study), José ALMODOVAR and Nicolas Lopez MOLINA (Spain case study), Petr OŠLEJŠEK / HZSCR (Czech case study), Nicolas FAIVRE / REA (EC investments in fire research), and Jordi VENDRELL/PCF (summary of PCF Declaration). Graphics: Jodie WATT for Pau Costa Foundation</a:t>
            </a:r>
            <a:endParaRPr lang="en-DE" sz="1000" dirty="0">
              <a:latin typeface="+mn-lt"/>
              <a:ea typeface="Times New Roman" panose="02020603050405020304" pitchFamily="18" charset="0"/>
            </a:endParaRPr>
          </a:p>
          <a:p>
            <a:pPr>
              <a:defRPr/>
            </a:pPr>
            <a:endParaRPr lang="en-DE" dirty="0"/>
          </a:p>
        </p:txBody>
      </p:sp>
      <p:pic>
        <p:nvPicPr>
          <p:cNvPr id="2" name="Picture 1" descr="A map of europe with blue squares&#10;&#10;Description automatically generated">
            <a:extLst>
              <a:ext uri="{FF2B5EF4-FFF2-40B4-BE49-F238E27FC236}">
                <a16:creationId xmlns:a16="http://schemas.microsoft.com/office/drawing/2014/main" id="{3B9407FB-5F45-0FF6-FB6A-44B313973B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56706" y="3559936"/>
            <a:ext cx="2603500" cy="2235200"/>
          </a:xfrm>
          <a:prstGeom prst="rect">
            <a:avLst/>
          </a:prstGeom>
        </p:spPr>
      </p:pic>
      <p:sp>
        <p:nvSpPr>
          <p:cNvPr id="3" name="TextBox 2">
            <a:extLst>
              <a:ext uri="{FF2B5EF4-FFF2-40B4-BE49-F238E27FC236}">
                <a16:creationId xmlns:a16="http://schemas.microsoft.com/office/drawing/2014/main" id="{9B2B2400-B664-6D51-3292-1B223ED80BBF}"/>
              </a:ext>
            </a:extLst>
          </p:cNvPr>
          <p:cNvSpPr txBox="1"/>
          <p:nvPr/>
        </p:nvSpPr>
        <p:spPr>
          <a:xfrm>
            <a:off x="719932" y="3658607"/>
            <a:ext cx="2328749" cy="2708434"/>
          </a:xfrm>
          <a:prstGeom prst="rect">
            <a:avLst/>
          </a:prstGeom>
          <a:noFill/>
        </p:spPr>
        <p:txBody>
          <a:bodyPr wrap="square">
            <a:spAutoFit/>
          </a:bodyPr>
          <a:lstStyle/>
          <a:p>
            <a:pPr>
              <a:tabLst>
                <a:tab pos="648335" algn="l"/>
                <a:tab pos="900430" algn="l"/>
                <a:tab pos="1134110" algn="l"/>
                <a:tab pos="1511935" algn="l"/>
                <a:tab pos="1871980" algn="l"/>
                <a:tab pos="2268220" algn="l"/>
                <a:tab pos="2628265" algn="l"/>
                <a:tab pos="3024505" algn="l"/>
                <a:tab pos="3420745" algn="l"/>
                <a:tab pos="3780790" algn="l"/>
                <a:tab pos="4176395" algn="l"/>
                <a:tab pos="4536440" algn="l"/>
              </a:tabLst>
              <a:defRPr/>
            </a:pPr>
            <a:r>
              <a:rPr lang="en-GB" sz="1000" b="1" dirty="0">
                <a:solidFill>
                  <a:srgbClr val="0046AA"/>
                </a:solidFill>
                <a:latin typeface="+mn-lt"/>
                <a:ea typeface="Times New Roman" panose="02020603050405020304" pitchFamily="18" charset="0"/>
              </a:rPr>
              <a:t>STUDY METHODOLOGY</a:t>
            </a:r>
            <a:endParaRPr lang="en-DE" sz="1000" dirty="0">
              <a:latin typeface="+mn-lt"/>
              <a:ea typeface="Times New Roman" panose="02020603050405020304" pitchFamily="18" charset="0"/>
            </a:endParaRPr>
          </a:p>
          <a:p>
            <a:pPr>
              <a:tabLst>
                <a:tab pos="648335" algn="l"/>
                <a:tab pos="900430" algn="l"/>
                <a:tab pos="1134110" algn="l"/>
                <a:tab pos="1511935" algn="l"/>
                <a:tab pos="1871980" algn="l"/>
                <a:tab pos="2268220" algn="l"/>
                <a:tab pos="2628265" algn="l"/>
                <a:tab pos="3024505" algn="l"/>
                <a:tab pos="3420745" algn="l"/>
                <a:tab pos="3780790" algn="l"/>
                <a:tab pos="4176395" algn="l"/>
                <a:tab pos="4536440" algn="l"/>
              </a:tabLst>
              <a:defRPr/>
            </a:pPr>
            <a:r>
              <a:rPr lang="en-GB" sz="1000" dirty="0">
                <a:solidFill>
                  <a:srgbClr val="000080"/>
                </a:solidFill>
                <a:latin typeface="+mn-lt"/>
                <a:ea typeface="Times New Roman" panose="02020603050405020304" pitchFamily="18" charset="0"/>
              </a:rPr>
              <a:t> </a:t>
            </a:r>
            <a:endParaRPr lang="en-DE" sz="1000" dirty="0">
              <a:latin typeface="+mn-lt"/>
              <a:ea typeface="Times New Roman" panose="02020603050405020304" pitchFamily="18" charset="0"/>
            </a:endParaRPr>
          </a:p>
          <a:p>
            <a:pPr marL="171450" indent="-171450">
              <a:buFont typeface="Arial" panose="020B0604020202020204" pitchFamily="34" charset="0"/>
              <a:buChar char="•"/>
              <a:tabLst>
                <a:tab pos="-914400" algn="l"/>
                <a:tab pos="648335" algn="l"/>
                <a:tab pos="900430" algn="l"/>
                <a:tab pos="1134110" algn="l"/>
                <a:tab pos="1511935" algn="l"/>
                <a:tab pos="1871980" algn="l"/>
                <a:tab pos="2268220" algn="l"/>
                <a:tab pos="2628265" algn="l"/>
                <a:tab pos="3024505" algn="l"/>
                <a:tab pos="3420745" algn="l"/>
                <a:tab pos="3780790" algn="l"/>
                <a:tab pos="4176395" algn="l"/>
                <a:tab pos="4536440" algn="l"/>
              </a:tabLst>
              <a:defRPr/>
            </a:pPr>
            <a:r>
              <a:rPr lang="en-GB" sz="1000" dirty="0">
                <a:solidFill>
                  <a:srgbClr val="808080"/>
                </a:solidFill>
                <a:latin typeface="+mn-lt"/>
                <a:ea typeface="Times New Roman" panose="02020603050405020304" pitchFamily="18" charset="0"/>
              </a:rPr>
              <a:t>An expert survey of 17 EU member states and Albania was conducted representative of diverse contexts.</a:t>
            </a:r>
          </a:p>
          <a:p>
            <a:pPr marL="171450" indent="-171450">
              <a:buFont typeface="Arial" panose="020B0604020202020204" pitchFamily="34" charset="0"/>
              <a:buChar char="•"/>
              <a:tabLst>
                <a:tab pos="-914400" algn="l"/>
                <a:tab pos="648335" algn="l"/>
                <a:tab pos="900430" algn="l"/>
                <a:tab pos="1134110" algn="l"/>
                <a:tab pos="1511935" algn="l"/>
                <a:tab pos="1871980" algn="l"/>
                <a:tab pos="2268220" algn="l"/>
                <a:tab pos="2628265" algn="l"/>
                <a:tab pos="3024505" algn="l"/>
                <a:tab pos="3420745" algn="l"/>
                <a:tab pos="3780790" algn="l"/>
                <a:tab pos="4176395" algn="l"/>
                <a:tab pos="4536440" algn="l"/>
              </a:tabLst>
              <a:defRPr/>
            </a:pPr>
            <a:r>
              <a:rPr lang="en-GB" sz="1000" dirty="0">
                <a:solidFill>
                  <a:srgbClr val="808080"/>
                </a:solidFill>
                <a:latin typeface="+mn-lt"/>
                <a:ea typeface="Times New Roman" panose="02020603050405020304" pitchFamily="18" charset="0"/>
              </a:rPr>
              <a:t>Additional experts from European institutions and international organisations were interviewed.</a:t>
            </a:r>
          </a:p>
          <a:p>
            <a:pPr marL="171450" indent="-171450">
              <a:buFont typeface="Arial" panose="020B0604020202020204" pitchFamily="34" charset="0"/>
              <a:buChar char="•"/>
              <a:tabLst>
                <a:tab pos="-914400" algn="l"/>
                <a:tab pos="648335" algn="l"/>
                <a:tab pos="900430" algn="l"/>
                <a:tab pos="1134110" algn="l"/>
                <a:tab pos="1511935" algn="l"/>
                <a:tab pos="1871980" algn="l"/>
                <a:tab pos="2268220" algn="l"/>
                <a:tab pos="2628265" algn="l"/>
                <a:tab pos="3024505" algn="l"/>
                <a:tab pos="3420745" algn="l"/>
                <a:tab pos="3780790" algn="l"/>
                <a:tab pos="4176395" algn="l"/>
                <a:tab pos="4536440" algn="l"/>
              </a:tabLst>
              <a:defRPr/>
            </a:pPr>
            <a:r>
              <a:rPr lang="en-GB" sz="1000" dirty="0">
                <a:solidFill>
                  <a:srgbClr val="808080"/>
                </a:solidFill>
                <a:latin typeface="+mn-lt"/>
                <a:ea typeface="Times New Roman" panose="02020603050405020304" pitchFamily="18" charset="0"/>
              </a:rPr>
              <a:t>Three case studies were prepared with help from authorities from France, Spain and Czechia.</a:t>
            </a:r>
          </a:p>
          <a:p>
            <a:pPr marL="171450" indent="-171450">
              <a:buFont typeface="Arial" panose="020B0604020202020204" pitchFamily="34" charset="0"/>
              <a:buChar char="•"/>
              <a:tabLst>
                <a:tab pos="-914400" algn="l"/>
                <a:tab pos="648335" algn="l"/>
                <a:tab pos="900430" algn="l"/>
                <a:tab pos="1134110" algn="l"/>
                <a:tab pos="1511935" algn="l"/>
                <a:tab pos="1871980" algn="l"/>
                <a:tab pos="2268220" algn="l"/>
                <a:tab pos="2628265" algn="l"/>
                <a:tab pos="3024505" algn="l"/>
                <a:tab pos="3420745" algn="l"/>
                <a:tab pos="3780790" algn="l"/>
                <a:tab pos="4176395" algn="l"/>
                <a:tab pos="4536440" algn="l"/>
              </a:tabLst>
              <a:defRPr/>
            </a:pPr>
            <a:r>
              <a:rPr lang="en-GB" sz="1000" dirty="0">
                <a:solidFill>
                  <a:srgbClr val="808080"/>
                </a:solidFill>
                <a:latin typeface="+mn-lt"/>
                <a:ea typeface="Times New Roman" panose="02020603050405020304" pitchFamily="18" charset="0"/>
              </a:rPr>
              <a:t>Expertise and experience of the study team was integrated into the findings and policy recommendations.  </a:t>
            </a:r>
          </a:p>
          <a:p>
            <a:pPr>
              <a:tabLst>
                <a:tab pos="-914400" algn="l"/>
                <a:tab pos="648335" algn="l"/>
                <a:tab pos="900430" algn="l"/>
                <a:tab pos="1134110" algn="l"/>
                <a:tab pos="1511935" algn="l"/>
                <a:tab pos="1871980" algn="l"/>
                <a:tab pos="2268220" algn="l"/>
                <a:tab pos="2628265" algn="l"/>
                <a:tab pos="3024505" algn="l"/>
                <a:tab pos="3420745" algn="l"/>
                <a:tab pos="3780790" algn="l"/>
                <a:tab pos="4176395" algn="l"/>
                <a:tab pos="4536440" algn="l"/>
              </a:tabLst>
              <a:defRPr/>
            </a:pPr>
            <a:endParaRPr lang="en-DE" dirty="0"/>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02080D63-E2BF-773B-1091-BF1AC6DF0482}"/>
              </a:ext>
            </a:extLst>
          </p:cNvPr>
          <p:cNvSpPr>
            <a:spLocks noGrp="1" noChangeArrowheads="1"/>
          </p:cNvSpPr>
          <p:nvPr>
            <p:ph type="title"/>
          </p:nvPr>
        </p:nvSpPr>
        <p:spPr>
          <a:xfrm>
            <a:off x="464344" y="1012069"/>
            <a:ext cx="8229600" cy="792162"/>
          </a:xfrm>
        </p:spPr>
        <p:txBody>
          <a:bodyPr/>
          <a:lstStyle/>
          <a:p>
            <a:pPr algn="ctr"/>
            <a:r>
              <a:rPr lang="en-GB" altLang="en-US" sz="2400" dirty="0">
                <a:solidFill>
                  <a:srgbClr val="808080"/>
                </a:solidFill>
                <a:latin typeface="Arial Black" panose="020B0604020202020204" pitchFamily="34" charset="0"/>
              </a:rPr>
              <a:t>1. Overview of the severity and amplitude of the summer 2022 forest fires in the EU</a:t>
            </a:r>
            <a:br>
              <a:rPr lang="en-GB" altLang="en-US" sz="2400" dirty="0">
                <a:solidFill>
                  <a:srgbClr val="808080"/>
                </a:solidFill>
                <a:latin typeface="Arial Black" panose="020B0604020202020204" pitchFamily="34" charset="0"/>
              </a:rPr>
            </a:br>
            <a:endParaRPr lang="en-GB" altLang="en-US" sz="2000" dirty="0"/>
          </a:p>
        </p:txBody>
      </p:sp>
      <p:sp>
        <p:nvSpPr>
          <p:cNvPr id="7171" name="Content Placeholder 2">
            <a:extLst>
              <a:ext uri="{FF2B5EF4-FFF2-40B4-BE49-F238E27FC236}">
                <a16:creationId xmlns:a16="http://schemas.microsoft.com/office/drawing/2014/main" id="{BCBF1A48-50ED-8771-06E2-93DF1B8B6212}"/>
              </a:ext>
            </a:extLst>
          </p:cNvPr>
          <p:cNvSpPr>
            <a:spLocks noGrp="1"/>
          </p:cNvSpPr>
          <p:nvPr>
            <p:ph idx="1"/>
          </p:nvPr>
        </p:nvSpPr>
        <p:spPr>
          <a:xfrm>
            <a:off x="323689" y="1628800"/>
            <a:ext cx="8496621" cy="4392613"/>
          </a:xfrm>
        </p:spPr>
        <p:txBody>
          <a:bodyPr/>
          <a:lstStyle/>
          <a:p>
            <a:pPr eaLnBrk="1" hangingPunct="1">
              <a:lnSpc>
                <a:spcPct val="90000"/>
              </a:lnSpc>
              <a:spcBef>
                <a:spcPct val="0"/>
              </a:spcBef>
              <a:buClr>
                <a:srgbClr val="009999"/>
              </a:buClr>
              <a:buFont typeface="Wingdings" pitchFamily="2" charset="2"/>
              <a:buChar char="§"/>
              <a:defRPr/>
            </a:pPr>
            <a:endParaRPr lang="de-DE" altLang="en-US" sz="2400" dirty="0">
              <a:solidFill>
                <a:srgbClr val="808080"/>
              </a:solidFill>
              <a:latin typeface="Arial Black" panose="020B0604020202020204" pitchFamily="34" charset="0"/>
            </a:endParaRPr>
          </a:p>
          <a:p>
            <a:pPr eaLnBrk="1" hangingPunct="1">
              <a:lnSpc>
                <a:spcPct val="90000"/>
              </a:lnSpc>
              <a:spcBef>
                <a:spcPct val="0"/>
              </a:spcBef>
              <a:buClr>
                <a:srgbClr val="009999"/>
              </a:buClr>
              <a:buFontTx/>
              <a:buNone/>
              <a:defRPr/>
            </a:pPr>
            <a:r>
              <a:rPr lang="de-DE" altLang="en-US" sz="1600" dirty="0">
                <a:solidFill>
                  <a:srgbClr val="333399"/>
                </a:solidFill>
                <a:latin typeface="Arial Black" panose="020B0604020202020204" pitchFamily="34" charset="0"/>
              </a:rPr>
              <a:t>Key </a:t>
            </a:r>
            <a:r>
              <a:rPr lang="de-DE" altLang="en-US" sz="1600" dirty="0" err="1">
                <a:solidFill>
                  <a:srgbClr val="333399"/>
                </a:solidFill>
                <a:latin typeface="Arial Black" panose="020B0604020202020204" pitchFamily="34" charset="0"/>
              </a:rPr>
              <a:t>Findings</a:t>
            </a:r>
            <a:endParaRPr lang="en-GB" altLang="en-US" sz="1600" dirty="0">
              <a:solidFill>
                <a:srgbClr val="333399"/>
              </a:solidFill>
              <a:latin typeface="Arial Black" panose="020B0604020202020204" pitchFamily="34" charset="0"/>
            </a:endParaRPr>
          </a:p>
          <a:p>
            <a:pPr eaLnBrk="1" hangingPunct="1">
              <a:lnSpc>
                <a:spcPct val="90000"/>
              </a:lnSpc>
              <a:spcBef>
                <a:spcPct val="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Significant increase in wildfire activity, e.g., France, Spain, Romania, Germany, Czechia, and Slovenia, experiencing burned area 5-13 x 10-year average. </a:t>
            </a:r>
          </a:p>
          <a:p>
            <a:pPr eaLnBrk="1" hangingPunct="1">
              <a:lnSpc>
                <a:spcPct val="90000"/>
              </a:lnSpc>
              <a:spcBef>
                <a:spcPct val="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The total burned area equivalent to more than three times size of Luxembourg.</a:t>
            </a:r>
          </a:p>
          <a:p>
            <a:pPr eaLnBrk="1" hangingPunct="1">
              <a:lnSpc>
                <a:spcPct val="90000"/>
              </a:lnSpc>
              <a:spcBef>
                <a:spcPct val="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Traditionally non-fire prone environments (i.e., the alpine region) and countries (e.g., Germany and Czechia) experienced not only large fires, but also extreme fire behaviour posing containment challenges.</a:t>
            </a:r>
            <a:endParaRPr lang="en-GB" altLang="en-US" sz="2400" dirty="0">
              <a:solidFill>
                <a:srgbClr val="808080"/>
              </a:solidFill>
              <a:cs typeface="Arial" panose="020B0604020202020204" pitchFamily="34" charset="0"/>
            </a:endParaRPr>
          </a:p>
        </p:txBody>
      </p:sp>
      <p:sp>
        <p:nvSpPr>
          <p:cNvPr id="4100" name="Date Placeholder 3">
            <a:extLst>
              <a:ext uri="{FF2B5EF4-FFF2-40B4-BE49-F238E27FC236}">
                <a16:creationId xmlns:a16="http://schemas.microsoft.com/office/drawing/2014/main" id="{ACCBD57E-382D-6DE2-0B1A-C138BA566283}"/>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84F18AC0-5997-2E5A-9E05-0841B0C4492D}"/>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7173" name="Slide Number Placeholder 5">
            <a:extLst>
              <a:ext uri="{FF2B5EF4-FFF2-40B4-BE49-F238E27FC236}">
                <a16:creationId xmlns:a16="http://schemas.microsoft.com/office/drawing/2014/main" id="{9AE77F65-B552-6A95-2131-AE4ED630AE3F}"/>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45E121-2E1A-D946-A2FC-0AD862D08AA3}" type="slidenum">
              <a:rPr lang="en-GB" altLang="en-US" sz="1200" smtClean="0">
                <a:solidFill>
                  <a:schemeClr val="bg1"/>
                </a:solidFill>
              </a:rPr>
              <a:pPr>
                <a:spcBef>
                  <a:spcPct val="0"/>
                </a:spcBef>
                <a:buFontTx/>
                <a:buNone/>
              </a:pPr>
              <a:t>3</a:t>
            </a:fld>
            <a:endParaRPr lang="en-GB" altLang="en-US" sz="1200">
              <a:solidFill>
                <a:schemeClr val="bg1"/>
              </a:solidFill>
            </a:endParaRPr>
          </a:p>
        </p:txBody>
      </p:sp>
      <p:pic>
        <p:nvPicPr>
          <p:cNvPr id="7174" name="Picture 1" descr="A graph with numbers and a line&#10;&#10;Description automatically generated">
            <a:extLst>
              <a:ext uri="{FF2B5EF4-FFF2-40B4-BE49-F238E27FC236}">
                <a16:creationId xmlns:a16="http://schemas.microsoft.com/office/drawing/2014/main" id="{20CB9E40-11A4-5212-0804-3C30BE4BD90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91969" y="3720440"/>
            <a:ext cx="31019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Box 2">
            <a:extLst>
              <a:ext uri="{FF2B5EF4-FFF2-40B4-BE49-F238E27FC236}">
                <a16:creationId xmlns:a16="http://schemas.microsoft.com/office/drawing/2014/main" id="{CAA62235-C2A0-A9FE-42E5-F68BD8C3B9EA}"/>
              </a:ext>
            </a:extLst>
          </p:cNvPr>
          <p:cNvSpPr txBox="1">
            <a:spLocks noChangeArrowheads="1"/>
          </p:cNvSpPr>
          <p:nvPr/>
        </p:nvSpPr>
        <p:spPr bwMode="auto">
          <a:xfrm>
            <a:off x="3931199" y="5559451"/>
            <a:ext cx="1728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DE" altLang="en-DE" sz="1200" dirty="0"/>
              <a:t>EFFIS Cumulative weekly area burned </a:t>
            </a:r>
          </a:p>
        </p:txBody>
      </p:sp>
      <p:pic>
        <p:nvPicPr>
          <p:cNvPr id="2" name="Content Placeholder 4" descr="A graph of different types of weather&#10;&#10;Description automatically generated with medium confidence">
            <a:extLst>
              <a:ext uri="{FF2B5EF4-FFF2-40B4-BE49-F238E27FC236}">
                <a16:creationId xmlns:a16="http://schemas.microsoft.com/office/drawing/2014/main" id="{083F739E-4F76-A9A5-483C-6638E66DBE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764004" y="3691732"/>
            <a:ext cx="3105566"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53640926-AAD7-44D8-BBD7-CCE9431645EC}">
              <a14:shadowObscured xmlns:a14="http://schemas.microsoft.com/office/drawing/2010/main"/>
            </a:ext>
          </a:extLst>
        </p:spPr>
      </p:pic>
      <p:sp>
        <p:nvSpPr>
          <p:cNvPr id="3" name="Right Arrow 2">
            <a:extLst>
              <a:ext uri="{FF2B5EF4-FFF2-40B4-BE49-F238E27FC236}">
                <a16:creationId xmlns:a16="http://schemas.microsoft.com/office/drawing/2014/main" id="{ACA00068-50B9-91B7-AC71-33EC35ACE2BD}"/>
              </a:ext>
            </a:extLst>
          </p:cNvPr>
          <p:cNvSpPr/>
          <p:nvPr/>
        </p:nvSpPr>
        <p:spPr>
          <a:xfrm>
            <a:off x="5465603" y="5845931"/>
            <a:ext cx="262399"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 name="TextBox 3">
            <a:extLst>
              <a:ext uri="{FF2B5EF4-FFF2-40B4-BE49-F238E27FC236}">
                <a16:creationId xmlns:a16="http://schemas.microsoft.com/office/drawing/2014/main" id="{92BAEC17-F98B-82E1-32F0-102B10336CC7}"/>
              </a:ext>
            </a:extLst>
          </p:cNvPr>
          <p:cNvSpPr txBox="1"/>
          <p:nvPr/>
        </p:nvSpPr>
        <p:spPr>
          <a:xfrm>
            <a:off x="4184263" y="3885893"/>
            <a:ext cx="1407706" cy="1508105"/>
          </a:xfrm>
          <a:prstGeom prst="rect">
            <a:avLst/>
          </a:prstGeom>
          <a:noFill/>
        </p:spPr>
        <p:txBody>
          <a:bodyPr wrap="square" rtlCol="0">
            <a:spAutoFit/>
          </a:bodyPr>
          <a:lstStyle/>
          <a:p>
            <a:r>
              <a:rPr lang="en-GB" altLang="en-US" sz="1200" dirty="0">
                <a:cs typeface="Arial" panose="020B0604020202020204" pitchFamily="34" charset="0"/>
              </a:rPr>
              <a:t>Fire Weather Index weekly average anomalies for European regions in 2022 (excess)</a:t>
            </a:r>
          </a:p>
          <a:p>
            <a:endParaRPr lang="en-DE" dirty="0"/>
          </a:p>
        </p:txBody>
      </p:sp>
      <p:sp>
        <p:nvSpPr>
          <p:cNvPr id="5" name="Left Arrow 4">
            <a:extLst>
              <a:ext uri="{FF2B5EF4-FFF2-40B4-BE49-F238E27FC236}">
                <a16:creationId xmlns:a16="http://schemas.microsoft.com/office/drawing/2014/main" id="{A3BAB494-F928-5E8A-179B-81FA14CC71A7}"/>
              </a:ext>
            </a:extLst>
          </p:cNvPr>
          <p:cNvSpPr/>
          <p:nvPr/>
        </p:nvSpPr>
        <p:spPr>
          <a:xfrm>
            <a:off x="3869570" y="4005064"/>
            <a:ext cx="270382" cy="4571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Date Placeholder 3">
            <a:extLst>
              <a:ext uri="{FF2B5EF4-FFF2-40B4-BE49-F238E27FC236}">
                <a16:creationId xmlns:a16="http://schemas.microsoft.com/office/drawing/2014/main" id="{F808304E-D68A-E133-AB2C-D56493783950}"/>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F9670498-E058-979B-1C03-215747C5488C}"/>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11269" name="Slide Number Placeholder 5">
            <a:extLst>
              <a:ext uri="{FF2B5EF4-FFF2-40B4-BE49-F238E27FC236}">
                <a16:creationId xmlns:a16="http://schemas.microsoft.com/office/drawing/2014/main" id="{CBD4557F-E4A4-7317-1A6F-6EAB93A4EC3E}"/>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DF47FE-D899-5B41-8B7A-076FA6A8F3B3}" type="slidenum">
              <a:rPr lang="en-GB" altLang="en-US" sz="1200" smtClean="0">
                <a:solidFill>
                  <a:schemeClr val="bg1"/>
                </a:solidFill>
              </a:rPr>
              <a:pPr>
                <a:spcBef>
                  <a:spcPct val="0"/>
                </a:spcBef>
                <a:buFontTx/>
                <a:buNone/>
              </a:pPr>
              <a:t>4</a:t>
            </a:fld>
            <a:endParaRPr lang="en-GB" altLang="en-US" sz="1200">
              <a:solidFill>
                <a:schemeClr val="bg1"/>
              </a:solidFill>
            </a:endParaRPr>
          </a:p>
        </p:txBody>
      </p:sp>
      <p:pic>
        <p:nvPicPr>
          <p:cNvPr id="5" name="Picture 4" descr="A screenshot of a map&#10;&#10;Description automatically generated">
            <a:extLst>
              <a:ext uri="{FF2B5EF4-FFF2-40B4-BE49-F238E27FC236}">
                <a16:creationId xmlns:a16="http://schemas.microsoft.com/office/drawing/2014/main" id="{F6C2C457-A14A-C0DC-7564-E3CEF58720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07738" y="980728"/>
            <a:ext cx="5262165" cy="4372505"/>
          </a:xfrm>
          <a:prstGeom prst="rect">
            <a:avLst/>
          </a:prstGeom>
        </p:spPr>
      </p:pic>
      <p:pic>
        <p:nvPicPr>
          <p:cNvPr id="7" name="Content Placeholder 4" descr="A screenshot of a map&#10;&#10;Description automatically generated">
            <a:extLst>
              <a:ext uri="{FF2B5EF4-FFF2-40B4-BE49-F238E27FC236}">
                <a16:creationId xmlns:a16="http://schemas.microsoft.com/office/drawing/2014/main" id="{904C4ACB-8126-0864-30F9-E9DA8C32819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244857" y="980728"/>
            <a:ext cx="3461724" cy="422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C0346E2-40E8-0ADE-360B-9BE9F034F478}"/>
              </a:ext>
            </a:extLst>
          </p:cNvPr>
          <p:cNvSpPr txBox="1"/>
          <p:nvPr/>
        </p:nvSpPr>
        <p:spPr>
          <a:xfrm>
            <a:off x="107504" y="5444404"/>
            <a:ext cx="4392488" cy="535531"/>
          </a:xfrm>
          <a:prstGeom prst="rect">
            <a:avLst/>
          </a:prstGeom>
          <a:noFill/>
        </p:spPr>
        <p:txBody>
          <a:bodyPr wrap="square">
            <a:spAutoFit/>
          </a:bodyPr>
          <a:lstStyle/>
          <a:p>
            <a:pPr marL="285750" indent="-285750" eaLnBrk="1" hangingPunct="1">
              <a:lnSpc>
                <a:spcPct val="90000"/>
              </a:lnSpc>
              <a:spcBef>
                <a:spcPct val="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2022 driest year on record (area affected); 63% of rivers below-average discharge.</a:t>
            </a:r>
          </a:p>
        </p:txBody>
      </p:sp>
      <p:sp>
        <p:nvSpPr>
          <p:cNvPr id="12" name="TextBox 11">
            <a:extLst>
              <a:ext uri="{FF2B5EF4-FFF2-40B4-BE49-F238E27FC236}">
                <a16:creationId xmlns:a16="http://schemas.microsoft.com/office/drawing/2014/main" id="{242EE5D4-8A20-37E2-610D-18335A3CB4FF}"/>
              </a:ext>
            </a:extLst>
          </p:cNvPr>
          <p:cNvSpPr txBox="1"/>
          <p:nvPr/>
        </p:nvSpPr>
        <p:spPr>
          <a:xfrm>
            <a:off x="4397903" y="5444404"/>
            <a:ext cx="4572000" cy="757130"/>
          </a:xfrm>
          <a:prstGeom prst="rect">
            <a:avLst/>
          </a:prstGeom>
          <a:noFill/>
        </p:spPr>
        <p:txBody>
          <a:bodyPr wrap="square">
            <a:spAutoFit/>
          </a:bodyPr>
          <a:lstStyle/>
          <a:p>
            <a:pPr marL="285750" indent="-285750" eaLnBrk="1" hangingPunct="1">
              <a:lnSpc>
                <a:spcPct val="90000"/>
              </a:lnSpc>
              <a:spcBef>
                <a:spcPct val="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Prolonged heatwaves, early spring droughts (alps), wind patterns (Med), pyro-cumulonimbus columns (Iberian Pen.). </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a:extLst>
              <a:ext uri="{FF2B5EF4-FFF2-40B4-BE49-F238E27FC236}">
                <a16:creationId xmlns:a16="http://schemas.microsoft.com/office/drawing/2014/main" id="{2FE4CA4B-D751-4E87-E84A-6E90687A0DC9}"/>
              </a:ext>
            </a:extLst>
          </p:cNvPr>
          <p:cNvSpPr>
            <a:spLocks noGrp="1"/>
          </p:cNvSpPr>
          <p:nvPr>
            <p:ph idx="1"/>
          </p:nvPr>
        </p:nvSpPr>
        <p:spPr>
          <a:xfrm>
            <a:off x="319881" y="908721"/>
            <a:ext cx="8374063" cy="1440159"/>
          </a:xfrm>
        </p:spPr>
        <p:txBody>
          <a:bodyPr/>
          <a:lstStyle/>
          <a:p>
            <a:pPr eaLnBrk="1" hangingPunct="1">
              <a:lnSpc>
                <a:spcPct val="90000"/>
              </a:lnSpc>
              <a:spcBef>
                <a:spcPct val="0"/>
              </a:spcBef>
              <a:buClr>
                <a:srgbClr val="009999"/>
              </a:buClr>
              <a:buFont typeface="Wingdings" pitchFamily="2" charset="2"/>
              <a:buChar char="§"/>
              <a:defRPr/>
            </a:pPr>
            <a:endParaRPr lang="de-DE" altLang="en-US" sz="2400" dirty="0">
              <a:solidFill>
                <a:srgbClr val="808080"/>
              </a:solidFill>
              <a:latin typeface="Arial Black" panose="020B0604020202020204" pitchFamily="34" charset="0"/>
            </a:endParaRPr>
          </a:p>
          <a:p>
            <a:pPr eaLnBrk="1" hangingPunct="1">
              <a:lnSpc>
                <a:spcPct val="90000"/>
              </a:lnSpc>
              <a:spcBef>
                <a:spcPct val="0"/>
              </a:spcBef>
              <a:buClr>
                <a:srgbClr val="009999"/>
              </a:buClr>
              <a:buFontTx/>
              <a:buNone/>
              <a:defRPr/>
            </a:pPr>
            <a:r>
              <a:rPr lang="de-DE" altLang="en-US" sz="1600" dirty="0">
                <a:solidFill>
                  <a:srgbClr val="333399"/>
                </a:solidFill>
                <a:latin typeface="Arial Black" panose="020B0604020202020204" pitchFamily="34" charset="0"/>
              </a:rPr>
              <a:t>Key </a:t>
            </a:r>
            <a:r>
              <a:rPr lang="de-DE" altLang="en-US" sz="1600" dirty="0" err="1">
                <a:solidFill>
                  <a:srgbClr val="333399"/>
                </a:solidFill>
                <a:latin typeface="Arial Black" panose="020B0604020202020204" pitchFamily="34" charset="0"/>
              </a:rPr>
              <a:t>Finding</a:t>
            </a:r>
            <a:endParaRPr lang="de-DE" altLang="en-US" sz="1600" dirty="0">
              <a:solidFill>
                <a:srgbClr val="333399"/>
              </a:solidFill>
              <a:latin typeface="Arial Black" panose="020B0604020202020204" pitchFamily="34" charset="0"/>
            </a:endParaRPr>
          </a:p>
          <a:p>
            <a:pPr eaLnBrk="1" hangingPunct="1">
              <a:lnSpc>
                <a:spcPct val="90000"/>
              </a:lnSpc>
              <a:spcBef>
                <a:spcPct val="0"/>
              </a:spcBef>
              <a:buClr>
                <a:srgbClr val="009999"/>
              </a:buClr>
              <a:buFontTx/>
              <a:buNone/>
              <a:defRPr/>
            </a:pPr>
            <a:endParaRPr lang="en-GB" altLang="en-US" sz="1600" dirty="0">
              <a:solidFill>
                <a:srgbClr val="333399"/>
              </a:solidFill>
              <a:latin typeface="Arial Black" panose="020B0604020202020204" pitchFamily="34" charset="0"/>
            </a:endParaRPr>
          </a:p>
          <a:p>
            <a:pPr eaLnBrk="1" hangingPunct="1">
              <a:lnSpc>
                <a:spcPct val="90000"/>
              </a:lnSpc>
              <a:spcBef>
                <a:spcPct val="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Regions with unexploded ordinances (UXO) very affected, with big concerns raised by incidents in Slovenia, Germany, and heightened risks in conflict zones like Ukraine which was the 2nd most burned country in Europe in 2022. </a:t>
            </a:r>
          </a:p>
        </p:txBody>
      </p:sp>
      <p:sp>
        <p:nvSpPr>
          <p:cNvPr id="4100" name="Date Placeholder 3">
            <a:extLst>
              <a:ext uri="{FF2B5EF4-FFF2-40B4-BE49-F238E27FC236}">
                <a16:creationId xmlns:a16="http://schemas.microsoft.com/office/drawing/2014/main" id="{F88EC3C6-1A65-B1F0-5B15-376A40CC7C22}"/>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ADF21A60-2857-96F3-23B5-33330F88DB78}"/>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8197" name="Slide Number Placeholder 5">
            <a:extLst>
              <a:ext uri="{FF2B5EF4-FFF2-40B4-BE49-F238E27FC236}">
                <a16:creationId xmlns:a16="http://schemas.microsoft.com/office/drawing/2014/main" id="{761983A0-A83C-26B6-D34A-41EAAE7252D2}"/>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FA2178-B09C-C841-8CC7-DB1BA7461CC7}" type="slidenum">
              <a:rPr lang="en-GB" altLang="en-US" sz="1200" smtClean="0">
                <a:solidFill>
                  <a:schemeClr val="bg1"/>
                </a:solidFill>
              </a:rPr>
              <a:pPr>
                <a:spcBef>
                  <a:spcPct val="0"/>
                </a:spcBef>
                <a:buFontTx/>
                <a:buNone/>
              </a:pPr>
              <a:t>5</a:t>
            </a:fld>
            <a:endParaRPr lang="en-GB" altLang="en-US" sz="1200">
              <a:solidFill>
                <a:schemeClr val="bg1"/>
              </a:solidFill>
            </a:endParaRPr>
          </a:p>
        </p:txBody>
      </p:sp>
      <p:pic>
        <p:nvPicPr>
          <p:cNvPr id="8198" name="Picture 1">
            <a:extLst>
              <a:ext uri="{FF2B5EF4-FFF2-40B4-BE49-F238E27FC236}">
                <a16:creationId xmlns:a16="http://schemas.microsoft.com/office/drawing/2014/main" id="{A4F5ABC4-B55A-1369-6785-6F14A62556D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34658" y="3098802"/>
            <a:ext cx="4965399" cy="320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 descr="A map of europe with blue and white colors&#10;&#10;Description automatically generated">
            <a:extLst>
              <a:ext uri="{FF2B5EF4-FFF2-40B4-BE49-F238E27FC236}">
                <a16:creationId xmlns:a16="http://schemas.microsoft.com/office/drawing/2014/main" id="{13FC1509-2D27-8C1F-C7A3-84E8C3950B4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2270" y="3140969"/>
            <a:ext cx="3985893" cy="318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Date Placeholder 3">
            <a:extLst>
              <a:ext uri="{FF2B5EF4-FFF2-40B4-BE49-F238E27FC236}">
                <a16:creationId xmlns:a16="http://schemas.microsoft.com/office/drawing/2014/main" id="{33B0E73A-0D74-87A0-FC45-32E6F0C11EF4}"/>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39CA63FC-1643-0FC5-73EB-FE73F902C9E8}"/>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9220" name="Slide Number Placeholder 5">
            <a:extLst>
              <a:ext uri="{FF2B5EF4-FFF2-40B4-BE49-F238E27FC236}">
                <a16:creationId xmlns:a16="http://schemas.microsoft.com/office/drawing/2014/main" id="{2821C448-1ECB-8D85-755E-DA74FFC49CAB}"/>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7A2B00-9AC6-0744-8394-A35873C3E0B4}" type="slidenum">
              <a:rPr lang="en-GB" altLang="en-US" sz="1200" smtClean="0">
                <a:solidFill>
                  <a:schemeClr val="bg1"/>
                </a:solidFill>
              </a:rPr>
              <a:pPr>
                <a:spcBef>
                  <a:spcPct val="0"/>
                </a:spcBef>
                <a:buFontTx/>
                <a:buNone/>
              </a:pPr>
              <a:t>6</a:t>
            </a:fld>
            <a:endParaRPr lang="en-GB" altLang="en-US" sz="1200">
              <a:solidFill>
                <a:schemeClr val="bg1"/>
              </a:solidFill>
            </a:endParaRPr>
          </a:p>
        </p:txBody>
      </p:sp>
      <p:pic>
        <p:nvPicPr>
          <p:cNvPr id="9221" name="Picture 4" descr="A graph with numbers and a number of fires&#10;&#10;Description automatically generated with medium confidence">
            <a:extLst>
              <a:ext uri="{FF2B5EF4-FFF2-40B4-BE49-F238E27FC236}">
                <a16:creationId xmlns:a16="http://schemas.microsoft.com/office/drawing/2014/main" id="{C86AB5C9-9BB1-5A86-0DE3-13F77A5B67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51832" y="1521816"/>
            <a:ext cx="6192483" cy="474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6">
            <a:extLst>
              <a:ext uri="{FF2B5EF4-FFF2-40B4-BE49-F238E27FC236}">
                <a16:creationId xmlns:a16="http://schemas.microsoft.com/office/drawing/2014/main" id="{F14611B0-70D5-C7BD-8540-7536686D08AB}"/>
              </a:ext>
            </a:extLst>
          </p:cNvPr>
          <p:cNvSpPr txBox="1">
            <a:spLocks noChangeArrowheads="1"/>
          </p:cNvSpPr>
          <p:nvPr/>
        </p:nvSpPr>
        <p:spPr bwMode="auto">
          <a:xfrm>
            <a:off x="217032" y="4242083"/>
            <a:ext cx="201930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DE" sz="1600" dirty="0">
                <a:solidFill>
                  <a:schemeClr val="bg2"/>
                </a:solidFill>
              </a:rPr>
              <a:t>Total burned area and number of fires in Natura2000 sites</a:t>
            </a:r>
            <a:r>
              <a:rPr lang="en-DE" altLang="en-DE" sz="1600" dirty="0">
                <a:solidFill>
                  <a:schemeClr val="bg2"/>
                </a:solidFill>
              </a:rPr>
              <a:t> </a:t>
            </a:r>
          </a:p>
          <a:p>
            <a:pPr>
              <a:spcBef>
                <a:spcPct val="0"/>
              </a:spcBef>
              <a:buFontTx/>
              <a:buNone/>
            </a:pPr>
            <a:endParaRPr lang="en-DE" altLang="en-DE" sz="2000" dirty="0"/>
          </a:p>
          <a:p>
            <a:pPr>
              <a:spcBef>
                <a:spcPct val="0"/>
              </a:spcBef>
              <a:buFontTx/>
              <a:buNone/>
            </a:pPr>
            <a:endParaRPr lang="en-DE" altLang="en-DE" sz="2000" dirty="0"/>
          </a:p>
          <a:p>
            <a:pPr>
              <a:spcBef>
                <a:spcPct val="0"/>
              </a:spcBef>
              <a:buFontTx/>
              <a:buNone/>
            </a:pPr>
            <a:endParaRPr lang="en-DE" altLang="en-DE" sz="2000" dirty="0"/>
          </a:p>
          <a:p>
            <a:pPr>
              <a:spcBef>
                <a:spcPct val="0"/>
              </a:spcBef>
              <a:buFontTx/>
              <a:buNone/>
            </a:pPr>
            <a:endParaRPr lang="en-DE" altLang="en-DE" sz="2000" dirty="0"/>
          </a:p>
        </p:txBody>
      </p:sp>
      <p:sp>
        <p:nvSpPr>
          <p:cNvPr id="4" name="TextBox 3">
            <a:extLst>
              <a:ext uri="{FF2B5EF4-FFF2-40B4-BE49-F238E27FC236}">
                <a16:creationId xmlns:a16="http://schemas.microsoft.com/office/drawing/2014/main" id="{79473EA8-8A05-BBA8-9D7B-AC97361DE2AB}"/>
              </a:ext>
            </a:extLst>
          </p:cNvPr>
          <p:cNvSpPr txBox="1"/>
          <p:nvPr/>
        </p:nvSpPr>
        <p:spPr>
          <a:xfrm>
            <a:off x="115878" y="6033984"/>
            <a:ext cx="2284429" cy="246221"/>
          </a:xfrm>
          <a:prstGeom prst="rect">
            <a:avLst/>
          </a:prstGeom>
          <a:noFill/>
        </p:spPr>
        <p:txBody>
          <a:bodyPr wrap="square">
            <a:spAutoFit/>
          </a:bodyPr>
          <a:lstStyle/>
          <a:p>
            <a:pPr>
              <a:spcBef>
                <a:spcPct val="0"/>
              </a:spcBef>
              <a:buFontTx/>
              <a:buNone/>
            </a:pPr>
            <a:r>
              <a:rPr lang="en-US" altLang="en-DE" sz="1000" dirty="0">
                <a:latin typeface="+mn-lt"/>
                <a:cs typeface="Times New Roman" panose="02020603050405020304" pitchFamily="18" charset="0"/>
              </a:rPr>
              <a:t>Source: PCF with data from the JRC.</a:t>
            </a:r>
            <a:endParaRPr lang="en-DE" altLang="en-DE" sz="1000" dirty="0">
              <a:latin typeface="+mn-lt"/>
              <a:cs typeface="Times New Roman" panose="02020603050405020304" pitchFamily="18" charset="0"/>
            </a:endParaRPr>
          </a:p>
        </p:txBody>
      </p:sp>
      <p:sp>
        <p:nvSpPr>
          <p:cNvPr id="6" name="TextBox 5">
            <a:extLst>
              <a:ext uri="{FF2B5EF4-FFF2-40B4-BE49-F238E27FC236}">
                <a16:creationId xmlns:a16="http://schemas.microsoft.com/office/drawing/2014/main" id="{186C4ADA-34FF-F33D-56E4-CB212F870267}"/>
              </a:ext>
            </a:extLst>
          </p:cNvPr>
          <p:cNvSpPr txBox="1"/>
          <p:nvPr/>
        </p:nvSpPr>
        <p:spPr>
          <a:xfrm>
            <a:off x="178938" y="777502"/>
            <a:ext cx="8064949" cy="978729"/>
          </a:xfrm>
          <a:prstGeom prst="rect">
            <a:avLst/>
          </a:prstGeom>
          <a:noFill/>
        </p:spPr>
        <p:txBody>
          <a:bodyPr wrap="square">
            <a:spAutoFit/>
          </a:bodyPr>
          <a:lstStyle/>
          <a:p>
            <a:pPr eaLnBrk="1" hangingPunct="1">
              <a:lnSpc>
                <a:spcPct val="90000"/>
              </a:lnSpc>
              <a:spcBef>
                <a:spcPct val="0"/>
              </a:spcBef>
              <a:buClr>
                <a:srgbClr val="009999"/>
              </a:buClr>
              <a:buFontTx/>
              <a:buNone/>
              <a:defRPr/>
            </a:pPr>
            <a:r>
              <a:rPr lang="de-DE" altLang="en-US" sz="1600" dirty="0">
                <a:solidFill>
                  <a:srgbClr val="333399"/>
                </a:solidFill>
                <a:latin typeface="Arial Black" panose="020B0604020202020204" pitchFamily="34" charset="0"/>
              </a:rPr>
              <a:t>Key </a:t>
            </a:r>
            <a:r>
              <a:rPr lang="de-DE" altLang="en-US" sz="1600" dirty="0" err="1">
                <a:solidFill>
                  <a:srgbClr val="333399"/>
                </a:solidFill>
                <a:latin typeface="Arial Black" panose="020B0604020202020204" pitchFamily="34" charset="0"/>
              </a:rPr>
              <a:t>Finding</a:t>
            </a:r>
            <a:endParaRPr lang="de-DE" altLang="en-US" sz="1600" dirty="0">
              <a:solidFill>
                <a:srgbClr val="333399"/>
              </a:solidFill>
              <a:latin typeface="Arial Black" panose="020B0604020202020204" pitchFamily="34" charset="0"/>
            </a:endParaRPr>
          </a:p>
          <a:p>
            <a:pPr eaLnBrk="1" hangingPunct="1">
              <a:lnSpc>
                <a:spcPct val="90000"/>
              </a:lnSpc>
              <a:spcBef>
                <a:spcPct val="0"/>
              </a:spcBef>
              <a:buClr>
                <a:srgbClr val="009999"/>
              </a:buClr>
              <a:buFontTx/>
              <a:buNone/>
              <a:defRPr/>
            </a:pPr>
            <a:endParaRPr lang="en-GB" altLang="en-US" sz="1600" dirty="0">
              <a:solidFill>
                <a:srgbClr val="333399"/>
              </a:solidFill>
              <a:latin typeface="Arial Black" panose="020B0604020202020204" pitchFamily="34" charset="0"/>
            </a:endParaRPr>
          </a:p>
          <a:p>
            <a:pPr marL="285750" indent="-285750" eaLnBrk="1" hangingPunct="1">
              <a:lnSpc>
                <a:spcPct val="90000"/>
              </a:lnSpc>
              <a:spcBef>
                <a:spcPct val="0"/>
              </a:spcBef>
              <a:buClr>
                <a:srgbClr val="333399"/>
              </a:buClr>
              <a:buFont typeface="Wingdings" pitchFamily="2" charset="2"/>
              <a:buChar char="§"/>
              <a:defRPr/>
            </a:pPr>
            <a:r>
              <a:rPr lang="en-GB" altLang="en-US" sz="1600" dirty="0">
                <a:solidFill>
                  <a:srgbClr val="808080"/>
                </a:solidFill>
              </a:rPr>
              <a:t>Natura2000 sites disproportionally affected. Protected areas lack comprehensive fire management strategies</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F2483E28-C6AF-0FC2-A519-A09C1EF2550E}"/>
              </a:ext>
            </a:extLst>
          </p:cNvPr>
          <p:cNvSpPr>
            <a:spLocks noGrp="1" noChangeArrowheads="1"/>
          </p:cNvSpPr>
          <p:nvPr>
            <p:ph type="title"/>
          </p:nvPr>
        </p:nvSpPr>
        <p:spPr>
          <a:xfrm>
            <a:off x="468313" y="1052513"/>
            <a:ext cx="8375650" cy="792162"/>
          </a:xfrm>
        </p:spPr>
        <p:txBody>
          <a:bodyPr/>
          <a:lstStyle/>
          <a:p>
            <a:pPr algn="ctr"/>
            <a:r>
              <a:rPr lang="en-GB" altLang="en-US" sz="2400" dirty="0">
                <a:solidFill>
                  <a:srgbClr val="808080"/>
                </a:solidFill>
                <a:latin typeface="Arial Black" panose="020B0604020202020204" pitchFamily="34" charset="0"/>
              </a:rPr>
              <a:t>2. Overall EU response to tackle fires and subsequent crisis management </a:t>
            </a:r>
            <a:br>
              <a:rPr lang="en-GB" altLang="en-US" sz="2400" dirty="0">
                <a:solidFill>
                  <a:srgbClr val="808080"/>
                </a:solidFill>
                <a:latin typeface="Arial Black" panose="020B0604020202020204" pitchFamily="34" charset="0"/>
              </a:rPr>
            </a:br>
            <a:endParaRPr lang="en-GB" altLang="en-US" sz="2000" dirty="0"/>
          </a:p>
        </p:txBody>
      </p:sp>
      <p:sp>
        <p:nvSpPr>
          <p:cNvPr id="10242" name="Content Placeholder 2">
            <a:extLst>
              <a:ext uri="{FF2B5EF4-FFF2-40B4-BE49-F238E27FC236}">
                <a16:creationId xmlns:a16="http://schemas.microsoft.com/office/drawing/2014/main" id="{A6395002-7313-4315-FEC4-58B4F7D308C9}"/>
              </a:ext>
            </a:extLst>
          </p:cNvPr>
          <p:cNvSpPr>
            <a:spLocks noGrp="1" noChangeArrowheads="1"/>
          </p:cNvSpPr>
          <p:nvPr>
            <p:ph idx="1"/>
          </p:nvPr>
        </p:nvSpPr>
        <p:spPr>
          <a:xfrm>
            <a:off x="384175" y="3068960"/>
            <a:ext cx="8375650" cy="3231108"/>
          </a:xfrm>
        </p:spPr>
        <p:txBody>
          <a:bodyPr/>
          <a:lstStyle/>
          <a:p>
            <a:pPr eaLnBrk="1" hangingPunct="1">
              <a:lnSpc>
                <a:spcPct val="90000"/>
              </a:lnSpc>
              <a:spcBef>
                <a:spcPct val="0"/>
              </a:spcBef>
              <a:buClr>
                <a:srgbClr val="009999"/>
              </a:buClr>
              <a:buFont typeface="Wingdings" pitchFamily="2" charset="2"/>
              <a:buChar char="§"/>
              <a:defRPr/>
            </a:pPr>
            <a:endParaRPr lang="de-DE" altLang="en-US" sz="2400" dirty="0">
              <a:solidFill>
                <a:srgbClr val="808080"/>
              </a:solidFill>
              <a:latin typeface="Arial Black" panose="020B0604020202020204" pitchFamily="34" charset="0"/>
            </a:endParaRPr>
          </a:p>
          <a:p>
            <a:pPr eaLnBrk="1" hangingPunct="1">
              <a:lnSpc>
                <a:spcPct val="90000"/>
              </a:lnSpc>
              <a:spcBef>
                <a:spcPct val="0"/>
              </a:spcBef>
              <a:buClr>
                <a:srgbClr val="009999"/>
              </a:buClr>
              <a:buFontTx/>
              <a:buNone/>
              <a:defRPr/>
            </a:pPr>
            <a:r>
              <a:rPr lang="de-DE" altLang="en-US" sz="1600" dirty="0">
                <a:solidFill>
                  <a:srgbClr val="333399"/>
                </a:solidFill>
                <a:latin typeface="Arial Black" panose="020B0604020202020204" pitchFamily="34" charset="0"/>
              </a:rPr>
              <a:t>Key </a:t>
            </a:r>
            <a:r>
              <a:rPr lang="de-DE" altLang="en-US" sz="1600" dirty="0" err="1">
                <a:solidFill>
                  <a:srgbClr val="333399"/>
                </a:solidFill>
                <a:latin typeface="Arial Black" panose="020B0604020202020204" pitchFamily="34" charset="0"/>
              </a:rPr>
              <a:t>Findings</a:t>
            </a:r>
            <a:endParaRPr lang="en-GB" altLang="en-US" sz="1600" dirty="0">
              <a:solidFill>
                <a:srgbClr val="333399"/>
              </a:solidFill>
              <a:latin typeface="Arial Black" panose="020B0604020202020204" pitchFamily="34" charset="0"/>
            </a:endParaRPr>
          </a:p>
          <a:p>
            <a:pPr eaLnBrk="1" hangingPunct="1">
              <a:lnSpc>
                <a:spcPct val="90000"/>
              </a:lnSpc>
              <a:spcBef>
                <a:spcPct val="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In 2022 UCPM responded to many wildfire activations, leveraging resource pooling and fast responses; however, inconsistent training among other, emerged as challenges </a:t>
            </a:r>
          </a:p>
          <a:p>
            <a:pPr eaLnBrk="1" hangingPunct="1">
              <a:lnSpc>
                <a:spcPct val="90000"/>
              </a:lnSpc>
              <a:spcBef>
                <a:spcPct val="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As the EU bolsters its </a:t>
            </a:r>
            <a:r>
              <a:rPr lang="en-GB" altLang="en-US" sz="1600" dirty="0" err="1">
                <a:solidFill>
                  <a:srgbClr val="808080"/>
                </a:solidFill>
                <a:cs typeface="Arial" panose="020B0604020202020204" pitchFamily="34" charset="0"/>
              </a:rPr>
              <a:t>rescEU</a:t>
            </a:r>
            <a:r>
              <a:rPr lang="en-GB" altLang="en-US" sz="1600" dirty="0">
                <a:solidFill>
                  <a:srgbClr val="808080"/>
                </a:solidFill>
                <a:cs typeface="Arial" panose="020B0604020202020204" pitchFamily="34" charset="0"/>
              </a:rPr>
              <a:t> firefighting fleet, it's crucial to also enhance operational management and coordination capabilities of MS to ensure safety and efficacy.</a:t>
            </a:r>
          </a:p>
          <a:p>
            <a:pPr eaLnBrk="1" hangingPunct="1">
              <a:lnSpc>
                <a:spcPct val="90000"/>
              </a:lnSpc>
              <a:spcBef>
                <a:spcPct val="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DG-ECHO's Knowledge Network is a new initiative to centralize DRR activities, preserve project outputs, support collaboration, training, and community engagement.</a:t>
            </a:r>
          </a:p>
          <a:p>
            <a:pPr eaLnBrk="1" hangingPunct="1">
              <a:lnSpc>
                <a:spcPct val="90000"/>
              </a:lnSpc>
              <a:spcBef>
                <a:spcPct val="0"/>
              </a:spcBef>
              <a:spcAft>
                <a:spcPts val="600"/>
              </a:spcAft>
              <a:buClr>
                <a:srgbClr val="333399"/>
              </a:buClr>
              <a:buFont typeface="Wingdings" pitchFamily="2" charset="2"/>
              <a:buChar char="§"/>
              <a:defRPr/>
            </a:pPr>
            <a:r>
              <a:rPr lang="en-GB" altLang="en-US" sz="1600" dirty="0">
                <a:solidFill>
                  <a:srgbClr val="808080"/>
                </a:solidFill>
                <a:cs typeface="Arial" panose="020B0604020202020204" pitchFamily="34" charset="0"/>
              </a:rPr>
              <a:t>Europe's varied operating standards hinder a unified firefighting response, pilot programmes under the ERCC emphasized the benefits and challenges of cross-training and cooperation, underscoring the need for a standardized framework and training before facing high-risk wildfire situations.</a:t>
            </a:r>
          </a:p>
          <a:p>
            <a:pPr eaLnBrk="1" hangingPunct="1">
              <a:lnSpc>
                <a:spcPct val="90000"/>
              </a:lnSpc>
              <a:spcBef>
                <a:spcPct val="0"/>
              </a:spcBef>
              <a:spcAft>
                <a:spcPts val="600"/>
              </a:spcAft>
              <a:buClr>
                <a:srgbClr val="333399"/>
              </a:buClr>
              <a:buFont typeface="Wingdings" pitchFamily="2" charset="2"/>
              <a:buChar char="§"/>
              <a:defRPr/>
            </a:pPr>
            <a:endParaRPr lang="en-GB" altLang="en-US" sz="1600" dirty="0">
              <a:solidFill>
                <a:srgbClr val="808080"/>
              </a:solidFill>
              <a:cs typeface="Arial" panose="020B0604020202020204" pitchFamily="34" charset="0"/>
            </a:endParaRPr>
          </a:p>
          <a:p>
            <a:pPr eaLnBrk="1" hangingPunct="1">
              <a:lnSpc>
                <a:spcPct val="90000"/>
              </a:lnSpc>
              <a:spcBef>
                <a:spcPct val="0"/>
              </a:spcBef>
              <a:spcAft>
                <a:spcPts val="600"/>
              </a:spcAft>
              <a:buClr>
                <a:srgbClr val="333399"/>
              </a:buClr>
              <a:buFont typeface="Wingdings" pitchFamily="2" charset="2"/>
              <a:buChar char="§"/>
              <a:defRPr/>
            </a:pPr>
            <a:endParaRPr lang="en-GB" altLang="en-US" sz="1600" dirty="0">
              <a:solidFill>
                <a:srgbClr val="808080"/>
              </a:solidFill>
              <a:cs typeface="Arial" panose="020B0604020202020204" pitchFamily="34" charset="0"/>
            </a:endParaRPr>
          </a:p>
          <a:p>
            <a:pPr marL="0" indent="0" eaLnBrk="1" hangingPunct="1">
              <a:lnSpc>
                <a:spcPct val="90000"/>
              </a:lnSpc>
              <a:spcBef>
                <a:spcPct val="0"/>
              </a:spcBef>
              <a:spcAft>
                <a:spcPts val="600"/>
              </a:spcAft>
              <a:buClr>
                <a:srgbClr val="333399"/>
              </a:buClr>
              <a:buFontTx/>
              <a:buNone/>
              <a:defRPr/>
            </a:pPr>
            <a:endParaRPr lang="en-GB" altLang="en-US" sz="1600" dirty="0">
              <a:solidFill>
                <a:srgbClr val="808080"/>
              </a:solidFill>
              <a:cs typeface="Arial" panose="020B0604020202020204" pitchFamily="34" charset="0"/>
            </a:endParaRPr>
          </a:p>
        </p:txBody>
      </p:sp>
      <p:sp>
        <p:nvSpPr>
          <p:cNvPr id="4100" name="Date Placeholder 3">
            <a:extLst>
              <a:ext uri="{FF2B5EF4-FFF2-40B4-BE49-F238E27FC236}">
                <a16:creationId xmlns:a16="http://schemas.microsoft.com/office/drawing/2014/main" id="{ECED353A-EC69-7992-9788-96FE3EBA959F}"/>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2041CCCB-1188-DB84-59A8-F4F42F8FB9F2}"/>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10245" name="Slide Number Placeholder 5">
            <a:extLst>
              <a:ext uri="{FF2B5EF4-FFF2-40B4-BE49-F238E27FC236}">
                <a16:creationId xmlns:a16="http://schemas.microsoft.com/office/drawing/2014/main" id="{B9EC9DEA-0AA1-C0D8-DD36-1B4BC19102B0}"/>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860705-719B-9D4C-802E-D85B5695FCC3}" type="slidenum">
              <a:rPr lang="en-GB" altLang="en-US" sz="1200" smtClean="0">
                <a:solidFill>
                  <a:schemeClr val="bg1"/>
                </a:solidFill>
              </a:rPr>
              <a:pPr>
                <a:spcBef>
                  <a:spcPct val="0"/>
                </a:spcBef>
                <a:buFontTx/>
                <a:buNone/>
              </a:pPr>
              <a:t>7</a:t>
            </a:fld>
            <a:endParaRPr lang="en-GB" altLang="en-US" sz="1200">
              <a:solidFill>
                <a:schemeClr val="bg1"/>
              </a:solidFill>
            </a:endParaRPr>
          </a:p>
        </p:txBody>
      </p:sp>
      <p:pic>
        <p:nvPicPr>
          <p:cNvPr id="2" name="Picture 1" descr="A picture containing sky, plane, outdoor, runway&#10;&#10;Description automatically generated">
            <a:extLst>
              <a:ext uri="{FF2B5EF4-FFF2-40B4-BE49-F238E27FC236}">
                <a16:creationId xmlns:a16="http://schemas.microsoft.com/office/drawing/2014/main" id="{CFA5AE8D-0141-4384-622E-45A8A13AA0D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2450" y="1916832"/>
            <a:ext cx="8039100" cy="1371600"/>
          </a:xfrm>
          <a:prstGeom prst="rect">
            <a:avLst/>
          </a:prstGeo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D2FA225D-717D-F682-7105-83D2F7502AF6}"/>
              </a:ext>
            </a:extLst>
          </p:cNvPr>
          <p:cNvSpPr>
            <a:spLocks noGrp="1" noChangeArrowheads="1"/>
          </p:cNvSpPr>
          <p:nvPr>
            <p:ph type="title"/>
          </p:nvPr>
        </p:nvSpPr>
        <p:spPr>
          <a:xfrm>
            <a:off x="468313" y="1052513"/>
            <a:ext cx="8229600" cy="792162"/>
          </a:xfrm>
        </p:spPr>
        <p:txBody>
          <a:bodyPr/>
          <a:lstStyle/>
          <a:p>
            <a:pPr algn="ctr"/>
            <a:r>
              <a:rPr lang="en-GB" altLang="en-US" sz="2400" dirty="0">
                <a:solidFill>
                  <a:srgbClr val="808080"/>
                </a:solidFill>
                <a:latin typeface="Arial Black" panose="020B0604020202020204" pitchFamily="34" charset="0"/>
              </a:rPr>
              <a:t>3. Use of Cohesion policy funds and EU Solidarity Funds</a:t>
            </a:r>
            <a:br>
              <a:rPr lang="en-GB" altLang="en-US" sz="2400" dirty="0">
                <a:solidFill>
                  <a:srgbClr val="808080"/>
                </a:solidFill>
                <a:latin typeface="Arial Black" panose="020B0604020202020204" pitchFamily="34" charset="0"/>
              </a:rPr>
            </a:br>
            <a:endParaRPr lang="en-GB" altLang="en-US" sz="2000" dirty="0"/>
          </a:p>
        </p:txBody>
      </p:sp>
      <p:sp>
        <p:nvSpPr>
          <p:cNvPr id="11266" name="Content Placeholder 2">
            <a:extLst>
              <a:ext uri="{FF2B5EF4-FFF2-40B4-BE49-F238E27FC236}">
                <a16:creationId xmlns:a16="http://schemas.microsoft.com/office/drawing/2014/main" id="{EAEE6659-F23F-33BE-B4F8-391DA8CB9C67}"/>
              </a:ext>
            </a:extLst>
          </p:cNvPr>
          <p:cNvSpPr>
            <a:spLocks noGrp="1" noChangeArrowheads="1"/>
          </p:cNvSpPr>
          <p:nvPr>
            <p:ph idx="1"/>
          </p:nvPr>
        </p:nvSpPr>
        <p:spPr>
          <a:xfrm>
            <a:off x="323528" y="1772816"/>
            <a:ext cx="7781304" cy="4392613"/>
          </a:xfrm>
        </p:spPr>
        <p:txBody>
          <a:bodyPr/>
          <a:lstStyle/>
          <a:p>
            <a:pPr eaLnBrk="1" hangingPunct="1">
              <a:lnSpc>
                <a:spcPct val="90000"/>
              </a:lnSpc>
              <a:spcBef>
                <a:spcPct val="0"/>
              </a:spcBef>
              <a:buClr>
                <a:srgbClr val="009999"/>
              </a:buClr>
              <a:buFont typeface="Wingdings" pitchFamily="2" charset="2"/>
              <a:buChar char="§"/>
              <a:defRPr/>
            </a:pPr>
            <a:endParaRPr lang="de-DE" altLang="en-US" sz="2400" dirty="0">
              <a:solidFill>
                <a:srgbClr val="808080"/>
              </a:solidFill>
              <a:latin typeface="Arial Black" panose="020B0604020202020204" pitchFamily="34" charset="0"/>
            </a:endParaRPr>
          </a:p>
          <a:p>
            <a:pPr eaLnBrk="1" hangingPunct="1">
              <a:lnSpc>
                <a:spcPct val="90000"/>
              </a:lnSpc>
              <a:spcBef>
                <a:spcPct val="0"/>
              </a:spcBef>
              <a:buClr>
                <a:srgbClr val="009999"/>
              </a:buClr>
              <a:buFontTx/>
              <a:buNone/>
              <a:defRPr/>
            </a:pPr>
            <a:r>
              <a:rPr lang="de-DE" altLang="en-US" sz="1600" dirty="0">
                <a:solidFill>
                  <a:srgbClr val="333399"/>
                </a:solidFill>
                <a:latin typeface="Arial Black" panose="020B0604020202020204" pitchFamily="34" charset="0"/>
              </a:rPr>
              <a:t>Key </a:t>
            </a:r>
            <a:r>
              <a:rPr lang="de-DE" altLang="en-US" sz="1600" dirty="0" err="1">
                <a:solidFill>
                  <a:srgbClr val="333399"/>
                </a:solidFill>
                <a:latin typeface="Arial Black" panose="020B0604020202020204" pitchFamily="34" charset="0"/>
              </a:rPr>
              <a:t>Findings</a:t>
            </a:r>
            <a:endParaRPr lang="de-DE" altLang="en-US" sz="1600" dirty="0">
              <a:solidFill>
                <a:srgbClr val="333399"/>
              </a:solidFill>
              <a:latin typeface="Arial Black" panose="020B0604020202020204" pitchFamily="34" charset="0"/>
            </a:endParaRPr>
          </a:p>
          <a:p>
            <a:pPr eaLnBrk="1" hangingPunct="1">
              <a:lnSpc>
                <a:spcPct val="90000"/>
              </a:lnSpc>
              <a:spcBef>
                <a:spcPct val="0"/>
              </a:spcBef>
              <a:buClr>
                <a:srgbClr val="009999"/>
              </a:buClr>
              <a:buFontTx/>
              <a:buNone/>
              <a:defRPr/>
            </a:pPr>
            <a:endParaRPr lang="en-GB" altLang="en-US" sz="1600" dirty="0">
              <a:solidFill>
                <a:srgbClr val="333399"/>
              </a:solidFill>
              <a:latin typeface="Arial Black" panose="020B0604020202020204" pitchFamily="34" charset="0"/>
            </a:endParaRPr>
          </a:p>
          <a:p>
            <a:pPr marL="0" indent="0" eaLnBrk="1" hangingPunct="1">
              <a:lnSpc>
                <a:spcPct val="90000"/>
              </a:lnSpc>
              <a:spcBef>
                <a:spcPct val="0"/>
              </a:spcBef>
              <a:spcAft>
                <a:spcPts val="600"/>
              </a:spcAft>
              <a:buClr>
                <a:srgbClr val="333399"/>
              </a:buClr>
              <a:buNone/>
              <a:defRPr/>
            </a:pPr>
            <a:r>
              <a:rPr lang="en-GB" altLang="en-US" sz="1600" dirty="0">
                <a:solidFill>
                  <a:srgbClr val="808080"/>
                </a:solidFill>
                <a:cs typeface="Arial" panose="020B0604020202020204" pitchFamily="34" charset="0"/>
              </a:rPr>
              <a:t>The Cohesion Policy framework includes several funds, four of them are being used to directly support wildfire risk management: </a:t>
            </a:r>
          </a:p>
          <a:p>
            <a:pPr eaLnBrk="1" hangingPunct="1">
              <a:lnSpc>
                <a:spcPct val="90000"/>
              </a:lnSpc>
              <a:spcBef>
                <a:spcPct val="0"/>
              </a:spcBef>
              <a:spcAft>
                <a:spcPts val="600"/>
              </a:spcAft>
              <a:buClr>
                <a:srgbClr val="333399"/>
              </a:buClr>
              <a:buFont typeface="Wingdings" pitchFamily="2" charset="2"/>
              <a:buChar char="§"/>
              <a:defRPr/>
            </a:pPr>
            <a:r>
              <a:rPr lang="en-GB" altLang="en-US" sz="1600" b="1" dirty="0">
                <a:cs typeface="Arial" panose="020B0604020202020204" pitchFamily="34" charset="0"/>
              </a:rPr>
              <a:t>Cohesion Fund</a:t>
            </a:r>
            <a:r>
              <a:rPr lang="en-GB" altLang="en-US" sz="1600" dirty="0">
                <a:solidFill>
                  <a:srgbClr val="808080"/>
                </a:solidFill>
                <a:cs typeface="Arial" panose="020B0604020202020204" pitchFamily="34" charset="0"/>
              </a:rPr>
              <a:t>: during the cycle 2014-2020 Poland, Portugal and Hungary used funds for wildfire risk reduction and fire management; the 2021-2027 programme more clearly supports investments in wildfire management.</a:t>
            </a:r>
            <a:endParaRPr lang="en-GB" altLang="en-US" sz="1600" b="1" dirty="0">
              <a:cs typeface="Arial" panose="020B0604020202020204" pitchFamily="34" charset="0"/>
            </a:endParaRPr>
          </a:p>
          <a:p>
            <a:pPr eaLnBrk="1" hangingPunct="1">
              <a:lnSpc>
                <a:spcPct val="90000"/>
              </a:lnSpc>
              <a:spcBef>
                <a:spcPct val="0"/>
              </a:spcBef>
              <a:spcAft>
                <a:spcPts val="600"/>
              </a:spcAft>
              <a:buClr>
                <a:srgbClr val="333399"/>
              </a:buClr>
              <a:buFont typeface="Wingdings" pitchFamily="2" charset="2"/>
              <a:buChar char="§"/>
              <a:defRPr/>
            </a:pPr>
            <a:r>
              <a:rPr lang="en-GB" altLang="en-US" sz="1600" b="1" dirty="0">
                <a:cs typeface="Arial" panose="020B0604020202020204" pitchFamily="34" charset="0"/>
              </a:rPr>
              <a:t>Interreg programme</a:t>
            </a:r>
            <a:r>
              <a:rPr lang="en-GB" altLang="en-US" sz="1600" dirty="0">
                <a:solidFill>
                  <a:srgbClr val="808080"/>
                </a:solidFill>
                <a:cs typeface="Arial" panose="020B0604020202020204" pitchFamily="34" charset="0"/>
              </a:rPr>
              <a:t>: clear impact of Interreg on wildfire risk reduction, e.g., cross-border Interreg Spain-Portugal, funded 11 projects directly addressing wildfire management.</a:t>
            </a:r>
          </a:p>
          <a:p>
            <a:pPr eaLnBrk="1" hangingPunct="1">
              <a:lnSpc>
                <a:spcPct val="90000"/>
              </a:lnSpc>
              <a:spcBef>
                <a:spcPct val="0"/>
              </a:spcBef>
              <a:spcAft>
                <a:spcPts val="600"/>
              </a:spcAft>
              <a:buClr>
                <a:srgbClr val="333399"/>
              </a:buClr>
              <a:buFont typeface="Wingdings" pitchFamily="2" charset="2"/>
              <a:buChar char="§"/>
              <a:defRPr/>
            </a:pPr>
            <a:r>
              <a:rPr lang="en-GB" altLang="en-US" sz="1600" b="1" dirty="0">
                <a:cs typeface="Arial" panose="020B0604020202020204" pitchFamily="34" charset="0"/>
              </a:rPr>
              <a:t>EU Solidarity Fund</a:t>
            </a:r>
            <a:r>
              <a:rPr lang="en-GB" altLang="en-US" sz="1600" dirty="0">
                <a:solidFill>
                  <a:srgbClr val="808080"/>
                </a:solidFill>
                <a:cs typeface="Arial" panose="020B0604020202020204" pitchFamily="34" charset="0"/>
              </a:rPr>
              <a:t>: between 2002-2022 the fund was used for the recovery efforts of 8 wildfire events in Europe, however, none since 2017. </a:t>
            </a:r>
          </a:p>
          <a:p>
            <a:pPr eaLnBrk="1" hangingPunct="1">
              <a:lnSpc>
                <a:spcPct val="90000"/>
              </a:lnSpc>
              <a:spcBef>
                <a:spcPct val="0"/>
              </a:spcBef>
              <a:spcAft>
                <a:spcPts val="600"/>
              </a:spcAft>
              <a:buClr>
                <a:srgbClr val="333399"/>
              </a:buClr>
              <a:buFont typeface="Wingdings" pitchFamily="2" charset="2"/>
              <a:buChar char="§"/>
              <a:defRPr/>
            </a:pPr>
            <a:r>
              <a:rPr lang="en-GB" altLang="en-US" sz="1600" b="1" dirty="0">
                <a:cs typeface="Arial" panose="020B0604020202020204" pitchFamily="34" charset="0"/>
              </a:rPr>
              <a:t>European Regional Development Fund</a:t>
            </a:r>
            <a:r>
              <a:rPr lang="en-GB" altLang="en-US" sz="1600" dirty="0">
                <a:solidFill>
                  <a:srgbClr val="808080"/>
                </a:solidFill>
                <a:cs typeface="Arial" panose="020B0604020202020204" pitchFamily="34" charset="0"/>
              </a:rPr>
              <a:t>: during the cycle 2014-2020 a total of 17 European regions have benefited. The 2021-2027 cycle expands funding on disaster risk management to 15 countries; which countries will invest in wildfire risk reduction is unclear</a:t>
            </a:r>
          </a:p>
        </p:txBody>
      </p:sp>
      <p:sp>
        <p:nvSpPr>
          <p:cNvPr id="4100" name="Date Placeholder 3">
            <a:extLst>
              <a:ext uri="{FF2B5EF4-FFF2-40B4-BE49-F238E27FC236}">
                <a16:creationId xmlns:a16="http://schemas.microsoft.com/office/drawing/2014/main" id="{46A324FD-5F0D-3A91-7F7C-70806E92C6D3}"/>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5FCAB983-D8CE-9A3D-7C53-2C924198DB37}"/>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12293" name="Slide Number Placeholder 5">
            <a:extLst>
              <a:ext uri="{FF2B5EF4-FFF2-40B4-BE49-F238E27FC236}">
                <a16:creationId xmlns:a16="http://schemas.microsoft.com/office/drawing/2014/main" id="{BDCCF4DF-9093-2993-7C4A-8DA2465D6375}"/>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A3515E4-E7BA-7E43-95E5-757EEAB35991}" type="slidenum">
              <a:rPr lang="en-GB" altLang="en-US" sz="1200" smtClean="0">
                <a:solidFill>
                  <a:schemeClr val="bg1"/>
                </a:solidFill>
              </a:rPr>
              <a:pPr>
                <a:spcBef>
                  <a:spcPct val="0"/>
                </a:spcBef>
                <a:buFontTx/>
                <a:buNone/>
              </a:pPr>
              <a:t>8</a:t>
            </a:fld>
            <a:endParaRPr lang="en-GB" altLang="en-US" sz="1200">
              <a:solidFill>
                <a:schemeClr val="bg1"/>
              </a:solidFill>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Date Placeholder 3">
            <a:extLst>
              <a:ext uri="{FF2B5EF4-FFF2-40B4-BE49-F238E27FC236}">
                <a16:creationId xmlns:a16="http://schemas.microsoft.com/office/drawing/2014/main" id="{88A52422-9E6F-180A-448E-7FA4608F912A}"/>
              </a:ext>
            </a:extLst>
          </p:cNvPr>
          <p:cNvSpPr>
            <a:spLocks noGrp="1"/>
          </p:cNvSpPr>
          <p:nvPr>
            <p:ph type="dt" sz="quarter" idx="10"/>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t>23</a:t>
            </a:r>
            <a:r>
              <a:rPr lang="hu-HU" altLang="en-US" sz="1200" dirty="0"/>
              <a:t>/</a:t>
            </a:r>
            <a:r>
              <a:rPr lang="en-GB" altLang="en-US" sz="1200" dirty="0"/>
              <a:t>01</a:t>
            </a:r>
            <a:r>
              <a:rPr lang="hu-HU" altLang="en-US" sz="1200" dirty="0"/>
              <a:t>/20</a:t>
            </a:r>
            <a:r>
              <a:rPr lang="en-GB" altLang="en-US" sz="1200" dirty="0"/>
              <a:t>24</a:t>
            </a:r>
          </a:p>
        </p:txBody>
      </p:sp>
      <p:sp>
        <p:nvSpPr>
          <p:cNvPr id="4101" name="Footer Placeholder 4">
            <a:extLst>
              <a:ext uri="{FF2B5EF4-FFF2-40B4-BE49-F238E27FC236}">
                <a16:creationId xmlns:a16="http://schemas.microsoft.com/office/drawing/2014/main" id="{EF51E76D-3BAF-C759-7201-47A9FE1B68F0}"/>
              </a:ext>
            </a:extLst>
          </p:cNvPr>
          <p:cNvSpPr>
            <a:spLocks noGrp="1"/>
          </p:cNvSpPr>
          <p:nvPr>
            <p:ph type="ftr" sz="quarter" idx="11"/>
          </p:nvPr>
        </p:nvSpPr>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r>
              <a:rPr lang="en-GB" altLang="en-US" sz="1200" dirty="0">
                <a:solidFill>
                  <a:schemeClr val="bg1"/>
                </a:solidFill>
              </a:rPr>
              <a:t>Presentation for the Committee on Regional Development</a:t>
            </a:r>
          </a:p>
          <a:p>
            <a:pPr eaLnBrk="1" hangingPunct="1">
              <a:defRPr/>
            </a:pPr>
            <a:endParaRPr lang="en-GB" altLang="en-US" sz="1200" dirty="0">
              <a:solidFill>
                <a:schemeClr val="bg1"/>
              </a:solidFill>
            </a:endParaRPr>
          </a:p>
        </p:txBody>
      </p:sp>
      <p:sp>
        <p:nvSpPr>
          <p:cNvPr id="22532" name="Slide Number Placeholder 5">
            <a:extLst>
              <a:ext uri="{FF2B5EF4-FFF2-40B4-BE49-F238E27FC236}">
                <a16:creationId xmlns:a16="http://schemas.microsoft.com/office/drawing/2014/main" id="{46BAC5F1-144F-CBBB-B98A-90B0DD4896A0}"/>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3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DD3A6E-A2A9-224B-9AFC-E99F84111CC6}" type="slidenum">
              <a:rPr lang="en-GB" altLang="en-US" sz="1200" smtClean="0">
                <a:solidFill>
                  <a:schemeClr val="bg1"/>
                </a:solidFill>
              </a:rPr>
              <a:pPr>
                <a:spcBef>
                  <a:spcPct val="0"/>
                </a:spcBef>
                <a:buFontTx/>
                <a:buNone/>
              </a:pPr>
              <a:t>9</a:t>
            </a:fld>
            <a:endParaRPr lang="en-GB" altLang="en-US" sz="1200">
              <a:solidFill>
                <a:schemeClr val="bg1"/>
              </a:solidFill>
            </a:endParaRPr>
          </a:p>
        </p:txBody>
      </p:sp>
      <p:pic>
        <p:nvPicPr>
          <p:cNvPr id="22533" name="Picture 3">
            <a:extLst>
              <a:ext uri="{FF2B5EF4-FFF2-40B4-BE49-F238E27FC236}">
                <a16:creationId xmlns:a16="http://schemas.microsoft.com/office/drawing/2014/main" id="{D591C5B2-56DD-5C91-4FAD-3750CAD53E8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0439" y="873522"/>
            <a:ext cx="8373505" cy="511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CE628CC-6104-711B-1301-9A2526F3602A}"/>
              </a:ext>
            </a:extLst>
          </p:cNvPr>
          <p:cNvSpPr txBox="1"/>
          <p:nvPr/>
        </p:nvSpPr>
        <p:spPr>
          <a:xfrm>
            <a:off x="755650" y="6021388"/>
            <a:ext cx="4103688" cy="538162"/>
          </a:xfrm>
          <a:prstGeom prst="rect">
            <a:avLst/>
          </a:prstGeom>
          <a:noFill/>
        </p:spPr>
        <p:txBody>
          <a:bodyPr>
            <a:spAutoFit/>
          </a:bodyPr>
          <a:lstStyle/>
          <a:p>
            <a:pPr>
              <a:defRPr/>
            </a:pPr>
            <a:r>
              <a:rPr lang="en-GB" sz="900" dirty="0">
                <a:solidFill>
                  <a:srgbClr val="000000"/>
                </a:solidFill>
                <a:latin typeface="+mj-lt"/>
                <a:ea typeface="Times New Roman" panose="02020603050405020304" pitchFamily="18" charset="0"/>
                <a:cs typeface="EUAlbertina"/>
              </a:rPr>
              <a:t>Source: PCF with data from EU Cohesion website.</a:t>
            </a:r>
            <a:endParaRPr lang="en-DE" sz="900" dirty="0">
              <a:latin typeface="+mj-lt"/>
              <a:ea typeface="Times New Roman" panose="02020603050405020304" pitchFamily="18" charset="0"/>
            </a:endParaRPr>
          </a:p>
          <a:p>
            <a:pPr>
              <a:defRPr/>
            </a:pPr>
            <a:endParaRPr lang="en-DE" dirty="0"/>
          </a:p>
        </p:txBody>
      </p:sp>
    </p:spTree>
  </p:cSld>
  <p:clrMapOvr>
    <a:masterClrMapping/>
  </p:clrMapOvr>
  <p:transition spd="slow"/>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13034</TotalTime>
  <Words>1904</Words>
  <Application>Microsoft Office PowerPoint</Application>
  <PresentationFormat>On-screen Show (4:3)</PresentationFormat>
  <Paragraphs>215</Paragraphs>
  <Slides>24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 Black</vt:lpstr>
      <vt:lpstr>Calibri</vt:lpstr>
      <vt:lpstr>EUAlbertina</vt:lpstr>
      <vt:lpstr>Myriad Pro</vt:lpstr>
      <vt:lpstr>Times New Roman</vt:lpstr>
      <vt:lpstr>Wingdings</vt:lpstr>
      <vt:lpstr>Default Design</vt:lpstr>
      <vt:lpstr>Forest Fires of Summer 2022 – Lessons to Draw from the Cohesion Policy Response January 2024</vt:lpstr>
      <vt:lpstr>Structure of the Presentation</vt:lpstr>
      <vt:lpstr>1. Overview of the severity and amplitude of the summer 2022 forest fires in the EU </vt:lpstr>
      <vt:lpstr>PowerPoint Presentation</vt:lpstr>
      <vt:lpstr>PowerPoint Presentation</vt:lpstr>
      <vt:lpstr>PowerPoint Presentation</vt:lpstr>
      <vt:lpstr>2. Overall EU response to tackle fires and subsequent crisis management  </vt:lpstr>
      <vt:lpstr>3. Use of Cohesion policy funds and EU Solidarity Funds </vt:lpstr>
      <vt:lpstr>PowerPoint Presentation</vt:lpstr>
      <vt:lpstr>PowerPoint Presentation</vt:lpstr>
      <vt:lpstr>PowerPoint Presentation</vt:lpstr>
      <vt:lpstr>4. Discussion and assessment of relevant funding impacts on wildfire management </vt:lpstr>
      <vt:lpstr>PowerPoint Presentation</vt:lpstr>
      <vt:lpstr>5. Further considerations </vt:lpstr>
      <vt:lpstr>Five Priorities for Action of the Landscape Fire Governance Framework </vt:lpstr>
      <vt:lpstr>PowerPoint Presentation</vt:lpstr>
      <vt:lpstr>Power and necessity of networks and exchanges </vt:lpstr>
      <vt:lpstr>Measurable impact</vt:lpstr>
      <vt:lpstr>PowerPoint Presentation</vt:lpstr>
      <vt:lpstr>6. Key policy recommendations </vt:lpstr>
      <vt:lpstr>PowerPoint Presentation</vt:lpstr>
      <vt:lpstr>Invest in the landscape: Vegetation management </vt:lpstr>
      <vt:lpstr>Invest in the people: Capacity development </vt:lpstr>
      <vt:lpstr>Thank you kindly for your attention! </vt:lpstr>
    </vt:vector>
  </TitlesOfParts>
  <Company>OPOCE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creator>Markus J. Prutsch</dc:creator>
  <cp:lastModifiedBy>GOUARDERES Frederic</cp:lastModifiedBy>
  <cp:revision>438</cp:revision>
  <cp:lastPrinted>2014-08-26T12:23:50Z</cp:lastPrinted>
  <dcterms:created xsi:type="dcterms:W3CDTF">2009-07-06T12:22:53Z</dcterms:created>
  <dcterms:modified xsi:type="dcterms:W3CDTF">2024-01-19T11:39:51Z</dcterms:modified>
</cp:coreProperties>
</file>