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346" r:id="rId5"/>
    <p:sldId id="347" r:id="rId6"/>
    <p:sldId id="352" r:id="rId7"/>
    <p:sldId id="351" r:id="rId8"/>
    <p:sldId id="348" r:id="rId9"/>
    <p:sldId id="361" r:id="rId10"/>
    <p:sldId id="353" r:id="rId11"/>
    <p:sldId id="354" r:id="rId12"/>
    <p:sldId id="360" r:id="rId13"/>
    <p:sldId id="355" r:id="rId14"/>
    <p:sldId id="356" r:id="rId15"/>
    <p:sldId id="357" r:id="rId16"/>
    <p:sldId id="358" r:id="rId17"/>
    <p:sldId id="359" r:id="rId18"/>
  </p:sldIdLst>
  <p:sldSz cx="9144000" cy="6858000" type="screen4x3"/>
  <p:notesSz cx="6670675" cy="9875838"/>
  <p:defaultTextStyle>
    <a:defPPr>
      <a:defRPr lang="en-GB"/>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1FFED7-6340-D878-64D8-A1061E9DC12B}" name="Emma Dillon" initials="ED" userId="S::emma.dillon_teagasc.ie#ext#@wageningenur4.onmicrosoft.com::c40cea5b-f5b9-4f71-bc1c-76115bd8601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888888"/>
    <a:srgbClr val="757575"/>
    <a:srgbClr val="5F5F5F"/>
    <a:srgbClr val="FEBEDB"/>
    <a:srgbClr val="FE82E3"/>
    <a:srgbClr val="00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BCB98-4323-4D12-B2A9-628607C482F4}" v="229" dt="2023-10-10T15:41:44.159"/>
    <p1510:client id="{1C8A7176-586D-42A4-A55E-14C4E9C8034F}" v="18" dt="2023-10-10T17:06:56.117"/>
    <p1510:client id="{30EB20F8-DCF3-2E20-DE51-A524098B3C22}" v="1606" dt="2023-10-10T14:22:59.672"/>
    <p1510:client id="{5EB7B7BD-3A27-D244-5E6D-62AE89BB7625}" v="10" dt="2023-10-10T09:24:33.818"/>
    <p1510:client id="{C93CE6DB-72C9-4563-B9AB-A53965704C40}" v="17" dt="2023-10-10T14:46:13.990"/>
    <p1510:client id="{F85089AE-A2C1-F5D2-EE6F-0A6D6F6561EC}" v="48" dt="2023-10-10T09:28:17.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200" y="3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457056E-83CD-531F-8F17-18ABF4B57D63}"/>
              </a:ext>
            </a:extLst>
          </p:cNvPr>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7171" name="Rectangle 3">
            <a:extLst>
              <a:ext uri="{FF2B5EF4-FFF2-40B4-BE49-F238E27FC236}">
                <a16:creationId xmlns:a16="http://schemas.microsoft.com/office/drawing/2014/main" id="{606B3C84-6FF8-A0BE-C91B-1E47502D133E}"/>
              </a:ext>
            </a:extLst>
          </p:cNvPr>
          <p:cNvSpPr>
            <a:spLocks noGrp="1" noChangeArrowheads="1"/>
          </p:cNvSpPr>
          <p:nvPr>
            <p:ph type="dt" sz="quarter" idx="1"/>
          </p:nvPr>
        </p:nvSpPr>
        <p:spPr bwMode="auto">
          <a:xfrm>
            <a:off x="377825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7172" name="Rectangle 4">
            <a:extLst>
              <a:ext uri="{FF2B5EF4-FFF2-40B4-BE49-F238E27FC236}">
                <a16:creationId xmlns:a16="http://schemas.microsoft.com/office/drawing/2014/main" id="{5F73F44F-316E-8363-81DE-AB23794BDC18}"/>
              </a:ext>
            </a:extLst>
          </p:cNvPr>
          <p:cNvSpPr>
            <a:spLocks noGrp="1" noChangeArrowheads="1"/>
          </p:cNvSpPr>
          <p:nvPr>
            <p:ph type="ftr" sz="quarter" idx="2"/>
          </p:nvPr>
        </p:nvSpPr>
        <p:spPr bwMode="auto">
          <a:xfrm>
            <a:off x="0" y="9380538"/>
            <a:ext cx="289083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7173" name="Rectangle 5">
            <a:extLst>
              <a:ext uri="{FF2B5EF4-FFF2-40B4-BE49-F238E27FC236}">
                <a16:creationId xmlns:a16="http://schemas.microsoft.com/office/drawing/2014/main" id="{392AA7DF-7097-8648-DAFD-4C4E20321238}"/>
              </a:ext>
            </a:extLst>
          </p:cNvPr>
          <p:cNvSpPr>
            <a:spLocks noGrp="1" noChangeArrowheads="1"/>
          </p:cNvSpPr>
          <p:nvPr>
            <p:ph type="sldNum" sz="quarter" idx="3"/>
          </p:nvPr>
        </p:nvSpPr>
        <p:spPr bwMode="auto">
          <a:xfrm>
            <a:off x="3778250" y="9380538"/>
            <a:ext cx="289083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53C1389-13C2-407D-955E-2F1176B96D9C}"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DB0F09D-C41A-BDED-47C8-8196E00E1D17}"/>
              </a:ext>
            </a:extLst>
          </p:cNvPr>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6147" name="Rectangle 3">
            <a:extLst>
              <a:ext uri="{FF2B5EF4-FFF2-40B4-BE49-F238E27FC236}">
                <a16:creationId xmlns:a16="http://schemas.microsoft.com/office/drawing/2014/main" id="{80CAFD06-A194-435C-BF40-86C1A11D8761}"/>
              </a:ext>
            </a:extLst>
          </p:cNvPr>
          <p:cNvSpPr>
            <a:spLocks noGrp="1" noChangeArrowheads="1"/>
          </p:cNvSpPr>
          <p:nvPr>
            <p:ph type="dt" idx="1"/>
          </p:nvPr>
        </p:nvSpPr>
        <p:spPr bwMode="auto">
          <a:xfrm>
            <a:off x="377825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3076" name="Rectangle 4">
            <a:extLst>
              <a:ext uri="{FF2B5EF4-FFF2-40B4-BE49-F238E27FC236}">
                <a16:creationId xmlns:a16="http://schemas.microsoft.com/office/drawing/2014/main" id="{33E8A5D8-8B13-9266-8718-1F12CD67761C}"/>
              </a:ext>
            </a:extLst>
          </p:cNvPr>
          <p:cNvSpPr>
            <a:spLocks noGrp="1" noRot="1" noChangeAspect="1" noChangeArrowheads="1" noTextEdit="1"/>
          </p:cNvSpPr>
          <p:nvPr>
            <p:ph type="sldImg" idx="2"/>
          </p:nvPr>
        </p:nvSpPr>
        <p:spPr bwMode="auto">
          <a:xfrm>
            <a:off x="865188" y="739775"/>
            <a:ext cx="4940300" cy="3705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04B261DB-889D-84E4-5893-84A4A2F17D64}"/>
              </a:ext>
            </a:extLst>
          </p:cNvPr>
          <p:cNvSpPr>
            <a:spLocks noGrp="1" noChangeArrowheads="1"/>
          </p:cNvSpPr>
          <p:nvPr>
            <p:ph type="body" sz="quarter" idx="3"/>
          </p:nvPr>
        </p:nvSpPr>
        <p:spPr bwMode="auto">
          <a:xfrm>
            <a:off x="666750" y="4691063"/>
            <a:ext cx="53371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a:extLst>
              <a:ext uri="{FF2B5EF4-FFF2-40B4-BE49-F238E27FC236}">
                <a16:creationId xmlns:a16="http://schemas.microsoft.com/office/drawing/2014/main" id="{FACA2D20-F949-2DCD-9205-696B3CBE186A}"/>
              </a:ext>
            </a:extLst>
          </p:cNvPr>
          <p:cNvSpPr>
            <a:spLocks noGrp="1" noChangeArrowheads="1"/>
          </p:cNvSpPr>
          <p:nvPr>
            <p:ph type="ftr" sz="quarter" idx="4"/>
          </p:nvPr>
        </p:nvSpPr>
        <p:spPr bwMode="auto">
          <a:xfrm>
            <a:off x="0" y="9380538"/>
            <a:ext cx="289083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6151" name="Rectangle 7">
            <a:extLst>
              <a:ext uri="{FF2B5EF4-FFF2-40B4-BE49-F238E27FC236}">
                <a16:creationId xmlns:a16="http://schemas.microsoft.com/office/drawing/2014/main" id="{CBB1876A-C71D-55F8-1163-542371822D63}"/>
              </a:ext>
            </a:extLst>
          </p:cNvPr>
          <p:cNvSpPr>
            <a:spLocks noGrp="1" noChangeArrowheads="1"/>
          </p:cNvSpPr>
          <p:nvPr>
            <p:ph type="sldNum" sz="quarter" idx="5"/>
          </p:nvPr>
        </p:nvSpPr>
        <p:spPr bwMode="auto">
          <a:xfrm>
            <a:off x="3778250" y="9380538"/>
            <a:ext cx="289083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6A52D1C-FA9B-415D-9300-A411503D120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7">
            <a:extLst>
              <a:ext uri="{FF2B5EF4-FFF2-40B4-BE49-F238E27FC236}">
                <a16:creationId xmlns:a16="http://schemas.microsoft.com/office/drawing/2014/main" id="{B3038E2E-6B54-D9D0-5585-35014E1EB2EE}"/>
              </a:ext>
            </a:extLst>
          </p:cNvPr>
          <p:cNvSpPr>
            <a:spLocks noGrp="1" noChangeArrowheads="1"/>
          </p:cNvSpPr>
          <p:nvPr>
            <p:ph type="dt" sz="half" idx="10"/>
          </p:nvPr>
        </p:nvSpPr>
        <p:spPr/>
        <p:txBody>
          <a:bodyPr/>
          <a:lstStyle>
            <a:lvl1pPr>
              <a:defRPr/>
            </a:lvl1pPr>
          </a:lstStyle>
          <a:p>
            <a:pPr>
              <a:defRPr/>
            </a:pPr>
            <a:r>
              <a:rPr lang="hu-HU"/>
              <a:t>28/05/2015</a:t>
            </a:r>
            <a:endParaRPr lang="en-GB"/>
          </a:p>
        </p:txBody>
      </p:sp>
      <p:sp>
        <p:nvSpPr>
          <p:cNvPr id="5" name="Rectangle 18">
            <a:extLst>
              <a:ext uri="{FF2B5EF4-FFF2-40B4-BE49-F238E27FC236}">
                <a16:creationId xmlns:a16="http://schemas.microsoft.com/office/drawing/2014/main" id="{F292FAB5-1877-0446-AE70-0276F0F958E2}"/>
              </a:ext>
            </a:extLst>
          </p:cNvPr>
          <p:cNvSpPr>
            <a:spLocks noGrp="1" noChangeArrowheads="1"/>
          </p:cNvSpPr>
          <p:nvPr>
            <p:ph type="ftr" sz="quarter" idx="11"/>
          </p:nvPr>
        </p:nvSpPr>
        <p:spPr/>
        <p:txBody>
          <a:bodyPr/>
          <a:lstStyle>
            <a:lvl1pPr>
              <a:defRPr/>
            </a:lvl1pPr>
          </a:lstStyle>
          <a:p>
            <a:pPr>
              <a:defRPr/>
            </a:pPr>
            <a:r>
              <a:rPr lang="en-GB"/>
              <a:t>Presentation for the Committee on </a:t>
            </a:r>
            <a:r>
              <a:rPr lang="fr-FR"/>
              <a:t>Agriculture and Rural </a:t>
            </a:r>
            <a:r>
              <a:rPr lang="fr-FR" err="1"/>
              <a:t>Development</a:t>
            </a:r>
            <a:endParaRPr lang="en-GB"/>
          </a:p>
        </p:txBody>
      </p:sp>
      <p:sp>
        <p:nvSpPr>
          <p:cNvPr id="6" name="Rectangle 19">
            <a:extLst>
              <a:ext uri="{FF2B5EF4-FFF2-40B4-BE49-F238E27FC236}">
                <a16:creationId xmlns:a16="http://schemas.microsoft.com/office/drawing/2014/main" id="{884340E7-CC4D-52CA-F7F5-B62147852577}"/>
              </a:ext>
            </a:extLst>
          </p:cNvPr>
          <p:cNvSpPr>
            <a:spLocks noGrp="1" noChangeArrowheads="1"/>
          </p:cNvSpPr>
          <p:nvPr>
            <p:ph type="sldNum" sz="quarter" idx="12"/>
          </p:nvPr>
        </p:nvSpPr>
        <p:spPr/>
        <p:txBody>
          <a:bodyPr/>
          <a:lstStyle>
            <a:lvl1pPr>
              <a:defRPr/>
            </a:lvl1pPr>
          </a:lstStyle>
          <a:p>
            <a:pPr>
              <a:defRPr/>
            </a:pPr>
            <a:fld id="{1FD88ADB-C841-4A78-B358-F8CA3341CF44}" type="slidenum">
              <a:rPr lang="en-GB" altLang="en-US"/>
              <a:pPr>
                <a:defRPr/>
              </a:pPr>
              <a:t>‹#›</a:t>
            </a:fld>
            <a:endParaRPr lang="en-GB" altLang="en-US"/>
          </a:p>
        </p:txBody>
      </p:sp>
    </p:spTree>
    <p:extLst>
      <p:ext uri="{BB962C8B-B14F-4D97-AF65-F5344CB8AC3E}">
        <p14:creationId xmlns:p14="http://schemas.microsoft.com/office/powerpoint/2010/main" val="194383255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PP03">
            <a:extLst>
              <a:ext uri="{FF2B5EF4-FFF2-40B4-BE49-F238E27FC236}">
                <a16:creationId xmlns:a16="http://schemas.microsoft.com/office/drawing/2014/main" id="{EC407689-A872-99B8-BE13-BB1765E37D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r="43185"/>
          <a:stretch>
            <a:fillRect/>
          </a:stretch>
        </p:blipFill>
        <p:spPr bwMode="auto">
          <a:xfrm>
            <a:off x="0" y="6456363"/>
            <a:ext cx="27003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F0EE88E8-A40A-6023-6BD6-31634E29A13B}"/>
              </a:ext>
            </a:extLst>
          </p:cNvPr>
          <p:cNvSpPr>
            <a:spLocks noGrp="1" noChangeArrowheads="1"/>
          </p:cNvSpPr>
          <p:nvPr>
            <p:ph type="title"/>
          </p:nvPr>
        </p:nvSpPr>
        <p:spPr bwMode="auto">
          <a:xfrm>
            <a:off x="468313" y="1196975"/>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8" name="Rectangle 3">
            <a:extLst>
              <a:ext uri="{FF2B5EF4-FFF2-40B4-BE49-F238E27FC236}">
                <a16:creationId xmlns:a16="http://schemas.microsoft.com/office/drawing/2014/main" id="{3252BFF8-CA72-78EC-0043-646FC184DA55}"/>
              </a:ext>
            </a:extLst>
          </p:cNvPr>
          <p:cNvSpPr>
            <a:spLocks noGrp="1" noChangeArrowheads="1"/>
          </p:cNvSpPr>
          <p:nvPr>
            <p:ph type="body" idx="1"/>
          </p:nvPr>
        </p:nvSpPr>
        <p:spPr bwMode="auto">
          <a:xfrm>
            <a:off x="468313" y="2276475"/>
            <a:ext cx="8229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9" name="Picture 16" descr="PP03">
            <a:extLst>
              <a:ext uri="{FF2B5EF4-FFF2-40B4-BE49-F238E27FC236}">
                <a16:creationId xmlns:a16="http://schemas.microsoft.com/office/drawing/2014/main" id="{E9798BCB-E3E0-A51C-E1B6-2341C0C0C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3185"/>
          <a:stretch>
            <a:fillRect/>
          </a:stretch>
        </p:blipFill>
        <p:spPr bwMode="auto">
          <a:xfrm>
            <a:off x="0" y="33338"/>
            <a:ext cx="5580063"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Rectangle 17">
            <a:extLst>
              <a:ext uri="{FF2B5EF4-FFF2-40B4-BE49-F238E27FC236}">
                <a16:creationId xmlns:a16="http://schemas.microsoft.com/office/drawing/2014/main" id="{329808F1-9E1A-2D4C-C2EB-B487B01676F0}"/>
              </a:ext>
            </a:extLst>
          </p:cNvPr>
          <p:cNvSpPr>
            <a:spLocks noGrp="1" noChangeArrowheads="1"/>
          </p:cNvSpPr>
          <p:nvPr>
            <p:ph type="dt" sz="half" idx="2"/>
          </p:nvPr>
        </p:nvSpPr>
        <p:spPr bwMode="auto">
          <a:xfrm>
            <a:off x="1619250" y="6462713"/>
            <a:ext cx="1008063" cy="395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latin typeface="Arial" charset="0"/>
                <a:cs typeface="+mn-cs"/>
              </a:defRPr>
            </a:lvl1pPr>
          </a:lstStyle>
          <a:p>
            <a:pPr>
              <a:defRPr/>
            </a:pPr>
            <a:r>
              <a:rPr lang="hu-HU"/>
              <a:t>28/05/2015</a:t>
            </a:r>
            <a:endParaRPr lang="en-GB"/>
          </a:p>
        </p:txBody>
      </p:sp>
      <p:sp>
        <p:nvSpPr>
          <p:cNvPr id="1042" name="Rectangle 18">
            <a:extLst>
              <a:ext uri="{FF2B5EF4-FFF2-40B4-BE49-F238E27FC236}">
                <a16:creationId xmlns:a16="http://schemas.microsoft.com/office/drawing/2014/main" id="{5A08EC9D-BD43-340F-7D22-B1B3BFF4948A}"/>
              </a:ext>
            </a:extLst>
          </p:cNvPr>
          <p:cNvSpPr>
            <a:spLocks noGrp="1" noChangeArrowheads="1"/>
          </p:cNvSpPr>
          <p:nvPr>
            <p:ph type="ftr" sz="quarter" idx="3"/>
          </p:nvPr>
        </p:nvSpPr>
        <p:spPr bwMode="auto">
          <a:xfrm>
            <a:off x="2700338" y="6462713"/>
            <a:ext cx="5543550" cy="395287"/>
          </a:xfrm>
          <a:prstGeom prst="rect">
            <a:avLst/>
          </a:prstGeom>
          <a:solidFill>
            <a:srgbClr val="003399"/>
          </a:solid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chemeClr val="bg1"/>
                </a:solidFill>
                <a:latin typeface="Arial" charset="0"/>
                <a:cs typeface="+mn-cs"/>
              </a:defRPr>
            </a:lvl1pPr>
          </a:lstStyle>
          <a:p>
            <a:pPr>
              <a:defRPr/>
            </a:pPr>
            <a:r>
              <a:rPr lang="en-GB"/>
              <a:t>Presentation for the Committee on </a:t>
            </a:r>
            <a:r>
              <a:rPr lang="hu-HU" err="1"/>
              <a:t>Transport</a:t>
            </a:r>
            <a:r>
              <a:rPr lang="hu-HU"/>
              <a:t> and </a:t>
            </a:r>
            <a:r>
              <a:rPr lang="hu-HU" err="1"/>
              <a:t>Tourism</a:t>
            </a:r>
            <a:endParaRPr lang="en-GB"/>
          </a:p>
        </p:txBody>
      </p:sp>
      <p:sp>
        <p:nvSpPr>
          <p:cNvPr id="1043" name="Rectangle 19">
            <a:extLst>
              <a:ext uri="{FF2B5EF4-FFF2-40B4-BE49-F238E27FC236}">
                <a16:creationId xmlns:a16="http://schemas.microsoft.com/office/drawing/2014/main" id="{766BD0B0-BF98-D24C-2EF8-41F7B6CFC500}"/>
              </a:ext>
            </a:extLst>
          </p:cNvPr>
          <p:cNvSpPr>
            <a:spLocks noGrp="1" noChangeArrowheads="1"/>
          </p:cNvSpPr>
          <p:nvPr>
            <p:ph type="sldNum" sz="quarter" idx="4"/>
          </p:nvPr>
        </p:nvSpPr>
        <p:spPr bwMode="auto">
          <a:xfrm>
            <a:off x="8243888" y="6462713"/>
            <a:ext cx="900112" cy="395287"/>
          </a:xfrm>
          <a:prstGeom prst="rect">
            <a:avLst/>
          </a:prstGeom>
          <a:solidFill>
            <a:schemeClr val="bg2"/>
          </a:solid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chemeClr val="bg1"/>
                </a:solidFill>
              </a:defRPr>
            </a:lvl1pPr>
          </a:lstStyle>
          <a:p>
            <a:pPr>
              <a:defRPr/>
            </a:pPr>
            <a:fld id="{3B570A14-94DB-489D-98BA-9FEA8EDCE630}" type="slidenum">
              <a:rPr lang="en-GB" altLang="en-US"/>
              <a:pPr>
                <a:defRPr/>
              </a:pPr>
              <a:t>‹#›</a:t>
            </a:fld>
            <a:endParaRPr lang="en-GB" altLang="en-US"/>
          </a:p>
        </p:txBody>
      </p:sp>
      <p:pic>
        <p:nvPicPr>
          <p:cNvPr id="1033" name="Picture 3">
            <a:extLst>
              <a:ext uri="{FF2B5EF4-FFF2-40B4-BE49-F238E27FC236}">
                <a16:creationId xmlns:a16="http://schemas.microsoft.com/office/drawing/2014/main" id="{65A10818-97C9-865B-0082-EE3138A0B02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25368"/>
          <a:stretch>
            <a:fillRect/>
          </a:stretch>
        </p:blipFill>
        <p:spPr bwMode="auto">
          <a:xfrm>
            <a:off x="5853113" y="333375"/>
            <a:ext cx="1887537"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descr="MonoColorEN">
            <a:extLst>
              <a:ext uri="{FF2B5EF4-FFF2-40B4-BE49-F238E27FC236}">
                <a16:creationId xmlns:a16="http://schemas.microsoft.com/office/drawing/2014/main" id="{9059C56B-B3A9-B5ED-C8B3-334B4EBCC22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64463" y="33338"/>
            <a:ext cx="12604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ransition spd="slow"/>
  <p:hf hdr="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defRPr>
      </a:lvl2pPr>
      <a:lvl3pPr algn="l" rtl="0" eaLnBrk="0" fontAlgn="base" hangingPunct="0">
        <a:spcBef>
          <a:spcPct val="0"/>
        </a:spcBef>
        <a:spcAft>
          <a:spcPct val="0"/>
        </a:spcAft>
        <a:defRPr sz="2800" b="1">
          <a:solidFill>
            <a:schemeClr val="tx2"/>
          </a:solidFill>
          <a:latin typeface="Arial" charset="0"/>
        </a:defRPr>
      </a:lvl3pPr>
      <a:lvl4pPr algn="l" rtl="0" eaLnBrk="0" fontAlgn="base" hangingPunct="0">
        <a:spcBef>
          <a:spcPct val="0"/>
        </a:spcBef>
        <a:spcAft>
          <a:spcPct val="0"/>
        </a:spcAft>
        <a:defRPr sz="2800" b="1">
          <a:solidFill>
            <a:schemeClr val="tx2"/>
          </a:solidFill>
          <a:latin typeface="Arial" charset="0"/>
        </a:defRPr>
      </a:lvl4pPr>
      <a:lvl5pPr algn="l" rtl="0" eaLnBrk="0" fontAlgn="base" hangingPunct="0">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2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F3B3EC28-1DE3-A86A-F6FA-B2C30431BD8E}"/>
              </a:ext>
            </a:extLst>
          </p:cNvPr>
          <p:cNvSpPr>
            <a:spLocks noGrp="1"/>
          </p:cNvSpPr>
          <p:nvPr>
            <p:ph type="title"/>
          </p:nvPr>
        </p:nvSpPr>
        <p:spPr>
          <a:xfrm>
            <a:off x="468313" y="981075"/>
            <a:ext cx="8229600" cy="2771775"/>
          </a:xfrm>
        </p:spPr>
        <p:txBody>
          <a:bodyPr/>
          <a:lstStyle/>
          <a:p>
            <a:pPr algn="ctr" eaLnBrk="1" hangingPunct="1">
              <a:defRPr/>
            </a:pPr>
            <a:r>
              <a:rPr lang="en-GB" sz="3600" b="0" kern="1200">
                <a:solidFill>
                  <a:srgbClr val="FF6600"/>
                </a:solidFill>
                <a:latin typeface="Arial Black"/>
              </a:rPr>
              <a:t>DEVELOPMENT OF MILK PRODUCTION IN EUROPE AFTER THE END OF </a:t>
            </a:r>
            <a:br>
              <a:rPr lang="en-GB" sz="3600" b="0" kern="1200">
                <a:latin typeface="Arial Black" pitchFamily="34" charset="0"/>
              </a:rPr>
            </a:br>
            <a:r>
              <a:rPr lang="en-GB" sz="3600" b="0" kern="1200">
                <a:solidFill>
                  <a:srgbClr val="FF6600"/>
                </a:solidFill>
                <a:latin typeface="Arial Black"/>
              </a:rPr>
              <a:t>MILK QUOTAS IP/B/AGRI/IC/2023-010</a:t>
            </a:r>
            <a:endParaRPr lang="en-GB">
              <a:latin typeface="Arial Black"/>
            </a:endParaRPr>
          </a:p>
        </p:txBody>
      </p:sp>
      <p:sp>
        <p:nvSpPr>
          <p:cNvPr id="16" name="Content Placeholder 15">
            <a:extLst>
              <a:ext uri="{FF2B5EF4-FFF2-40B4-BE49-F238E27FC236}">
                <a16:creationId xmlns:a16="http://schemas.microsoft.com/office/drawing/2014/main" id="{5E84C2E7-BC73-37EA-E9E0-AFE11B60CC04}"/>
              </a:ext>
            </a:extLst>
          </p:cNvPr>
          <p:cNvSpPr>
            <a:spLocks noGrp="1"/>
          </p:cNvSpPr>
          <p:nvPr>
            <p:ph idx="1"/>
          </p:nvPr>
        </p:nvSpPr>
        <p:spPr>
          <a:xfrm>
            <a:off x="468313" y="4149725"/>
            <a:ext cx="8229600" cy="2097088"/>
          </a:xfrm>
        </p:spPr>
        <p:txBody>
          <a:bodyPr/>
          <a:lstStyle/>
          <a:p>
            <a:pPr marL="0" indent="0" algn="ctr" eaLnBrk="1" hangingPunct="1">
              <a:spcBef>
                <a:spcPct val="0"/>
              </a:spcBef>
              <a:buFontTx/>
              <a:buNone/>
              <a:defRPr/>
            </a:pPr>
            <a:endParaRPr lang="hu-HU" sz="2400" kern="1200" dirty="0">
              <a:solidFill>
                <a:srgbClr val="808080"/>
              </a:solidFill>
              <a:latin typeface="Arial Black" pitchFamily="34" charset="0"/>
            </a:endParaRPr>
          </a:p>
          <a:p>
            <a:pPr marL="0" indent="0" algn="ctr" eaLnBrk="1" hangingPunct="1">
              <a:spcBef>
                <a:spcPct val="0"/>
              </a:spcBef>
              <a:buFontTx/>
              <a:buNone/>
              <a:defRPr/>
            </a:pPr>
            <a:r>
              <a:rPr lang="en-GB" sz="2400" kern="1200" dirty="0">
                <a:latin typeface="Arial Black"/>
              </a:rPr>
              <a:t>Wageningen Economic Research</a:t>
            </a:r>
          </a:p>
          <a:p>
            <a:pPr marL="0" indent="0" algn="ctr" eaLnBrk="1" hangingPunct="1">
              <a:spcBef>
                <a:spcPct val="0"/>
              </a:spcBef>
              <a:buFontTx/>
              <a:buNone/>
              <a:defRPr/>
            </a:pPr>
            <a:r>
              <a:rPr lang="en-GB" sz="2400" kern="1200" dirty="0">
                <a:latin typeface="Arial Black"/>
              </a:rPr>
              <a:t>(also on behalf of Teagasc – The Agriculture and Food Development Authority)</a:t>
            </a:r>
          </a:p>
        </p:txBody>
      </p:sp>
      <p:sp>
        <p:nvSpPr>
          <p:cNvPr id="2052" name="Date Placeholder 3">
            <a:extLst>
              <a:ext uri="{FF2B5EF4-FFF2-40B4-BE49-F238E27FC236}">
                <a16:creationId xmlns:a16="http://schemas.microsoft.com/office/drawing/2014/main" id="{1D1FCF63-ED35-1285-D539-AEC056BBF2C9}"/>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a:t>
            </a:r>
            <a:r>
              <a:rPr lang="hu-HU" altLang="en-US" sz="1200" dirty="0"/>
              <a:t>/</a:t>
            </a:r>
            <a:r>
              <a:rPr lang="en-GB" altLang="en-US" sz="1200" dirty="0"/>
              <a:t>12</a:t>
            </a:r>
            <a:r>
              <a:rPr lang="hu-HU" altLang="en-US" sz="1200" dirty="0"/>
              <a:t>/20</a:t>
            </a:r>
            <a:r>
              <a:rPr lang="en-GB" altLang="en-US" sz="1200" dirty="0"/>
              <a:t>23</a:t>
            </a:r>
          </a:p>
        </p:txBody>
      </p:sp>
      <p:sp>
        <p:nvSpPr>
          <p:cNvPr id="2053" name="Footer Placeholder 4">
            <a:extLst>
              <a:ext uri="{FF2B5EF4-FFF2-40B4-BE49-F238E27FC236}">
                <a16:creationId xmlns:a16="http://schemas.microsoft.com/office/drawing/2014/main" id="{129FABF7-E2C5-7C38-EC27-9D53B134C8A6}"/>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5126" name="Slide Number Placeholder 5">
            <a:extLst>
              <a:ext uri="{FF2B5EF4-FFF2-40B4-BE49-F238E27FC236}">
                <a16:creationId xmlns:a16="http://schemas.microsoft.com/office/drawing/2014/main" id="{67B981BB-C406-18B6-CB0F-C77988D28A07}"/>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B877475-3A62-4136-BFC7-26DC6734A0E5}" type="slidenum">
              <a:rPr lang="en-GB" altLang="en-US" sz="1200" smtClean="0">
                <a:solidFill>
                  <a:schemeClr val="bg1"/>
                </a:solidFill>
              </a:rPr>
              <a:pPr>
                <a:spcBef>
                  <a:spcPct val="0"/>
                </a:spcBef>
                <a:buFontTx/>
                <a:buNone/>
              </a:pPr>
              <a:t>1</a:t>
            </a:fld>
            <a:endParaRPr lang="en-GB" altLang="en-US" sz="1200">
              <a:solidFill>
                <a:schemeClr val="bg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735CBE2-4B84-D090-F60E-3BF24AD30353}"/>
              </a:ext>
            </a:extLst>
          </p:cNvPr>
          <p:cNvSpPr>
            <a:spLocks noGrp="1" noChangeArrowheads="1"/>
          </p:cNvSpPr>
          <p:nvPr>
            <p:ph type="title"/>
          </p:nvPr>
        </p:nvSpPr>
        <p:spPr>
          <a:xfrm>
            <a:off x="459751" y="761411"/>
            <a:ext cx="8229600" cy="792162"/>
          </a:xfrm>
        </p:spPr>
        <p:txBody>
          <a:bodyPr/>
          <a:lstStyle/>
          <a:p>
            <a:pPr algn="ctr"/>
            <a:r>
              <a:rPr lang="en-GB" altLang="en-US" sz="3000" dirty="0">
                <a:solidFill>
                  <a:schemeClr val="tx1"/>
                </a:solidFill>
                <a:latin typeface="Arial Black" panose="020B0A04020102020204" pitchFamily="34" charset="0"/>
              </a:rPr>
              <a:t>6. Policy interventions</a:t>
            </a:r>
            <a:endParaRPr lang="en-GB" altLang="en-US" dirty="0">
              <a:solidFill>
                <a:schemeClr val="tx1"/>
              </a:solidFill>
            </a:endParaRPr>
          </a:p>
        </p:txBody>
      </p:sp>
      <p:sp>
        <p:nvSpPr>
          <p:cNvPr id="7171" name="Content Placeholder 2">
            <a:extLst>
              <a:ext uri="{FF2B5EF4-FFF2-40B4-BE49-F238E27FC236}">
                <a16:creationId xmlns:a16="http://schemas.microsoft.com/office/drawing/2014/main" id="{86C9D4DD-4EC6-119A-E04D-32D3DA340378}"/>
              </a:ext>
            </a:extLst>
          </p:cNvPr>
          <p:cNvSpPr>
            <a:spLocks noGrp="1" noChangeArrowheads="1"/>
          </p:cNvSpPr>
          <p:nvPr>
            <p:ph idx="1"/>
          </p:nvPr>
        </p:nvSpPr>
        <p:spPr>
          <a:xfrm>
            <a:off x="93770" y="1413089"/>
            <a:ext cx="4548331" cy="4814455"/>
          </a:xfrm>
        </p:spPr>
        <p:txBody>
          <a:bodyPr/>
          <a:lstStyle/>
          <a:p>
            <a:pPr eaLnBrk="1" hangingPunct="1">
              <a:lnSpc>
                <a:spcPct val="90000"/>
              </a:lnSpc>
              <a:spcBef>
                <a:spcPct val="0"/>
              </a:spcBef>
              <a:buNone/>
              <a:defRPr/>
            </a:pPr>
            <a:r>
              <a:rPr lang="en-GB" altLang="en-US" sz="2000" dirty="0">
                <a:solidFill>
                  <a:srgbClr val="333399"/>
                </a:solidFill>
                <a:latin typeface="Arial Black"/>
              </a:rPr>
              <a:t>Key developments</a:t>
            </a:r>
            <a:endParaRPr lang="en-US" dirty="0"/>
          </a:p>
          <a:p>
            <a:pPr eaLnBrk="1" hangingPunct="1">
              <a:lnSpc>
                <a:spcPct val="90000"/>
              </a:lnSpc>
              <a:spcBef>
                <a:spcPct val="0"/>
              </a:spcBef>
              <a:buClr>
                <a:srgbClr val="333399"/>
              </a:buClr>
              <a:buFont typeface="Wingdings" panose="05000000000000000000" pitchFamily="2" charset="2"/>
              <a:buChar char="§"/>
              <a:defRPr/>
            </a:pPr>
            <a:r>
              <a:rPr lang="en-US" altLang="en-US" sz="2000" dirty="0"/>
              <a:t>EU dairy policy stems from 1960s </a:t>
            </a:r>
            <a:endParaRPr lang="en-US"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endParaRPr lang="en-US" altLang="en-US" sz="2000" dirty="0"/>
          </a:p>
          <a:p>
            <a:pPr>
              <a:lnSpc>
                <a:spcPct val="90000"/>
              </a:lnSpc>
              <a:spcBef>
                <a:spcPct val="0"/>
              </a:spcBef>
              <a:buClr>
                <a:srgbClr val="333399"/>
              </a:buClr>
              <a:buFont typeface="Wingdings" panose="05000000000000000000" pitchFamily="2" charset="2"/>
              <a:buChar char="§"/>
              <a:defRPr/>
            </a:pPr>
            <a:r>
              <a:rPr lang="en-US" altLang="en-US" sz="2000" dirty="0"/>
              <a:t>Milk quota operated 1984 to 2015</a:t>
            </a:r>
            <a:endParaRPr lang="en-US" dirty="0"/>
          </a:p>
          <a:p>
            <a:pPr lvl="1" eaLnBrk="1" hangingPunct="1">
              <a:lnSpc>
                <a:spcPct val="90000"/>
              </a:lnSpc>
              <a:spcBef>
                <a:spcPct val="0"/>
              </a:spcBef>
              <a:buClr>
                <a:srgbClr val="333399"/>
              </a:buClr>
              <a:buFont typeface="Wingdings" panose="05000000000000000000" pitchFamily="2" charset="2"/>
              <a:buChar char="§"/>
              <a:defRPr/>
            </a:pPr>
            <a:r>
              <a:rPr lang="en-US" altLang="en-US" sz="2000" dirty="0"/>
              <a:t>‘Soft landing’ -&gt; from April 2009, quotas increased by 1% a year over five years</a:t>
            </a:r>
            <a:endParaRPr lang="en-US"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endParaRPr lang="en-US" altLang="en-US" sz="2000" dirty="0"/>
          </a:p>
          <a:p>
            <a:pPr>
              <a:lnSpc>
                <a:spcPct val="90000"/>
              </a:lnSpc>
              <a:spcBef>
                <a:spcPct val="0"/>
              </a:spcBef>
              <a:buClr>
                <a:srgbClr val="333399"/>
              </a:buClr>
              <a:buFont typeface="Wingdings" panose="05000000000000000000" pitchFamily="2" charset="2"/>
              <a:buChar char="§"/>
              <a:defRPr/>
            </a:pPr>
            <a:r>
              <a:rPr lang="en-US" altLang="en-US" sz="2000" dirty="0"/>
              <a:t>EU milk sector is covered by CMO Regulation (EU) No 1308/2013 of the European Parliament </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endParaRPr lang="en-US" altLang="en-US" sz="2000" dirty="0"/>
          </a:p>
          <a:p>
            <a:pPr>
              <a:lnSpc>
                <a:spcPct val="90000"/>
              </a:lnSpc>
              <a:spcBef>
                <a:spcPct val="0"/>
              </a:spcBef>
              <a:buClr>
                <a:srgbClr val="333399"/>
              </a:buClr>
              <a:buFont typeface="Wingdings" panose="05000000000000000000" pitchFamily="2" charset="2"/>
              <a:buChar char="§"/>
              <a:defRPr/>
            </a:pPr>
            <a:r>
              <a:rPr lang="en-US" altLang="en-US" sz="2000" dirty="0"/>
              <a:t>Important role of farm income support in dairy sector</a:t>
            </a:r>
            <a:endParaRPr lang="en-US" altLang="en-US" sz="2000" dirty="0">
              <a:cs typeface="Arial"/>
            </a:endParaRPr>
          </a:p>
          <a:p>
            <a:pPr lvl="1" eaLnBrk="1" hangingPunct="1">
              <a:lnSpc>
                <a:spcPct val="90000"/>
              </a:lnSpc>
              <a:spcBef>
                <a:spcPct val="0"/>
              </a:spcBef>
              <a:buClr>
                <a:srgbClr val="333399"/>
              </a:buClr>
              <a:buFont typeface="Wingdings" panose="05000000000000000000" pitchFamily="2" charset="2"/>
              <a:buChar char="§"/>
              <a:defRPr/>
            </a:pPr>
            <a:r>
              <a:rPr lang="en-US" altLang="en-US" sz="2000" dirty="0"/>
              <a:t>Direct payments (SE606) represent about 40% of dairy farm net income on average</a:t>
            </a:r>
            <a:endParaRPr lang="en-US" altLang="en-US" sz="2000" dirty="0">
              <a:cs typeface="Arial"/>
            </a:endParaRPr>
          </a:p>
          <a:p>
            <a:pPr marL="0" indent="0" eaLnBrk="1" hangingPunct="1">
              <a:lnSpc>
                <a:spcPct val="90000"/>
              </a:lnSpc>
              <a:spcBef>
                <a:spcPct val="0"/>
              </a:spcBef>
              <a:buClr>
                <a:srgbClr val="333399"/>
              </a:buClr>
              <a:buFontTx/>
              <a:buNone/>
              <a:defRPr/>
            </a:pPr>
            <a:endParaRPr lang="en-US" altLang="en-US" sz="2000" dirty="0">
              <a:solidFill>
                <a:srgbClr val="808080"/>
              </a:solidFill>
            </a:endParaRPr>
          </a:p>
        </p:txBody>
      </p:sp>
      <p:sp>
        <p:nvSpPr>
          <p:cNvPr id="4100" name="Date Placeholder 3">
            <a:extLst>
              <a:ext uri="{FF2B5EF4-FFF2-40B4-BE49-F238E27FC236}">
                <a16:creationId xmlns:a16="http://schemas.microsoft.com/office/drawing/2014/main" id="{8EE6C922-7E43-3592-D033-F99BF5DA5382}"/>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EC6C989E-CF74-82A2-11F2-F292B044A8F3}"/>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4342" name="Slide Number Placeholder 5">
            <a:extLst>
              <a:ext uri="{FF2B5EF4-FFF2-40B4-BE49-F238E27FC236}">
                <a16:creationId xmlns:a16="http://schemas.microsoft.com/office/drawing/2014/main" id="{194FF082-5D39-CEDA-EB0A-965707FD3CD5}"/>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0391627-3640-4529-9E4A-05BA133C99A3}" type="slidenum">
              <a:rPr lang="en-GB" altLang="en-US" sz="1200" smtClean="0">
                <a:solidFill>
                  <a:schemeClr val="bg1"/>
                </a:solidFill>
              </a:rPr>
              <a:pPr>
                <a:spcBef>
                  <a:spcPct val="0"/>
                </a:spcBef>
                <a:buFontTx/>
                <a:buNone/>
              </a:pPr>
              <a:t>10</a:t>
            </a:fld>
            <a:endParaRPr lang="en-GB" altLang="en-US" sz="1200">
              <a:solidFill>
                <a:schemeClr val="bg1"/>
              </a:solidFill>
            </a:endParaRPr>
          </a:p>
        </p:txBody>
      </p:sp>
      <p:graphicFrame>
        <p:nvGraphicFramePr>
          <p:cNvPr id="4" name="Table 3">
            <a:extLst>
              <a:ext uri="{FF2B5EF4-FFF2-40B4-BE49-F238E27FC236}">
                <a16:creationId xmlns:a16="http://schemas.microsoft.com/office/drawing/2014/main" id="{37895B1F-66D4-9F9C-3A1D-827E0F010BFF}"/>
              </a:ext>
            </a:extLst>
          </p:cNvPr>
          <p:cNvGraphicFramePr>
            <a:graphicFrameLocks noGrp="1"/>
          </p:cNvGraphicFramePr>
          <p:nvPr>
            <p:extLst>
              <p:ext uri="{D42A27DB-BD31-4B8C-83A1-F6EECF244321}">
                <p14:modId xmlns:p14="http://schemas.microsoft.com/office/powerpoint/2010/main" val="1288761292"/>
              </p:ext>
            </p:extLst>
          </p:nvPr>
        </p:nvGraphicFramePr>
        <p:xfrm>
          <a:off x="4715126" y="1206325"/>
          <a:ext cx="4258897" cy="5256388"/>
        </p:xfrm>
        <a:graphic>
          <a:graphicData uri="http://schemas.openxmlformats.org/drawingml/2006/table">
            <a:tbl>
              <a:tblPr firstRow="1" firstCol="1" bandRow="1"/>
              <a:tblGrid>
                <a:gridCol w="2226304">
                  <a:extLst>
                    <a:ext uri="{9D8B030D-6E8A-4147-A177-3AD203B41FA5}">
                      <a16:colId xmlns:a16="http://schemas.microsoft.com/office/drawing/2014/main" val="20000"/>
                    </a:ext>
                  </a:extLst>
                </a:gridCol>
                <a:gridCol w="2032593">
                  <a:extLst>
                    <a:ext uri="{9D8B030D-6E8A-4147-A177-3AD203B41FA5}">
                      <a16:colId xmlns:a16="http://schemas.microsoft.com/office/drawing/2014/main" val="20001"/>
                    </a:ext>
                  </a:extLst>
                </a:gridCol>
              </a:tblGrid>
              <a:tr h="207724">
                <a:tc>
                  <a:txBody>
                    <a:bodyPr/>
                    <a:lstStyle/>
                    <a:p>
                      <a:pPr marL="0" marR="0" algn="l">
                        <a:spcBef>
                          <a:spcPts val="0"/>
                        </a:spcBef>
                        <a:spcAft>
                          <a:spcPts val="600"/>
                        </a:spcAft>
                      </a:pPr>
                      <a:r>
                        <a:rPr lang="en-GB" sz="800" b="1" i="1" noProof="0">
                          <a:solidFill>
                            <a:srgbClr val="FFFFFF"/>
                          </a:solidFill>
                          <a:effectLst/>
                          <a:latin typeface="Myriad Pro"/>
                          <a:ea typeface="Calibri"/>
                          <a:cs typeface="Times New Roman"/>
                        </a:rPr>
                        <a:t>Pathway A</a:t>
                      </a:r>
                      <a:endParaRPr lang="en-GB" sz="800" noProof="0">
                        <a:solidFill>
                          <a:srgbClr val="575756"/>
                        </a:solidFill>
                        <a:effectLst/>
                        <a:latin typeface="Myriad Pro"/>
                        <a:ea typeface="Calibri"/>
                        <a:cs typeface="Times New Roman"/>
                      </a:endParaRPr>
                    </a:p>
                  </a:txBody>
                  <a:tcPr marL="54951" marR="54951" marT="54963" marB="27725">
                    <a:lnL>
                      <a:noFill/>
                    </a:lnL>
                    <a:lnR>
                      <a:noFill/>
                    </a:lnR>
                    <a:lnT>
                      <a:noFill/>
                    </a:lnT>
                    <a:lnB>
                      <a:noFill/>
                    </a:lnB>
                    <a:solidFill>
                      <a:srgbClr val="062651"/>
                    </a:solidFill>
                  </a:tcPr>
                </a:tc>
                <a:tc>
                  <a:txBody>
                    <a:bodyPr/>
                    <a:lstStyle/>
                    <a:p>
                      <a:pPr marL="0" marR="0" algn="l">
                        <a:spcBef>
                          <a:spcPts val="0"/>
                        </a:spcBef>
                        <a:spcAft>
                          <a:spcPts val="600"/>
                        </a:spcAft>
                      </a:pPr>
                      <a:r>
                        <a:rPr lang="en-GB" sz="800" b="1" i="1" noProof="0">
                          <a:solidFill>
                            <a:srgbClr val="FFFFFF"/>
                          </a:solidFill>
                          <a:effectLst/>
                          <a:latin typeface="Myriad Pro"/>
                          <a:ea typeface="Calibri"/>
                          <a:cs typeface="Times New Roman"/>
                        </a:rPr>
                        <a:t>Pathway B</a:t>
                      </a:r>
                      <a:endParaRPr lang="en-GB" sz="800" noProof="0">
                        <a:solidFill>
                          <a:srgbClr val="575756"/>
                        </a:solidFill>
                        <a:effectLst/>
                        <a:latin typeface="Myriad Pro"/>
                        <a:ea typeface="Calibri"/>
                        <a:cs typeface="Times New Roman"/>
                      </a:endParaRPr>
                    </a:p>
                  </a:txBody>
                  <a:tcPr marL="54951" marR="54951" marT="54963" marB="27725">
                    <a:lnL>
                      <a:noFill/>
                    </a:lnL>
                    <a:lnR>
                      <a:noFill/>
                    </a:lnR>
                    <a:lnT>
                      <a:noFill/>
                    </a:lnT>
                    <a:lnB>
                      <a:noFill/>
                    </a:lnB>
                    <a:solidFill>
                      <a:srgbClr val="062651"/>
                    </a:solidFill>
                  </a:tcPr>
                </a:tc>
                <a:extLst>
                  <a:ext uri="{0D108BD9-81ED-4DB2-BD59-A6C34878D82A}">
                    <a16:rowId xmlns:a16="http://schemas.microsoft.com/office/drawing/2014/main" val="10000"/>
                  </a:ext>
                </a:extLst>
              </a:tr>
              <a:tr h="865520">
                <a:tc>
                  <a:txBody>
                    <a:bodyPr/>
                    <a:lstStyle/>
                    <a:p>
                      <a:pPr marL="0" marR="0" algn="l">
                        <a:spcBef>
                          <a:spcPts val="0"/>
                        </a:spcBef>
                        <a:spcAft>
                          <a:spcPts val="600"/>
                        </a:spcAft>
                      </a:pPr>
                      <a:r>
                        <a:rPr lang="en-GB" sz="1000" b="1" i="1" noProof="0">
                          <a:solidFill>
                            <a:schemeClr val="tx1"/>
                          </a:solidFill>
                          <a:effectLst/>
                          <a:latin typeface="Myriad Pro"/>
                          <a:ea typeface="Calibri"/>
                          <a:cs typeface="Times New Roman"/>
                        </a:rPr>
                        <a:t>Production</a:t>
                      </a:r>
                      <a:endParaRPr lang="en-GB" sz="1000" noProof="0">
                        <a:solidFill>
                          <a:schemeClr val="tx1"/>
                        </a:solidFill>
                        <a:effectLst/>
                        <a:latin typeface="Myriad Pro"/>
                        <a:ea typeface="Calibri"/>
                        <a:cs typeface="Times New Roman"/>
                      </a:endParaRPr>
                    </a:p>
                    <a:p>
                      <a:pPr marL="0" marR="0" algn="l">
                        <a:spcBef>
                          <a:spcPts val="0"/>
                        </a:spcBef>
                        <a:spcAft>
                          <a:spcPts val="600"/>
                        </a:spcAft>
                      </a:pPr>
                      <a:r>
                        <a:rPr lang="en-GB" sz="1000" i="1" noProof="0">
                          <a:solidFill>
                            <a:schemeClr val="tx1"/>
                          </a:solidFill>
                          <a:effectLst/>
                          <a:latin typeface="Myriad Pro"/>
                          <a:ea typeface="Calibri"/>
                          <a:cs typeface="Times New Roman"/>
                        </a:rPr>
                        <a:t>Due to the pressures of environmental policy EU milk production growth slows down, stabilises or even contracts</a:t>
                      </a:r>
                      <a:endParaRPr lang="en-GB" sz="1000" noProof="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D6DCE6"/>
                    </a:solidFill>
                  </a:tcPr>
                </a:tc>
                <a:tc>
                  <a:txBody>
                    <a:bodyPr/>
                    <a:lstStyle/>
                    <a:p>
                      <a:pPr marL="0" marR="0" algn="l">
                        <a:spcBef>
                          <a:spcPts val="0"/>
                        </a:spcBef>
                        <a:spcAft>
                          <a:spcPts val="600"/>
                        </a:spcAft>
                      </a:pPr>
                      <a:r>
                        <a:rPr lang="en-GB" sz="1000" b="1" i="1" noProof="0">
                          <a:solidFill>
                            <a:schemeClr val="tx1"/>
                          </a:solidFill>
                          <a:effectLst/>
                          <a:latin typeface="Myriad Pro"/>
                          <a:ea typeface="Calibri"/>
                          <a:cs typeface="Times New Roman"/>
                        </a:rPr>
                        <a:t>Production </a:t>
                      </a:r>
                      <a:endParaRPr lang="en-GB" sz="1000" noProof="0">
                        <a:solidFill>
                          <a:schemeClr val="tx1"/>
                        </a:solidFill>
                        <a:effectLst/>
                        <a:latin typeface="Myriad Pro"/>
                        <a:ea typeface="Calibri"/>
                        <a:cs typeface="Times New Roman"/>
                      </a:endParaRPr>
                    </a:p>
                    <a:p>
                      <a:pPr marL="0" marR="0" algn="l">
                        <a:spcBef>
                          <a:spcPts val="0"/>
                        </a:spcBef>
                        <a:spcAft>
                          <a:spcPts val="600"/>
                        </a:spcAft>
                      </a:pPr>
                      <a:r>
                        <a:rPr lang="en-GB" sz="1000" i="1" noProof="0">
                          <a:solidFill>
                            <a:schemeClr val="tx1"/>
                          </a:solidFill>
                          <a:effectLst/>
                          <a:latin typeface="Myriad Pro"/>
                          <a:ea typeface="Calibri"/>
                          <a:cs typeface="Times New Roman"/>
                        </a:rPr>
                        <a:t>Due to the pressures of environmental policy EU milk production growth slows down, stabilises or even contracts</a:t>
                      </a:r>
                      <a:endParaRPr lang="en-GB" sz="1000" noProof="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D6DCE6"/>
                    </a:solidFill>
                  </a:tcPr>
                </a:tc>
                <a:extLst>
                  <a:ext uri="{0D108BD9-81ED-4DB2-BD59-A6C34878D82A}">
                    <a16:rowId xmlns:a16="http://schemas.microsoft.com/office/drawing/2014/main" val="10001"/>
                  </a:ext>
                </a:extLst>
              </a:tr>
              <a:tr h="1419451">
                <a:tc>
                  <a:txBody>
                    <a:bodyPr/>
                    <a:lstStyle/>
                    <a:p>
                      <a:pPr marL="0" marR="0" algn="l">
                        <a:spcBef>
                          <a:spcPts val="0"/>
                        </a:spcBef>
                        <a:spcAft>
                          <a:spcPts val="600"/>
                        </a:spcAft>
                      </a:pPr>
                      <a:r>
                        <a:rPr lang="en-GB" sz="1000" b="1" i="1" noProof="0" dirty="0">
                          <a:solidFill>
                            <a:schemeClr val="tx1"/>
                          </a:solidFill>
                          <a:effectLst/>
                          <a:latin typeface="Myriad Pro"/>
                          <a:ea typeface="Calibri"/>
                          <a:cs typeface="Times New Roman"/>
                        </a:rPr>
                        <a:t>Consumption</a:t>
                      </a:r>
                      <a:endParaRPr lang="en-GB" sz="1000" noProof="0" dirty="0">
                        <a:solidFill>
                          <a:schemeClr val="tx1"/>
                        </a:solidFill>
                        <a:effectLst/>
                        <a:latin typeface="Myriad Pro"/>
                        <a:ea typeface="Calibri"/>
                        <a:cs typeface="Times New Roman"/>
                      </a:endParaRPr>
                    </a:p>
                    <a:p>
                      <a:pPr marL="0" marR="0" algn="l">
                        <a:spcBef>
                          <a:spcPts val="0"/>
                        </a:spcBef>
                        <a:spcAft>
                          <a:spcPts val="600"/>
                        </a:spcAft>
                      </a:pPr>
                      <a:r>
                        <a:rPr lang="en-GB" sz="1000" i="1" noProof="0" dirty="0">
                          <a:solidFill>
                            <a:schemeClr val="tx1"/>
                          </a:solidFill>
                          <a:effectLst/>
                          <a:latin typeface="Myriad Pro"/>
                          <a:ea typeface="Calibri"/>
                          <a:cs typeface="Times New Roman"/>
                        </a:rPr>
                        <a:t>EU dairy consumption growth similarly slows down, stabilises or contracts. These changes in EU milk production and EU dairy consumption tend to offset each other. EU dairy product prices are likely to show limited changes, as EU supply and demand move in parallel</a:t>
                      </a:r>
                      <a:endParaRPr lang="en-GB" sz="1000" noProof="0" dirty="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FFFFFF"/>
                    </a:solidFill>
                  </a:tcPr>
                </a:tc>
                <a:tc>
                  <a:txBody>
                    <a:bodyPr/>
                    <a:lstStyle/>
                    <a:p>
                      <a:pPr marL="0" marR="0" algn="l">
                        <a:spcBef>
                          <a:spcPts val="0"/>
                        </a:spcBef>
                        <a:spcAft>
                          <a:spcPts val="600"/>
                        </a:spcAft>
                      </a:pPr>
                      <a:r>
                        <a:rPr lang="en-GB" sz="1000" b="1" i="1" noProof="0">
                          <a:solidFill>
                            <a:schemeClr val="tx1"/>
                          </a:solidFill>
                          <a:effectLst/>
                          <a:latin typeface="Myriad Pro"/>
                          <a:ea typeface="Calibri"/>
                          <a:cs typeface="Times New Roman"/>
                        </a:rPr>
                        <a:t>Consumption</a:t>
                      </a:r>
                      <a:endParaRPr lang="en-GB" sz="1000" noProof="0">
                        <a:solidFill>
                          <a:schemeClr val="tx1"/>
                        </a:solidFill>
                        <a:effectLst/>
                        <a:latin typeface="Myriad Pro"/>
                        <a:ea typeface="Calibri"/>
                        <a:cs typeface="Times New Roman"/>
                      </a:endParaRPr>
                    </a:p>
                    <a:p>
                      <a:pPr marL="0" marR="0" algn="l">
                        <a:spcBef>
                          <a:spcPts val="0"/>
                        </a:spcBef>
                        <a:spcAft>
                          <a:spcPts val="600"/>
                        </a:spcAft>
                      </a:pPr>
                      <a:r>
                        <a:rPr lang="en-GB" sz="1000" i="1" noProof="0">
                          <a:solidFill>
                            <a:schemeClr val="tx1"/>
                          </a:solidFill>
                          <a:effectLst/>
                          <a:latin typeface="Myriad Pro"/>
                          <a:ea typeface="Calibri"/>
                          <a:cs typeface="Times New Roman"/>
                        </a:rPr>
                        <a:t>EU dairy consumption growth continues and outpaces developments in EU milk production. This keeps being so even though there may be some negative impact on consumption because of price increases for dairy products at EU markets</a:t>
                      </a:r>
                      <a:endParaRPr lang="en-GB" sz="1000" noProof="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FFFFFF"/>
                    </a:solidFill>
                  </a:tcPr>
                </a:tc>
                <a:extLst>
                  <a:ext uri="{0D108BD9-81ED-4DB2-BD59-A6C34878D82A}">
                    <a16:rowId xmlns:a16="http://schemas.microsoft.com/office/drawing/2014/main" val="10002"/>
                  </a:ext>
                </a:extLst>
              </a:tr>
              <a:tr h="2259004">
                <a:tc>
                  <a:txBody>
                    <a:bodyPr/>
                    <a:lstStyle/>
                    <a:p>
                      <a:pPr marL="0" marR="0" algn="l">
                        <a:spcBef>
                          <a:spcPts val="0"/>
                        </a:spcBef>
                        <a:spcAft>
                          <a:spcPts val="600"/>
                        </a:spcAft>
                      </a:pPr>
                      <a:r>
                        <a:rPr lang="en-GB" sz="1000" b="1" i="1" noProof="0" dirty="0">
                          <a:solidFill>
                            <a:schemeClr val="tx1"/>
                          </a:solidFill>
                          <a:effectLst/>
                          <a:latin typeface="Myriad Pro"/>
                          <a:ea typeface="Calibri"/>
                          <a:cs typeface="Times New Roman"/>
                        </a:rPr>
                        <a:t>Trade</a:t>
                      </a:r>
                      <a:endParaRPr lang="en-GB" sz="1000" noProof="0" dirty="0">
                        <a:solidFill>
                          <a:schemeClr val="tx1"/>
                        </a:solidFill>
                        <a:effectLst/>
                        <a:latin typeface="Myriad Pro"/>
                        <a:ea typeface="Calibri"/>
                        <a:cs typeface="Times New Roman"/>
                      </a:endParaRPr>
                    </a:p>
                    <a:p>
                      <a:pPr marL="0" marR="0" algn="l">
                        <a:spcBef>
                          <a:spcPts val="0"/>
                        </a:spcBef>
                        <a:spcAft>
                          <a:spcPts val="600"/>
                        </a:spcAft>
                      </a:pPr>
                      <a:r>
                        <a:rPr lang="en-GB" sz="1000" i="1" noProof="0" dirty="0">
                          <a:solidFill>
                            <a:schemeClr val="tx1"/>
                          </a:solidFill>
                          <a:effectLst/>
                          <a:latin typeface="Myriad Pro"/>
                          <a:ea typeface="Calibri"/>
                          <a:cs typeface="Times New Roman"/>
                        </a:rPr>
                        <a:t>The EU continues to have an exportable dairy surplus. The level of EU dairy exports is maintained. Imports of dairy products into the EU continue at a low level. There is no material change in the EU’s net exports of dairy products</a:t>
                      </a:r>
                      <a:endParaRPr lang="en-GB" sz="1000" noProof="0" dirty="0">
                        <a:solidFill>
                          <a:schemeClr val="tx1"/>
                        </a:solidFill>
                        <a:effectLst/>
                        <a:latin typeface="Myriad Pro"/>
                        <a:ea typeface="Calibri"/>
                        <a:cs typeface="Times New Roman"/>
                      </a:endParaRPr>
                    </a:p>
                    <a:p>
                      <a:pPr marL="0" marR="0" algn="l">
                        <a:spcBef>
                          <a:spcPts val="0"/>
                        </a:spcBef>
                        <a:spcAft>
                          <a:spcPts val="600"/>
                        </a:spcAft>
                      </a:pPr>
                      <a:endParaRPr lang="en-GB" sz="1000" noProof="0" dirty="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D6DCE6"/>
                    </a:solidFill>
                  </a:tcPr>
                </a:tc>
                <a:tc>
                  <a:txBody>
                    <a:bodyPr/>
                    <a:lstStyle/>
                    <a:p>
                      <a:pPr marL="0" marR="0" algn="l">
                        <a:spcBef>
                          <a:spcPts val="0"/>
                        </a:spcBef>
                        <a:spcAft>
                          <a:spcPts val="600"/>
                        </a:spcAft>
                      </a:pPr>
                      <a:r>
                        <a:rPr lang="en-GB" sz="1000" b="1" i="1" noProof="0" dirty="0">
                          <a:solidFill>
                            <a:schemeClr val="tx1"/>
                          </a:solidFill>
                          <a:effectLst/>
                          <a:latin typeface="Myriad Pro"/>
                          <a:ea typeface="Calibri"/>
                          <a:cs typeface="Times New Roman"/>
                        </a:rPr>
                        <a:t>Trade</a:t>
                      </a:r>
                      <a:endParaRPr lang="en-GB" sz="1000" noProof="0" dirty="0">
                        <a:solidFill>
                          <a:schemeClr val="tx1"/>
                        </a:solidFill>
                        <a:effectLst/>
                        <a:latin typeface="Myriad Pro"/>
                        <a:ea typeface="Calibri"/>
                        <a:cs typeface="Times New Roman"/>
                      </a:endParaRPr>
                    </a:p>
                    <a:p>
                      <a:pPr marL="0" marR="0" algn="l">
                        <a:spcBef>
                          <a:spcPts val="0"/>
                        </a:spcBef>
                        <a:spcAft>
                          <a:spcPts val="600"/>
                        </a:spcAft>
                      </a:pPr>
                      <a:r>
                        <a:rPr lang="en-GB" sz="1000" i="1" noProof="0" dirty="0">
                          <a:solidFill>
                            <a:schemeClr val="tx1"/>
                          </a:solidFill>
                          <a:effectLst/>
                          <a:latin typeface="Myriad Pro"/>
                          <a:ea typeface="Calibri"/>
                          <a:cs typeface="Times New Roman"/>
                        </a:rPr>
                        <a:t>Dairy processors need to consider whether the returns from milk used for dairy exports exceed the returns from milk used for consumption on the domestic EU market. Export of high value added dairy products continues. Exports of lower value added dairy products fall due to reduced production. Imports of lower value added products into the EU increase to satisfy a deficit in lower value added products on the EU dairy market. EU net exports of dairy products contract</a:t>
                      </a:r>
                      <a:endParaRPr lang="en-GB" sz="1000" noProof="0" dirty="0">
                        <a:solidFill>
                          <a:schemeClr val="tx1"/>
                        </a:solidFill>
                        <a:effectLst/>
                        <a:latin typeface="Myriad Pro"/>
                        <a:ea typeface="Calibri"/>
                        <a:cs typeface="Times New Roman"/>
                      </a:endParaRPr>
                    </a:p>
                  </a:txBody>
                  <a:tcPr marL="54951" marR="54951" marT="54963" marB="27725">
                    <a:lnL>
                      <a:noFill/>
                    </a:lnL>
                    <a:lnR>
                      <a:noFill/>
                    </a:lnR>
                    <a:lnT>
                      <a:noFill/>
                    </a:lnT>
                    <a:lnB>
                      <a:noFill/>
                    </a:lnB>
                    <a:solidFill>
                      <a:srgbClr val="D6DCE6"/>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D699294-0D9F-0882-209B-AF8EDE08BCAE}"/>
              </a:ext>
            </a:extLst>
          </p:cNvPr>
          <p:cNvSpPr>
            <a:spLocks noGrp="1" noChangeArrowheads="1"/>
          </p:cNvSpPr>
          <p:nvPr>
            <p:ph type="title"/>
          </p:nvPr>
        </p:nvSpPr>
        <p:spPr>
          <a:xfrm>
            <a:off x="107950" y="1052513"/>
            <a:ext cx="9036050" cy="792162"/>
          </a:xfrm>
        </p:spPr>
        <p:txBody>
          <a:bodyPr/>
          <a:lstStyle/>
          <a:p>
            <a:pPr algn="ctr"/>
            <a:r>
              <a:rPr lang="en-GB" altLang="en-US" sz="3000" dirty="0">
                <a:solidFill>
                  <a:schemeClr val="tx1"/>
                </a:solidFill>
                <a:latin typeface="Arial Black" panose="020B0A04020102020204" pitchFamily="34" charset="0"/>
              </a:rPr>
              <a:t>7. Conclusions and recommendations (1)</a:t>
            </a:r>
            <a:endParaRPr lang="en-GB" altLang="en-US" dirty="0">
              <a:solidFill>
                <a:schemeClr val="tx1"/>
              </a:solidFill>
            </a:endParaRPr>
          </a:p>
        </p:txBody>
      </p:sp>
      <p:sp>
        <p:nvSpPr>
          <p:cNvPr id="15363" name="Content Placeholder 2">
            <a:extLst>
              <a:ext uri="{FF2B5EF4-FFF2-40B4-BE49-F238E27FC236}">
                <a16:creationId xmlns:a16="http://schemas.microsoft.com/office/drawing/2014/main" id="{0CDAC139-0987-2D37-C772-4553A4A1D338}"/>
              </a:ext>
            </a:extLst>
          </p:cNvPr>
          <p:cNvSpPr>
            <a:spLocks noGrp="1" noChangeArrowheads="1"/>
          </p:cNvSpPr>
          <p:nvPr>
            <p:ph idx="1"/>
          </p:nvPr>
        </p:nvSpPr>
        <p:spPr>
          <a:xfrm>
            <a:off x="323850" y="1716248"/>
            <a:ext cx="8511051" cy="4392613"/>
          </a:xfrm>
        </p:spPr>
        <p:txBody>
          <a:bodyPr/>
          <a:lstStyle/>
          <a:p>
            <a:pPr eaLnBrk="1" hangingPunct="1">
              <a:lnSpc>
                <a:spcPct val="90000"/>
              </a:lnSpc>
              <a:spcBef>
                <a:spcPct val="0"/>
              </a:spcBef>
              <a:buNone/>
            </a:pPr>
            <a:r>
              <a:rPr lang="en-GB" altLang="en-US" sz="2000" dirty="0">
                <a:solidFill>
                  <a:srgbClr val="333399"/>
                </a:solidFill>
                <a:latin typeface="Arial Black"/>
              </a:rPr>
              <a:t>Economic: Price volatility</a:t>
            </a:r>
          </a:p>
          <a:p>
            <a:pPr>
              <a:lnSpc>
                <a:spcPct val="90000"/>
              </a:lnSpc>
              <a:spcBef>
                <a:spcPct val="0"/>
              </a:spcBef>
              <a:buNone/>
            </a:pPr>
            <a:endParaRPr lang="en-GB" altLang="en-US" sz="2000" dirty="0">
              <a:solidFill>
                <a:srgbClr val="333399"/>
              </a:solidFill>
              <a:latin typeface="Arial Black"/>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Conclusion</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Dairy commodity price volatility is a feature of the global dairy market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Dairy production costs also volatile due to feed, fertiliser and energy price volatility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By contrast, EU dairy farmer CAP support is relatively stable in value terms </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000" dirty="0">
              <a:solidFill>
                <a:srgbClr val="808080"/>
              </a:solidFill>
              <a:cs typeface="Arial"/>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Recommendation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Could promote fixed milk price contracts, allowing dairy farmers lock in a milk price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However, these contracts do not guarantee the dairy farmer’s profit margin, input cost volatility and production (weather) risks remain</a:t>
            </a:r>
            <a:endParaRPr lang="en-GB" altLang="en-US" sz="2000" dirty="0">
              <a:cs typeface="Arial"/>
            </a:endParaRPr>
          </a:p>
          <a:p>
            <a:pPr eaLnBrk="1" hangingPunct="1">
              <a:lnSpc>
                <a:spcPct val="90000"/>
              </a:lnSpc>
              <a:spcBef>
                <a:spcPct val="0"/>
              </a:spcBef>
              <a:buClr>
                <a:srgbClr val="009999"/>
              </a:buClr>
              <a:buFont typeface="Wingdings" panose="05000000000000000000" pitchFamily="2" charset="2"/>
              <a:buChar char="§"/>
            </a:pPr>
            <a:endParaRPr lang="en-GB" altLang="en-US" sz="2000" dirty="0">
              <a:solidFill>
                <a:srgbClr val="808080"/>
              </a:solidFill>
              <a:cs typeface="Arial" panose="020B0604020202020204" pitchFamily="34" charset="0"/>
            </a:endParaRPr>
          </a:p>
        </p:txBody>
      </p:sp>
      <p:sp>
        <p:nvSpPr>
          <p:cNvPr id="4100" name="Date Placeholder 3">
            <a:extLst>
              <a:ext uri="{FF2B5EF4-FFF2-40B4-BE49-F238E27FC236}">
                <a16:creationId xmlns:a16="http://schemas.microsoft.com/office/drawing/2014/main" id="{550A7CCB-2979-ED12-7C71-8B4FB8A46DC0}"/>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3B5E7016-677D-706F-8624-E6045771B4D1}"/>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5366" name="Slide Number Placeholder 5">
            <a:extLst>
              <a:ext uri="{FF2B5EF4-FFF2-40B4-BE49-F238E27FC236}">
                <a16:creationId xmlns:a16="http://schemas.microsoft.com/office/drawing/2014/main" id="{C963A65E-B5EC-A3EB-FE78-8237D50F8E50}"/>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F6F84F-5EAE-4A73-A162-F605BC01336F}" type="slidenum">
              <a:rPr lang="en-GB" altLang="en-US" sz="1200" smtClean="0">
                <a:solidFill>
                  <a:schemeClr val="bg1"/>
                </a:solidFill>
              </a:rPr>
              <a:pPr>
                <a:spcBef>
                  <a:spcPct val="0"/>
                </a:spcBef>
                <a:buFontTx/>
                <a:buNone/>
              </a:pPr>
              <a:t>11</a:t>
            </a:fld>
            <a:endParaRPr lang="en-GB" altLang="en-US" sz="1200">
              <a:solidFill>
                <a:schemeClr val="bg1"/>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E9D0C1E-E957-39A8-5A9D-F60E35C89E44}"/>
              </a:ext>
            </a:extLst>
          </p:cNvPr>
          <p:cNvSpPr>
            <a:spLocks noGrp="1" noChangeArrowheads="1"/>
          </p:cNvSpPr>
          <p:nvPr>
            <p:ph type="title"/>
          </p:nvPr>
        </p:nvSpPr>
        <p:spPr>
          <a:xfrm>
            <a:off x="107950" y="1052513"/>
            <a:ext cx="9036050" cy="792162"/>
          </a:xfrm>
        </p:spPr>
        <p:txBody>
          <a:bodyPr/>
          <a:lstStyle/>
          <a:p>
            <a:pPr algn="ctr"/>
            <a:r>
              <a:rPr lang="en-GB" altLang="en-US" sz="3000" dirty="0">
                <a:solidFill>
                  <a:schemeClr val="tx1"/>
                </a:solidFill>
                <a:latin typeface="Arial Black" panose="020B0A04020102020204" pitchFamily="34" charset="0"/>
              </a:rPr>
              <a:t>7. Conclusions and recommendations (2)</a:t>
            </a:r>
            <a:endParaRPr lang="en-GB" altLang="en-US" dirty="0">
              <a:solidFill>
                <a:schemeClr val="tx1"/>
              </a:solidFill>
            </a:endParaRPr>
          </a:p>
        </p:txBody>
      </p:sp>
      <p:sp>
        <p:nvSpPr>
          <p:cNvPr id="16387" name="Content Placeholder 2">
            <a:extLst>
              <a:ext uri="{FF2B5EF4-FFF2-40B4-BE49-F238E27FC236}">
                <a16:creationId xmlns:a16="http://schemas.microsoft.com/office/drawing/2014/main" id="{D0CDEE61-4284-A519-44BA-15933FDBC415}"/>
              </a:ext>
            </a:extLst>
          </p:cNvPr>
          <p:cNvSpPr>
            <a:spLocks noGrp="1" noChangeArrowheads="1"/>
          </p:cNvSpPr>
          <p:nvPr>
            <p:ph idx="1"/>
          </p:nvPr>
        </p:nvSpPr>
        <p:spPr>
          <a:xfrm>
            <a:off x="323850" y="1844675"/>
            <a:ext cx="8374063" cy="4392613"/>
          </a:xfrm>
        </p:spPr>
        <p:txBody>
          <a:bodyPr/>
          <a:lstStyle/>
          <a:p>
            <a:pPr eaLnBrk="1" hangingPunct="1">
              <a:lnSpc>
                <a:spcPct val="90000"/>
              </a:lnSpc>
              <a:spcBef>
                <a:spcPct val="0"/>
              </a:spcBef>
              <a:buNone/>
            </a:pPr>
            <a:r>
              <a:rPr lang="en-GB" altLang="en-US" sz="2000" dirty="0">
                <a:solidFill>
                  <a:srgbClr val="333399"/>
                </a:solidFill>
                <a:latin typeface="Arial Black"/>
              </a:rPr>
              <a:t>Environment: Nutrient surpluses</a:t>
            </a:r>
          </a:p>
          <a:p>
            <a:pPr>
              <a:lnSpc>
                <a:spcPct val="90000"/>
              </a:lnSpc>
              <a:spcBef>
                <a:spcPct val="0"/>
              </a:spcBef>
              <a:buNone/>
            </a:pPr>
            <a:endParaRPr lang="en-GB" altLang="en-US" sz="2000" dirty="0">
              <a:solidFill>
                <a:srgbClr val="333399"/>
              </a:solidFill>
              <a:latin typeface="Arial Black"/>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Conclusion</a:t>
            </a:r>
            <a:endParaRPr lang="en-US"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US" altLang="en-US" sz="2000" dirty="0"/>
              <a:t>Manure-related nutrient surpluses, especially in environmental hotspots,  create pressure on the environment, with a negative impact on biodiversity quality in Natura 2000 areas </a:t>
            </a:r>
            <a:endParaRPr lang="en-US" altLang="en-US" sz="2000" dirty="0">
              <a:cs typeface="Arial"/>
            </a:endParaRPr>
          </a:p>
          <a:p>
            <a:pPr>
              <a:lnSpc>
                <a:spcPct val="90000"/>
              </a:lnSpc>
              <a:spcBef>
                <a:spcPct val="0"/>
              </a:spcBef>
              <a:buClr>
                <a:srgbClr val="333399"/>
              </a:buClr>
              <a:buFont typeface="Wingdings" panose="05000000000000000000" pitchFamily="2" charset="2"/>
              <a:buChar char="§"/>
            </a:pPr>
            <a:r>
              <a:rPr lang="en-US" altLang="en-US" sz="2000" dirty="0"/>
              <a:t>Regionally tailored policy approaches to such areas would be most appropriate</a:t>
            </a:r>
            <a:endParaRPr lang="en-US"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000" dirty="0">
              <a:solidFill>
                <a:srgbClr val="808080"/>
              </a:solidFill>
              <a:cs typeface="Arial"/>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Recommendation</a:t>
            </a:r>
            <a:r>
              <a:rPr lang="en-GB" altLang="en-US" sz="2000" dirty="0">
                <a:solidFill>
                  <a:srgbClr val="808080"/>
                </a:solidFill>
                <a:latin typeface="Arial Black"/>
              </a:rPr>
              <a:t>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T</a:t>
            </a:r>
            <a:r>
              <a:rPr lang="en-US" altLang="en-US" sz="2000" dirty="0"/>
              <a:t>o provide farmers with nutrient management tools (e.g. ANCA) to track KPIs</a:t>
            </a:r>
            <a:endParaRPr lang="en-US" altLang="en-US" sz="2000" dirty="0">
              <a:cs typeface="Arial"/>
            </a:endParaRPr>
          </a:p>
          <a:p>
            <a:pPr>
              <a:lnSpc>
                <a:spcPct val="90000"/>
              </a:lnSpc>
              <a:spcBef>
                <a:spcPct val="0"/>
              </a:spcBef>
              <a:buClr>
                <a:srgbClr val="333399"/>
              </a:buClr>
              <a:buFont typeface="Wingdings" panose="05000000000000000000" pitchFamily="2" charset="2"/>
              <a:buChar char="§"/>
            </a:pPr>
            <a:r>
              <a:rPr lang="en-US" altLang="en-US" sz="2000" dirty="0"/>
              <a:t>To attach levies and/or payments to nutrient management KPI performance</a:t>
            </a:r>
            <a:endParaRPr lang="en-GB" altLang="en-US" sz="2000" dirty="0">
              <a:cs typeface="Arial"/>
            </a:endParaRPr>
          </a:p>
          <a:p>
            <a:pPr eaLnBrk="1" hangingPunct="1">
              <a:lnSpc>
                <a:spcPct val="90000"/>
              </a:lnSpc>
              <a:spcBef>
                <a:spcPct val="0"/>
              </a:spcBef>
              <a:buFontTx/>
              <a:buNone/>
            </a:pPr>
            <a:endParaRPr lang="en-GB" altLang="en-US" sz="2000" dirty="0">
              <a:solidFill>
                <a:srgbClr val="808080"/>
              </a:solidFill>
              <a:cs typeface="Arial" panose="020B0604020202020204" pitchFamily="34" charset="0"/>
            </a:endParaRPr>
          </a:p>
        </p:txBody>
      </p:sp>
      <p:sp>
        <p:nvSpPr>
          <p:cNvPr id="4100" name="Date Placeholder 3">
            <a:extLst>
              <a:ext uri="{FF2B5EF4-FFF2-40B4-BE49-F238E27FC236}">
                <a16:creationId xmlns:a16="http://schemas.microsoft.com/office/drawing/2014/main" id="{BEEE8EC9-2FBF-051B-7E71-E68C5947C520}"/>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5EB8CB54-2714-7A46-31B7-93109ADE4F32}"/>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6390" name="Slide Number Placeholder 5">
            <a:extLst>
              <a:ext uri="{FF2B5EF4-FFF2-40B4-BE49-F238E27FC236}">
                <a16:creationId xmlns:a16="http://schemas.microsoft.com/office/drawing/2014/main" id="{CD401D4C-32A1-A2F8-8B50-707537C958FF}"/>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7861FE9-1E40-47FB-9F39-B83487056715}" type="slidenum">
              <a:rPr lang="en-GB" altLang="en-US" sz="1200" smtClean="0">
                <a:solidFill>
                  <a:schemeClr val="bg1"/>
                </a:solidFill>
              </a:rPr>
              <a:pPr>
                <a:spcBef>
                  <a:spcPct val="0"/>
                </a:spcBef>
                <a:buFontTx/>
                <a:buNone/>
              </a:pPr>
              <a:t>12</a:t>
            </a:fld>
            <a:endParaRPr lang="en-GB" altLang="en-US" sz="1200">
              <a:solidFill>
                <a:schemeClr val="bg1"/>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51FBE27-5BE9-F1F4-0EA7-EA08ABB780D4}"/>
              </a:ext>
            </a:extLst>
          </p:cNvPr>
          <p:cNvSpPr>
            <a:spLocks noGrp="1" noChangeArrowheads="1"/>
          </p:cNvSpPr>
          <p:nvPr>
            <p:ph type="title"/>
          </p:nvPr>
        </p:nvSpPr>
        <p:spPr>
          <a:xfrm>
            <a:off x="107950" y="1052513"/>
            <a:ext cx="9036050" cy="792162"/>
          </a:xfrm>
        </p:spPr>
        <p:txBody>
          <a:bodyPr/>
          <a:lstStyle/>
          <a:p>
            <a:pPr algn="ctr"/>
            <a:r>
              <a:rPr lang="en-GB" altLang="en-US" sz="3000" dirty="0">
                <a:solidFill>
                  <a:schemeClr val="tx1"/>
                </a:solidFill>
                <a:latin typeface="Arial Black" panose="020B0A04020102020204" pitchFamily="34" charset="0"/>
              </a:rPr>
              <a:t>7. Conclusions and recommendations (3)</a:t>
            </a:r>
            <a:endParaRPr lang="en-GB" altLang="en-US" dirty="0">
              <a:solidFill>
                <a:schemeClr val="tx1"/>
              </a:solidFill>
            </a:endParaRPr>
          </a:p>
        </p:txBody>
      </p:sp>
      <p:sp>
        <p:nvSpPr>
          <p:cNvPr id="17411" name="Content Placeholder 2">
            <a:extLst>
              <a:ext uri="{FF2B5EF4-FFF2-40B4-BE49-F238E27FC236}">
                <a16:creationId xmlns:a16="http://schemas.microsoft.com/office/drawing/2014/main" id="{A3AC56FA-FB84-4EBB-9BBB-D8768E523050}"/>
              </a:ext>
            </a:extLst>
          </p:cNvPr>
          <p:cNvSpPr>
            <a:spLocks noGrp="1" noChangeArrowheads="1"/>
          </p:cNvSpPr>
          <p:nvPr>
            <p:ph idx="1"/>
          </p:nvPr>
        </p:nvSpPr>
        <p:spPr>
          <a:xfrm>
            <a:off x="323850" y="1844675"/>
            <a:ext cx="8374063" cy="4392613"/>
          </a:xfrm>
        </p:spPr>
        <p:txBody>
          <a:bodyPr/>
          <a:lstStyle/>
          <a:p>
            <a:pPr eaLnBrk="1" hangingPunct="1">
              <a:lnSpc>
                <a:spcPct val="90000"/>
              </a:lnSpc>
              <a:spcBef>
                <a:spcPct val="0"/>
              </a:spcBef>
              <a:buNone/>
            </a:pPr>
            <a:r>
              <a:rPr lang="en-GB" altLang="en-US" sz="2000" dirty="0">
                <a:solidFill>
                  <a:srgbClr val="333399"/>
                </a:solidFill>
                <a:latin typeface="Arial Black"/>
              </a:rPr>
              <a:t>Environment: Climate/Greenhouse Gases</a:t>
            </a:r>
            <a:endParaRPr lang="en-GB" altLang="en-US" sz="2000" dirty="0">
              <a:solidFill>
                <a:srgbClr val="333399"/>
              </a:solidFill>
              <a:latin typeface="Arial Black" panose="020B0A04020102020204" pitchFamily="34" charset="0"/>
            </a:endParaRPr>
          </a:p>
          <a:p>
            <a:pPr>
              <a:lnSpc>
                <a:spcPct val="90000"/>
              </a:lnSpc>
              <a:spcBef>
                <a:spcPct val="0"/>
              </a:spcBef>
              <a:buNone/>
            </a:pPr>
            <a:endParaRPr lang="en-GB" altLang="en-US" sz="2000" dirty="0">
              <a:solidFill>
                <a:srgbClr val="333399"/>
              </a:solidFill>
              <a:latin typeface="Arial Black"/>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Conclusion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No individual incentive for dairy farmers to reduce their GHG emissions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Measuring the production of GHGs on individual dairy farms is more complex than measuring emissions on the processor’s side</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000" dirty="0">
              <a:solidFill>
                <a:srgbClr val="808080"/>
              </a:solidFill>
              <a:cs typeface="Arial"/>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Recommendation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Emission rights, carbon prices, incentivise the dairy farmer to adopt emission reduction technologies</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Specific support could be provided to address the cost of adoption of technologies to reduce emissions</a:t>
            </a:r>
          </a:p>
        </p:txBody>
      </p:sp>
      <p:sp>
        <p:nvSpPr>
          <p:cNvPr id="4100" name="Date Placeholder 3">
            <a:extLst>
              <a:ext uri="{FF2B5EF4-FFF2-40B4-BE49-F238E27FC236}">
                <a16:creationId xmlns:a16="http://schemas.microsoft.com/office/drawing/2014/main" id="{0CEEC3C0-F0E2-3767-4673-B37F3963EEF8}"/>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24CA7FA5-1932-AF75-8803-581C417CC3A2}"/>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7414" name="Slide Number Placeholder 5">
            <a:extLst>
              <a:ext uri="{FF2B5EF4-FFF2-40B4-BE49-F238E27FC236}">
                <a16:creationId xmlns:a16="http://schemas.microsoft.com/office/drawing/2014/main" id="{3F4D7C91-ACB4-B8EB-701B-1A3746B095CF}"/>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1B5D212-CA68-450D-908D-0E4109B74E11}" type="slidenum">
              <a:rPr lang="en-GB" altLang="en-US" sz="1200" smtClean="0">
                <a:solidFill>
                  <a:schemeClr val="bg1"/>
                </a:solidFill>
              </a:rPr>
              <a:pPr>
                <a:spcBef>
                  <a:spcPct val="0"/>
                </a:spcBef>
                <a:buFontTx/>
                <a:buNone/>
              </a:pPr>
              <a:t>13</a:t>
            </a:fld>
            <a:endParaRPr lang="en-GB" altLang="en-US" sz="1200">
              <a:solidFill>
                <a:schemeClr val="bg1"/>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F78FBC6-41B8-27C1-DF6C-4214803F6709}"/>
              </a:ext>
            </a:extLst>
          </p:cNvPr>
          <p:cNvSpPr>
            <a:spLocks noGrp="1" noChangeArrowheads="1"/>
          </p:cNvSpPr>
          <p:nvPr>
            <p:ph type="title"/>
          </p:nvPr>
        </p:nvSpPr>
        <p:spPr>
          <a:xfrm>
            <a:off x="107950" y="1052513"/>
            <a:ext cx="9036050" cy="792162"/>
          </a:xfrm>
        </p:spPr>
        <p:txBody>
          <a:bodyPr/>
          <a:lstStyle/>
          <a:p>
            <a:pPr algn="ctr"/>
            <a:r>
              <a:rPr lang="en-GB" altLang="en-US" sz="3000" dirty="0">
                <a:solidFill>
                  <a:schemeClr val="tx1"/>
                </a:solidFill>
                <a:latin typeface="Arial Black" panose="020B0A04020102020204" pitchFamily="34" charset="0"/>
              </a:rPr>
              <a:t>7. Conclusions and recommendations (4)</a:t>
            </a:r>
            <a:endParaRPr lang="en-GB" altLang="en-US" dirty="0">
              <a:solidFill>
                <a:schemeClr val="tx1"/>
              </a:solidFill>
            </a:endParaRPr>
          </a:p>
        </p:txBody>
      </p:sp>
      <p:sp>
        <p:nvSpPr>
          <p:cNvPr id="18435" name="Content Placeholder 2">
            <a:extLst>
              <a:ext uri="{FF2B5EF4-FFF2-40B4-BE49-F238E27FC236}">
                <a16:creationId xmlns:a16="http://schemas.microsoft.com/office/drawing/2014/main" id="{969E9E0F-990B-317C-0BB7-F7067246B5E9}"/>
              </a:ext>
            </a:extLst>
          </p:cNvPr>
          <p:cNvSpPr>
            <a:spLocks noGrp="1" noChangeArrowheads="1"/>
          </p:cNvSpPr>
          <p:nvPr>
            <p:ph idx="1"/>
          </p:nvPr>
        </p:nvSpPr>
        <p:spPr>
          <a:xfrm>
            <a:off x="323850" y="1836114"/>
            <a:ext cx="8562422" cy="4401174"/>
          </a:xfrm>
        </p:spPr>
        <p:txBody>
          <a:bodyPr/>
          <a:lstStyle/>
          <a:p>
            <a:pPr eaLnBrk="1" hangingPunct="1">
              <a:lnSpc>
                <a:spcPct val="90000"/>
              </a:lnSpc>
              <a:spcBef>
                <a:spcPct val="0"/>
              </a:spcBef>
              <a:buFontTx/>
              <a:buNone/>
            </a:pPr>
            <a:r>
              <a:rPr lang="en-GB" altLang="en-US" sz="2400" dirty="0">
                <a:solidFill>
                  <a:srgbClr val="333399"/>
                </a:solidFill>
                <a:latin typeface="Arial Black"/>
              </a:rPr>
              <a:t>Others</a:t>
            </a:r>
          </a:p>
          <a:p>
            <a:pPr>
              <a:lnSpc>
                <a:spcPct val="90000"/>
              </a:lnSpc>
              <a:spcBef>
                <a:spcPct val="0"/>
              </a:spcBef>
              <a:buNone/>
            </a:pPr>
            <a:endParaRPr lang="en-GB" altLang="en-US" sz="2400" dirty="0">
              <a:solidFill>
                <a:srgbClr val="333399"/>
              </a:solidFill>
              <a:latin typeface="Arial Black"/>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Conclusion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Increasing the area in organic farming is a priority (there are concerns about organic premiums)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Dairy farming in disadvantaged regions face stronger uncertainty (limited or no farming alternatives)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Availability of labour and generational renewal are key challenges</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000" dirty="0">
              <a:solidFill>
                <a:srgbClr val="808080"/>
              </a:solidFill>
              <a:cs typeface="Arial"/>
            </a:endParaRPr>
          </a:p>
          <a:p>
            <a:pPr marL="0" indent="0" eaLnBrk="1" hangingPunct="1">
              <a:lnSpc>
                <a:spcPct val="90000"/>
              </a:lnSpc>
              <a:spcBef>
                <a:spcPct val="0"/>
              </a:spcBef>
              <a:buClr>
                <a:srgbClr val="333399"/>
              </a:buClr>
              <a:buNone/>
            </a:pPr>
            <a:r>
              <a:rPr lang="en-GB" altLang="en-US" sz="2000" dirty="0">
                <a:solidFill>
                  <a:srgbClr val="333399"/>
                </a:solidFill>
                <a:latin typeface="Arial Black"/>
              </a:rPr>
              <a:t>Recommendation</a:t>
            </a:r>
            <a:r>
              <a:rPr lang="en-GB" altLang="en-US" sz="2000" dirty="0">
                <a:solidFill>
                  <a:srgbClr val="808080"/>
                </a:solidFill>
                <a:latin typeface="Arial Black"/>
              </a:rPr>
              <a:t> </a:t>
            </a:r>
            <a:endParaRPr lang="en-GB"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GB" altLang="en-US" sz="2000" dirty="0"/>
              <a:t>Certification of suitable/selected production systems</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Support technology adoption that reduce labour input </a:t>
            </a:r>
            <a:endParaRPr lang="en-GB" altLang="en-US" sz="2000" dirty="0">
              <a:cs typeface="Arial"/>
            </a:endParaRPr>
          </a:p>
          <a:p>
            <a:pPr>
              <a:lnSpc>
                <a:spcPct val="90000"/>
              </a:lnSpc>
              <a:spcBef>
                <a:spcPct val="0"/>
              </a:spcBef>
              <a:buClr>
                <a:srgbClr val="333399"/>
              </a:buClr>
              <a:buFont typeface="Wingdings" panose="05000000000000000000" pitchFamily="2" charset="2"/>
              <a:buChar char="§"/>
            </a:pPr>
            <a:r>
              <a:rPr lang="en-GB" altLang="en-US" sz="2000" dirty="0"/>
              <a:t>Tailor regional approaches to support farming in disadvantaged regions</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400" dirty="0">
              <a:solidFill>
                <a:srgbClr val="808080"/>
              </a:solidFill>
              <a:cs typeface="Arial" panose="020B0604020202020204" pitchFamily="34" charset="0"/>
            </a:endParaRPr>
          </a:p>
        </p:txBody>
      </p:sp>
      <p:sp>
        <p:nvSpPr>
          <p:cNvPr id="4100" name="Date Placeholder 3">
            <a:extLst>
              <a:ext uri="{FF2B5EF4-FFF2-40B4-BE49-F238E27FC236}">
                <a16:creationId xmlns:a16="http://schemas.microsoft.com/office/drawing/2014/main" id="{52495C5C-625D-EBEE-1A10-B4408777F653}"/>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5C6A9DE1-527C-8DA6-8990-3E6616F2899C}"/>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8438" name="Slide Number Placeholder 5">
            <a:extLst>
              <a:ext uri="{FF2B5EF4-FFF2-40B4-BE49-F238E27FC236}">
                <a16:creationId xmlns:a16="http://schemas.microsoft.com/office/drawing/2014/main" id="{7011B6EC-12C0-BAF9-C433-EFC7B3DD9CE0}"/>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121D73-8004-45FA-882C-6C3EE75DFAF8}" type="slidenum">
              <a:rPr lang="en-GB" altLang="en-US" sz="1200" smtClean="0">
                <a:solidFill>
                  <a:schemeClr val="bg1"/>
                </a:solidFill>
              </a:rPr>
              <a:pPr>
                <a:spcBef>
                  <a:spcPct val="0"/>
                </a:spcBef>
                <a:buFontTx/>
                <a:buNone/>
              </a:pPr>
              <a:t>14</a:t>
            </a:fld>
            <a:endParaRPr lang="en-GB" altLang="en-US" sz="1200">
              <a:solidFill>
                <a:schemeClr val="bg1"/>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18B984D-795F-B86E-32CD-5BCC2BC8B283}"/>
              </a:ext>
            </a:extLst>
          </p:cNvPr>
          <p:cNvSpPr>
            <a:spLocks noGrp="1" noChangeArrowheads="1"/>
          </p:cNvSpPr>
          <p:nvPr>
            <p:ph type="title"/>
          </p:nvPr>
        </p:nvSpPr>
        <p:spPr/>
        <p:txBody>
          <a:bodyPr/>
          <a:lstStyle/>
          <a:p>
            <a:pPr algn="ctr"/>
            <a:r>
              <a:rPr lang="en-GB" altLang="en-US" sz="3000" dirty="0">
                <a:solidFill>
                  <a:schemeClr val="tx1"/>
                </a:solidFill>
                <a:latin typeface="Arial Black"/>
              </a:rPr>
              <a:t>Structure of the Presentation</a:t>
            </a:r>
            <a:endParaRPr lang="en-GB" altLang="en-US" dirty="0">
              <a:solidFill>
                <a:schemeClr val="tx1"/>
              </a:solidFill>
              <a:latin typeface="Arial Black"/>
            </a:endParaRPr>
          </a:p>
        </p:txBody>
      </p:sp>
      <p:sp>
        <p:nvSpPr>
          <p:cNvPr id="6147" name="Content Placeholder 2">
            <a:extLst>
              <a:ext uri="{FF2B5EF4-FFF2-40B4-BE49-F238E27FC236}">
                <a16:creationId xmlns:a16="http://schemas.microsoft.com/office/drawing/2014/main" id="{4F3582B7-87C3-981F-C2A9-A237A7DB3270}"/>
              </a:ext>
            </a:extLst>
          </p:cNvPr>
          <p:cNvSpPr>
            <a:spLocks noGrp="1" noChangeArrowheads="1"/>
          </p:cNvSpPr>
          <p:nvPr>
            <p:ph idx="1"/>
          </p:nvPr>
        </p:nvSpPr>
        <p:spPr>
          <a:xfrm>
            <a:off x="176444" y="2019621"/>
            <a:ext cx="8589963" cy="3960813"/>
          </a:xfrm>
        </p:spPr>
        <p:txBody>
          <a:bodyPr/>
          <a:lstStyle/>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Aim and approach</a:t>
            </a:r>
            <a:endParaRPr lang="en-US" sz="2000">
              <a:cs typeface="Arial"/>
            </a:endParaRP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Context</a:t>
            </a: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Structure and functioning of the dairy sector</a:t>
            </a: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Dynamics in the post-quota period</a:t>
            </a: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Prospects and challenges</a:t>
            </a: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Policy interventions</a:t>
            </a:r>
          </a:p>
          <a:p>
            <a:pPr marL="971550" lvl="1" indent="-514350" eaLnBrk="1" hangingPunct="1">
              <a:lnSpc>
                <a:spcPct val="150000"/>
              </a:lnSpc>
              <a:spcBef>
                <a:spcPct val="0"/>
              </a:spcBef>
              <a:buClr>
                <a:srgbClr val="333399"/>
              </a:buClr>
              <a:buFontTx/>
              <a:buAutoNum type="arabicPeriod"/>
            </a:pPr>
            <a:r>
              <a:rPr lang="en-GB" altLang="en-US" sz="2000">
                <a:solidFill>
                  <a:srgbClr val="333399"/>
                </a:solidFill>
                <a:latin typeface="Arial Black"/>
              </a:rPr>
              <a:t>Conclusions and recommendations</a:t>
            </a:r>
          </a:p>
        </p:txBody>
      </p:sp>
      <p:sp>
        <p:nvSpPr>
          <p:cNvPr id="3076" name="Date Placeholder 3">
            <a:extLst>
              <a:ext uri="{FF2B5EF4-FFF2-40B4-BE49-F238E27FC236}">
                <a16:creationId xmlns:a16="http://schemas.microsoft.com/office/drawing/2014/main" id="{EF22B5F6-EA80-6673-E7EB-A5A1049F96EE}"/>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3077" name="Footer Placeholder 4">
            <a:extLst>
              <a:ext uri="{FF2B5EF4-FFF2-40B4-BE49-F238E27FC236}">
                <a16:creationId xmlns:a16="http://schemas.microsoft.com/office/drawing/2014/main" id="{AA125297-35CA-9FD7-8285-3DD8EA9BD0A6}"/>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6150" name="Slide Number Placeholder 5">
            <a:extLst>
              <a:ext uri="{FF2B5EF4-FFF2-40B4-BE49-F238E27FC236}">
                <a16:creationId xmlns:a16="http://schemas.microsoft.com/office/drawing/2014/main" id="{2B963445-127F-0DA2-CED1-647AF3DE25C3}"/>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948740-6BAC-4318-8AD8-35552B0BD4E0}" type="slidenum">
              <a:rPr lang="en-GB" altLang="en-US" sz="1200" smtClean="0">
                <a:solidFill>
                  <a:schemeClr val="bg1"/>
                </a:solidFill>
              </a:rPr>
              <a:pPr>
                <a:spcBef>
                  <a:spcPct val="0"/>
                </a:spcBef>
                <a:buFontTx/>
                <a:buNone/>
              </a:pPr>
              <a:t>2</a:t>
            </a:fld>
            <a:endParaRPr lang="en-GB" altLang="en-US" sz="1200">
              <a:solidFill>
                <a:schemeClr val="bg1"/>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FDDA1C4-7266-0690-6667-9827088483F5}"/>
              </a:ext>
            </a:extLst>
          </p:cNvPr>
          <p:cNvSpPr>
            <a:spLocks noGrp="1" noChangeArrowheads="1"/>
          </p:cNvSpPr>
          <p:nvPr>
            <p:ph type="title"/>
          </p:nvPr>
        </p:nvSpPr>
        <p:spPr>
          <a:xfrm>
            <a:off x="468313" y="1052513"/>
            <a:ext cx="8229600" cy="792162"/>
          </a:xfrm>
        </p:spPr>
        <p:txBody>
          <a:bodyPr/>
          <a:lstStyle/>
          <a:p>
            <a:pPr algn="ctr"/>
            <a:r>
              <a:rPr lang="en-GB" altLang="en-US" sz="3000" dirty="0">
                <a:solidFill>
                  <a:schemeClr val="tx1"/>
                </a:solidFill>
                <a:latin typeface="Arial Black" panose="020B0A04020102020204" pitchFamily="34" charset="0"/>
              </a:rPr>
              <a:t>1. Aim and approach</a:t>
            </a:r>
            <a:endParaRPr lang="en-GB" altLang="en-US" dirty="0">
              <a:solidFill>
                <a:schemeClr val="tx1"/>
              </a:solidFill>
            </a:endParaRPr>
          </a:p>
        </p:txBody>
      </p:sp>
      <p:sp>
        <p:nvSpPr>
          <p:cNvPr id="7171" name="Content Placeholder 2">
            <a:extLst>
              <a:ext uri="{FF2B5EF4-FFF2-40B4-BE49-F238E27FC236}">
                <a16:creationId xmlns:a16="http://schemas.microsoft.com/office/drawing/2014/main" id="{63B20018-4D5B-C5A1-3FC8-F36DDFC992B7}"/>
              </a:ext>
            </a:extLst>
          </p:cNvPr>
          <p:cNvSpPr>
            <a:spLocks noGrp="1" noChangeArrowheads="1"/>
          </p:cNvSpPr>
          <p:nvPr>
            <p:ph idx="1"/>
          </p:nvPr>
        </p:nvSpPr>
        <p:spPr>
          <a:xfrm>
            <a:off x="323850" y="1776181"/>
            <a:ext cx="8699411" cy="4392613"/>
          </a:xfrm>
        </p:spPr>
        <p:txBody>
          <a:bodyPr/>
          <a:lstStyle/>
          <a:p>
            <a:pPr eaLnBrk="1" hangingPunct="1">
              <a:lnSpc>
                <a:spcPct val="90000"/>
              </a:lnSpc>
              <a:spcBef>
                <a:spcPct val="0"/>
              </a:spcBef>
              <a:buFontTx/>
              <a:buNone/>
              <a:defRPr/>
            </a:pPr>
            <a:r>
              <a:rPr lang="en-GB" altLang="en-US" sz="2000" dirty="0">
                <a:solidFill>
                  <a:srgbClr val="333399"/>
                </a:solidFill>
                <a:latin typeface="Arial Black"/>
              </a:rPr>
              <a:t>Aim</a:t>
            </a:r>
          </a:p>
          <a:p>
            <a:pPr>
              <a:lnSpc>
                <a:spcPct val="90000"/>
              </a:lnSpc>
              <a:spcBef>
                <a:spcPct val="0"/>
              </a:spcBef>
              <a:buNone/>
              <a:defRPr/>
            </a:pPr>
            <a:endParaRPr lang="en-GB" altLang="en-US" sz="2000" dirty="0">
              <a:solidFill>
                <a:srgbClr val="333399"/>
              </a:solidFill>
              <a:latin typeface="Arial Black"/>
            </a:endParaRPr>
          </a:p>
          <a:p>
            <a:pPr eaLnBrk="1" hangingPunct="1">
              <a:lnSpc>
                <a:spcPct val="90000"/>
              </a:lnSpc>
              <a:spcBef>
                <a:spcPct val="0"/>
              </a:spcBef>
              <a:buClr>
                <a:srgbClr val="333399"/>
              </a:buClr>
              <a:buFont typeface="Wingdings" panose="05000000000000000000" pitchFamily="2" charset="2"/>
              <a:buChar char="§"/>
              <a:defRPr/>
            </a:pPr>
            <a:r>
              <a:rPr lang="en-US" altLang="en-US" sz="2000" dirty="0"/>
              <a:t>Evaluate challenges/opportunities for EU dairy sector after milk quota abolition</a:t>
            </a:r>
            <a:endParaRPr lang="en-GB" altLang="en-US" sz="2000" b="1" dirty="0">
              <a:cs typeface="Arial"/>
            </a:endParaRPr>
          </a:p>
          <a:p>
            <a:pPr marL="0" indent="0" eaLnBrk="1" hangingPunct="1">
              <a:lnSpc>
                <a:spcPct val="90000"/>
              </a:lnSpc>
              <a:spcBef>
                <a:spcPct val="0"/>
              </a:spcBef>
              <a:buClr>
                <a:srgbClr val="009999"/>
              </a:buClr>
              <a:buNone/>
              <a:defRPr/>
            </a:pPr>
            <a:endParaRPr lang="de-DE" altLang="en-US" sz="2000" dirty="0">
              <a:solidFill>
                <a:srgbClr val="808080"/>
              </a:solidFill>
              <a:latin typeface="Arial Black" panose="020B0A04020102020204" pitchFamily="34" charset="0"/>
            </a:endParaRPr>
          </a:p>
          <a:p>
            <a:pPr eaLnBrk="1" hangingPunct="1">
              <a:lnSpc>
                <a:spcPct val="90000"/>
              </a:lnSpc>
              <a:spcBef>
                <a:spcPct val="0"/>
              </a:spcBef>
              <a:buClr>
                <a:srgbClr val="009999"/>
              </a:buClr>
              <a:buFontTx/>
              <a:buNone/>
              <a:defRPr/>
            </a:pPr>
            <a:r>
              <a:rPr lang="de-DE" altLang="en-US" sz="2000" dirty="0">
                <a:solidFill>
                  <a:srgbClr val="333399"/>
                </a:solidFill>
                <a:latin typeface="Arial Black"/>
              </a:rPr>
              <a:t>Approach</a:t>
            </a:r>
            <a:endParaRPr lang="en-GB" altLang="en-US" sz="2000" dirty="0">
              <a:solidFill>
                <a:srgbClr val="333399"/>
              </a:solidFill>
              <a:latin typeface="Arial Black"/>
            </a:endParaRPr>
          </a:p>
          <a:p>
            <a:pPr>
              <a:lnSpc>
                <a:spcPct val="90000"/>
              </a:lnSpc>
              <a:spcBef>
                <a:spcPct val="0"/>
              </a:spcBef>
              <a:buNone/>
              <a:defRPr/>
            </a:pPr>
            <a:endParaRPr lang="de-DE" altLang="en-US" sz="2000" dirty="0">
              <a:solidFill>
                <a:srgbClr val="333399"/>
              </a:solidFill>
              <a:latin typeface="Arial Black"/>
              <a:cs typeface="Arial"/>
            </a:endParaRPr>
          </a:p>
          <a:p>
            <a:pPr eaLnBrk="1" hangingPunct="1">
              <a:lnSpc>
                <a:spcPct val="90000"/>
              </a:lnSpc>
              <a:spcBef>
                <a:spcPct val="0"/>
              </a:spcBef>
              <a:buClr>
                <a:srgbClr val="333399"/>
              </a:buClr>
              <a:buFont typeface="Wingdings" panose="05000000000000000000" pitchFamily="2" charset="2"/>
              <a:buChar char="§"/>
              <a:defRPr/>
            </a:pPr>
            <a:r>
              <a:rPr lang="en-GB" altLang="en-US" sz="2000" dirty="0">
                <a:cs typeface="Arial"/>
              </a:rPr>
              <a:t>Literature review of scientific articles, policy reports, policy briefings, etc.</a:t>
            </a:r>
          </a:p>
          <a:p>
            <a:pPr eaLnBrk="1" hangingPunct="1">
              <a:lnSpc>
                <a:spcPct val="90000"/>
              </a:lnSpc>
              <a:spcBef>
                <a:spcPct val="0"/>
              </a:spcBef>
              <a:buClr>
                <a:srgbClr val="333399"/>
              </a:buClr>
              <a:buFont typeface="Wingdings" panose="05000000000000000000" pitchFamily="2" charset="2"/>
              <a:buChar char="§"/>
              <a:defRPr/>
            </a:pPr>
            <a:endParaRPr lang="en-GB" altLang="en-US" sz="2000" dirty="0">
              <a:cs typeface="Arial" panose="020B0604020202020204" pitchFamily="34" charset="0"/>
            </a:endParaRPr>
          </a:p>
          <a:p>
            <a:pPr eaLnBrk="1" hangingPunct="1">
              <a:lnSpc>
                <a:spcPct val="90000"/>
              </a:lnSpc>
              <a:spcBef>
                <a:spcPct val="0"/>
              </a:spcBef>
              <a:buClr>
                <a:srgbClr val="333399"/>
              </a:buClr>
              <a:buFont typeface="Wingdings" panose="05000000000000000000" pitchFamily="2" charset="2"/>
              <a:buChar char="§"/>
              <a:defRPr/>
            </a:pPr>
            <a:r>
              <a:rPr lang="en-GB" altLang="en-US" sz="2000" dirty="0">
                <a:cs typeface="Arial"/>
              </a:rPr>
              <a:t>Descriptive analysis based on official data sources, including FADN, Eurostat, </a:t>
            </a:r>
            <a:r>
              <a:rPr lang="en-GB" altLang="en-US" sz="2000" dirty="0" err="1">
                <a:cs typeface="Arial"/>
              </a:rPr>
              <a:t>Comext</a:t>
            </a:r>
            <a:r>
              <a:rPr lang="en-GB" altLang="en-US" sz="2000" dirty="0">
                <a:cs typeface="Arial"/>
              </a:rPr>
              <a:t>, FAO, etc.</a:t>
            </a:r>
          </a:p>
          <a:p>
            <a:pPr eaLnBrk="1" hangingPunct="1">
              <a:lnSpc>
                <a:spcPct val="90000"/>
              </a:lnSpc>
              <a:spcBef>
                <a:spcPct val="0"/>
              </a:spcBef>
              <a:buClr>
                <a:srgbClr val="333399"/>
              </a:buClr>
              <a:buFont typeface="Wingdings" panose="05000000000000000000" pitchFamily="2" charset="2"/>
              <a:buChar char="§"/>
              <a:defRPr/>
            </a:pPr>
            <a:endParaRPr lang="en-GB" altLang="en-US" sz="2000" dirty="0">
              <a:cs typeface="Arial" panose="020B0604020202020204" pitchFamily="34" charset="0"/>
            </a:endParaRPr>
          </a:p>
          <a:p>
            <a:pPr eaLnBrk="1" hangingPunct="1">
              <a:lnSpc>
                <a:spcPct val="90000"/>
              </a:lnSpc>
              <a:spcBef>
                <a:spcPct val="0"/>
              </a:spcBef>
              <a:buClr>
                <a:srgbClr val="333399"/>
              </a:buClr>
              <a:buFont typeface="Wingdings" panose="05000000000000000000" pitchFamily="2" charset="2"/>
              <a:buChar char="§"/>
              <a:defRPr/>
            </a:pPr>
            <a:r>
              <a:rPr lang="en-GB" altLang="en-US" sz="2000" dirty="0">
                <a:cs typeface="Arial"/>
              </a:rPr>
              <a:t>Consultation with key actors from the EU dairy market, including EDA, </a:t>
            </a:r>
            <a:r>
              <a:rPr lang="en-GB" altLang="en-US" sz="2000" dirty="0" err="1">
                <a:cs typeface="Arial"/>
              </a:rPr>
              <a:t>Eucolait</a:t>
            </a:r>
            <a:r>
              <a:rPr lang="en-GB" altLang="en-US" sz="2000" dirty="0">
                <a:cs typeface="Arial"/>
              </a:rPr>
              <a:t>, dairy industry and farm organisations</a:t>
            </a:r>
          </a:p>
        </p:txBody>
      </p:sp>
      <p:sp>
        <p:nvSpPr>
          <p:cNvPr id="4100" name="Date Placeholder 3">
            <a:extLst>
              <a:ext uri="{FF2B5EF4-FFF2-40B4-BE49-F238E27FC236}">
                <a16:creationId xmlns:a16="http://schemas.microsoft.com/office/drawing/2014/main" id="{B963E5C5-6851-3AE5-0038-5E74BD250A40}"/>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0607CB90-EE1A-EAE5-9847-78862CD90F6F}"/>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7174" name="Slide Number Placeholder 5">
            <a:extLst>
              <a:ext uri="{FF2B5EF4-FFF2-40B4-BE49-F238E27FC236}">
                <a16:creationId xmlns:a16="http://schemas.microsoft.com/office/drawing/2014/main" id="{E455645A-D18F-5966-40C7-9043E40F135F}"/>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15FB98-1280-43D2-BD25-0E0D07087B6C}" type="slidenum">
              <a:rPr lang="en-GB" altLang="en-US" sz="1200" smtClean="0">
                <a:solidFill>
                  <a:schemeClr val="bg1"/>
                </a:solidFill>
              </a:rPr>
              <a:pPr>
                <a:spcBef>
                  <a:spcPct val="0"/>
                </a:spcBef>
                <a:buFontTx/>
                <a:buNone/>
              </a:pPr>
              <a:t>3</a:t>
            </a:fld>
            <a:endParaRPr lang="en-GB" altLang="en-US" sz="1200">
              <a:solidFill>
                <a:schemeClr val="bg1"/>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5DD6DF2-12D9-7569-007F-26E8F444ECCB}"/>
              </a:ext>
            </a:extLst>
          </p:cNvPr>
          <p:cNvSpPr>
            <a:spLocks noGrp="1" noChangeArrowheads="1"/>
          </p:cNvSpPr>
          <p:nvPr>
            <p:ph type="title"/>
          </p:nvPr>
        </p:nvSpPr>
        <p:spPr>
          <a:xfrm>
            <a:off x="459751" y="949771"/>
            <a:ext cx="8229600" cy="792162"/>
          </a:xfrm>
        </p:spPr>
        <p:txBody>
          <a:bodyPr/>
          <a:lstStyle/>
          <a:p>
            <a:pPr algn="ctr"/>
            <a:r>
              <a:rPr lang="en-GB" altLang="en-US" sz="3000" dirty="0">
                <a:solidFill>
                  <a:schemeClr val="tx1"/>
                </a:solidFill>
                <a:latin typeface="Arial Black" panose="020B0A04020102020204" pitchFamily="34" charset="0"/>
              </a:rPr>
              <a:t>2. Context</a:t>
            </a:r>
            <a:endParaRPr lang="en-GB" altLang="en-US" dirty="0">
              <a:solidFill>
                <a:schemeClr val="tx1"/>
              </a:solidFill>
            </a:endParaRPr>
          </a:p>
        </p:txBody>
      </p:sp>
      <p:sp>
        <p:nvSpPr>
          <p:cNvPr id="7171" name="Content Placeholder 2">
            <a:extLst>
              <a:ext uri="{FF2B5EF4-FFF2-40B4-BE49-F238E27FC236}">
                <a16:creationId xmlns:a16="http://schemas.microsoft.com/office/drawing/2014/main" id="{8233879E-A462-8C03-7897-B1F63D360B39}"/>
              </a:ext>
            </a:extLst>
          </p:cNvPr>
          <p:cNvSpPr>
            <a:spLocks noGrp="1" noChangeArrowheads="1"/>
          </p:cNvSpPr>
          <p:nvPr>
            <p:ph idx="1"/>
          </p:nvPr>
        </p:nvSpPr>
        <p:spPr>
          <a:xfrm>
            <a:off x="246611" y="1677416"/>
            <a:ext cx="8778014" cy="4374251"/>
          </a:xfrm>
        </p:spPr>
        <p:txBody>
          <a:bodyPr/>
          <a:lstStyle/>
          <a:p>
            <a:pPr eaLnBrk="1" hangingPunct="1">
              <a:lnSpc>
                <a:spcPct val="90000"/>
              </a:lnSpc>
              <a:spcBef>
                <a:spcPct val="0"/>
              </a:spcBef>
              <a:buFontTx/>
              <a:buNone/>
              <a:defRPr/>
            </a:pPr>
            <a:r>
              <a:rPr lang="en-GB" altLang="en-US" sz="2000" dirty="0">
                <a:solidFill>
                  <a:srgbClr val="333399"/>
                </a:solidFill>
                <a:latin typeface="Arial Black"/>
              </a:rPr>
              <a:t>Policy developments</a:t>
            </a:r>
          </a:p>
          <a:p>
            <a:pPr eaLnBrk="1" hangingPunct="1">
              <a:lnSpc>
                <a:spcPct val="90000"/>
              </a:lnSpc>
              <a:spcBef>
                <a:spcPct val="0"/>
              </a:spcBef>
              <a:buClr>
                <a:srgbClr val="333399"/>
              </a:buClr>
              <a:buFont typeface="Wingdings" panose="05000000000000000000" pitchFamily="2" charset="2"/>
              <a:buChar char="§"/>
              <a:defRPr/>
            </a:pPr>
            <a:r>
              <a:rPr lang="en-GB" altLang="en-US" sz="2000" dirty="0"/>
              <a:t>Abolition of milk quotas in April 2015</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r>
              <a:rPr lang="en-GB" altLang="en-US" sz="2000" dirty="0"/>
              <a:t>Various CAP reforms/Evolving EU sustainability agenda</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r>
              <a:rPr lang="en-GB" altLang="en-US" sz="2000" dirty="0"/>
              <a:t>EU expansion</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defRPr/>
            </a:pPr>
            <a:endParaRPr lang="en-GB" altLang="en-US" sz="2000" dirty="0">
              <a:solidFill>
                <a:srgbClr val="808080"/>
              </a:solidFill>
              <a:cs typeface="Arial"/>
            </a:endParaRPr>
          </a:p>
          <a:p>
            <a:pPr marL="0" indent="0" eaLnBrk="1" hangingPunct="1">
              <a:lnSpc>
                <a:spcPct val="90000"/>
              </a:lnSpc>
              <a:spcBef>
                <a:spcPct val="0"/>
              </a:spcBef>
              <a:buClr>
                <a:srgbClr val="333399"/>
              </a:buClr>
              <a:buFontTx/>
              <a:buNone/>
              <a:defRPr/>
            </a:pPr>
            <a:r>
              <a:rPr lang="en-GB" altLang="en-US" sz="2000" dirty="0">
                <a:solidFill>
                  <a:srgbClr val="333399"/>
                </a:solidFill>
                <a:latin typeface="Arial Black"/>
              </a:rPr>
              <a:t>General trends</a:t>
            </a:r>
          </a:p>
          <a:p>
            <a:pPr eaLnBrk="1" hangingPunct="1">
              <a:lnSpc>
                <a:spcPct val="90000"/>
              </a:lnSpc>
              <a:spcBef>
                <a:spcPct val="0"/>
              </a:spcBef>
              <a:buClr>
                <a:srgbClr val="333399"/>
              </a:buClr>
              <a:buFont typeface="Wingdings" panose="05000000000000000000" pitchFamily="2" charset="2"/>
              <a:buChar char="§"/>
              <a:defRPr/>
            </a:pPr>
            <a:r>
              <a:rPr lang="en-GB" altLang="en-US" sz="2000" dirty="0"/>
              <a:t>Declining cow numbers, rising milk yields, fewer dairy farms and larger average dairy farm size, rising farmer age profile</a:t>
            </a:r>
            <a:endParaRPr lang="en-GB" altLang="en-US" sz="2000" dirty="0">
              <a:cs typeface="Arial"/>
            </a:endParaRPr>
          </a:p>
          <a:p>
            <a:pPr marL="0" indent="0" eaLnBrk="1" hangingPunct="1">
              <a:lnSpc>
                <a:spcPct val="90000"/>
              </a:lnSpc>
              <a:spcBef>
                <a:spcPct val="0"/>
              </a:spcBef>
              <a:buClr>
                <a:srgbClr val="333399"/>
              </a:buClr>
              <a:buFontTx/>
              <a:buNone/>
              <a:defRPr/>
            </a:pPr>
            <a:endParaRPr lang="en-GB" altLang="en-US" sz="2000" dirty="0">
              <a:cs typeface="Arial"/>
            </a:endParaRPr>
          </a:p>
          <a:p>
            <a:pPr eaLnBrk="1" hangingPunct="1">
              <a:lnSpc>
                <a:spcPct val="90000"/>
              </a:lnSpc>
              <a:spcBef>
                <a:spcPct val="0"/>
              </a:spcBef>
              <a:buClr>
                <a:srgbClr val="009999"/>
              </a:buClr>
              <a:buFontTx/>
              <a:buNone/>
              <a:defRPr/>
            </a:pPr>
            <a:r>
              <a:rPr lang="en-GB" altLang="en-US" sz="2000" dirty="0">
                <a:solidFill>
                  <a:srgbClr val="333399"/>
                </a:solidFill>
                <a:latin typeface="Arial Black"/>
              </a:rPr>
              <a:t>Overall impacts</a:t>
            </a:r>
          </a:p>
          <a:p>
            <a:pPr eaLnBrk="1" hangingPunct="1">
              <a:lnSpc>
                <a:spcPct val="90000"/>
              </a:lnSpc>
              <a:spcBef>
                <a:spcPct val="0"/>
              </a:spcBef>
              <a:buClr>
                <a:srgbClr val="333399"/>
              </a:buClr>
              <a:buFont typeface="Wingdings" panose="05000000000000000000" pitchFamily="2" charset="2"/>
              <a:buChar char="§"/>
              <a:defRPr/>
            </a:pPr>
            <a:r>
              <a:rPr lang="en-GB" altLang="en-US" sz="2000" dirty="0">
                <a:cs typeface="Arial"/>
              </a:rPr>
              <a:t>Strong increase in EU dairy production in last 20 years </a:t>
            </a:r>
          </a:p>
          <a:p>
            <a:pPr>
              <a:lnSpc>
                <a:spcPct val="90000"/>
              </a:lnSpc>
              <a:spcBef>
                <a:spcPct val="0"/>
              </a:spcBef>
              <a:buClr>
                <a:srgbClr val="333399"/>
              </a:buClr>
              <a:buFont typeface="Wingdings" panose="05000000000000000000" pitchFamily="2" charset="2"/>
              <a:buChar char="§"/>
              <a:defRPr/>
            </a:pPr>
            <a:r>
              <a:rPr lang="en-GB" altLang="en-US" sz="2000" dirty="0">
                <a:cs typeface="Arial"/>
              </a:rPr>
              <a:t>Exploitation of economies of scale associated with quota abolition </a:t>
            </a:r>
            <a:endParaRPr lang="en-GB" sz="2000" dirty="0">
              <a:cs typeface="Arial"/>
            </a:endParaRPr>
          </a:p>
          <a:p>
            <a:pPr>
              <a:lnSpc>
                <a:spcPct val="90000"/>
              </a:lnSpc>
              <a:spcBef>
                <a:spcPct val="0"/>
              </a:spcBef>
              <a:buClr>
                <a:srgbClr val="333399"/>
              </a:buClr>
              <a:buFont typeface="Wingdings" panose="05000000000000000000" pitchFamily="2" charset="2"/>
              <a:buChar char="§"/>
              <a:defRPr/>
            </a:pPr>
            <a:r>
              <a:rPr lang="en-GB" altLang="en-US" sz="2000" dirty="0">
                <a:cs typeface="Arial"/>
              </a:rPr>
              <a:t>Policy interventions contributed to growth of EU dairy product exports to the world market</a:t>
            </a:r>
            <a:endParaRPr lang="en-GB" sz="2000" dirty="0">
              <a:cs typeface="Arial"/>
            </a:endParaRPr>
          </a:p>
          <a:p>
            <a:pPr eaLnBrk="1" hangingPunct="1">
              <a:lnSpc>
                <a:spcPct val="90000"/>
              </a:lnSpc>
              <a:spcBef>
                <a:spcPct val="0"/>
              </a:spcBef>
              <a:buClr>
                <a:srgbClr val="333399"/>
              </a:buClr>
              <a:buFont typeface="Wingdings" panose="05000000000000000000" pitchFamily="2" charset="2"/>
              <a:buChar char="§"/>
              <a:defRPr/>
            </a:pPr>
            <a:endParaRPr lang="en-GB" altLang="en-US" sz="2000" dirty="0">
              <a:solidFill>
                <a:srgbClr val="808080"/>
              </a:solidFill>
              <a:cs typeface="Arial" panose="020B0604020202020204" pitchFamily="34" charset="0"/>
            </a:endParaRPr>
          </a:p>
        </p:txBody>
      </p:sp>
      <p:sp>
        <p:nvSpPr>
          <p:cNvPr id="4100" name="Date Placeholder 3">
            <a:extLst>
              <a:ext uri="{FF2B5EF4-FFF2-40B4-BE49-F238E27FC236}">
                <a16:creationId xmlns:a16="http://schemas.microsoft.com/office/drawing/2014/main" id="{9DC38B63-A6A4-0B49-95AC-DF35F04D4544}"/>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3430B47C-529B-69FC-83B7-62C000EE7DE5}"/>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8198" name="Slide Number Placeholder 5">
            <a:extLst>
              <a:ext uri="{FF2B5EF4-FFF2-40B4-BE49-F238E27FC236}">
                <a16:creationId xmlns:a16="http://schemas.microsoft.com/office/drawing/2014/main" id="{9397F0F1-E9E9-7AE0-170B-63F984793D18}"/>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781AB10-B323-4C1D-ADB6-66EC30AAB8D5}" type="slidenum">
              <a:rPr lang="en-GB" altLang="en-US" sz="1200" smtClean="0">
                <a:solidFill>
                  <a:schemeClr val="bg1"/>
                </a:solidFill>
              </a:rPr>
              <a:pPr>
                <a:spcBef>
                  <a:spcPct val="0"/>
                </a:spcBef>
                <a:buFontTx/>
                <a:buNone/>
              </a:pPr>
              <a:t>4</a:t>
            </a:fld>
            <a:endParaRPr lang="en-GB" altLang="en-US" sz="1200">
              <a:solidFill>
                <a:schemeClr val="bg1"/>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A3FE83A-7B66-AEAE-84C0-4ACF8C6A7DFC}"/>
              </a:ext>
            </a:extLst>
          </p:cNvPr>
          <p:cNvSpPr>
            <a:spLocks noGrp="1" noChangeArrowheads="1"/>
          </p:cNvSpPr>
          <p:nvPr>
            <p:ph type="title"/>
          </p:nvPr>
        </p:nvSpPr>
        <p:spPr>
          <a:xfrm>
            <a:off x="468313" y="1052513"/>
            <a:ext cx="8229600" cy="792162"/>
          </a:xfrm>
        </p:spPr>
        <p:txBody>
          <a:bodyPr/>
          <a:lstStyle/>
          <a:p>
            <a:pPr algn="ctr"/>
            <a:r>
              <a:rPr lang="en-GB" altLang="en-US" sz="3000" dirty="0">
                <a:solidFill>
                  <a:schemeClr val="tx1"/>
                </a:solidFill>
                <a:latin typeface="Arial Black" panose="020B0A04020102020204" pitchFamily="34" charset="0"/>
              </a:rPr>
              <a:t>3. Structure and functioning of the sector (1)</a:t>
            </a:r>
            <a:endParaRPr lang="en-GB" altLang="en-US" dirty="0">
              <a:solidFill>
                <a:schemeClr val="tx1"/>
              </a:solidFill>
            </a:endParaRPr>
          </a:p>
        </p:txBody>
      </p:sp>
      <p:sp>
        <p:nvSpPr>
          <p:cNvPr id="9219" name="Content Placeholder 2">
            <a:extLst>
              <a:ext uri="{FF2B5EF4-FFF2-40B4-BE49-F238E27FC236}">
                <a16:creationId xmlns:a16="http://schemas.microsoft.com/office/drawing/2014/main" id="{61B093AF-5E91-842E-0B3E-2FA3856798FA}"/>
              </a:ext>
            </a:extLst>
          </p:cNvPr>
          <p:cNvSpPr>
            <a:spLocks noGrp="1" noChangeArrowheads="1"/>
          </p:cNvSpPr>
          <p:nvPr>
            <p:ph idx="1"/>
          </p:nvPr>
        </p:nvSpPr>
        <p:spPr>
          <a:xfrm>
            <a:off x="395288" y="2095500"/>
            <a:ext cx="8375650" cy="4103688"/>
          </a:xfrm>
        </p:spPr>
        <p:txBody>
          <a:bodyPr/>
          <a:lstStyle/>
          <a:p>
            <a:pPr marL="0" indent="0" eaLnBrk="1" hangingPunct="1">
              <a:lnSpc>
                <a:spcPct val="90000"/>
              </a:lnSpc>
              <a:spcBef>
                <a:spcPct val="0"/>
              </a:spcBef>
              <a:buClr>
                <a:srgbClr val="333399"/>
              </a:buClr>
              <a:buNone/>
            </a:pPr>
            <a:r>
              <a:rPr lang="en-GB" altLang="en-US" sz="2000" dirty="0">
                <a:solidFill>
                  <a:srgbClr val="333399"/>
                </a:solidFill>
                <a:latin typeface="Arial Black"/>
              </a:rPr>
              <a:t>Global </a:t>
            </a:r>
            <a:endParaRPr lang="en-US"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US" altLang="en-US" sz="2000" dirty="0"/>
              <a:t>EU/NZ are main dairy exporters, both with a global market share of about 24%, US next with 13%</a:t>
            </a:r>
            <a:endParaRPr lang="en-US" altLang="en-US" sz="2000" dirty="0">
              <a:cs typeface="Arial"/>
            </a:endParaRPr>
          </a:p>
          <a:p>
            <a:pPr>
              <a:lnSpc>
                <a:spcPct val="90000"/>
              </a:lnSpc>
              <a:spcBef>
                <a:spcPct val="0"/>
              </a:spcBef>
              <a:buClr>
                <a:srgbClr val="333399"/>
              </a:buClr>
              <a:buFont typeface="Wingdings" panose="05000000000000000000" pitchFamily="2" charset="2"/>
              <a:buChar char="§"/>
            </a:pPr>
            <a:endParaRPr lang="en-US" altLang="en-US" sz="2000" dirty="0">
              <a:solidFill>
                <a:srgbClr val="808080"/>
              </a:solidFill>
              <a:latin typeface="Arial"/>
              <a:cs typeface="Arial"/>
            </a:endParaRPr>
          </a:p>
          <a:p>
            <a:pPr marL="0" indent="0" eaLnBrk="1" hangingPunct="1">
              <a:lnSpc>
                <a:spcPct val="90000"/>
              </a:lnSpc>
              <a:spcBef>
                <a:spcPct val="0"/>
              </a:spcBef>
              <a:buClr>
                <a:srgbClr val="333399"/>
              </a:buClr>
              <a:buNone/>
            </a:pPr>
            <a:r>
              <a:rPr lang="en-US" altLang="en-US" sz="2000" dirty="0">
                <a:solidFill>
                  <a:srgbClr val="333399"/>
                </a:solidFill>
                <a:latin typeface="Arial Black"/>
              </a:rPr>
              <a:t>Prices </a:t>
            </a:r>
            <a:endParaRPr lang="en-US" altLang="en-US" sz="2000" dirty="0">
              <a:solidFill>
                <a:srgbClr val="808080"/>
              </a:solidFill>
            </a:endParaRPr>
          </a:p>
          <a:p>
            <a:pPr>
              <a:lnSpc>
                <a:spcPct val="90000"/>
              </a:lnSpc>
              <a:spcBef>
                <a:spcPct val="0"/>
              </a:spcBef>
              <a:buClr>
                <a:srgbClr val="333399"/>
              </a:buClr>
              <a:buFont typeface="Wingdings" panose="05000000000000000000" pitchFamily="2" charset="2"/>
              <a:buChar char="§"/>
            </a:pPr>
            <a:r>
              <a:rPr lang="en-US" sz="2000" dirty="0">
                <a:cs typeface="Arial"/>
              </a:rPr>
              <a:t>Milk quota abolition and CAP reform have allowed world dairy market prices to converge towards the EU level</a:t>
            </a:r>
            <a:endParaRPr lang="en-US" altLang="en-US" sz="2000" dirty="0">
              <a:cs typeface="Arial"/>
            </a:endParaRPr>
          </a:p>
          <a:p>
            <a:pPr>
              <a:lnSpc>
                <a:spcPct val="90000"/>
              </a:lnSpc>
              <a:spcBef>
                <a:spcPct val="0"/>
              </a:spcBef>
              <a:buClr>
                <a:srgbClr val="333399"/>
              </a:buClr>
              <a:buFont typeface="Wingdings" panose="05000000000000000000" pitchFamily="2" charset="2"/>
              <a:buChar char="§"/>
            </a:pPr>
            <a:r>
              <a:rPr lang="en-US" altLang="en-US" sz="2000" dirty="0"/>
              <a:t>EU prices reflect the volatility in world prices</a:t>
            </a:r>
            <a:endParaRPr lang="en-US" altLang="en-US" sz="2000" dirty="0">
              <a:cs typeface="Arial"/>
            </a:endParaRPr>
          </a:p>
          <a:p>
            <a:pPr>
              <a:lnSpc>
                <a:spcPct val="90000"/>
              </a:lnSpc>
              <a:spcBef>
                <a:spcPct val="0"/>
              </a:spcBef>
              <a:buClr>
                <a:srgbClr val="333399"/>
              </a:buClr>
              <a:buFont typeface="Wingdings" panose="05000000000000000000" pitchFamily="2" charset="2"/>
              <a:buChar char="§"/>
            </a:pPr>
            <a:endParaRPr lang="en-US" altLang="en-US" sz="2000" dirty="0">
              <a:solidFill>
                <a:srgbClr val="808080"/>
              </a:solidFill>
              <a:latin typeface="Arial"/>
              <a:cs typeface="Arial"/>
            </a:endParaRPr>
          </a:p>
          <a:p>
            <a:pPr marL="0" indent="0" eaLnBrk="1" hangingPunct="1">
              <a:lnSpc>
                <a:spcPct val="90000"/>
              </a:lnSpc>
              <a:spcBef>
                <a:spcPct val="0"/>
              </a:spcBef>
              <a:buClr>
                <a:srgbClr val="333399"/>
              </a:buClr>
              <a:buNone/>
            </a:pPr>
            <a:r>
              <a:rPr lang="en-US" altLang="en-US" sz="2000" dirty="0">
                <a:solidFill>
                  <a:srgbClr val="333399"/>
                </a:solidFill>
                <a:latin typeface="Arial Black"/>
              </a:rPr>
              <a:t>Supply chains</a:t>
            </a:r>
            <a:endParaRPr lang="en-US" altLang="en-US" sz="2000" dirty="0">
              <a:solidFill>
                <a:srgbClr val="808080"/>
              </a:solidFill>
              <a:cs typeface="Arial"/>
            </a:endParaRPr>
          </a:p>
          <a:p>
            <a:pPr>
              <a:lnSpc>
                <a:spcPct val="90000"/>
              </a:lnSpc>
              <a:spcBef>
                <a:spcPct val="0"/>
              </a:spcBef>
              <a:buClr>
                <a:srgbClr val="333399"/>
              </a:buClr>
              <a:buFont typeface="Wingdings" panose="05000000000000000000" pitchFamily="2" charset="2"/>
              <a:buChar char="§"/>
            </a:pPr>
            <a:r>
              <a:rPr lang="en-US" altLang="en-US" sz="2000" dirty="0"/>
              <a:t>High degree of heterogeneity even within a single product category</a:t>
            </a:r>
          </a:p>
          <a:p>
            <a:pPr>
              <a:lnSpc>
                <a:spcPct val="90000"/>
              </a:lnSpc>
              <a:spcBef>
                <a:spcPct val="0"/>
              </a:spcBef>
              <a:buClr>
                <a:srgbClr val="333399"/>
              </a:buClr>
              <a:buFont typeface="Wingdings" panose="05000000000000000000" pitchFamily="2" charset="2"/>
              <a:buChar char="§"/>
            </a:pPr>
            <a:r>
              <a:rPr lang="en-US" altLang="en-US" sz="2000" dirty="0"/>
              <a:t>Cooperatives have a high market share in the Scandinavian MS, Ireland, the Netherlands, France and Austria (all with a market share of more than 50%)</a:t>
            </a:r>
            <a:endParaRPr lang="en-US"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000" dirty="0">
              <a:solidFill>
                <a:srgbClr val="808080"/>
              </a:solidFill>
              <a:cs typeface="Arial"/>
            </a:endParaRPr>
          </a:p>
          <a:p>
            <a:pPr eaLnBrk="1" hangingPunct="1">
              <a:lnSpc>
                <a:spcPct val="90000"/>
              </a:lnSpc>
              <a:spcBef>
                <a:spcPct val="0"/>
              </a:spcBef>
              <a:buClr>
                <a:srgbClr val="009999"/>
              </a:buClr>
              <a:buFont typeface="Wingdings" panose="05000000000000000000" pitchFamily="2" charset="2"/>
              <a:buChar char="§"/>
            </a:pPr>
            <a:endParaRPr lang="de-DE" altLang="en-US" sz="2000" dirty="0">
              <a:solidFill>
                <a:srgbClr val="808080"/>
              </a:solidFill>
              <a:latin typeface="Arial Black" panose="020B0A04020102020204" pitchFamily="34" charset="0"/>
            </a:endParaRPr>
          </a:p>
          <a:p>
            <a:pPr eaLnBrk="1" hangingPunct="1">
              <a:lnSpc>
                <a:spcPct val="90000"/>
              </a:lnSpc>
              <a:spcBef>
                <a:spcPct val="0"/>
              </a:spcBef>
              <a:buClr>
                <a:srgbClr val="009999"/>
              </a:buClr>
              <a:buFontTx/>
              <a:buNone/>
            </a:pPr>
            <a:endParaRPr lang="en-GB" altLang="en-US" sz="2400" dirty="0">
              <a:solidFill>
                <a:srgbClr val="808080"/>
              </a:solidFill>
              <a:cs typeface="Arial" panose="020B0604020202020204" pitchFamily="34" charset="0"/>
            </a:endParaRPr>
          </a:p>
        </p:txBody>
      </p:sp>
      <p:sp>
        <p:nvSpPr>
          <p:cNvPr id="4100" name="Date Placeholder 3">
            <a:extLst>
              <a:ext uri="{FF2B5EF4-FFF2-40B4-BE49-F238E27FC236}">
                <a16:creationId xmlns:a16="http://schemas.microsoft.com/office/drawing/2014/main" id="{1DFAB4C2-D7DD-FF60-8F68-BBE496BEDFB2}"/>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BD2CD9DF-48AE-1D2E-27FD-4FCE6BCB9B69}"/>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9222" name="Slide Number Placeholder 5">
            <a:extLst>
              <a:ext uri="{FF2B5EF4-FFF2-40B4-BE49-F238E27FC236}">
                <a16:creationId xmlns:a16="http://schemas.microsoft.com/office/drawing/2014/main" id="{3F1F4F72-E70B-EB66-E959-F6827D5E6E15}"/>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BAD6059-23A5-4FBC-BBB0-8E7DE8F48CB1}" type="slidenum">
              <a:rPr lang="en-GB" altLang="en-US" sz="1200" smtClean="0">
                <a:solidFill>
                  <a:schemeClr val="bg1"/>
                </a:solidFill>
              </a:rPr>
              <a:pPr>
                <a:spcBef>
                  <a:spcPct val="0"/>
                </a:spcBef>
                <a:buFontTx/>
                <a:buNone/>
              </a:pPr>
              <a:t>5</a:t>
            </a:fld>
            <a:endParaRPr lang="en-GB" altLang="en-US" sz="1200">
              <a:solidFill>
                <a:schemeClr val="bg1"/>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363BD5F-77FC-5DA6-B62A-3F6D529B572E}"/>
              </a:ext>
            </a:extLst>
          </p:cNvPr>
          <p:cNvSpPr>
            <a:spLocks noGrp="1" noChangeArrowheads="1"/>
          </p:cNvSpPr>
          <p:nvPr>
            <p:ph type="title"/>
          </p:nvPr>
        </p:nvSpPr>
        <p:spPr>
          <a:xfrm>
            <a:off x="468313" y="1052513"/>
            <a:ext cx="8229600" cy="792162"/>
          </a:xfrm>
        </p:spPr>
        <p:txBody>
          <a:bodyPr/>
          <a:lstStyle/>
          <a:p>
            <a:pPr algn="ctr"/>
            <a:r>
              <a:rPr lang="en-GB" altLang="en-US" sz="3000" dirty="0">
                <a:solidFill>
                  <a:schemeClr val="tx1"/>
                </a:solidFill>
                <a:latin typeface="Arial Black" panose="020B0A04020102020204" pitchFamily="34" charset="0"/>
              </a:rPr>
              <a:t>3. Structure and functioning of the sector (2)</a:t>
            </a:r>
            <a:endParaRPr lang="en-GB" altLang="en-US" dirty="0">
              <a:solidFill>
                <a:schemeClr val="tx1"/>
              </a:solidFill>
            </a:endParaRPr>
          </a:p>
        </p:txBody>
      </p:sp>
      <p:sp>
        <p:nvSpPr>
          <p:cNvPr id="4100" name="Date Placeholder 3">
            <a:extLst>
              <a:ext uri="{FF2B5EF4-FFF2-40B4-BE49-F238E27FC236}">
                <a16:creationId xmlns:a16="http://schemas.microsoft.com/office/drawing/2014/main" id="{49DD14E3-7760-2CE2-FDEB-FE93288359C2}"/>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690CB054-4EC1-53DB-F2FE-857933A39FEB}"/>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0245" name="Slide Number Placeholder 5">
            <a:extLst>
              <a:ext uri="{FF2B5EF4-FFF2-40B4-BE49-F238E27FC236}">
                <a16:creationId xmlns:a16="http://schemas.microsoft.com/office/drawing/2014/main" id="{F3411705-3DCE-281E-524F-B3CBABEF7AD6}"/>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C88CD0-80A2-455A-BEF6-1D59269B4198}" type="slidenum">
              <a:rPr lang="en-GB" altLang="en-US" sz="1200" smtClean="0">
                <a:solidFill>
                  <a:schemeClr val="bg1"/>
                </a:solidFill>
              </a:rPr>
              <a:pPr>
                <a:spcBef>
                  <a:spcPct val="0"/>
                </a:spcBef>
                <a:buFontTx/>
                <a:buNone/>
              </a:pPr>
              <a:t>6</a:t>
            </a:fld>
            <a:endParaRPr lang="en-GB" altLang="en-US" sz="1200">
              <a:solidFill>
                <a:schemeClr val="bg1"/>
              </a:solidFill>
            </a:endParaRPr>
          </a:p>
        </p:txBody>
      </p:sp>
      <p:pic>
        <p:nvPicPr>
          <p:cNvPr id="10246" name="Picture 4">
            <a:extLst>
              <a:ext uri="{FF2B5EF4-FFF2-40B4-BE49-F238E27FC236}">
                <a16:creationId xmlns:a16="http://schemas.microsoft.com/office/drawing/2014/main" id="{BB404A0E-9326-B491-5C88-C848C81704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729" y="2419850"/>
            <a:ext cx="5932826" cy="3467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5">
            <a:extLst>
              <a:ext uri="{FF2B5EF4-FFF2-40B4-BE49-F238E27FC236}">
                <a16:creationId xmlns:a16="http://schemas.microsoft.com/office/drawing/2014/main" id="{12EB17F4-D214-68D8-9502-0ED49052ABEB}"/>
              </a:ext>
            </a:extLst>
          </p:cNvPr>
          <p:cNvSpPr txBox="1">
            <a:spLocks noChangeArrowheads="1"/>
          </p:cNvSpPr>
          <p:nvPr/>
        </p:nvSpPr>
        <p:spPr bwMode="auto">
          <a:xfrm>
            <a:off x="900113" y="5661025"/>
            <a:ext cx="38877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100" i="1"/>
              <a:t>Source: FAOStat data</a:t>
            </a:r>
          </a:p>
        </p:txBody>
      </p:sp>
      <p:sp>
        <p:nvSpPr>
          <p:cNvPr id="10248" name="TextBox 6">
            <a:extLst>
              <a:ext uri="{FF2B5EF4-FFF2-40B4-BE49-F238E27FC236}">
                <a16:creationId xmlns:a16="http://schemas.microsoft.com/office/drawing/2014/main" id="{A52523B4-040F-B3FB-B0E9-35E6E7230972}"/>
              </a:ext>
            </a:extLst>
          </p:cNvPr>
          <p:cNvSpPr txBox="1">
            <a:spLocks noChangeArrowheads="1"/>
          </p:cNvSpPr>
          <p:nvPr/>
        </p:nvSpPr>
        <p:spPr bwMode="auto">
          <a:xfrm>
            <a:off x="827088" y="2160588"/>
            <a:ext cx="78708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600" i="1">
                <a:latin typeface="Arial"/>
                <a:cs typeface="Arial"/>
              </a:rPr>
              <a:t>Figure 1. Comparison between New Zealand and EU milk prices (USD per tonne)</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A9CEDAD-4AB3-8E02-C29C-E6BEA4CD07C9}"/>
              </a:ext>
            </a:extLst>
          </p:cNvPr>
          <p:cNvSpPr>
            <a:spLocks noGrp="1" noChangeArrowheads="1"/>
          </p:cNvSpPr>
          <p:nvPr>
            <p:ph type="title"/>
          </p:nvPr>
        </p:nvSpPr>
        <p:spPr>
          <a:xfrm>
            <a:off x="459751" y="881277"/>
            <a:ext cx="8229600" cy="792162"/>
          </a:xfrm>
        </p:spPr>
        <p:txBody>
          <a:bodyPr/>
          <a:lstStyle/>
          <a:p>
            <a:pPr algn="ctr"/>
            <a:r>
              <a:rPr lang="en-GB" altLang="en-US" sz="3000" dirty="0">
                <a:solidFill>
                  <a:schemeClr val="tx1"/>
                </a:solidFill>
                <a:latin typeface="Arial Black"/>
              </a:rPr>
              <a:t>4. Dynamics in the post-quota period</a:t>
            </a:r>
            <a:endParaRPr lang="en-GB" altLang="en-US" dirty="0">
              <a:solidFill>
                <a:schemeClr val="tx1"/>
              </a:solidFill>
              <a:latin typeface="Arial Black"/>
            </a:endParaRPr>
          </a:p>
        </p:txBody>
      </p:sp>
      <p:sp>
        <p:nvSpPr>
          <p:cNvPr id="11267" name="Content Placeholder 2">
            <a:extLst>
              <a:ext uri="{FF2B5EF4-FFF2-40B4-BE49-F238E27FC236}">
                <a16:creationId xmlns:a16="http://schemas.microsoft.com/office/drawing/2014/main" id="{E9B2B5F4-DB26-B335-D561-3D4DFA29BB4A}"/>
              </a:ext>
            </a:extLst>
          </p:cNvPr>
          <p:cNvSpPr>
            <a:spLocks noGrp="1" noChangeArrowheads="1"/>
          </p:cNvSpPr>
          <p:nvPr>
            <p:ph idx="1"/>
          </p:nvPr>
        </p:nvSpPr>
        <p:spPr>
          <a:xfrm>
            <a:off x="267378" y="1389045"/>
            <a:ext cx="8750522" cy="4640905"/>
          </a:xfrm>
        </p:spPr>
        <p:txBody>
          <a:bodyPr/>
          <a:lstStyle/>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Prices</a:t>
            </a:r>
            <a:r>
              <a:rPr lang="en-GB" altLang="en-US" sz="2000" dirty="0">
                <a:solidFill>
                  <a:srgbClr val="808080"/>
                </a:solidFill>
              </a:rPr>
              <a:t> </a:t>
            </a:r>
            <a:endParaRPr lang="en-US" dirty="0">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Sector less insulated from global developments </a:t>
            </a:r>
            <a:endParaRPr lang="en-GB" altLang="en-US" sz="2000" dirty="0">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More </a:t>
            </a:r>
            <a:r>
              <a:rPr lang="en-GB" altLang="en-US" sz="2000" b="1" dirty="0"/>
              <a:t>volatile</a:t>
            </a:r>
            <a:r>
              <a:rPr lang="en-GB" altLang="en-US" sz="2000" dirty="0"/>
              <a:t> EU farm milk prices in last 15 years, especially in MSs with a greater export orientation</a:t>
            </a:r>
            <a:endParaRPr lang="en-GB" altLang="en-US" sz="2000" dirty="0">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Input prices </a:t>
            </a:r>
            <a:endParaRPr lang="en-GB" altLang="en-US" sz="2000" dirty="0">
              <a:solidFill>
                <a:srgbClr val="808080"/>
              </a:solidFill>
              <a:latin typeface="Aria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b="1" dirty="0">
                <a:latin typeface="Arial"/>
                <a:cs typeface="Arial"/>
              </a:rPr>
              <a:t>Volatile</a:t>
            </a:r>
            <a:r>
              <a:rPr lang="en-GB" altLang="en-US" sz="2000" dirty="0">
                <a:latin typeface="Arial"/>
                <a:cs typeface="Arial"/>
              </a:rPr>
              <a:t> feed</a:t>
            </a:r>
            <a:r>
              <a:rPr lang="en-GB" altLang="en-US" sz="2000" dirty="0"/>
              <a:t>, fertiliser and energy prices </a:t>
            </a:r>
            <a:endParaRPr lang="en-GB" altLang="en-US" sz="2000" dirty="0">
              <a:cs typeface="Arial"/>
            </a:endParaRPr>
          </a:p>
          <a:p>
            <a:pPr marL="0" indent="0">
              <a:lnSpc>
                <a:spcPct val="110000"/>
              </a:lnSpc>
              <a:spcBef>
                <a:spcPts val="0"/>
              </a:spcBef>
              <a:spcAft>
                <a:spcPts val="0"/>
              </a:spcAft>
              <a:buNone/>
            </a:pPr>
            <a:r>
              <a:rPr lang="en-GB" sz="2000" dirty="0">
                <a:solidFill>
                  <a:srgbClr val="333399"/>
                </a:solidFill>
                <a:latin typeface="Arial Black"/>
                <a:cs typeface="Arial"/>
              </a:rPr>
              <a:t>Farm income </a:t>
            </a:r>
            <a:endParaRPr lang="en-GB" dirty="0"/>
          </a:p>
          <a:p>
            <a:pPr marL="0" indent="0">
              <a:lnSpc>
                <a:spcPct val="110000"/>
              </a:lnSpc>
              <a:spcBef>
                <a:spcPts val="0"/>
              </a:spcBef>
              <a:spcAft>
                <a:spcPts val="0"/>
              </a:spcAft>
              <a:buClr>
                <a:srgbClr val="333399"/>
              </a:buClr>
              <a:buFont typeface="Wingdings" panose="05000000000000000000" pitchFamily="2" charset="2"/>
              <a:buChar char="§"/>
            </a:pPr>
            <a:r>
              <a:rPr lang="en-GB" sz="2000" b="1" dirty="0">
                <a:latin typeface="Arial"/>
                <a:cs typeface="Arial"/>
              </a:rPr>
              <a:t>Volatile</a:t>
            </a:r>
            <a:r>
              <a:rPr lang="en-GB" sz="2000" dirty="0">
                <a:latin typeface="Arial"/>
                <a:cs typeface="Arial"/>
              </a:rPr>
              <a:t> production costs and milk prices = volatile EU dairy farm incomes</a:t>
            </a:r>
            <a:endParaRPr lang="en-GB" altLang="en-US" sz="2000" dirty="0">
              <a:latin typeface="Arial"/>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Environmental policy</a:t>
            </a:r>
            <a:r>
              <a:rPr lang="en-GB" altLang="en-US" sz="2000" dirty="0">
                <a:solidFill>
                  <a:srgbClr val="808080"/>
                </a:solidFill>
              </a:rPr>
              <a:t> </a:t>
            </a:r>
            <a:endParaRPr lang="en-GB" altLang="en-US" sz="2000" dirty="0">
              <a:solidFill>
                <a:srgbClr val="808080"/>
              </a:solidFil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Exerting an increasing influence over the EU dairy sector, whether e</a:t>
            </a:r>
            <a:r>
              <a:rPr lang="en-GB" sz="2000" dirty="0"/>
              <a:t>nacted at EU or MS level</a:t>
            </a:r>
            <a:endParaRPr lang="en-GB" altLang="en-US" sz="2000" dirty="0">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Disadvantaged regions </a:t>
            </a:r>
            <a:endParaRPr lang="en-GB" altLang="en-US" sz="2000" dirty="0">
              <a:solidFill>
                <a:srgbClr val="808080"/>
              </a:solidFil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Dairy farms in such regions face additional challenges relative to dairy farms generally</a:t>
            </a:r>
            <a:endParaRPr lang="en-GB" altLang="en-US" sz="2000" dirty="0">
              <a:cs typeface="Arial"/>
            </a:endParaRPr>
          </a:p>
          <a:p>
            <a:pPr eaLnBrk="1" hangingPunct="1">
              <a:lnSpc>
                <a:spcPct val="90000"/>
              </a:lnSpc>
              <a:spcBef>
                <a:spcPct val="0"/>
              </a:spcBef>
              <a:buClr>
                <a:srgbClr val="009999"/>
              </a:buClr>
              <a:buFont typeface="Wingdings" panose="05000000000000000000" pitchFamily="2" charset="2"/>
              <a:buChar char="§"/>
            </a:pPr>
            <a:endParaRPr lang="de-DE" altLang="en-US" sz="2000" dirty="0">
              <a:solidFill>
                <a:srgbClr val="808080"/>
              </a:solidFill>
              <a:latin typeface="Arial Black" panose="020B0A04020102020204" pitchFamily="34" charset="0"/>
            </a:endParaRPr>
          </a:p>
        </p:txBody>
      </p:sp>
      <p:sp>
        <p:nvSpPr>
          <p:cNvPr id="4100" name="Date Placeholder 3">
            <a:extLst>
              <a:ext uri="{FF2B5EF4-FFF2-40B4-BE49-F238E27FC236}">
                <a16:creationId xmlns:a16="http://schemas.microsoft.com/office/drawing/2014/main" id="{A4F03AFD-83D1-D31E-D607-98FC0CD96C03}"/>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CD08BFAA-E29A-D0BA-48F1-B2DFE568DF74}"/>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1270" name="Slide Number Placeholder 5">
            <a:extLst>
              <a:ext uri="{FF2B5EF4-FFF2-40B4-BE49-F238E27FC236}">
                <a16:creationId xmlns:a16="http://schemas.microsoft.com/office/drawing/2014/main" id="{58058A5D-E4A9-2681-9187-D5D98D2F713E}"/>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7A18911-B33E-4CAF-A814-F2A7F8C55733}" type="slidenum">
              <a:rPr lang="en-GB" altLang="en-US" sz="1200" smtClean="0">
                <a:solidFill>
                  <a:schemeClr val="bg1"/>
                </a:solidFill>
              </a:rPr>
              <a:pPr>
                <a:spcBef>
                  <a:spcPct val="0"/>
                </a:spcBef>
                <a:buFontTx/>
                <a:buNone/>
              </a:pPr>
              <a:t>7</a:t>
            </a:fld>
            <a:endParaRPr lang="en-GB" altLang="en-US" sz="1200">
              <a:solidFill>
                <a:schemeClr val="bg1"/>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AAA676D-D526-7ED1-B023-6FEC8B7807AE}"/>
              </a:ext>
            </a:extLst>
          </p:cNvPr>
          <p:cNvSpPr>
            <a:spLocks noGrp="1" noChangeArrowheads="1"/>
          </p:cNvSpPr>
          <p:nvPr>
            <p:ph type="title"/>
          </p:nvPr>
        </p:nvSpPr>
        <p:spPr>
          <a:xfrm>
            <a:off x="476875" y="924086"/>
            <a:ext cx="8229600" cy="792162"/>
          </a:xfrm>
        </p:spPr>
        <p:txBody>
          <a:bodyPr/>
          <a:lstStyle/>
          <a:p>
            <a:pPr algn="ctr"/>
            <a:r>
              <a:rPr lang="en-GB" altLang="en-US" sz="3000" dirty="0">
                <a:solidFill>
                  <a:schemeClr val="tx1"/>
                </a:solidFill>
                <a:latin typeface="Arial Black" panose="020B0A04020102020204" pitchFamily="34" charset="0"/>
              </a:rPr>
              <a:t>5. Prospects and challenges (1)</a:t>
            </a:r>
            <a:endParaRPr lang="en-GB" altLang="en-US" dirty="0">
              <a:solidFill>
                <a:schemeClr val="tx1"/>
              </a:solidFill>
            </a:endParaRPr>
          </a:p>
        </p:txBody>
      </p:sp>
      <p:sp>
        <p:nvSpPr>
          <p:cNvPr id="12291" name="Content Placeholder 2">
            <a:extLst>
              <a:ext uri="{FF2B5EF4-FFF2-40B4-BE49-F238E27FC236}">
                <a16:creationId xmlns:a16="http://schemas.microsoft.com/office/drawing/2014/main" id="{242ADC91-FE6B-1470-4B6A-BC6BA5C2B130}"/>
              </a:ext>
            </a:extLst>
          </p:cNvPr>
          <p:cNvSpPr>
            <a:spLocks noGrp="1" noChangeArrowheads="1"/>
          </p:cNvSpPr>
          <p:nvPr>
            <p:ph idx="1"/>
          </p:nvPr>
        </p:nvSpPr>
        <p:spPr>
          <a:xfrm>
            <a:off x="379021" y="1546101"/>
            <a:ext cx="8375650" cy="4392612"/>
          </a:xfrm>
        </p:spPr>
        <p:txBody>
          <a:bodyPr/>
          <a:lstStyle/>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Competitiveness</a:t>
            </a:r>
            <a:endParaRPr lang="en-GB" altLang="en-US" sz="2000" dirty="0">
              <a:solidFill>
                <a:srgbClr val="808080"/>
              </a:solidFil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Belgium, Denmark, Luxembourg, Ireland, the Netherlands and the UK are the most competitive countries </a:t>
            </a:r>
            <a:endParaRPr lang="en-GB" altLang="en-US" sz="2000" dirty="0">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Farm structures impact on competitive performance </a:t>
            </a:r>
            <a:endParaRPr lang="en-GB" altLang="en-US" sz="2000" dirty="0">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Opportunity cost of owned resources </a:t>
            </a:r>
            <a:endParaRPr lang="en-GB" altLang="en-US" sz="2000" dirty="0">
              <a:solidFill>
                <a:srgbClr val="808080"/>
              </a:solidFill>
              <a:latin typeface="Aria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Important consideration in longer-term competitiveness of the sector</a:t>
            </a:r>
            <a:endParaRPr lang="en-GB" altLang="en-US" sz="2000" dirty="0">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Incomes </a:t>
            </a:r>
            <a:endParaRPr lang="en-GB" altLang="en-US" sz="2000" dirty="0">
              <a:solidFill>
                <a:srgbClr val="808080"/>
              </a:solidFil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Specialised milk farms had higher incomes per annual work unit (AWU) than the average EU farm, but were not among the top 3 best performing farm types in recent years</a:t>
            </a:r>
            <a:endParaRPr lang="en-GB" altLang="en-US" sz="2000" dirty="0">
              <a:cs typeface="Arial"/>
            </a:endParaRPr>
          </a:p>
          <a:p>
            <a:pPr marL="0" indent="0" eaLnBrk="1" hangingPunct="1">
              <a:lnSpc>
                <a:spcPct val="110000"/>
              </a:lnSpc>
              <a:spcBef>
                <a:spcPts val="0"/>
              </a:spcBef>
              <a:spcAft>
                <a:spcPts val="0"/>
              </a:spcAft>
              <a:buClr>
                <a:srgbClr val="333399"/>
              </a:buClr>
              <a:buNone/>
            </a:pPr>
            <a:r>
              <a:rPr lang="en-GB" altLang="en-US" sz="2000" dirty="0">
                <a:solidFill>
                  <a:srgbClr val="333399"/>
                </a:solidFill>
                <a:latin typeface="Arial Black"/>
              </a:rPr>
              <a:t>Economic opportunities </a:t>
            </a:r>
            <a:endParaRPr lang="en-GB" altLang="en-US" sz="2000" dirty="0">
              <a:solidFill>
                <a:srgbClr val="808080"/>
              </a:solidFill>
              <a:latin typeface="Arial"/>
              <a:cs typeface="Arial"/>
            </a:endParaRPr>
          </a:p>
          <a:p>
            <a:pPr marL="0" indent="0">
              <a:lnSpc>
                <a:spcPct val="110000"/>
              </a:lnSpc>
              <a:spcBef>
                <a:spcPts val="0"/>
              </a:spcBef>
              <a:spcAft>
                <a:spcPts val="0"/>
              </a:spcAft>
              <a:buClr>
                <a:srgbClr val="333399"/>
              </a:buClr>
              <a:buFont typeface="Wingdings" panose="05000000000000000000" pitchFamily="2" charset="2"/>
              <a:buChar char="§"/>
            </a:pPr>
            <a:r>
              <a:rPr lang="en-GB" altLang="en-US" sz="2000" dirty="0"/>
              <a:t>New value added products, new markets, technology adoption, supply chain optimisation</a:t>
            </a:r>
            <a:endParaRPr lang="en-GB" altLang="en-US" sz="2000" dirty="0">
              <a:cs typeface="Arial"/>
            </a:endParaRPr>
          </a:p>
          <a:p>
            <a:pPr eaLnBrk="1" hangingPunct="1">
              <a:lnSpc>
                <a:spcPct val="90000"/>
              </a:lnSpc>
              <a:spcBef>
                <a:spcPct val="0"/>
              </a:spcBef>
              <a:buClr>
                <a:srgbClr val="333399"/>
              </a:buClr>
              <a:buFont typeface="Wingdings" panose="05000000000000000000" pitchFamily="2" charset="2"/>
              <a:buChar char="§"/>
            </a:pPr>
            <a:endParaRPr lang="en-GB" altLang="en-US" sz="2400" b="1" dirty="0">
              <a:solidFill>
                <a:srgbClr val="808080"/>
              </a:solidFill>
            </a:endParaRPr>
          </a:p>
          <a:p>
            <a:pPr eaLnBrk="1" hangingPunct="1">
              <a:lnSpc>
                <a:spcPct val="90000"/>
              </a:lnSpc>
              <a:spcBef>
                <a:spcPct val="0"/>
              </a:spcBef>
              <a:buClr>
                <a:srgbClr val="009999"/>
              </a:buClr>
              <a:buFont typeface="Wingdings" panose="05000000000000000000" pitchFamily="2" charset="2"/>
              <a:buChar char="§"/>
            </a:pPr>
            <a:endParaRPr lang="de-DE" altLang="en-US" sz="2400" dirty="0">
              <a:solidFill>
                <a:srgbClr val="808080"/>
              </a:solidFill>
              <a:latin typeface="Arial Black" panose="020B0A04020102020204" pitchFamily="34" charset="0"/>
            </a:endParaRPr>
          </a:p>
        </p:txBody>
      </p:sp>
      <p:sp>
        <p:nvSpPr>
          <p:cNvPr id="4100" name="Date Placeholder 3">
            <a:extLst>
              <a:ext uri="{FF2B5EF4-FFF2-40B4-BE49-F238E27FC236}">
                <a16:creationId xmlns:a16="http://schemas.microsoft.com/office/drawing/2014/main" id="{C79D066A-8276-7FF0-2B5A-9EC30CFC35D2}"/>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1C21018F-D687-DB74-7432-EACCEF24B98F}"/>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2294" name="Slide Number Placeholder 5">
            <a:extLst>
              <a:ext uri="{FF2B5EF4-FFF2-40B4-BE49-F238E27FC236}">
                <a16:creationId xmlns:a16="http://schemas.microsoft.com/office/drawing/2014/main" id="{CD00D6E7-D761-2B2F-A410-252F7641C1C6}"/>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B0F134-29E2-48EA-B8AD-16FDF90C7C9B}" type="slidenum">
              <a:rPr lang="en-GB" altLang="en-US" sz="1200" smtClean="0">
                <a:solidFill>
                  <a:schemeClr val="bg1"/>
                </a:solidFill>
              </a:rPr>
              <a:pPr>
                <a:spcBef>
                  <a:spcPct val="0"/>
                </a:spcBef>
                <a:buFontTx/>
                <a:buNone/>
              </a:pPr>
              <a:t>8</a:t>
            </a:fld>
            <a:endParaRPr lang="en-GB" altLang="en-US" sz="1200">
              <a:solidFill>
                <a:schemeClr val="bg1"/>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BCB2823-FBDF-C8CF-8A26-78E5A1E5D19E}"/>
              </a:ext>
            </a:extLst>
          </p:cNvPr>
          <p:cNvSpPr>
            <a:spLocks noGrp="1" noChangeArrowheads="1"/>
          </p:cNvSpPr>
          <p:nvPr>
            <p:ph type="title"/>
          </p:nvPr>
        </p:nvSpPr>
        <p:spPr>
          <a:xfrm>
            <a:off x="468313" y="838468"/>
            <a:ext cx="8229600" cy="792162"/>
          </a:xfrm>
        </p:spPr>
        <p:txBody>
          <a:bodyPr/>
          <a:lstStyle/>
          <a:p>
            <a:pPr algn="ctr"/>
            <a:r>
              <a:rPr lang="en-GB" altLang="en-US" sz="3000" dirty="0">
                <a:solidFill>
                  <a:schemeClr val="tx1"/>
                </a:solidFill>
                <a:latin typeface="Arial Black" panose="020B0A04020102020204" pitchFamily="34" charset="0"/>
              </a:rPr>
              <a:t>5. Prospects and challenges (2)</a:t>
            </a:r>
            <a:endParaRPr lang="en-GB" altLang="en-US" dirty="0">
              <a:solidFill>
                <a:schemeClr val="tx1"/>
              </a:solidFill>
            </a:endParaRPr>
          </a:p>
        </p:txBody>
      </p:sp>
      <p:sp>
        <p:nvSpPr>
          <p:cNvPr id="13315" name="Content Placeholder 2">
            <a:extLst>
              <a:ext uri="{FF2B5EF4-FFF2-40B4-BE49-F238E27FC236}">
                <a16:creationId xmlns:a16="http://schemas.microsoft.com/office/drawing/2014/main" id="{8FBF9B8A-FBED-8910-7D8A-997B3AD64939}"/>
              </a:ext>
            </a:extLst>
          </p:cNvPr>
          <p:cNvSpPr>
            <a:spLocks noGrp="1" noChangeArrowheads="1"/>
          </p:cNvSpPr>
          <p:nvPr>
            <p:ph idx="1"/>
          </p:nvPr>
        </p:nvSpPr>
        <p:spPr>
          <a:xfrm>
            <a:off x="310526" y="1497713"/>
            <a:ext cx="8606559" cy="4381067"/>
          </a:xfrm>
        </p:spPr>
        <p:txBody>
          <a:bodyPr/>
          <a:lstStyle/>
          <a:p>
            <a:pPr marL="0" indent="0" eaLnBrk="1" hangingPunct="1">
              <a:lnSpc>
                <a:spcPct val="90000"/>
              </a:lnSpc>
              <a:spcBef>
                <a:spcPct val="0"/>
              </a:spcBef>
              <a:buClr>
                <a:srgbClr val="333399"/>
              </a:buClr>
              <a:buNone/>
            </a:pPr>
            <a:r>
              <a:rPr lang="en-GB" altLang="en-US" sz="2000" dirty="0">
                <a:solidFill>
                  <a:srgbClr val="333399"/>
                </a:solidFill>
                <a:latin typeface="Arial Black"/>
              </a:rPr>
              <a:t>Economic challenges </a:t>
            </a:r>
            <a:endParaRPr lang="en-US" dirty="0">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Dairy farmers in a vulnerable "price taker" position in dairy supply chain </a:t>
            </a:r>
            <a:endParaRPr lang="en-GB" dirty="0">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Challenges compounded by lag in price transmission along the chain</a:t>
            </a:r>
            <a:endParaRPr lang="en-GB" dirty="0">
              <a:cs typeface="Arial"/>
            </a:endParaRPr>
          </a:p>
          <a:p>
            <a:pPr marL="0" indent="0" eaLnBrk="1" hangingPunct="1">
              <a:lnSpc>
                <a:spcPct val="90000"/>
              </a:lnSpc>
              <a:spcBef>
                <a:spcPct val="0"/>
              </a:spcBef>
              <a:buClr>
                <a:srgbClr val="333399"/>
              </a:buClr>
              <a:buNone/>
            </a:pPr>
            <a:endParaRPr lang="en-GB" altLang="en-US" sz="2000" dirty="0">
              <a:solidFill>
                <a:srgbClr val="333399"/>
              </a:solidFill>
              <a:latin typeface="Arial Black"/>
            </a:endParaRPr>
          </a:p>
          <a:p>
            <a:pPr marL="0" indent="0">
              <a:lnSpc>
                <a:spcPct val="90000"/>
              </a:lnSpc>
              <a:spcBef>
                <a:spcPct val="0"/>
              </a:spcBef>
              <a:buNone/>
            </a:pPr>
            <a:r>
              <a:rPr lang="en-GB" altLang="en-US" sz="2000" dirty="0">
                <a:solidFill>
                  <a:srgbClr val="333399"/>
                </a:solidFill>
                <a:latin typeface="Arial Black"/>
              </a:rPr>
              <a:t>Environmental opportunities  </a:t>
            </a:r>
            <a:endParaRPr lang="en-GB" altLang="en-US" sz="2000" dirty="0">
              <a:solidFill>
                <a:srgbClr val="333399"/>
              </a:solidFill>
              <a:latin typeface="Arial Black"/>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Renewables, circularity, certification and labelling, sustainable feeds and pasture</a:t>
            </a:r>
            <a:endParaRPr lang="en-GB" dirty="0"/>
          </a:p>
          <a:p>
            <a:pPr marL="0" indent="0" eaLnBrk="1" hangingPunct="1">
              <a:lnSpc>
                <a:spcPct val="90000"/>
              </a:lnSpc>
              <a:spcBef>
                <a:spcPct val="0"/>
              </a:spcBef>
              <a:buClr>
                <a:srgbClr val="333399"/>
              </a:buClr>
              <a:buNone/>
            </a:pPr>
            <a:endParaRPr lang="en-GB" altLang="en-US" sz="2000" dirty="0">
              <a:solidFill>
                <a:srgbClr val="333399"/>
              </a:solidFill>
              <a:latin typeface="Arial Black"/>
            </a:endParaRPr>
          </a:p>
          <a:p>
            <a:pPr marL="0" indent="0">
              <a:lnSpc>
                <a:spcPct val="90000"/>
              </a:lnSpc>
              <a:spcBef>
                <a:spcPct val="0"/>
              </a:spcBef>
              <a:buNone/>
            </a:pPr>
            <a:r>
              <a:rPr lang="en-GB" altLang="en-US" sz="2000" dirty="0">
                <a:solidFill>
                  <a:srgbClr val="333399"/>
                </a:solidFill>
                <a:latin typeface="Arial Black"/>
              </a:rPr>
              <a:t>Environmental challenges </a:t>
            </a:r>
            <a:endParaRPr lang="en-GB" altLang="en-US" sz="2000" dirty="0">
              <a:solidFill>
                <a:srgbClr val="333399"/>
              </a:solidFill>
              <a:latin typeface="Arial Black"/>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Nutrient surpluses, GHG emissions, water, biodiversity</a:t>
            </a:r>
          </a:p>
          <a:p>
            <a:pPr marL="0" indent="0" eaLnBrk="1" hangingPunct="1">
              <a:lnSpc>
                <a:spcPct val="90000"/>
              </a:lnSpc>
              <a:spcBef>
                <a:spcPct val="0"/>
              </a:spcBef>
              <a:buClr>
                <a:srgbClr val="333399"/>
              </a:buClr>
              <a:buNone/>
            </a:pPr>
            <a:endParaRPr lang="en-GB" altLang="en-US" sz="2000" dirty="0">
              <a:solidFill>
                <a:srgbClr val="333399"/>
              </a:solidFill>
              <a:latin typeface="Arial Black"/>
            </a:endParaRPr>
          </a:p>
          <a:p>
            <a:pPr marL="0" indent="0">
              <a:lnSpc>
                <a:spcPct val="90000"/>
              </a:lnSpc>
              <a:spcBef>
                <a:spcPct val="0"/>
              </a:spcBef>
              <a:buNone/>
            </a:pPr>
            <a:r>
              <a:rPr lang="en-GB" altLang="en-US" sz="2000" dirty="0">
                <a:solidFill>
                  <a:srgbClr val="333399"/>
                </a:solidFill>
                <a:latin typeface="Arial Black"/>
              </a:rPr>
              <a:t>Social opportunities </a:t>
            </a:r>
            <a:endParaRPr lang="en-GB" altLang="en-US" sz="2000" dirty="0">
              <a:solidFill>
                <a:srgbClr val="333399"/>
              </a:solidFill>
              <a:latin typeface="Arial Black"/>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Local markets, social sustainability initiatives, consumer education, gender equality</a:t>
            </a:r>
          </a:p>
          <a:p>
            <a:pPr marL="0" indent="0" eaLnBrk="1" hangingPunct="1">
              <a:lnSpc>
                <a:spcPct val="90000"/>
              </a:lnSpc>
              <a:spcBef>
                <a:spcPct val="0"/>
              </a:spcBef>
              <a:buClr>
                <a:srgbClr val="333399"/>
              </a:buClr>
              <a:buNone/>
            </a:pPr>
            <a:endParaRPr lang="en-GB" altLang="en-US" sz="2000" dirty="0">
              <a:solidFill>
                <a:srgbClr val="333399"/>
              </a:solidFill>
              <a:latin typeface="Arial Black"/>
            </a:endParaRPr>
          </a:p>
          <a:p>
            <a:pPr marL="0" indent="0">
              <a:lnSpc>
                <a:spcPct val="90000"/>
              </a:lnSpc>
              <a:spcBef>
                <a:spcPct val="0"/>
              </a:spcBef>
              <a:buNone/>
            </a:pPr>
            <a:r>
              <a:rPr lang="en-GB" altLang="en-US" sz="2000" dirty="0">
                <a:solidFill>
                  <a:srgbClr val="333399"/>
                </a:solidFill>
                <a:latin typeface="Arial Black"/>
              </a:rPr>
              <a:t>Social challenges </a:t>
            </a:r>
            <a:endParaRPr lang="en-GB" altLang="en-US" sz="2000" dirty="0">
              <a:solidFill>
                <a:srgbClr val="333399"/>
              </a:solidFill>
              <a:latin typeface="Arial Black"/>
              <a:cs typeface="Arial"/>
            </a:endParaRPr>
          </a:p>
          <a:p>
            <a:pPr>
              <a:lnSpc>
                <a:spcPct val="90000"/>
              </a:lnSpc>
              <a:spcBef>
                <a:spcPct val="0"/>
              </a:spcBef>
              <a:buClr>
                <a:srgbClr val="333399"/>
              </a:buClr>
              <a:buFont typeface="Wingdings" panose="05000000000000000000" pitchFamily="2" charset="2"/>
              <a:buChar char="§"/>
            </a:pPr>
            <a:r>
              <a:rPr lang="en-GB" altLang="en-US" sz="2000" dirty="0">
                <a:cs typeface="Arial"/>
              </a:rPr>
              <a:t>Animal welfare, work-life balance, availability of labour, generational renewal</a:t>
            </a:r>
          </a:p>
        </p:txBody>
      </p:sp>
      <p:sp>
        <p:nvSpPr>
          <p:cNvPr id="4100" name="Date Placeholder 3">
            <a:extLst>
              <a:ext uri="{FF2B5EF4-FFF2-40B4-BE49-F238E27FC236}">
                <a16:creationId xmlns:a16="http://schemas.microsoft.com/office/drawing/2014/main" id="{55BE50F5-C47D-3C09-20FC-E043FFBF7F6F}"/>
              </a:ext>
            </a:extLst>
          </p:cNvPr>
          <p:cNvSpPr>
            <a:spLocks noGrp="1"/>
          </p:cNvSpPr>
          <p:nvPr>
            <p:ph type="dt" sz="quarter" idx="10"/>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dirty="0"/>
              <a:t>07/12/2023</a:t>
            </a:r>
          </a:p>
        </p:txBody>
      </p:sp>
      <p:sp>
        <p:nvSpPr>
          <p:cNvPr id="4101" name="Footer Placeholder 4">
            <a:extLst>
              <a:ext uri="{FF2B5EF4-FFF2-40B4-BE49-F238E27FC236}">
                <a16:creationId xmlns:a16="http://schemas.microsoft.com/office/drawing/2014/main" id="{9D2FCBFA-B11B-19FF-1FA8-CF789146F6A1}"/>
              </a:ext>
            </a:extLst>
          </p:cNvPr>
          <p:cNvSpPr>
            <a:spLocks noGrp="1"/>
          </p:cNvSpPr>
          <p:nvPr>
            <p:ph type="ftr" sz="quarter" idx="11"/>
          </p:nvPr>
        </p:nvSpPr>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r>
              <a:rPr lang="en-GB" altLang="en-US" sz="1200">
                <a:solidFill>
                  <a:schemeClr val="bg1"/>
                </a:solidFill>
              </a:rPr>
              <a:t>Presentation for the Committee on </a:t>
            </a:r>
            <a:r>
              <a:rPr lang="en-US" altLang="en-US" sz="1200">
                <a:solidFill>
                  <a:schemeClr val="bg1"/>
                </a:solidFill>
              </a:rPr>
              <a:t>Agriculture and Rural Development </a:t>
            </a:r>
          </a:p>
          <a:p>
            <a:pPr eaLnBrk="1" hangingPunct="1">
              <a:defRPr/>
            </a:pPr>
            <a:r>
              <a:rPr lang="en-US" altLang="en-US" sz="1200">
                <a:solidFill>
                  <a:schemeClr val="bg1"/>
                </a:solidFill>
              </a:rPr>
              <a:t>(AGRI Committee)</a:t>
            </a:r>
          </a:p>
          <a:p>
            <a:pPr eaLnBrk="1" hangingPunct="1">
              <a:defRPr/>
            </a:pPr>
            <a:endParaRPr lang="en-GB" altLang="en-US" sz="1200">
              <a:solidFill>
                <a:schemeClr val="bg1"/>
              </a:solidFill>
            </a:endParaRPr>
          </a:p>
        </p:txBody>
      </p:sp>
      <p:sp>
        <p:nvSpPr>
          <p:cNvPr id="13318" name="Slide Number Placeholder 5">
            <a:extLst>
              <a:ext uri="{FF2B5EF4-FFF2-40B4-BE49-F238E27FC236}">
                <a16:creationId xmlns:a16="http://schemas.microsoft.com/office/drawing/2014/main" id="{6BAF1AD1-A9FE-3D1C-E8AB-5769CC9E341F}"/>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3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2F205A7-4DBA-41D7-80C3-0E6B546C4D29}" type="slidenum">
              <a:rPr lang="en-GB" altLang="en-US" sz="1200" smtClean="0">
                <a:solidFill>
                  <a:schemeClr val="bg1"/>
                </a:solidFill>
              </a:rPr>
              <a:pPr>
                <a:spcBef>
                  <a:spcPct val="0"/>
                </a:spcBef>
                <a:buFontTx/>
                <a:buNone/>
              </a:pPr>
              <a:t>9</a:t>
            </a:fld>
            <a:endParaRPr lang="en-GB" altLang="en-US" sz="1200">
              <a:solidFill>
                <a:schemeClr val="bg1"/>
              </a:solidFill>
            </a:endParaRP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4F56EB091FDA43BE91B0C602FAABF7" ma:contentTypeVersion="5" ma:contentTypeDescription="Een nieuw document maken." ma:contentTypeScope="" ma:versionID="1ddac0ddc45ec67181c41145236a78ed">
  <xsd:schema xmlns:xsd="http://www.w3.org/2001/XMLSchema" xmlns:xs="http://www.w3.org/2001/XMLSchema" xmlns:p="http://schemas.microsoft.com/office/2006/metadata/properties" xmlns:ns2="ff2e50b5-202c-43b5-b368-b774acf7e6ba" xmlns:ns3="2b757ef9-acb5-4f57-8a7f-846972aaaf48" targetNamespace="http://schemas.microsoft.com/office/2006/metadata/properties" ma:root="true" ma:fieldsID="d72d640beb649d5f0a58003167fa32fb" ns2:_="" ns3:_="">
    <xsd:import namespace="ff2e50b5-202c-43b5-b368-b774acf7e6ba"/>
    <xsd:import namespace="2b757ef9-acb5-4f57-8a7f-846972aaaf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2e50b5-202c-43b5-b368-b774acf7e6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757ef9-acb5-4f57-8a7f-846972aaaf48"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3DD6D6-77E5-4C2B-BD0D-FB14398EE062}">
  <ds:schemaRefs>
    <ds:schemaRef ds:uri="http://purl.org/dc/terms/"/>
    <ds:schemaRef ds:uri="2b757ef9-acb5-4f57-8a7f-846972aaaf48"/>
    <ds:schemaRef ds:uri="http://schemas.microsoft.com/office/2006/documentManagement/types"/>
    <ds:schemaRef ds:uri="ff2e50b5-202c-43b5-b368-b774acf7e6ba"/>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7504811-E26A-4EBB-8720-09AAB5923E51}">
  <ds:schemaRefs>
    <ds:schemaRef ds:uri="2b757ef9-acb5-4f57-8a7f-846972aaaf48"/>
    <ds:schemaRef ds:uri="ff2e50b5-202c-43b5-b368-b774acf7e6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CB575B6-AB4E-4719-AF33-3AA9CE067F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TotalTime>
  <Words>1503</Words>
  <Application>Microsoft Office PowerPoint</Application>
  <PresentationFormat>On-screen Show (4:3)</PresentationFormat>
  <Paragraphs>214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Myriad Pro</vt:lpstr>
      <vt:lpstr>Wingdings</vt:lpstr>
      <vt:lpstr>Default Design</vt:lpstr>
      <vt:lpstr>DEVELOPMENT OF MILK PRODUCTION IN EUROPE AFTER THE END OF  MILK QUOTAS IP/B/AGRI/IC/2023-010</vt:lpstr>
      <vt:lpstr>Structure of the Presentation</vt:lpstr>
      <vt:lpstr>1. Aim and approach</vt:lpstr>
      <vt:lpstr>2. Context</vt:lpstr>
      <vt:lpstr>3. Structure and functioning of the sector (1)</vt:lpstr>
      <vt:lpstr>3. Structure and functioning of the sector (2)</vt:lpstr>
      <vt:lpstr>4. Dynamics in the post-quota period</vt:lpstr>
      <vt:lpstr>5. Prospects and challenges (1)</vt:lpstr>
      <vt:lpstr>5. Prospects and challenges (2)</vt:lpstr>
      <vt:lpstr>6. Policy interventions</vt:lpstr>
      <vt:lpstr>7. Conclusions and recommendations (1)</vt:lpstr>
      <vt:lpstr>7. Conclusions and recommendations (2)</vt:lpstr>
      <vt:lpstr>7. Conclusions and recommendations (3)</vt:lpstr>
      <vt:lpstr>7. Conclusions and recommendations (4)</vt:lpstr>
    </vt:vector>
  </TitlesOfParts>
  <Company>OPOCE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Markus J. Prutsch</dc:creator>
  <cp:lastModifiedBy>Gonzalez Martinez, Ana</cp:lastModifiedBy>
  <cp:revision>2</cp:revision>
  <cp:lastPrinted>2014-08-26T12:23:50Z</cp:lastPrinted>
  <dcterms:created xsi:type="dcterms:W3CDTF">2009-07-06T12:22:53Z</dcterms:created>
  <dcterms:modified xsi:type="dcterms:W3CDTF">2023-11-27T09:21:10Z</dcterms:modified>
</cp:coreProperties>
</file>