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46" r:id="rId2"/>
    <p:sldId id="353" r:id="rId3"/>
    <p:sldId id="375" r:id="rId4"/>
    <p:sldId id="349" r:id="rId5"/>
    <p:sldId id="370" r:id="rId6"/>
    <p:sldId id="371" r:id="rId7"/>
    <p:sldId id="352" r:id="rId8"/>
    <p:sldId id="372" r:id="rId9"/>
    <p:sldId id="347" r:id="rId10"/>
    <p:sldId id="348" r:id="rId11"/>
    <p:sldId id="350" r:id="rId12"/>
    <p:sldId id="373" r:id="rId13"/>
    <p:sldId id="361" r:id="rId14"/>
    <p:sldId id="351" r:id="rId15"/>
  </p:sldIdLst>
  <p:sldSz cx="9144000" cy="6858000" type="screen4x3"/>
  <p:notesSz cx="6670675" cy="9875838"/>
  <p:defaultTextStyle>
    <a:defPPr>
      <a:defRPr lang="en-GB"/>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53" autoAdjust="0"/>
    <p:restoredTop sz="93952" autoAdjust="0"/>
  </p:normalViewPr>
  <p:slideViewPr>
    <p:cSldViewPr>
      <p:cViewPr varScale="1">
        <p:scale>
          <a:sx n="99" d="100"/>
          <a:sy n="99" d="100"/>
        </p:scale>
        <p:origin x="1566" y="18"/>
      </p:cViewPr>
      <p:guideLst>
        <p:guide orient="horz" pos="2160"/>
        <p:guide pos="2880"/>
      </p:guideLst>
    </p:cSldViewPr>
  </p:slideViewPr>
  <p:outlineViewPr>
    <p:cViewPr>
      <p:scale>
        <a:sx n="33" d="100"/>
        <a:sy n="33" d="100"/>
      </p:scale>
      <p:origin x="0" y="1055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026" y="-210"/>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2D795DA-D3E5-5ED4-C38F-5F6E2C874F99}"/>
              </a:ext>
            </a:extLst>
          </p:cNvPr>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7171" name="Rectangle 3">
            <a:extLst>
              <a:ext uri="{FF2B5EF4-FFF2-40B4-BE49-F238E27FC236}">
                <a16:creationId xmlns:a16="http://schemas.microsoft.com/office/drawing/2014/main" id="{F5E8E301-EF9A-E6DB-62B3-0B80D62856C7}"/>
              </a:ext>
            </a:extLst>
          </p:cNvPr>
          <p:cNvSpPr>
            <a:spLocks noGrp="1" noChangeArrowheads="1"/>
          </p:cNvSpPr>
          <p:nvPr>
            <p:ph type="dt" sz="quarter" idx="1"/>
          </p:nvPr>
        </p:nvSpPr>
        <p:spPr bwMode="auto">
          <a:xfrm>
            <a:off x="377825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GB"/>
          </a:p>
        </p:txBody>
      </p:sp>
      <p:sp>
        <p:nvSpPr>
          <p:cNvPr id="7172" name="Rectangle 4">
            <a:extLst>
              <a:ext uri="{FF2B5EF4-FFF2-40B4-BE49-F238E27FC236}">
                <a16:creationId xmlns:a16="http://schemas.microsoft.com/office/drawing/2014/main" id="{C9139C9E-8430-1A20-A250-0CF4D847CF48}"/>
              </a:ext>
            </a:extLst>
          </p:cNvPr>
          <p:cNvSpPr>
            <a:spLocks noGrp="1" noChangeArrowheads="1"/>
          </p:cNvSpPr>
          <p:nvPr>
            <p:ph type="ftr" sz="quarter" idx="2"/>
          </p:nvPr>
        </p:nvSpPr>
        <p:spPr bwMode="auto">
          <a:xfrm>
            <a:off x="0" y="9380538"/>
            <a:ext cx="2890838"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7173" name="Rectangle 5">
            <a:extLst>
              <a:ext uri="{FF2B5EF4-FFF2-40B4-BE49-F238E27FC236}">
                <a16:creationId xmlns:a16="http://schemas.microsoft.com/office/drawing/2014/main" id="{C1B8CFD6-0604-97F9-B7F7-A0C544A04851}"/>
              </a:ext>
            </a:extLst>
          </p:cNvPr>
          <p:cNvSpPr>
            <a:spLocks noGrp="1" noChangeArrowheads="1"/>
          </p:cNvSpPr>
          <p:nvPr>
            <p:ph type="sldNum" sz="quarter" idx="3"/>
          </p:nvPr>
        </p:nvSpPr>
        <p:spPr bwMode="auto">
          <a:xfrm>
            <a:off x="3778250" y="9380538"/>
            <a:ext cx="2890838"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A7697BC-8EC1-CC4A-9707-A1A982AE07C2}"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D497D5-250C-1C87-001F-F7B1339B73ED}"/>
              </a:ext>
            </a:extLst>
          </p:cNvPr>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6147" name="Rectangle 3">
            <a:extLst>
              <a:ext uri="{FF2B5EF4-FFF2-40B4-BE49-F238E27FC236}">
                <a16:creationId xmlns:a16="http://schemas.microsoft.com/office/drawing/2014/main" id="{6EB75798-8DED-529E-10B2-BA74604352D2}"/>
              </a:ext>
            </a:extLst>
          </p:cNvPr>
          <p:cNvSpPr>
            <a:spLocks noGrp="1" noChangeArrowheads="1"/>
          </p:cNvSpPr>
          <p:nvPr>
            <p:ph type="dt" idx="1"/>
          </p:nvPr>
        </p:nvSpPr>
        <p:spPr bwMode="auto">
          <a:xfrm>
            <a:off x="377825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GB"/>
          </a:p>
        </p:txBody>
      </p:sp>
      <p:sp>
        <p:nvSpPr>
          <p:cNvPr id="3076" name="Rectangle 4">
            <a:extLst>
              <a:ext uri="{FF2B5EF4-FFF2-40B4-BE49-F238E27FC236}">
                <a16:creationId xmlns:a16="http://schemas.microsoft.com/office/drawing/2014/main" id="{BF48AE4E-2626-61A0-B52D-8C7ECAC8B370}"/>
              </a:ext>
            </a:extLst>
          </p:cNvPr>
          <p:cNvSpPr>
            <a:spLocks noGrp="1" noRot="1" noChangeAspect="1" noChangeArrowheads="1" noTextEdit="1"/>
          </p:cNvSpPr>
          <p:nvPr>
            <p:ph type="sldImg" idx="2"/>
          </p:nvPr>
        </p:nvSpPr>
        <p:spPr bwMode="auto">
          <a:xfrm>
            <a:off x="865188" y="739775"/>
            <a:ext cx="4940300" cy="3705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3A873038-3378-977B-5897-63F5354D4086}"/>
              </a:ext>
            </a:extLst>
          </p:cNvPr>
          <p:cNvSpPr>
            <a:spLocks noGrp="1" noChangeArrowheads="1"/>
          </p:cNvSpPr>
          <p:nvPr>
            <p:ph type="body" sz="quarter" idx="3"/>
          </p:nvPr>
        </p:nvSpPr>
        <p:spPr bwMode="auto">
          <a:xfrm>
            <a:off x="666750" y="4691063"/>
            <a:ext cx="53371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a:extLst>
              <a:ext uri="{FF2B5EF4-FFF2-40B4-BE49-F238E27FC236}">
                <a16:creationId xmlns:a16="http://schemas.microsoft.com/office/drawing/2014/main" id="{B00F76D5-2BAF-D73B-DE14-B17E1F9C9ABB}"/>
              </a:ext>
            </a:extLst>
          </p:cNvPr>
          <p:cNvSpPr>
            <a:spLocks noGrp="1" noChangeArrowheads="1"/>
          </p:cNvSpPr>
          <p:nvPr>
            <p:ph type="ftr" sz="quarter" idx="4"/>
          </p:nvPr>
        </p:nvSpPr>
        <p:spPr bwMode="auto">
          <a:xfrm>
            <a:off x="0" y="9380538"/>
            <a:ext cx="2890838"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6151" name="Rectangle 7">
            <a:extLst>
              <a:ext uri="{FF2B5EF4-FFF2-40B4-BE49-F238E27FC236}">
                <a16:creationId xmlns:a16="http://schemas.microsoft.com/office/drawing/2014/main" id="{0017E5B8-9BBA-CECA-0303-49D34FF083B7}"/>
              </a:ext>
            </a:extLst>
          </p:cNvPr>
          <p:cNvSpPr>
            <a:spLocks noGrp="1" noChangeArrowheads="1"/>
          </p:cNvSpPr>
          <p:nvPr>
            <p:ph type="sldNum" sz="quarter" idx="5"/>
          </p:nvPr>
        </p:nvSpPr>
        <p:spPr bwMode="auto">
          <a:xfrm>
            <a:off x="3778250" y="9380538"/>
            <a:ext cx="2890838"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EFCB1AF-B0A0-6C41-BE44-0226C438AD70}"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FCB1AF-B0A0-6C41-BE44-0226C438AD70}" type="slidenum">
              <a:rPr lang="en-GB" altLang="en-US" smtClean="0"/>
              <a:pPr/>
              <a:t>2</a:t>
            </a:fld>
            <a:endParaRPr lang="en-GB" altLang="en-US"/>
          </a:p>
        </p:txBody>
      </p:sp>
    </p:spTree>
    <p:extLst>
      <p:ext uri="{BB962C8B-B14F-4D97-AF65-F5344CB8AC3E}">
        <p14:creationId xmlns:p14="http://schemas.microsoft.com/office/powerpoint/2010/main" val="294661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FCB1AF-B0A0-6C41-BE44-0226C438AD70}" type="slidenum">
              <a:rPr lang="en-GB" altLang="en-US" smtClean="0"/>
              <a:pPr/>
              <a:t>3</a:t>
            </a:fld>
            <a:endParaRPr lang="en-GB" altLang="en-US"/>
          </a:p>
        </p:txBody>
      </p:sp>
    </p:spTree>
    <p:extLst>
      <p:ext uri="{BB962C8B-B14F-4D97-AF65-F5344CB8AC3E}">
        <p14:creationId xmlns:p14="http://schemas.microsoft.com/office/powerpoint/2010/main" val="346153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FCB1AF-B0A0-6C41-BE44-0226C438AD70}" type="slidenum">
              <a:rPr lang="en-GB" altLang="en-US" smtClean="0"/>
              <a:pPr/>
              <a:t>9</a:t>
            </a:fld>
            <a:endParaRPr lang="en-GB" altLang="en-US"/>
          </a:p>
        </p:txBody>
      </p:sp>
    </p:spTree>
    <p:extLst>
      <p:ext uri="{BB962C8B-B14F-4D97-AF65-F5344CB8AC3E}">
        <p14:creationId xmlns:p14="http://schemas.microsoft.com/office/powerpoint/2010/main" val="186968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FCB1AF-B0A0-6C41-BE44-0226C438AD70}" type="slidenum">
              <a:rPr lang="en-GB" altLang="en-US" smtClean="0"/>
              <a:pPr/>
              <a:t>10</a:t>
            </a:fld>
            <a:endParaRPr lang="en-GB" altLang="en-US"/>
          </a:p>
        </p:txBody>
      </p:sp>
    </p:spTree>
    <p:extLst>
      <p:ext uri="{BB962C8B-B14F-4D97-AF65-F5344CB8AC3E}">
        <p14:creationId xmlns:p14="http://schemas.microsoft.com/office/powerpoint/2010/main" val="246567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66CB24-141A-0C49-960F-1DD7B42FEE99}" type="slidenum">
              <a:rPr lang="en-GB" altLang="en-US" smtClean="0"/>
              <a:pPr/>
              <a:t>14</a:t>
            </a:fld>
            <a:endParaRPr lang="en-GB" altLang="en-US"/>
          </a:p>
        </p:txBody>
      </p:sp>
    </p:spTree>
    <p:extLst>
      <p:ext uri="{BB962C8B-B14F-4D97-AF65-F5344CB8AC3E}">
        <p14:creationId xmlns:p14="http://schemas.microsoft.com/office/powerpoint/2010/main" val="107575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7">
            <a:extLst>
              <a:ext uri="{FF2B5EF4-FFF2-40B4-BE49-F238E27FC236}">
                <a16:creationId xmlns:a16="http://schemas.microsoft.com/office/drawing/2014/main" id="{49128049-EEC6-DD31-A64A-E198ABC3EB8A}"/>
              </a:ext>
            </a:extLst>
          </p:cNvPr>
          <p:cNvSpPr>
            <a:spLocks noGrp="1" noChangeArrowheads="1"/>
          </p:cNvSpPr>
          <p:nvPr>
            <p:ph type="dt" sz="half" idx="10"/>
          </p:nvPr>
        </p:nvSpPr>
        <p:spPr/>
        <p:txBody>
          <a:bodyPr/>
          <a:lstStyle>
            <a:lvl1pPr>
              <a:defRPr/>
            </a:lvl1pPr>
          </a:lstStyle>
          <a:p>
            <a:pPr>
              <a:defRPr/>
            </a:pPr>
            <a:r>
              <a:rPr lang="hu-HU"/>
              <a:t>28/05/2015</a:t>
            </a:r>
            <a:endParaRPr lang="en-GB"/>
          </a:p>
        </p:txBody>
      </p:sp>
      <p:sp>
        <p:nvSpPr>
          <p:cNvPr id="5" name="Rectangle 18">
            <a:extLst>
              <a:ext uri="{FF2B5EF4-FFF2-40B4-BE49-F238E27FC236}">
                <a16:creationId xmlns:a16="http://schemas.microsoft.com/office/drawing/2014/main" id="{29762A00-A8BF-0A27-9EE0-283DF18B0276}"/>
              </a:ext>
            </a:extLst>
          </p:cNvPr>
          <p:cNvSpPr>
            <a:spLocks noGrp="1" noChangeArrowheads="1"/>
          </p:cNvSpPr>
          <p:nvPr>
            <p:ph type="ftr" sz="quarter" idx="11"/>
          </p:nvPr>
        </p:nvSpPr>
        <p:spPr/>
        <p:txBody>
          <a:bodyPr/>
          <a:lstStyle>
            <a:lvl1pPr>
              <a:defRPr/>
            </a:lvl1pPr>
          </a:lstStyle>
          <a:p>
            <a:pPr>
              <a:defRPr/>
            </a:pPr>
            <a:r>
              <a:rPr lang="en-GB"/>
              <a:t>Presentation for the Committee on </a:t>
            </a:r>
            <a:r>
              <a:rPr lang="fr-FR"/>
              <a:t>Agriculture and Rural </a:t>
            </a:r>
            <a:r>
              <a:rPr lang="fr-FR" err="1"/>
              <a:t>Development</a:t>
            </a:r>
            <a:endParaRPr lang="en-GB"/>
          </a:p>
        </p:txBody>
      </p:sp>
      <p:sp>
        <p:nvSpPr>
          <p:cNvPr id="6" name="Rectangle 19">
            <a:extLst>
              <a:ext uri="{FF2B5EF4-FFF2-40B4-BE49-F238E27FC236}">
                <a16:creationId xmlns:a16="http://schemas.microsoft.com/office/drawing/2014/main" id="{041CDA69-7154-FEB9-5588-03AFD52BB6D5}"/>
              </a:ext>
            </a:extLst>
          </p:cNvPr>
          <p:cNvSpPr>
            <a:spLocks noGrp="1" noChangeArrowheads="1"/>
          </p:cNvSpPr>
          <p:nvPr>
            <p:ph type="sldNum" sz="quarter" idx="12"/>
          </p:nvPr>
        </p:nvSpPr>
        <p:spPr/>
        <p:txBody>
          <a:bodyPr/>
          <a:lstStyle>
            <a:lvl1pPr>
              <a:defRPr/>
            </a:lvl1pPr>
          </a:lstStyle>
          <a:p>
            <a:fld id="{CA23BD66-1DEA-114D-AEEE-99253405F7A4}" type="slidenum">
              <a:rPr lang="en-GB" altLang="en-US"/>
              <a:pPr/>
              <a:t>‹#›</a:t>
            </a:fld>
            <a:endParaRPr lang="en-GB" altLang="en-US"/>
          </a:p>
        </p:txBody>
      </p:sp>
    </p:spTree>
    <p:extLst>
      <p:ext uri="{BB962C8B-B14F-4D97-AF65-F5344CB8AC3E}">
        <p14:creationId xmlns:p14="http://schemas.microsoft.com/office/powerpoint/2010/main" val="2566777070"/>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PP03">
            <a:extLst>
              <a:ext uri="{FF2B5EF4-FFF2-40B4-BE49-F238E27FC236}">
                <a16:creationId xmlns:a16="http://schemas.microsoft.com/office/drawing/2014/main" id="{D496A6B7-E6FE-ED08-CE0E-E81194C7442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r="43185"/>
          <a:stretch>
            <a:fillRect/>
          </a:stretch>
        </p:blipFill>
        <p:spPr bwMode="auto">
          <a:xfrm>
            <a:off x="0" y="6456363"/>
            <a:ext cx="270033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CB8E80D0-A17E-9662-9952-7E93EE0BBADD}"/>
              </a:ext>
            </a:extLst>
          </p:cNvPr>
          <p:cNvSpPr>
            <a:spLocks noGrp="1" noChangeArrowheads="1"/>
          </p:cNvSpPr>
          <p:nvPr>
            <p:ph type="title"/>
          </p:nvPr>
        </p:nvSpPr>
        <p:spPr bwMode="auto">
          <a:xfrm>
            <a:off x="468313" y="1196975"/>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8" name="Rectangle 3">
            <a:extLst>
              <a:ext uri="{FF2B5EF4-FFF2-40B4-BE49-F238E27FC236}">
                <a16:creationId xmlns:a16="http://schemas.microsoft.com/office/drawing/2014/main" id="{FDDD044E-1DDC-8316-C08A-563D0A0AB262}"/>
              </a:ext>
            </a:extLst>
          </p:cNvPr>
          <p:cNvSpPr>
            <a:spLocks noGrp="1" noChangeArrowheads="1"/>
          </p:cNvSpPr>
          <p:nvPr>
            <p:ph type="body" idx="1"/>
          </p:nvPr>
        </p:nvSpPr>
        <p:spPr bwMode="auto">
          <a:xfrm>
            <a:off x="468313" y="2276475"/>
            <a:ext cx="82296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9" name="Picture 16" descr="PP03">
            <a:extLst>
              <a:ext uri="{FF2B5EF4-FFF2-40B4-BE49-F238E27FC236}">
                <a16:creationId xmlns:a16="http://schemas.microsoft.com/office/drawing/2014/main" id="{7FA0056D-B0BE-712C-1E3C-C9DB25137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3185"/>
          <a:stretch>
            <a:fillRect/>
          </a:stretch>
        </p:blipFill>
        <p:spPr bwMode="auto">
          <a:xfrm>
            <a:off x="0" y="33338"/>
            <a:ext cx="558006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Rectangle 17">
            <a:extLst>
              <a:ext uri="{FF2B5EF4-FFF2-40B4-BE49-F238E27FC236}">
                <a16:creationId xmlns:a16="http://schemas.microsoft.com/office/drawing/2014/main" id="{9D068FED-EC1B-D398-466B-484023CF98A7}"/>
              </a:ext>
            </a:extLst>
          </p:cNvPr>
          <p:cNvSpPr>
            <a:spLocks noGrp="1" noChangeArrowheads="1"/>
          </p:cNvSpPr>
          <p:nvPr>
            <p:ph type="dt" sz="half" idx="2"/>
          </p:nvPr>
        </p:nvSpPr>
        <p:spPr bwMode="auto">
          <a:xfrm>
            <a:off x="1619250" y="6462713"/>
            <a:ext cx="1008063" cy="395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a:latin typeface="Arial" charset="0"/>
                <a:cs typeface="+mn-cs"/>
              </a:defRPr>
            </a:lvl1pPr>
          </a:lstStyle>
          <a:p>
            <a:pPr>
              <a:defRPr/>
            </a:pPr>
            <a:r>
              <a:rPr lang="hu-HU"/>
              <a:t>28/05/2015</a:t>
            </a:r>
            <a:endParaRPr lang="en-GB"/>
          </a:p>
        </p:txBody>
      </p:sp>
      <p:sp>
        <p:nvSpPr>
          <p:cNvPr id="1042" name="Rectangle 18">
            <a:extLst>
              <a:ext uri="{FF2B5EF4-FFF2-40B4-BE49-F238E27FC236}">
                <a16:creationId xmlns:a16="http://schemas.microsoft.com/office/drawing/2014/main" id="{6C267237-6C66-1DB8-32EC-FE313ACDB2C2}"/>
              </a:ext>
            </a:extLst>
          </p:cNvPr>
          <p:cNvSpPr>
            <a:spLocks noGrp="1" noChangeArrowheads="1"/>
          </p:cNvSpPr>
          <p:nvPr>
            <p:ph type="ftr" sz="quarter" idx="3"/>
          </p:nvPr>
        </p:nvSpPr>
        <p:spPr bwMode="auto">
          <a:xfrm>
            <a:off x="2700338" y="6462713"/>
            <a:ext cx="5543550" cy="395287"/>
          </a:xfrm>
          <a:prstGeom prst="rect">
            <a:avLst/>
          </a:prstGeom>
          <a:solidFill>
            <a:srgbClr val="003399"/>
          </a:solid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a:solidFill>
                  <a:schemeClr val="bg1"/>
                </a:solidFill>
                <a:latin typeface="Arial" charset="0"/>
                <a:cs typeface="+mn-cs"/>
              </a:defRPr>
            </a:lvl1pPr>
          </a:lstStyle>
          <a:p>
            <a:pPr>
              <a:defRPr/>
            </a:pPr>
            <a:r>
              <a:rPr lang="en-GB"/>
              <a:t>Presentation for the Committee on </a:t>
            </a:r>
            <a:r>
              <a:rPr lang="hu-HU" err="1"/>
              <a:t>Transport</a:t>
            </a:r>
            <a:r>
              <a:rPr lang="hu-HU"/>
              <a:t> and </a:t>
            </a:r>
            <a:r>
              <a:rPr lang="hu-HU" err="1"/>
              <a:t>Tourism</a:t>
            </a:r>
            <a:endParaRPr lang="en-GB"/>
          </a:p>
        </p:txBody>
      </p:sp>
      <p:sp>
        <p:nvSpPr>
          <p:cNvPr id="1043" name="Rectangle 19">
            <a:extLst>
              <a:ext uri="{FF2B5EF4-FFF2-40B4-BE49-F238E27FC236}">
                <a16:creationId xmlns:a16="http://schemas.microsoft.com/office/drawing/2014/main" id="{FDB560EB-90AC-0443-3174-DC72746DEEA0}"/>
              </a:ext>
            </a:extLst>
          </p:cNvPr>
          <p:cNvSpPr>
            <a:spLocks noGrp="1" noChangeArrowheads="1"/>
          </p:cNvSpPr>
          <p:nvPr>
            <p:ph type="sldNum" sz="quarter" idx="4"/>
          </p:nvPr>
        </p:nvSpPr>
        <p:spPr bwMode="auto">
          <a:xfrm>
            <a:off x="8243888" y="6462713"/>
            <a:ext cx="900112" cy="395287"/>
          </a:xfrm>
          <a:prstGeom prst="rect">
            <a:avLst/>
          </a:prstGeom>
          <a:solidFill>
            <a:schemeClr val="bg2"/>
          </a:solid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a:solidFill>
                  <a:schemeClr val="bg1"/>
                </a:solidFill>
              </a:defRPr>
            </a:lvl1pPr>
          </a:lstStyle>
          <a:p>
            <a:fld id="{A2AFF83C-2F80-0144-8CB7-3F325D216A4F}" type="slidenum">
              <a:rPr lang="en-GB" altLang="en-US"/>
              <a:pPr/>
              <a:t>‹#›</a:t>
            </a:fld>
            <a:endParaRPr lang="en-GB" altLang="en-US"/>
          </a:p>
        </p:txBody>
      </p:sp>
      <p:pic>
        <p:nvPicPr>
          <p:cNvPr id="1033" name="Picture 3">
            <a:extLst>
              <a:ext uri="{FF2B5EF4-FFF2-40B4-BE49-F238E27FC236}">
                <a16:creationId xmlns:a16="http://schemas.microsoft.com/office/drawing/2014/main" id="{723EBA2E-FCC4-FD2D-5E1D-42038E41401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25368"/>
          <a:stretch>
            <a:fillRect/>
          </a:stretch>
        </p:blipFill>
        <p:spPr bwMode="auto">
          <a:xfrm>
            <a:off x="5853113" y="333375"/>
            <a:ext cx="188753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MonoColorEN">
            <a:extLst>
              <a:ext uri="{FF2B5EF4-FFF2-40B4-BE49-F238E27FC236}">
                <a16:creationId xmlns:a16="http://schemas.microsoft.com/office/drawing/2014/main" id="{DFD49322-0451-F5C8-540F-46432F84B93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764463" y="33338"/>
            <a:ext cx="12604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Lst>
  <p:transition spd="slow"/>
  <p:hf hdr="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20000"/>
        </a:spcBef>
        <a:spcAft>
          <a:spcPct val="0"/>
        </a:spcAft>
        <a:buChar char="•"/>
        <a:defRPr sz="2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https://upload.wikimedia.org/wikipedia/commons/thumb/f/f8/Kherson_museum_looted_by_Russian_forces_%2812%29.jpg/800px-Kherson_museum_looted_by_Russian_forces_%2812%29.jpg?20221120033657"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AEA2B0F-DEB6-7101-0321-AAC820DE2FAB}"/>
              </a:ext>
            </a:extLst>
          </p:cNvPr>
          <p:cNvSpPr>
            <a:spLocks noGrp="1"/>
          </p:cNvSpPr>
          <p:nvPr>
            <p:ph type="title"/>
          </p:nvPr>
        </p:nvSpPr>
        <p:spPr>
          <a:xfrm>
            <a:off x="457200" y="1367160"/>
            <a:ext cx="8229600" cy="2771775"/>
          </a:xfrm>
        </p:spPr>
        <p:txBody>
          <a:bodyPr/>
          <a:lstStyle/>
          <a:p>
            <a:pPr algn="ctr" eaLnBrk="1" hangingPunct="1">
              <a:defRPr/>
            </a:pPr>
            <a:r>
              <a:rPr lang="en-GB" sz="3600" b="0" kern="1200" dirty="0">
                <a:solidFill>
                  <a:srgbClr val="FF6600"/>
                </a:solidFill>
                <a:latin typeface="Arial Black" pitchFamily="34" charset="0"/>
              </a:rPr>
              <a:t>Protecting cultural heritage from armed conflicts in Ukraine and beyond</a:t>
            </a:r>
            <a:endParaRPr lang="en-GB" dirty="0"/>
          </a:p>
        </p:txBody>
      </p:sp>
      <p:sp>
        <p:nvSpPr>
          <p:cNvPr id="16" name="Content Placeholder 15">
            <a:extLst>
              <a:ext uri="{FF2B5EF4-FFF2-40B4-BE49-F238E27FC236}">
                <a16:creationId xmlns:a16="http://schemas.microsoft.com/office/drawing/2014/main" id="{4AA1EC0C-F7E3-BC09-9A40-937643FB428A}"/>
              </a:ext>
            </a:extLst>
          </p:cNvPr>
          <p:cNvSpPr>
            <a:spLocks noGrp="1"/>
          </p:cNvSpPr>
          <p:nvPr>
            <p:ph idx="1"/>
          </p:nvPr>
        </p:nvSpPr>
        <p:spPr>
          <a:xfrm>
            <a:off x="468313" y="4149725"/>
            <a:ext cx="8229600" cy="2097088"/>
          </a:xfrm>
        </p:spPr>
        <p:txBody>
          <a:bodyPr/>
          <a:lstStyle/>
          <a:p>
            <a:pPr marL="0" indent="0" algn="ctr" eaLnBrk="1" hangingPunct="1">
              <a:spcBef>
                <a:spcPct val="0"/>
              </a:spcBef>
              <a:buFontTx/>
              <a:buNone/>
              <a:defRPr/>
            </a:pPr>
            <a:endParaRPr lang="hu-HU" sz="2400" kern="1200" dirty="0">
              <a:solidFill>
                <a:srgbClr val="808080"/>
              </a:solidFill>
              <a:latin typeface="Arial Black" pitchFamily="34" charset="0"/>
            </a:endParaRPr>
          </a:p>
          <a:p>
            <a:pPr marL="0" indent="0" algn="ctr" eaLnBrk="1" hangingPunct="1">
              <a:spcBef>
                <a:spcPct val="0"/>
              </a:spcBef>
              <a:buFontTx/>
              <a:buNone/>
              <a:defRPr/>
            </a:pPr>
            <a:r>
              <a:rPr lang="en-GB" sz="2400" kern="1200" dirty="0" err="1">
                <a:solidFill>
                  <a:srgbClr val="808080"/>
                </a:solidFill>
                <a:latin typeface="Arial Black" pitchFamily="34" charset="0"/>
              </a:rPr>
              <a:t>Dr.</a:t>
            </a:r>
            <a:r>
              <a:rPr lang="en-GB" sz="2400" kern="1200" dirty="0">
                <a:solidFill>
                  <a:srgbClr val="808080"/>
                </a:solidFill>
                <a:latin typeface="Arial Black" pitchFamily="34" charset="0"/>
              </a:rPr>
              <a:t> Evelien Campfens &amp;  </a:t>
            </a:r>
            <a:r>
              <a:rPr lang="en-GB" sz="2400" kern="1200" dirty="0" err="1">
                <a:solidFill>
                  <a:srgbClr val="808080"/>
                </a:solidFill>
                <a:latin typeface="Arial Black" pitchFamily="34" charset="0"/>
              </a:rPr>
              <a:t>Dr.</a:t>
            </a:r>
            <a:r>
              <a:rPr lang="en-GB" sz="2400" kern="1200" dirty="0">
                <a:solidFill>
                  <a:srgbClr val="808080"/>
                </a:solidFill>
                <a:latin typeface="Arial Black" pitchFamily="34" charset="0"/>
              </a:rPr>
              <a:t> Dmytro </a:t>
            </a:r>
            <a:r>
              <a:rPr lang="en-GB" sz="2400" kern="1200" dirty="0" err="1">
                <a:solidFill>
                  <a:srgbClr val="808080"/>
                </a:solidFill>
                <a:latin typeface="Arial Black" pitchFamily="34" charset="0"/>
              </a:rPr>
              <a:t>Koval</a:t>
            </a:r>
            <a:endParaRPr lang="en-GB" dirty="0"/>
          </a:p>
        </p:txBody>
      </p:sp>
      <p:sp>
        <p:nvSpPr>
          <p:cNvPr id="2052" name="Date Placeholder 3">
            <a:extLst>
              <a:ext uri="{FF2B5EF4-FFF2-40B4-BE49-F238E27FC236}">
                <a16:creationId xmlns:a16="http://schemas.microsoft.com/office/drawing/2014/main" id="{08CD12C1-D3AE-CB78-FE9A-6A889F0DFA63}"/>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27</a:t>
            </a:r>
            <a:r>
              <a:rPr lang="hu-HU" altLang="en-US" sz="1200" dirty="0"/>
              <a:t>/</a:t>
            </a:r>
            <a:r>
              <a:rPr lang="en-GB" altLang="en-US" sz="1200" dirty="0"/>
              <a:t>04</a:t>
            </a:r>
            <a:r>
              <a:rPr lang="hu-HU" altLang="en-US" sz="1200" dirty="0"/>
              <a:t>/20</a:t>
            </a:r>
            <a:r>
              <a:rPr lang="en-GB" altLang="en-US" sz="1200" dirty="0"/>
              <a:t>23</a:t>
            </a:r>
          </a:p>
          <a:p>
            <a:pPr eaLnBrk="1" hangingPunct="1">
              <a:defRPr/>
            </a:pPr>
            <a:endParaRPr lang="en-GB" altLang="en-US" sz="1200" dirty="0"/>
          </a:p>
        </p:txBody>
      </p:sp>
      <p:sp>
        <p:nvSpPr>
          <p:cNvPr id="2053" name="Footer Placeholder 4">
            <a:extLst>
              <a:ext uri="{FF2B5EF4-FFF2-40B4-BE49-F238E27FC236}">
                <a16:creationId xmlns:a16="http://schemas.microsoft.com/office/drawing/2014/main" id="{1575856E-E5D7-8B22-9558-558DE739C991}"/>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Culture and Education (CULT)</a:t>
            </a:r>
          </a:p>
        </p:txBody>
      </p:sp>
      <p:sp>
        <p:nvSpPr>
          <p:cNvPr id="5126" name="Slide Number Placeholder 5">
            <a:extLst>
              <a:ext uri="{FF2B5EF4-FFF2-40B4-BE49-F238E27FC236}">
                <a16:creationId xmlns:a16="http://schemas.microsoft.com/office/drawing/2014/main" id="{ABF627F7-8877-EA73-615E-B9002412F917}"/>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40F1C97-14C6-E749-9096-E4452EE58F6A}" type="slidenum">
              <a:rPr lang="en-GB" altLang="en-US" sz="1200">
                <a:solidFill>
                  <a:schemeClr val="bg1"/>
                </a:solidFill>
              </a:rPr>
              <a:pPr>
                <a:spcBef>
                  <a:spcPct val="0"/>
                </a:spcBef>
                <a:buFontTx/>
                <a:buNone/>
              </a:pPr>
              <a:t>1</a:t>
            </a:fld>
            <a:endParaRPr lang="en-GB" altLang="en-US" sz="1200">
              <a:solidFill>
                <a:schemeClr val="bg1"/>
              </a:solidFill>
            </a:endParaRPr>
          </a:p>
        </p:txBody>
      </p:sp>
      <p:sp>
        <p:nvSpPr>
          <p:cNvPr id="2" name="TextBox 1">
            <a:extLst>
              <a:ext uri="{FF2B5EF4-FFF2-40B4-BE49-F238E27FC236}">
                <a16:creationId xmlns:a16="http://schemas.microsoft.com/office/drawing/2014/main" id="{5B6FCBE2-B3A4-27ED-9FAD-7958EC054437}"/>
              </a:ext>
            </a:extLst>
          </p:cNvPr>
          <p:cNvSpPr txBox="1"/>
          <p:nvPr/>
        </p:nvSpPr>
        <p:spPr>
          <a:xfrm>
            <a:off x="-725214" y="2333297"/>
            <a:ext cx="184731" cy="400110"/>
          </a:xfrm>
          <a:prstGeom prst="rect">
            <a:avLst/>
          </a:prstGeom>
          <a:noFill/>
        </p:spPr>
        <p:txBody>
          <a:bodyPr wrap="none" rtlCol="0">
            <a:spAutoFit/>
          </a:bodyPr>
          <a:lstStyle/>
          <a:p>
            <a:endParaRPr lang="en-GB"/>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45614D6-5407-77B1-95FD-30E57B48217C}"/>
              </a:ext>
            </a:extLst>
          </p:cNvPr>
          <p:cNvSpPr>
            <a:spLocks noGrp="1"/>
          </p:cNvSpPr>
          <p:nvPr>
            <p:ph type="title"/>
          </p:nvPr>
        </p:nvSpPr>
        <p:spPr>
          <a:xfrm>
            <a:off x="350052" y="968172"/>
            <a:ext cx="8229600" cy="792162"/>
          </a:xfrm>
        </p:spPr>
        <p:txBody>
          <a:bodyPr/>
          <a:lstStyle/>
          <a:p>
            <a:pPr algn="ctr"/>
            <a:r>
              <a:rPr lang="en-GB" altLang="en-US" sz="3000" dirty="0">
                <a:solidFill>
                  <a:srgbClr val="808080"/>
                </a:solidFill>
                <a:latin typeface="Arial Black" panose="020B0604020202020204" pitchFamily="34" charset="0"/>
              </a:rPr>
              <a:t>How to protect </a:t>
            </a:r>
            <a:r>
              <a:rPr lang="en-GB" altLang="en-US" sz="3000" dirty="0" smtClean="0">
                <a:solidFill>
                  <a:srgbClr val="808080"/>
                </a:solidFill>
                <a:latin typeface="Arial Black" panose="020B0604020202020204" pitchFamily="34" charset="0"/>
              </a:rPr>
              <a:t>CH </a:t>
            </a:r>
            <a:r>
              <a:rPr lang="en-GB" altLang="en-US" sz="3000" dirty="0">
                <a:solidFill>
                  <a:srgbClr val="808080"/>
                </a:solidFill>
                <a:latin typeface="Arial Black" panose="020B0604020202020204" pitchFamily="34" charset="0"/>
              </a:rPr>
              <a:t>better?</a:t>
            </a:r>
            <a:endParaRPr lang="en-GB" altLang="en-US" dirty="0"/>
          </a:p>
        </p:txBody>
      </p:sp>
      <p:sp>
        <p:nvSpPr>
          <p:cNvPr id="7171" name="Content Placeholder 2">
            <a:extLst>
              <a:ext uri="{FF2B5EF4-FFF2-40B4-BE49-F238E27FC236}">
                <a16:creationId xmlns:a16="http://schemas.microsoft.com/office/drawing/2014/main" id="{BA078CD1-963A-35D1-38F3-5AC560CB9E57}"/>
              </a:ext>
            </a:extLst>
          </p:cNvPr>
          <p:cNvSpPr>
            <a:spLocks noGrp="1"/>
          </p:cNvSpPr>
          <p:nvPr>
            <p:ph idx="1"/>
          </p:nvPr>
        </p:nvSpPr>
        <p:spPr>
          <a:xfrm>
            <a:off x="300736" y="1816623"/>
            <a:ext cx="8374063" cy="4392613"/>
          </a:xfrm>
        </p:spPr>
        <p:txBody>
          <a:bodyPr/>
          <a:lstStyle/>
          <a:p>
            <a:pPr marL="0" indent="0" eaLnBrk="1" hangingPunct="1">
              <a:lnSpc>
                <a:spcPct val="90000"/>
              </a:lnSpc>
              <a:spcBef>
                <a:spcPct val="0"/>
              </a:spcBef>
              <a:buNone/>
            </a:pPr>
            <a:r>
              <a:rPr lang="en-GB" altLang="en-US" sz="1800" dirty="0">
                <a:solidFill>
                  <a:srgbClr val="333399"/>
                </a:solidFill>
                <a:latin typeface="Arial Black" panose="020B0604020202020204" pitchFamily="34" charset="0"/>
              </a:rPr>
              <a:t>More attention for preparatory measures by states</a:t>
            </a:r>
            <a:endParaRPr lang="en-GB" altLang="en-US" sz="2000" dirty="0">
              <a:solidFill>
                <a:srgbClr val="333399"/>
              </a:solidFill>
              <a:latin typeface="Arial Black" panose="020B0604020202020204" pitchFamily="34" charset="0"/>
            </a:endParaRPr>
          </a:p>
          <a:p>
            <a:pPr marL="0" indent="0" eaLnBrk="1" hangingPunct="1">
              <a:lnSpc>
                <a:spcPct val="90000"/>
              </a:lnSpc>
              <a:spcBef>
                <a:spcPct val="0"/>
              </a:spcBef>
              <a:buClr>
                <a:srgbClr val="333399"/>
              </a:buClr>
              <a:buNone/>
            </a:pPr>
            <a:r>
              <a:rPr lang="en-GB" altLang="en-US" sz="1400" dirty="0">
                <a:solidFill>
                  <a:srgbClr val="808080"/>
                </a:solidFill>
              </a:rPr>
              <a:t>&gt; Measures to protect </a:t>
            </a:r>
            <a:r>
              <a:rPr lang="en-GB" altLang="en-US" sz="1400" i="1" dirty="0">
                <a:solidFill>
                  <a:srgbClr val="808080"/>
                </a:solidFill>
              </a:rPr>
              <a:t>domestic</a:t>
            </a:r>
            <a:r>
              <a:rPr lang="en-GB" altLang="en-US" sz="1400" dirty="0">
                <a:solidFill>
                  <a:srgbClr val="808080"/>
                </a:solidFill>
              </a:rPr>
              <a:t> cultural heritage (e.g., by preparing inventories and emergency plans) </a:t>
            </a:r>
          </a:p>
          <a:p>
            <a:pPr marL="0" indent="0" eaLnBrk="1" hangingPunct="1">
              <a:lnSpc>
                <a:spcPct val="90000"/>
              </a:lnSpc>
              <a:spcBef>
                <a:spcPct val="0"/>
              </a:spcBef>
              <a:buClr>
                <a:srgbClr val="333399"/>
              </a:buClr>
              <a:buNone/>
            </a:pPr>
            <a:r>
              <a:rPr lang="en-GB" altLang="en-US" sz="1400" dirty="0">
                <a:solidFill>
                  <a:srgbClr val="808080"/>
                </a:solidFill>
              </a:rPr>
              <a:t>&gt; Measures to protect </a:t>
            </a:r>
            <a:r>
              <a:rPr lang="en-GB" altLang="en-US" sz="1400" i="1" dirty="0">
                <a:solidFill>
                  <a:srgbClr val="808080"/>
                </a:solidFill>
              </a:rPr>
              <a:t>foreign</a:t>
            </a:r>
            <a:r>
              <a:rPr lang="en-GB" altLang="en-US" sz="1400" dirty="0">
                <a:solidFill>
                  <a:srgbClr val="808080"/>
                </a:solidFill>
              </a:rPr>
              <a:t> cultural heritage (e.g., by training law enforcement and by adopting laws and measures to intercept looted cultural objects).</a:t>
            </a:r>
            <a:br>
              <a:rPr lang="en-GB" altLang="en-US" sz="1400" dirty="0">
                <a:solidFill>
                  <a:srgbClr val="808080"/>
                </a:solidFill>
              </a:rPr>
            </a:br>
            <a:endParaRPr lang="en-GB" altLang="en-US" sz="2400" b="1" dirty="0">
              <a:solidFill>
                <a:srgbClr val="808080"/>
              </a:solidFill>
            </a:endParaRPr>
          </a:p>
          <a:p>
            <a:pPr marL="0" indent="0" eaLnBrk="1" hangingPunct="1">
              <a:lnSpc>
                <a:spcPct val="90000"/>
              </a:lnSpc>
              <a:spcBef>
                <a:spcPct val="0"/>
              </a:spcBef>
              <a:buClr>
                <a:srgbClr val="009999"/>
              </a:buClr>
              <a:buNone/>
            </a:pPr>
            <a:r>
              <a:rPr lang="de-DE" altLang="en-US" sz="1800" dirty="0">
                <a:solidFill>
                  <a:srgbClr val="333399"/>
                </a:solidFill>
                <a:latin typeface="Arial Black" panose="020B0604020202020204" pitchFamily="34" charset="0"/>
              </a:rPr>
              <a:t>Integration </a:t>
            </a:r>
            <a:r>
              <a:rPr lang="de-DE" altLang="en-US" sz="1800" dirty="0" err="1">
                <a:solidFill>
                  <a:srgbClr val="333399"/>
                </a:solidFill>
                <a:latin typeface="Arial Black" panose="020B0604020202020204" pitchFamily="34" charset="0"/>
              </a:rPr>
              <a:t>of</a:t>
            </a:r>
            <a:r>
              <a:rPr lang="de-DE" altLang="en-US" sz="1800" dirty="0">
                <a:solidFill>
                  <a:srgbClr val="333399"/>
                </a:solidFill>
                <a:latin typeface="Arial Black" panose="020B0604020202020204" pitchFamily="34" charset="0"/>
              </a:rPr>
              <a:t> </a:t>
            </a:r>
            <a:r>
              <a:rPr lang="de-DE" altLang="en-US" sz="1800" dirty="0" err="1">
                <a:solidFill>
                  <a:srgbClr val="333399"/>
                </a:solidFill>
                <a:latin typeface="Arial Black" panose="020B0604020202020204" pitchFamily="34" charset="0"/>
              </a:rPr>
              <a:t>emergency</a:t>
            </a:r>
            <a:r>
              <a:rPr lang="de-DE" altLang="en-US" sz="1800" dirty="0">
                <a:solidFill>
                  <a:srgbClr val="333399"/>
                </a:solidFill>
                <a:latin typeface="Arial Black" panose="020B0604020202020204" pitchFamily="34" charset="0"/>
              </a:rPr>
              <a:t> </a:t>
            </a:r>
            <a:r>
              <a:rPr lang="de-DE" altLang="en-US" sz="1800" dirty="0" err="1">
                <a:solidFill>
                  <a:srgbClr val="333399"/>
                </a:solidFill>
                <a:latin typeface="Arial Black" panose="020B0604020202020204" pitchFamily="34" charset="0"/>
              </a:rPr>
              <a:t>relief</a:t>
            </a:r>
            <a:r>
              <a:rPr lang="de-DE" altLang="en-US" sz="1800" dirty="0">
                <a:solidFill>
                  <a:srgbClr val="333399"/>
                </a:solidFill>
                <a:latin typeface="Arial Black" panose="020B0604020202020204" pitchFamily="34" charset="0"/>
              </a:rPr>
              <a:t> </a:t>
            </a:r>
            <a:r>
              <a:rPr lang="de-DE" altLang="en-US" sz="1800" dirty="0" err="1">
                <a:solidFill>
                  <a:srgbClr val="333399"/>
                </a:solidFill>
                <a:latin typeface="Arial Black" panose="020B0604020202020204" pitchFamily="34" charset="0"/>
              </a:rPr>
              <a:t>measures</a:t>
            </a:r>
            <a:endParaRPr lang="en-GB" altLang="en-US" sz="1400" dirty="0">
              <a:solidFill>
                <a:srgbClr val="333399"/>
              </a:solidFill>
              <a:latin typeface="Arial Black" panose="020B0604020202020204" pitchFamily="34" charset="0"/>
            </a:endParaRPr>
          </a:p>
          <a:p>
            <a:pPr marL="0" indent="0" eaLnBrk="1" hangingPunct="1">
              <a:lnSpc>
                <a:spcPct val="90000"/>
              </a:lnSpc>
              <a:spcBef>
                <a:spcPct val="0"/>
              </a:spcBef>
              <a:buClr>
                <a:srgbClr val="333399"/>
              </a:buClr>
              <a:buNone/>
            </a:pPr>
            <a:r>
              <a:rPr lang="en-GB" altLang="en-US" sz="1400" dirty="0">
                <a:solidFill>
                  <a:srgbClr val="808080"/>
                </a:solidFill>
                <a:cs typeface="Arial" panose="020B0604020202020204" pitchFamily="34" charset="0"/>
              </a:rPr>
              <a:t>Cultural heritage protection needs to be better integrated within the system for humanitarian aid, as well as peacekeeping mechanisms.</a:t>
            </a:r>
          </a:p>
          <a:p>
            <a:pPr eaLnBrk="1" hangingPunct="1">
              <a:lnSpc>
                <a:spcPct val="90000"/>
              </a:lnSpc>
              <a:spcBef>
                <a:spcPct val="0"/>
              </a:spcBef>
              <a:buClr>
                <a:srgbClr val="333399"/>
              </a:buClr>
              <a:buFont typeface="Wingdings" pitchFamily="2" charset="2"/>
              <a:buChar char="§"/>
            </a:pPr>
            <a:endParaRPr lang="en-GB" altLang="en-US" sz="1800" dirty="0">
              <a:solidFill>
                <a:srgbClr val="808080"/>
              </a:solidFill>
              <a:cs typeface="Arial" panose="020B0604020202020204" pitchFamily="34" charset="0"/>
            </a:endParaRPr>
          </a:p>
          <a:p>
            <a:pPr marL="0" indent="0" eaLnBrk="1" hangingPunct="1">
              <a:lnSpc>
                <a:spcPct val="90000"/>
              </a:lnSpc>
              <a:spcBef>
                <a:spcPct val="0"/>
              </a:spcBef>
              <a:buClr>
                <a:srgbClr val="009999"/>
              </a:buClr>
              <a:buNone/>
            </a:pPr>
            <a:r>
              <a:rPr lang="de-DE" altLang="en-US" sz="1800" dirty="0">
                <a:solidFill>
                  <a:srgbClr val="333399"/>
                </a:solidFill>
                <a:latin typeface="Arial Black" panose="020B0604020202020204" pitchFamily="34" charset="0"/>
              </a:rPr>
              <a:t>Set </a:t>
            </a:r>
            <a:r>
              <a:rPr lang="de-DE" altLang="en-US" sz="1800" dirty="0" err="1">
                <a:solidFill>
                  <a:srgbClr val="333399"/>
                </a:solidFill>
                <a:latin typeface="Arial Black" panose="020B0604020202020204" pitchFamily="34" charset="0"/>
              </a:rPr>
              <a:t>up</a:t>
            </a:r>
            <a:r>
              <a:rPr lang="de-DE" altLang="en-US" sz="1800" dirty="0">
                <a:solidFill>
                  <a:srgbClr val="333399"/>
                </a:solidFill>
                <a:latin typeface="Arial Black" panose="020B0604020202020204" pitchFamily="34" charset="0"/>
              </a:rPr>
              <a:t> an (</a:t>
            </a:r>
            <a:r>
              <a:rPr lang="de-DE" altLang="en-US" sz="1800" dirty="0" err="1">
                <a:solidFill>
                  <a:srgbClr val="333399"/>
                </a:solidFill>
                <a:latin typeface="Arial Black" panose="020B0604020202020204" pitchFamily="34" charset="0"/>
              </a:rPr>
              <a:t>independent</a:t>
            </a:r>
            <a:r>
              <a:rPr lang="de-DE" altLang="en-US" sz="1800" dirty="0">
                <a:solidFill>
                  <a:srgbClr val="333399"/>
                </a:solidFill>
                <a:latin typeface="Arial Black" panose="020B0604020202020204" pitchFamily="34" charset="0"/>
              </a:rPr>
              <a:t>) </a:t>
            </a:r>
            <a:r>
              <a:rPr lang="de-DE" altLang="en-US" sz="1800" dirty="0" err="1">
                <a:solidFill>
                  <a:srgbClr val="333399"/>
                </a:solidFill>
                <a:latin typeface="Arial Black" panose="020B0604020202020204" pitchFamily="34" charset="0"/>
              </a:rPr>
              <a:t>monitoring</a:t>
            </a:r>
            <a:r>
              <a:rPr lang="de-DE" altLang="en-US" sz="1800" dirty="0">
                <a:solidFill>
                  <a:srgbClr val="333399"/>
                </a:solidFill>
                <a:latin typeface="Arial Black" panose="020B0604020202020204" pitchFamily="34" charset="0"/>
              </a:rPr>
              <a:t> </a:t>
            </a:r>
            <a:r>
              <a:rPr lang="de-DE" altLang="en-US" sz="1800" dirty="0" err="1">
                <a:solidFill>
                  <a:srgbClr val="333399"/>
                </a:solidFill>
                <a:latin typeface="Arial Black" panose="020B0604020202020204" pitchFamily="34" charset="0"/>
              </a:rPr>
              <a:t>system</a:t>
            </a:r>
            <a:r>
              <a:rPr lang="de-DE" altLang="en-US" sz="2000" dirty="0">
                <a:solidFill>
                  <a:srgbClr val="333399"/>
                </a:solidFill>
                <a:latin typeface="Arial Black" panose="020B0604020202020204" pitchFamily="34" charset="0"/>
              </a:rPr>
              <a:t/>
            </a:r>
            <a:br>
              <a:rPr lang="de-DE" altLang="en-US" sz="2000" dirty="0">
                <a:solidFill>
                  <a:srgbClr val="333399"/>
                </a:solidFill>
                <a:latin typeface="Arial Black" panose="020B0604020202020204" pitchFamily="34" charset="0"/>
              </a:rPr>
            </a:br>
            <a:r>
              <a:rPr lang="en-GB" altLang="en-US" sz="1400" dirty="0">
                <a:solidFill>
                  <a:srgbClr val="808080"/>
                </a:solidFill>
                <a:cs typeface="Arial" panose="020B0604020202020204" pitchFamily="34" charset="0"/>
              </a:rPr>
              <a:t>Monitoring of the impact of armed conflicts on cultural heritage would enhance:</a:t>
            </a:r>
            <a:br>
              <a:rPr lang="en-GB" altLang="en-US" sz="1400" dirty="0">
                <a:solidFill>
                  <a:srgbClr val="808080"/>
                </a:solidFill>
                <a:cs typeface="Arial" panose="020B0604020202020204" pitchFamily="34" charset="0"/>
              </a:rPr>
            </a:br>
            <a:r>
              <a:rPr lang="en-GB" altLang="en-US" sz="1400" dirty="0">
                <a:solidFill>
                  <a:srgbClr val="808080"/>
                </a:solidFill>
                <a:cs typeface="Arial" panose="020B0604020202020204" pitchFamily="34" charset="0"/>
              </a:rPr>
              <a:t>&gt; accountability (e.g. prosecution of crimes) as well as </a:t>
            </a:r>
            <a:br>
              <a:rPr lang="en-GB" altLang="en-US" sz="1400" dirty="0">
                <a:solidFill>
                  <a:srgbClr val="808080"/>
                </a:solidFill>
                <a:cs typeface="Arial" panose="020B0604020202020204" pitchFamily="34" charset="0"/>
              </a:rPr>
            </a:br>
            <a:r>
              <a:rPr lang="en-GB" altLang="en-US" sz="1400" dirty="0">
                <a:solidFill>
                  <a:srgbClr val="808080"/>
                </a:solidFill>
                <a:cs typeface="Arial" panose="020B0604020202020204" pitchFamily="34" charset="0"/>
              </a:rPr>
              <a:t>&gt; post-conflict peacebuilding efforts.</a:t>
            </a:r>
          </a:p>
        </p:txBody>
      </p:sp>
      <p:pic>
        <p:nvPicPr>
          <p:cNvPr id="3" name="Picture 2" descr="Calendar&#10;&#10;Description automatically generated with medium confidence">
            <a:extLst>
              <a:ext uri="{FF2B5EF4-FFF2-40B4-BE49-F238E27FC236}">
                <a16:creationId xmlns:a16="http://schemas.microsoft.com/office/drawing/2014/main" id="{16FD4454-1A2B-3664-9937-6972934CD692}"/>
              </a:ext>
            </a:extLst>
          </p:cNvPr>
          <p:cNvPicPr>
            <a:picLocks noChangeAspect="1"/>
          </p:cNvPicPr>
          <p:nvPr/>
        </p:nvPicPr>
        <p:blipFill>
          <a:blip r:embed="rId3"/>
          <a:stretch>
            <a:fillRect/>
          </a:stretch>
        </p:blipFill>
        <p:spPr>
          <a:xfrm rot="5400000">
            <a:off x="6878455" y="4603316"/>
            <a:ext cx="2636731" cy="1856067"/>
          </a:xfrm>
          <a:prstGeom prst="rect">
            <a:avLst/>
          </a:prstGeom>
        </p:spPr>
      </p:pic>
      <p:sp>
        <p:nvSpPr>
          <p:cNvPr id="4100" name="Date Placeholder 3">
            <a:extLst>
              <a:ext uri="{FF2B5EF4-FFF2-40B4-BE49-F238E27FC236}">
                <a16:creationId xmlns:a16="http://schemas.microsoft.com/office/drawing/2014/main" id="{813CA75E-45D4-E987-67E1-376999BCCA85}"/>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27</a:t>
            </a:r>
            <a:r>
              <a:rPr lang="hu-HU" altLang="en-US" sz="1200" dirty="0"/>
              <a:t>/</a:t>
            </a:r>
            <a:r>
              <a:rPr lang="en-GB" altLang="en-US" sz="1200" dirty="0"/>
              <a:t>04</a:t>
            </a:r>
            <a:r>
              <a:rPr lang="hu-HU" altLang="en-US" sz="1200" dirty="0"/>
              <a:t>/20</a:t>
            </a:r>
            <a:r>
              <a:rPr lang="en-GB" altLang="en-US" sz="1200" dirty="0"/>
              <a:t>21</a:t>
            </a:r>
          </a:p>
        </p:txBody>
      </p:sp>
      <p:sp>
        <p:nvSpPr>
          <p:cNvPr id="4101" name="Footer Placeholder 4">
            <a:extLst>
              <a:ext uri="{FF2B5EF4-FFF2-40B4-BE49-F238E27FC236}">
                <a16:creationId xmlns:a16="http://schemas.microsoft.com/office/drawing/2014/main" id="{48FE92E4-9F31-841F-FABA-199D9CBD3ECA}"/>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Culture and Education (CULT)</a:t>
            </a:r>
          </a:p>
          <a:p>
            <a:pPr eaLnBrk="1" hangingPunct="1">
              <a:defRPr/>
            </a:pPr>
            <a:endParaRPr lang="en-GB" altLang="en-US" sz="1200" dirty="0">
              <a:solidFill>
                <a:schemeClr val="bg1"/>
              </a:solidFill>
            </a:endParaRPr>
          </a:p>
        </p:txBody>
      </p:sp>
      <p:sp>
        <p:nvSpPr>
          <p:cNvPr id="7174" name="Slide Number Placeholder 5">
            <a:extLst>
              <a:ext uri="{FF2B5EF4-FFF2-40B4-BE49-F238E27FC236}">
                <a16:creationId xmlns:a16="http://schemas.microsoft.com/office/drawing/2014/main" id="{00FD738B-F700-9E66-EA8A-AE208A445A68}"/>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92E20BF-C060-5B4C-A960-2A3267559249}" type="slidenum">
              <a:rPr lang="en-GB" altLang="en-US" sz="1200">
                <a:solidFill>
                  <a:schemeClr val="bg1"/>
                </a:solidFill>
              </a:rPr>
              <a:pPr>
                <a:spcBef>
                  <a:spcPct val="0"/>
                </a:spcBef>
                <a:buFontTx/>
                <a:buNone/>
              </a:pPr>
              <a:t>10</a:t>
            </a:fld>
            <a:endParaRPr lang="en-GB" altLang="en-US" sz="1200">
              <a:solidFill>
                <a:schemeClr val="bg1"/>
              </a:solidFill>
            </a:endParaRPr>
          </a:p>
        </p:txBody>
      </p:sp>
      <p:sp>
        <p:nvSpPr>
          <p:cNvPr id="4" name="TextBox 3">
            <a:extLst>
              <a:ext uri="{FF2B5EF4-FFF2-40B4-BE49-F238E27FC236}">
                <a16:creationId xmlns:a16="http://schemas.microsoft.com/office/drawing/2014/main" id="{EE72B12F-1DE5-07C5-2409-ED6D00448B93}"/>
              </a:ext>
            </a:extLst>
          </p:cNvPr>
          <p:cNvSpPr txBox="1"/>
          <p:nvPr/>
        </p:nvSpPr>
        <p:spPr>
          <a:xfrm>
            <a:off x="8548777" y="3812875"/>
            <a:ext cx="184731" cy="400110"/>
          </a:xfrm>
          <a:prstGeom prst="rect">
            <a:avLst/>
          </a:prstGeom>
          <a:noFill/>
        </p:spPr>
        <p:txBody>
          <a:bodyPr wrap="none" rtlCol="0">
            <a:spAutoFit/>
          </a:bodyPr>
          <a:lstStyle/>
          <a:p>
            <a:endParaRPr lang="en-GB"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8D5D94C-ADF0-6855-9005-B798C4BC1139}"/>
              </a:ext>
            </a:extLst>
          </p:cNvPr>
          <p:cNvSpPr>
            <a:spLocks noGrp="1"/>
          </p:cNvSpPr>
          <p:nvPr>
            <p:ph type="title"/>
          </p:nvPr>
        </p:nvSpPr>
        <p:spPr/>
        <p:txBody>
          <a:bodyPr/>
          <a:lstStyle/>
          <a:p>
            <a:pPr algn="ctr"/>
            <a:r>
              <a:rPr lang="en-GB" altLang="en-US" sz="2800" dirty="0">
                <a:solidFill>
                  <a:srgbClr val="808080"/>
                </a:solidFill>
                <a:latin typeface="Arial Black" panose="020B0604020202020204" pitchFamily="34" charset="0"/>
              </a:rPr>
              <a:t>Recommendations (6 sets)</a:t>
            </a:r>
            <a:endParaRPr lang="en-US" altLang="en-US" dirty="0"/>
          </a:p>
        </p:txBody>
      </p:sp>
      <p:sp>
        <p:nvSpPr>
          <p:cNvPr id="9219" name="Content Placeholder 2">
            <a:extLst>
              <a:ext uri="{FF2B5EF4-FFF2-40B4-BE49-F238E27FC236}">
                <a16:creationId xmlns:a16="http://schemas.microsoft.com/office/drawing/2014/main" id="{0189CB65-757D-DE93-C8F7-80DD2A68EEE1}"/>
              </a:ext>
            </a:extLst>
          </p:cNvPr>
          <p:cNvSpPr>
            <a:spLocks noGrp="1"/>
          </p:cNvSpPr>
          <p:nvPr>
            <p:ph idx="1"/>
          </p:nvPr>
        </p:nvSpPr>
        <p:spPr>
          <a:xfrm>
            <a:off x="468314" y="1935708"/>
            <a:ext cx="7775574" cy="3023592"/>
          </a:xfrm>
        </p:spPr>
        <p:txBody>
          <a:bodyPr/>
          <a:lstStyle/>
          <a:p>
            <a:pPr marL="457200" indent="-457200">
              <a:buFont typeface="+mj-lt"/>
              <a:buAutoNum type="arabicPeriod"/>
            </a:pPr>
            <a:r>
              <a:rPr lang="en-US" altLang="en-US" sz="2000" b="1" dirty="0"/>
              <a:t>Address emergencies in Ukraine:</a:t>
            </a:r>
            <a:r>
              <a:rPr lang="en-US" altLang="en-US" sz="2000" dirty="0"/>
              <a:t/>
            </a:r>
            <a:br>
              <a:rPr lang="en-US" altLang="en-US" sz="2000" dirty="0"/>
            </a:br>
            <a:r>
              <a:rPr lang="en-US" altLang="en-US" sz="1600" dirty="0"/>
              <a:t>-	Address gaps in </a:t>
            </a:r>
            <a:r>
              <a:rPr lang="en-US" altLang="en-US" sz="1600" i="1" dirty="0"/>
              <a:t>emergency relief </a:t>
            </a:r>
            <a:r>
              <a:rPr lang="en-US" altLang="en-US" sz="1600" dirty="0"/>
              <a:t>(e.g., digitization of inventories)</a:t>
            </a:r>
            <a:br>
              <a:rPr lang="en-US" altLang="en-US" sz="1600" dirty="0"/>
            </a:br>
            <a:r>
              <a:rPr lang="en-US" altLang="en-US" sz="1600" dirty="0"/>
              <a:t>-	Support a clear </a:t>
            </a:r>
            <a:r>
              <a:rPr lang="en-US" altLang="en-US" sz="1600" i="1" dirty="0"/>
              <a:t>strategy for post-war recovery </a:t>
            </a:r>
            <a:r>
              <a:rPr lang="en-US" altLang="en-US" sz="1600" dirty="0"/>
              <a:t>in Ukraine </a:t>
            </a:r>
            <a:br>
              <a:rPr lang="en-US" altLang="en-US" sz="1600" dirty="0"/>
            </a:br>
            <a:r>
              <a:rPr lang="en-US" altLang="en-US" sz="1600" dirty="0"/>
              <a:t>-	Raise </a:t>
            </a:r>
            <a:r>
              <a:rPr lang="en-US" altLang="en-US" sz="1600" i="1" dirty="0"/>
              <a:t>awareness on looted cultural objects </a:t>
            </a:r>
            <a:r>
              <a:rPr lang="en-US" altLang="en-US" sz="1600" dirty="0"/>
              <a:t>from Ukraine</a:t>
            </a:r>
            <a:br>
              <a:rPr lang="en-US" altLang="en-US" sz="1600" dirty="0"/>
            </a:br>
            <a:r>
              <a:rPr lang="en-US" altLang="en-US" sz="1600" dirty="0"/>
              <a:t>-	Protect the cultural rights of Ukrainian refugees</a:t>
            </a:r>
            <a:br>
              <a:rPr lang="en-US" altLang="en-US" sz="1600" dirty="0"/>
            </a:br>
            <a:endParaRPr lang="en-US" altLang="en-US" sz="2000" dirty="0"/>
          </a:p>
          <a:p>
            <a:pPr marL="457200" indent="-457200">
              <a:buFont typeface="+mj-lt"/>
              <a:buAutoNum type="arabicPeriod"/>
            </a:pPr>
            <a:r>
              <a:rPr lang="en-US" altLang="en-US" sz="2000" b="1" dirty="0"/>
              <a:t>Close the accountability gap for CH crimes:</a:t>
            </a:r>
          </a:p>
          <a:p>
            <a:pPr marL="685800" lvl="1">
              <a:buFontTx/>
              <a:buChar char="-"/>
            </a:pPr>
            <a:r>
              <a:rPr lang="en-US" altLang="en-US" sz="1600" dirty="0"/>
              <a:t>Ensure</a:t>
            </a:r>
            <a:r>
              <a:rPr lang="en-US" altLang="en-US" sz="1600" i="1" dirty="0"/>
              <a:t> </a:t>
            </a:r>
            <a:r>
              <a:rPr lang="en-US" altLang="en-US" sz="1600" dirty="0"/>
              <a:t>the </a:t>
            </a:r>
            <a:r>
              <a:rPr lang="en-US" altLang="en-US" sz="1600" i="1" dirty="0"/>
              <a:t>independent monitoring</a:t>
            </a:r>
            <a:r>
              <a:rPr lang="en-US" altLang="en-US" sz="1600" dirty="0"/>
              <a:t> of attacks to CH</a:t>
            </a:r>
          </a:p>
          <a:p>
            <a:pPr marL="685800" lvl="1">
              <a:buFontTx/>
              <a:buChar char="-"/>
            </a:pPr>
            <a:r>
              <a:rPr lang="en-US" altLang="en-US" sz="1600" dirty="0"/>
              <a:t>Ensure consideration of heritage-related crimes by the </a:t>
            </a:r>
            <a:br>
              <a:rPr lang="en-US" altLang="en-US" sz="1600" dirty="0"/>
            </a:br>
            <a:r>
              <a:rPr lang="en-US" altLang="en-US" sz="1600" dirty="0"/>
              <a:t>Joint Investigation Team, and prepare legislation for prosecution</a:t>
            </a:r>
          </a:p>
          <a:p>
            <a:pPr marL="685800" lvl="1">
              <a:buFontTx/>
              <a:buChar char="-"/>
            </a:pPr>
            <a:r>
              <a:rPr lang="en-US" altLang="en-US" sz="1600" dirty="0"/>
              <a:t>Adopt measures to prevent </a:t>
            </a:r>
            <a:r>
              <a:rPr lang="en-US" altLang="en-US" sz="1600" dirty="0" smtClean="0"/>
              <a:t>that EU entities </a:t>
            </a:r>
            <a:r>
              <a:rPr lang="en-US" altLang="en-US" sz="1600" dirty="0"/>
              <a:t>support </a:t>
            </a:r>
            <a:br>
              <a:rPr lang="en-US" altLang="en-US" sz="1600" dirty="0"/>
            </a:br>
            <a:r>
              <a:rPr lang="en-US" altLang="en-US" sz="1600" dirty="0"/>
              <a:t>institutions or persons that engage in the unlawful removal </a:t>
            </a:r>
            <a:br>
              <a:rPr lang="en-US" altLang="en-US" sz="1600" dirty="0"/>
            </a:br>
            <a:r>
              <a:rPr lang="en-US" altLang="en-US" sz="1600" dirty="0"/>
              <a:t>of cultural objects or excavations of archeological sites</a:t>
            </a:r>
          </a:p>
        </p:txBody>
      </p:sp>
      <p:sp>
        <p:nvSpPr>
          <p:cNvPr id="4" name="Date Placeholder 3">
            <a:extLst>
              <a:ext uri="{FF2B5EF4-FFF2-40B4-BE49-F238E27FC236}">
                <a16:creationId xmlns:a16="http://schemas.microsoft.com/office/drawing/2014/main" id="{E5DE0917-6C9B-0D4A-E88D-80BFDAB11FC0}"/>
              </a:ext>
            </a:extLst>
          </p:cNvPr>
          <p:cNvSpPr>
            <a:spLocks noGrp="1"/>
          </p:cNvSpPr>
          <p:nvPr>
            <p:ph type="dt" sz="quarter" idx="10"/>
          </p:nvPr>
        </p:nvSpPr>
        <p:spPr/>
        <p:txBody>
          <a:bodyPr/>
          <a:lstStyle/>
          <a:p>
            <a:pPr>
              <a:defRPr/>
            </a:pPr>
            <a:r>
              <a:rPr lang="en-GB" dirty="0"/>
              <a:t>27</a:t>
            </a:r>
            <a:r>
              <a:rPr lang="hu-HU" dirty="0"/>
              <a:t>/</a:t>
            </a:r>
            <a:r>
              <a:rPr lang="en-GB" dirty="0"/>
              <a:t>04</a:t>
            </a:r>
            <a:r>
              <a:rPr lang="hu-HU" dirty="0"/>
              <a:t>/20</a:t>
            </a:r>
            <a:r>
              <a:rPr lang="en-GB" dirty="0"/>
              <a:t>21</a:t>
            </a:r>
          </a:p>
        </p:txBody>
      </p:sp>
      <p:sp>
        <p:nvSpPr>
          <p:cNvPr id="5" name="Footer Placeholder 4">
            <a:extLst>
              <a:ext uri="{FF2B5EF4-FFF2-40B4-BE49-F238E27FC236}">
                <a16:creationId xmlns:a16="http://schemas.microsoft.com/office/drawing/2014/main" id="{88F42392-7C31-E70E-55F1-DD85229BCA94}"/>
              </a:ext>
            </a:extLst>
          </p:cNvPr>
          <p:cNvSpPr>
            <a:spLocks noGrp="1"/>
          </p:cNvSpPr>
          <p:nvPr>
            <p:ph type="ftr" sz="quarter" idx="11"/>
          </p:nvPr>
        </p:nvSpPr>
        <p:spPr/>
        <p:txBody>
          <a:bodyPr/>
          <a:lstStyle/>
          <a:p>
            <a:pPr>
              <a:defRPr/>
            </a:pPr>
            <a:r>
              <a:rPr lang="en-GB" altLang="en-US" dirty="0"/>
              <a:t>Presentation for the Committee on Culture and Education (CULT)</a:t>
            </a:r>
          </a:p>
        </p:txBody>
      </p:sp>
      <p:sp>
        <p:nvSpPr>
          <p:cNvPr id="9222" name="Slide Number Placeholder 5">
            <a:extLst>
              <a:ext uri="{FF2B5EF4-FFF2-40B4-BE49-F238E27FC236}">
                <a16:creationId xmlns:a16="http://schemas.microsoft.com/office/drawing/2014/main" id="{7A72D362-ED76-7406-0385-AAD82CCC19C1}"/>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ED4363-92D1-C949-B876-B8A33591A5CB}" type="slidenum">
              <a:rPr lang="en-GB" altLang="en-US" sz="1200">
                <a:solidFill>
                  <a:schemeClr val="bg1"/>
                </a:solidFill>
              </a:rPr>
              <a:pPr>
                <a:spcBef>
                  <a:spcPct val="0"/>
                </a:spcBef>
                <a:buFontTx/>
                <a:buNone/>
              </a:pPr>
              <a:t>11</a:t>
            </a:fld>
            <a:endParaRPr lang="en-GB" altLang="en-US" sz="1200">
              <a:solidFill>
                <a:schemeClr val="bg1"/>
              </a:solidFill>
            </a:endParaRPr>
          </a:p>
        </p:txBody>
      </p:sp>
      <p:pic>
        <p:nvPicPr>
          <p:cNvPr id="2" name="Picture 21" descr="A picture containing floor, indoor, room, green&#10;&#10;Description automatically generated">
            <a:extLst>
              <a:ext uri="{FF2B5EF4-FFF2-40B4-BE49-F238E27FC236}">
                <a16:creationId xmlns:a16="http://schemas.microsoft.com/office/drawing/2014/main" id="{9F87B8C1-877E-C98B-33E3-36375E738CE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875715" y="4954303"/>
            <a:ext cx="2268285" cy="150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8D5D94C-ADF0-6855-9005-B798C4BC1139}"/>
              </a:ext>
            </a:extLst>
          </p:cNvPr>
          <p:cNvSpPr>
            <a:spLocks noGrp="1"/>
          </p:cNvSpPr>
          <p:nvPr>
            <p:ph type="title"/>
          </p:nvPr>
        </p:nvSpPr>
        <p:spPr/>
        <p:txBody>
          <a:bodyPr/>
          <a:lstStyle/>
          <a:p>
            <a:pPr algn="ctr"/>
            <a:r>
              <a:rPr lang="en-GB" altLang="en-US" sz="2800" dirty="0">
                <a:solidFill>
                  <a:srgbClr val="808080"/>
                </a:solidFill>
                <a:latin typeface="Arial Black" panose="020B0604020202020204" pitchFamily="34" charset="0"/>
              </a:rPr>
              <a:t>Recommendations</a:t>
            </a:r>
            <a:endParaRPr lang="en-US" altLang="en-US" dirty="0"/>
          </a:p>
        </p:txBody>
      </p:sp>
      <p:sp>
        <p:nvSpPr>
          <p:cNvPr id="9219" name="Content Placeholder 2">
            <a:extLst>
              <a:ext uri="{FF2B5EF4-FFF2-40B4-BE49-F238E27FC236}">
                <a16:creationId xmlns:a16="http://schemas.microsoft.com/office/drawing/2014/main" id="{0189CB65-757D-DE93-C8F7-80DD2A68EEE1}"/>
              </a:ext>
            </a:extLst>
          </p:cNvPr>
          <p:cNvSpPr>
            <a:spLocks noGrp="1"/>
          </p:cNvSpPr>
          <p:nvPr>
            <p:ph idx="1"/>
          </p:nvPr>
        </p:nvSpPr>
        <p:spPr>
          <a:xfrm>
            <a:off x="517326" y="1904405"/>
            <a:ext cx="8158361" cy="4218707"/>
          </a:xfrm>
        </p:spPr>
        <p:txBody>
          <a:bodyPr/>
          <a:lstStyle/>
          <a:p>
            <a:pPr marL="457200" indent="-457200">
              <a:buFont typeface="+mj-lt"/>
              <a:buAutoNum type="arabicPeriod" startAt="3"/>
            </a:pPr>
            <a:r>
              <a:rPr lang="en-US" altLang="en-US" sz="2000" b="1" dirty="0"/>
              <a:t>Coordinate measures and policies at the EU level:</a:t>
            </a:r>
            <a:br>
              <a:rPr lang="en-US" altLang="en-US" sz="2000" b="1" dirty="0"/>
            </a:br>
            <a:r>
              <a:rPr lang="en-US" altLang="en-US" sz="1400" dirty="0"/>
              <a:t>-	Establish a dedicated EU body for the protection of CH</a:t>
            </a:r>
            <a:br>
              <a:rPr lang="en-US" altLang="en-US" sz="1400" dirty="0"/>
            </a:br>
            <a:r>
              <a:rPr lang="en-US" altLang="en-US" sz="1400" dirty="0"/>
              <a:t>-	Integrate CH protection into the broader field of, e.g., humanitarian aid</a:t>
            </a:r>
            <a:br>
              <a:rPr lang="en-US" altLang="en-US" sz="1400" dirty="0"/>
            </a:br>
            <a:r>
              <a:rPr lang="en-US" altLang="en-US" sz="1400" dirty="0"/>
              <a:t>-	Coordinate matters concerning the illicit trade</a:t>
            </a:r>
            <a:br>
              <a:rPr lang="en-US" altLang="en-US" sz="1400" dirty="0"/>
            </a:br>
            <a:r>
              <a:rPr lang="en-US" altLang="en-US" sz="1400" dirty="0"/>
              <a:t>-	Regulate the issue of safe havens to safeguard collections from conflict zones</a:t>
            </a:r>
          </a:p>
          <a:p>
            <a:pPr marL="457200" indent="-457200">
              <a:buFont typeface="+mj-lt"/>
              <a:buAutoNum type="arabicPeriod" startAt="3"/>
            </a:pPr>
            <a:endParaRPr lang="en-US" altLang="en-US" sz="1400" dirty="0"/>
          </a:p>
          <a:p>
            <a:pPr marL="457200" indent="-457200">
              <a:buFont typeface="+mj-lt"/>
              <a:buAutoNum type="arabicPeriod" startAt="3"/>
            </a:pPr>
            <a:r>
              <a:rPr lang="en-US" altLang="en-US" sz="2000" b="1" dirty="0"/>
              <a:t>Ensure preparatory measures in EU Member States:</a:t>
            </a:r>
            <a:r>
              <a:rPr lang="en-US" altLang="en-US" sz="1800" b="1" dirty="0"/>
              <a:t/>
            </a:r>
            <a:br>
              <a:rPr lang="en-US" altLang="en-US" sz="1800" b="1" dirty="0"/>
            </a:br>
            <a:r>
              <a:rPr lang="en-US" altLang="en-US" sz="1800" dirty="0"/>
              <a:t>-	</a:t>
            </a:r>
            <a:r>
              <a:rPr lang="en-US" altLang="en-US" sz="1400" dirty="0"/>
              <a:t>Support the setting-up of inventories and their </a:t>
            </a:r>
            <a:r>
              <a:rPr lang="en-US" altLang="en-US" sz="1400" dirty="0" err="1"/>
              <a:t>digitisation</a:t>
            </a:r>
            <a:r>
              <a:rPr lang="en-US" altLang="en-US" sz="1400" dirty="0"/>
              <a:t/>
            </a:r>
            <a:br>
              <a:rPr lang="en-US" altLang="en-US" sz="1400" dirty="0"/>
            </a:br>
            <a:r>
              <a:rPr lang="en-US" altLang="en-US" sz="1400" dirty="0"/>
              <a:t>-	Support the development of (emergency) preparedness policies</a:t>
            </a:r>
            <a:br>
              <a:rPr lang="en-US" altLang="en-US" sz="1400" dirty="0"/>
            </a:br>
            <a:r>
              <a:rPr lang="en-US" altLang="en-US" sz="1400" dirty="0"/>
              <a:t>-	Promote the setting-up and training of (sizeable) dedicated units in the military and law-	enforcement, including border control.</a:t>
            </a:r>
            <a:br>
              <a:rPr lang="en-US" altLang="en-US" sz="1400" dirty="0"/>
            </a:br>
            <a:endParaRPr lang="en-US" altLang="en-US" sz="1400" dirty="0"/>
          </a:p>
          <a:p>
            <a:pPr marL="457200" indent="-457200">
              <a:buFont typeface="+mj-lt"/>
              <a:buAutoNum type="arabicPeriod" startAt="3"/>
            </a:pPr>
            <a:endParaRPr lang="en-US" altLang="en-US" sz="1400" dirty="0"/>
          </a:p>
          <a:p>
            <a:pPr marL="457200" indent="-457200">
              <a:buFont typeface="+mj-lt"/>
              <a:buAutoNum type="arabicPeriod" startAt="3"/>
            </a:pPr>
            <a:endParaRPr lang="en-US" altLang="en-US" sz="1400" dirty="0"/>
          </a:p>
          <a:p>
            <a:endParaRPr lang="en-US" altLang="en-US" dirty="0"/>
          </a:p>
        </p:txBody>
      </p:sp>
      <p:sp>
        <p:nvSpPr>
          <p:cNvPr id="4" name="Date Placeholder 3">
            <a:extLst>
              <a:ext uri="{FF2B5EF4-FFF2-40B4-BE49-F238E27FC236}">
                <a16:creationId xmlns:a16="http://schemas.microsoft.com/office/drawing/2014/main" id="{E5DE0917-6C9B-0D4A-E88D-80BFDAB11FC0}"/>
              </a:ext>
            </a:extLst>
          </p:cNvPr>
          <p:cNvSpPr>
            <a:spLocks noGrp="1"/>
          </p:cNvSpPr>
          <p:nvPr>
            <p:ph type="dt" sz="quarter" idx="10"/>
          </p:nvPr>
        </p:nvSpPr>
        <p:spPr/>
        <p:txBody>
          <a:bodyPr/>
          <a:lstStyle/>
          <a:p>
            <a:pPr>
              <a:defRPr/>
            </a:pPr>
            <a:r>
              <a:rPr lang="en-GB" dirty="0"/>
              <a:t>27</a:t>
            </a:r>
            <a:r>
              <a:rPr lang="hu-HU" dirty="0"/>
              <a:t>/</a:t>
            </a:r>
            <a:r>
              <a:rPr lang="en-GB" dirty="0"/>
              <a:t>04</a:t>
            </a:r>
            <a:r>
              <a:rPr lang="hu-HU" dirty="0"/>
              <a:t>/20</a:t>
            </a:r>
            <a:r>
              <a:rPr lang="en-GB" dirty="0"/>
              <a:t>21</a:t>
            </a:r>
          </a:p>
        </p:txBody>
      </p:sp>
      <p:sp>
        <p:nvSpPr>
          <p:cNvPr id="5" name="Footer Placeholder 4">
            <a:extLst>
              <a:ext uri="{FF2B5EF4-FFF2-40B4-BE49-F238E27FC236}">
                <a16:creationId xmlns:a16="http://schemas.microsoft.com/office/drawing/2014/main" id="{88F42392-7C31-E70E-55F1-DD85229BCA94}"/>
              </a:ext>
            </a:extLst>
          </p:cNvPr>
          <p:cNvSpPr>
            <a:spLocks noGrp="1"/>
          </p:cNvSpPr>
          <p:nvPr>
            <p:ph type="ftr" sz="quarter" idx="11"/>
          </p:nvPr>
        </p:nvSpPr>
        <p:spPr/>
        <p:txBody>
          <a:bodyPr/>
          <a:lstStyle/>
          <a:p>
            <a:pPr>
              <a:defRPr/>
            </a:pPr>
            <a:r>
              <a:rPr lang="en-GB" altLang="en-US" dirty="0"/>
              <a:t>Presentation for the Committee on Culture and Education (CULT)</a:t>
            </a:r>
          </a:p>
        </p:txBody>
      </p:sp>
      <p:sp>
        <p:nvSpPr>
          <p:cNvPr id="9222" name="Slide Number Placeholder 5">
            <a:extLst>
              <a:ext uri="{FF2B5EF4-FFF2-40B4-BE49-F238E27FC236}">
                <a16:creationId xmlns:a16="http://schemas.microsoft.com/office/drawing/2014/main" id="{7A72D362-ED76-7406-0385-AAD82CCC19C1}"/>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ED4363-92D1-C949-B876-B8A33591A5CB}" type="slidenum">
              <a:rPr lang="en-GB" altLang="en-US" sz="1200">
                <a:solidFill>
                  <a:schemeClr val="bg1"/>
                </a:solidFill>
              </a:rPr>
              <a:pPr>
                <a:spcBef>
                  <a:spcPct val="0"/>
                </a:spcBef>
                <a:buFontTx/>
                <a:buNone/>
              </a:pPr>
              <a:t>12</a:t>
            </a:fld>
            <a:endParaRPr lang="en-GB" altLang="en-US" sz="1200">
              <a:solidFill>
                <a:schemeClr val="bg1"/>
              </a:solidFill>
            </a:endParaRPr>
          </a:p>
        </p:txBody>
      </p:sp>
      <p:pic>
        <p:nvPicPr>
          <p:cNvPr id="6" name="Content Placeholder 6">
            <a:extLst>
              <a:ext uri="{FF2B5EF4-FFF2-40B4-BE49-F238E27FC236}">
                <a16:creationId xmlns:a16="http://schemas.microsoft.com/office/drawing/2014/main" id="{0C7EFDC2-7EA6-BF40-D3D6-BE5D249C7ADE}"/>
              </a:ext>
            </a:extLst>
          </p:cNvPr>
          <p:cNvPicPr>
            <a:picLocks noChangeAspect="1"/>
          </p:cNvPicPr>
          <p:nvPr/>
        </p:nvPicPr>
        <p:blipFill>
          <a:blip r:embed="rId2"/>
          <a:stretch>
            <a:fillRect/>
          </a:stretch>
        </p:blipFill>
        <p:spPr bwMode="auto">
          <a:xfrm>
            <a:off x="6817300" y="4851216"/>
            <a:ext cx="2326700" cy="15912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1890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8D5D94C-ADF0-6855-9005-B798C4BC1139}"/>
              </a:ext>
            </a:extLst>
          </p:cNvPr>
          <p:cNvSpPr>
            <a:spLocks noGrp="1"/>
          </p:cNvSpPr>
          <p:nvPr>
            <p:ph type="title"/>
          </p:nvPr>
        </p:nvSpPr>
        <p:spPr>
          <a:xfrm>
            <a:off x="544818" y="1042813"/>
            <a:ext cx="8153094" cy="657995"/>
          </a:xfrm>
        </p:spPr>
        <p:txBody>
          <a:bodyPr/>
          <a:lstStyle/>
          <a:p>
            <a:pPr algn="ctr"/>
            <a:r>
              <a:rPr lang="en-GB" altLang="en-US" sz="2800" dirty="0">
                <a:solidFill>
                  <a:srgbClr val="808080"/>
                </a:solidFill>
                <a:latin typeface="Arial Black" panose="020B0604020202020204" pitchFamily="34" charset="0"/>
              </a:rPr>
              <a:t>Recommendations</a:t>
            </a:r>
            <a:endParaRPr lang="en-US" altLang="en-US" dirty="0"/>
          </a:p>
        </p:txBody>
      </p:sp>
      <p:sp>
        <p:nvSpPr>
          <p:cNvPr id="9219" name="Content Placeholder 2">
            <a:extLst>
              <a:ext uri="{FF2B5EF4-FFF2-40B4-BE49-F238E27FC236}">
                <a16:creationId xmlns:a16="http://schemas.microsoft.com/office/drawing/2014/main" id="{0189CB65-757D-DE93-C8F7-80DD2A68EEE1}"/>
              </a:ext>
            </a:extLst>
          </p:cNvPr>
          <p:cNvSpPr>
            <a:spLocks noGrp="1"/>
          </p:cNvSpPr>
          <p:nvPr>
            <p:ph idx="1"/>
          </p:nvPr>
        </p:nvSpPr>
        <p:spPr>
          <a:xfrm>
            <a:off x="755576" y="1867132"/>
            <a:ext cx="7848872" cy="4103909"/>
          </a:xfrm>
        </p:spPr>
        <p:txBody>
          <a:bodyPr/>
          <a:lstStyle/>
          <a:p>
            <a:pPr marL="457200" indent="-457200">
              <a:buFont typeface="+mj-lt"/>
              <a:buAutoNum type="arabicPeriod" startAt="5"/>
            </a:pPr>
            <a:r>
              <a:rPr lang="en-US" altLang="en-US" sz="2000" b="1" dirty="0"/>
              <a:t>Address the illicit trafficking in cultural objects from conflict zones:</a:t>
            </a:r>
            <a:r>
              <a:rPr lang="en-US" altLang="en-US" sz="2000" dirty="0"/>
              <a:t/>
            </a:r>
            <a:br>
              <a:rPr lang="en-US" altLang="en-US" sz="2000" dirty="0"/>
            </a:br>
            <a:r>
              <a:rPr lang="en-US" altLang="en-US" sz="1400" dirty="0"/>
              <a:t>-	Raise awareness that looted cultural objects circulate on the EU market</a:t>
            </a:r>
            <a:br>
              <a:rPr lang="en-US" altLang="en-US" sz="1400" dirty="0"/>
            </a:br>
            <a:r>
              <a:rPr lang="en-US" altLang="en-US" sz="1400" dirty="0"/>
              <a:t>-	Introduce </a:t>
            </a:r>
            <a:r>
              <a:rPr lang="en-US" altLang="en-US" sz="1400" i="1" dirty="0"/>
              <a:t>mandatory due diligence standards </a:t>
            </a:r>
            <a:r>
              <a:rPr lang="en-US" altLang="en-US" sz="1400" dirty="0"/>
              <a:t>for the trade in cultural goods, to 	mitigate the risks of looted cultural objects from conflict zones being traded</a:t>
            </a:r>
            <a:br>
              <a:rPr lang="en-US" altLang="en-US" sz="1400" dirty="0"/>
            </a:br>
            <a:r>
              <a:rPr lang="en-US" altLang="en-US" sz="1400" dirty="0"/>
              <a:t>-	Create an open access database of national legislation pertaining to cultural 	heritage (or support an update of the UNESCO database)</a:t>
            </a:r>
            <a:br>
              <a:rPr lang="en-US" altLang="en-US" sz="1400" dirty="0"/>
            </a:br>
            <a:endParaRPr lang="en-US" altLang="en-US" sz="2000" dirty="0"/>
          </a:p>
          <a:p>
            <a:pPr marL="457200" indent="-457200">
              <a:buFont typeface="+mj-lt"/>
              <a:buAutoNum type="arabicPeriod" startAt="5"/>
            </a:pPr>
            <a:r>
              <a:rPr lang="en-US" altLang="en-US" sz="2000" b="1" dirty="0"/>
              <a:t>Focus on community participation and </a:t>
            </a:r>
            <a:r>
              <a:rPr lang="en-US" altLang="en-US" sz="2000" b="1" dirty="0" err="1"/>
              <a:t>memorialisation</a:t>
            </a:r>
            <a:r>
              <a:rPr lang="en-US" altLang="en-US" sz="2000" b="1" dirty="0"/>
              <a:t> in recovery phase:</a:t>
            </a:r>
            <a:br>
              <a:rPr lang="en-US" altLang="en-US" sz="2000" b="1" dirty="0"/>
            </a:br>
            <a:r>
              <a:rPr lang="en-US" altLang="en-US" sz="1400" dirty="0"/>
              <a:t>Ensure that local communities are involved in decision-making processes of recovery and reconstruction</a:t>
            </a:r>
            <a:br>
              <a:rPr lang="en-US" altLang="en-US" sz="1400" dirty="0"/>
            </a:br>
            <a:endParaRPr lang="en-US" altLang="en-US" sz="1400" dirty="0"/>
          </a:p>
        </p:txBody>
      </p:sp>
      <p:sp>
        <p:nvSpPr>
          <p:cNvPr id="4" name="Date Placeholder 3">
            <a:extLst>
              <a:ext uri="{FF2B5EF4-FFF2-40B4-BE49-F238E27FC236}">
                <a16:creationId xmlns:a16="http://schemas.microsoft.com/office/drawing/2014/main" id="{E5DE0917-6C9B-0D4A-E88D-80BFDAB11FC0}"/>
              </a:ext>
            </a:extLst>
          </p:cNvPr>
          <p:cNvSpPr>
            <a:spLocks noGrp="1"/>
          </p:cNvSpPr>
          <p:nvPr>
            <p:ph type="dt" sz="quarter" idx="10"/>
          </p:nvPr>
        </p:nvSpPr>
        <p:spPr/>
        <p:txBody>
          <a:bodyPr/>
          <a:lstStyle/>
          <a:p>
            <a:pPr>
              <a:defRPr/>
            </a:pPr>
            <a:r>
              <a:rPr lang="en-GB" dirty="0"/>
              <a:t>27</a:t>
            </a:r>
            <a:r>
              <a:rPr lang="hu-HU" dirty="0"/>
              <a:t>/</a:t>
            </a:r>
            <a:r>
              <a:rPr lang="en-GB" dirty="0"/>
              <a:t>04</a:t>
            </a:r>
            <a:r>
              <a:rPr lang="hu-HU" dirty="0"/>
              <a:t>/20</a:t>
            </a:r>
            <a:r>
              <a:rPr lang="en-GB" dirty="0"/>
              <a:t>21</a:t>
            </a:r>
          </a:p>
        </p:txBody>
      </p:sp>
      <p:sp>
        <p:nvSpPr>
          <p:cNvPr id="5" name="Footer Placeholder 4">
            <a:extLst>
              <a:ext uri="{FF2B5EF4-FFF2-40B4-BE49-F238E27FC236}">
                <a16:creationId xmlns:a16="http://schemas.microsoft.com/office/drawing/2014/main" id="{88F42392-7C31-E70E-55F1-DD85229BCA94}"/>
              </a:ext>
            </a:extLst>
          </p:cNvPr>
          <p:cNvSpPr>
            <a:spLocks noGrp="1"/>
          </p:cNvSpPr>
          <p:nvPr>
            <p:ph type="ftr" sz="quarter" idx="11"/>
          </p:nvPr>
        </p:nvSpPr>
        <p:spPr/>
        <p:txBody>
          <a:bodyPr/>
          <a:lstStyle/>
          <a:p>
            <a:pPr>
              <a:defRPr/>
            </a:pPr>
            <a:r>
              <a:rPr lang="en-GB" altLang="en-US" dirty="0"/>
              <a:t>Presentation for the Committee on Culture and Education (CULT)</a:t>
            </a:r>
          </a:p>
        </p:txBody>
      </p:sp>
      <p:sp>
        <p:nvSpPr>
          <p:cNvPr id="9222" name="Slide Number Placeholder 5">
            <a:extLst>
              <a:ext uri="{FF2B5EF4-FFF2-40B4-BE49-F238E27FC236}">
                <a16:creationId xmlns:a16="http://schemas.microsoft.com/office/drawing/2014/main" id="{7A72D362-ED76-7406-0385-AAD82CCC19C1}"/>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ED4363-92D1-C949-B876-B8A33591A5CB}" type="slidenum">
              <a:rPr lang="en-GB" altLang="en-US" sz="1200">
                <a:solidFill>
                  <a:schemeClr val="bg1"/>
                </a:solidFill>
              </a:rPr>
              <a:pPr>
                <a:spcBef>
                  <a:spcPct val="0"/>
                </a:spcBef>
                <a:buFontTx/>
                <a:buNone/>
              </a:pPr>
              <a:t>13</a:t>
            </a:fld>
            <a:endParaRPr lang="en-GB" altLang="en-US" sz="1200">
              <a:solidFill>
                <a:schemeClr val="bg1"/>
              </a:solidFill>
            </a:endParaRPr>
          </a:p>
        </p:txBody>
      </p:sp>
      <p:pic>
        <p:nvPicPr>
          <p:cNvPr id="7" name="Picture 6">
            <a:extLst>
              <a:ext uri="{FF2B5EF4-FFF2-40B4-BE49-F238E27FC236}">
                <a16:creationId xmlns:a16="http://schemas.microsoft.com/office/drawing/2014/main" id="{CC30E05B-DFDA-4576-5835-3506CF171355}"/>
              </a:ext>
            </a:extLst>
          </p:cNvPr>
          <p:cNvPicPr>
            <a:picLocks noChangeAspect="1"/>
          </p:cNvPicPr>
          <p:nvPr/>
        </p:nvPicPr>
        <p:blipFill rotWithShape="1">
          <a:blip r:embed="rId2"/>
          <a:srcRect l="6598" t="1515" r="4334"/>
          <a:stretch/>
        </p:blipFill>
        <p:spPr>
          <a:xfrm>
            <a:off x="7199784" y="5013177"/>
            <a:ext cx="1944216" cy="1449536"/>
          </a:xfrm>
          <a:prstGeom prst="rect">
            <a:avLst/>
          </a:prstGeom>
        </p:spPr>
      </p:pic>
    </p:spTree>
    <p:extLst>
      <p:ext uri="{BB962C8B-B14F-4D97-AF65-F5344CB8AC3E}">
        <p14:creationId xmlns:p14="http://schemas.microsoft.com/office/powerpoint/2010/main" val="163369038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Slide Number Placeholder 5">
            <a:extLst>
              <a:ext uri="{FF2B5EF4-FFF2-40B4-BE49-F238E27FC236}">
                <a16:creationId xmlns:a16="http://schemas.microsoft.com/office/drawing/2014/main" id="{956D14AC-1EDF-8A8E-95FD-9C5ABE6DE4A6}"/>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DC4B533-D6BE-CD45-BBD9-CC6575D4317D}" type="slidenum">
              <a:rPr lang="en-GB" altLang="en-US" sz="1200">
                <a:solidFill>
                  <a:schemeClr val="bg1"/>
                </a:solidFill>
              </a:rPr>
              <a:pPr>
                <a:spcBef>
                  <a:spcPct val="0"/>
                </a:spcBef>
                <a:buFontTx/>
                <a:buNone/>
              </a:pPr>
              <a:t>14</a:t>
            </a:fld>
            <a:endParaRPr lang="en-GB" altLang="en-US" sz="1200">
              <a:solidFill>
                <a:schemeClr val="bg1"/>
              </a:solidFill>
            </a:endParaRPr>
          </a:p>
        </p:txBody>
      </p:sp>
      <p:sp>
        <p:nvSpPr>
          <p:cNvPr id="2" name="Date Placeholder 3">
            <a:extLst>
              <a:ext uri="{FF2B5EF4-FFF2-40B4-BE49-F238E27FC236}">
                <a16:creationId xmlns:a16="http://schemas.microsoft.com/office/drawing/2014/main" id="{BFE84172-C149-DBE7-BA64-FEFC9B45F971}"/>
              </a:ext>
            </a:extLst>
          </p:cNvPr>
          <p:cNvSpPr>
            <a:spLocks noGrp="1"/>
          </p:cNvSpPr>
          <p:nvPr>
            <p:ph type="dt" sz="quarter" idx="10"/>
          </p:nvPr>
        </p:nvSpPr>
        <p:spPr>
          <a:xfrm>
            <a:off x="1619250" y="6462713"/>
            <a:ext cx="1008063" cy="3952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US" altLang="en-US" sz="1200" dirty="0"/>
              <a:t>27/04</a:t>
            </a:r>
            <a:r>
              <a:rPr lang="hu-HU" altLang="en-US" sz="1200" dirty="0"/>
              <a:t>/20</a:t>
            </a:r>
            <a:r>
              <a:rPr lang="en-GB" altLang="en-US" sz="1200" dirty="0"/>
              <a:t>23</a:t>
            </a:r>
          </a:p>
          <a:p>
            <a:pPr eaLnBrk="1" hangingPunct="1">
              <a:defRPr/>
            </a:pPr>
            <a:endParaRPr lang="en-GB" altLang="en-US" sz="1200" dirty="0"/>
          </a:p>
        </p:txBody>
      </p:sp>
      <p:sp>
        <p:nvSpPr>
          <p:cNvPr id="3" name="Footer Placeholder 4">
            <a:extLst>
              <a:ext uri="{FF2B5EF4-FFF2-40B4-BE49-F238E27FC236}">
                <a16:creationId xmlns:a16="http://schemas.microsoft.com/office/drawing/2014/main" id="{06339900-F683-EA11-6377-724CEDEBC683}"/>
              </a:ext>
            </a:extLst>
          </p:cNvPr>
          <p:cNvSpPr>
            <a:spLocks noGrp="1"/>
          </p:cNvSpPr>
          <p:nvPr>
            <p:ph type="ftr" sz="quarter" idx="11"/>
          </p:nvPr>
        </p:nvSpPr>
        <p:spPr>
          <a:xfrm>
            <a:off x="2700338" y="6462713"/>
            <a:ext cx="5543550" cy="395287"/>
          </a:xfrm>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Culture and Education (CULT)</a:t>
            </a:r>
          </a:p>
        </p:txBody>
      </p:sp>
      <p:sp>
        <p:nvSpPr>
          <p:cNvPr id="6" name="Content Placeholder 2">
            <a:extLst>
              <a:ext uri="{FF2B5EF4-FFF2-40B4-BE49-F238E27FC236}">
                <a16:creationId xmlns:a16="http://schemas.microsoft.com/office/drawing/2014/main" id="{2971F4C2-2673-353A-C60C-A390A4161EC9}"/>
              </a:ext>
            </a:extLst>
          </p:cNvPr>
          <p:cNvSpPr>
            <a:spLocks noGrp="1" noChangeArrowheads="1"/>
          </p:cNvSpPr>
          <p:nvPr>
            <p:ph idx="1"/>
          </p:nvPr>
        </p:nvSpPr>
        <p:spPr>
          <a:xfrm>
            <a:off x="107950" y="2276475"/>
            <a:ext cx="8589963" cy="3960813"/>
          </a:xfrm>
        </p:spPr>
        <p:txBody>
          <a:bodyPr/>
          <a:lstStyle/>
          <a:p>
            <a:pPr marL="971550" lvl="1" indent="-514350" eaLnBrk="1" hangingPunct="1">
              <a:lnSpc>
                <a:spcPct val="110000"/>
              </a:lnSpc>
              <a:spcBef>
                <a:spcPct val="0"/>
              </a:spcBef>
              <a:buClr>
                <a:srgbClr val="333399"/>
              </a:buClr>
              <a:buFontTx/>
              <a:buAutoNum type="arabicPeriod"/>
              <a:defRPr/>
            </a:pPr>
            <a:endParaRPr lang="hu-HU" altLang="en-US" sz="2800" dirty="0">
              <a:solidFill>
                <a:srgbClr val="333399"/>
              </a:solidFill>
              <a:latin typeface="Arial Black" panose="020B0604020202020204" pitchFamily="34" charset="0"/>
            </a:endParaRPr>
          </a:p>
          <a:p>
            <a:pPr marL="457200" lvl="1" indent="0" algn="ctr" eaLnBrk="1" hangingPunct="1">
              <a:lnSpc>
                <a:spcPct val="110000"/>
              </a:lnSpc>
              <a:spcBef>
                <a:spcPct val="0"/>
              </a:spcBef>
              <a:buClr>
                <a:srgbClr val="333399"/>
              </a:buClr>
              <a:buFontTx/>
              <a:buNone/>
              <a:defRPr/>
            </a:pPr>
            <a:r>
              <a:rPr lang="de-DE" altLang="en-US" sz="8000" dirty="0">
                <a:solidFill>
                  <a:srgbClr val="333399"/>
                </a:solidFill>
                <a:latin typeface="Arial Black" panose="020B0604020202020204" pitchFamily="34" charset="0"/>
              </a:rPr>
              <a:t>Q&amp;A</a:t>
            </a:r>
          </a:p>
          <a:p>
            <a:pPr marL="457200" lvl="1" indent="0" algn="ctr" eaLnBrk="1" hangingPunct="1">
              <a:lnSpc>
                <a:spcPct val="110000"/>
              </a:lnSpc>
              <a:spcBef>
                <a:spcPct val="0"/>
              </a:spcBef>
              <a:buClr>
                <a:srgbClr val="333399"/>
              </a:buClr>
              <a:buFontTx/>
              <a:buNone/>
              <a:defRPr/>
            </a:pPr>
            <a:endParaRPr lang="en-GB" sz="2000" kern="1200" dirty="0">
              <a:solidFill>
                <a:srgbClr val="808080"/>
              </a:solidFill>
              <a:latin typeface="Arial Black" pitchFamily="34" charset="0"/>
            </a:endParaRPr>
          </a:p>
          <a:p>
            <a:pPr marL="457200" lvl="1" indent="0" algn="ctr" eaLnBrk="1" hangingPunct="1">
              <a:lnSpc>
                <a:spcPct val="110000"/>
              </a:lnSpc>
              <a:spcBef>
                <a:spcPct val="0"/>
              </a:spcBef>
              <a:buClr>
                <a:srgbClr val="333399"/>
              </a:buClr>
              <a:buFontTx/>
              <a:buNone/>
              <a:defRPr/>
            </a:pPr>
            <a:endParaRPr lang="en-GB" sz="2000" kern="1200" dirty="0">
              <a:solidFill>
                <a:srgbClr val="808080"/>
              </a:solidFill>
              <a:latin typeface="Arial Black" pitchFamily="34" charset="0"/>
            </a:endParaRPr>
          </a:p>
          <a:p>
            <a:pPr marL="457200" lvl="1" indent="0" algn="ctr" eaLnBrk="1" hangingPunct="1">
              <a:lnSpc>
                <a:spcPct val="110000"/>
              </a:lnSpc>
              <a:spcBef>
                <a:spcPct val="0"/>
              </a:spcBef>
              <a:buClr>
                <a:srgbClr val="333399"/>
              </a:buClr>
              <a:buFontTx/>
              <a:buNone/>
              <a:defRPr/>
            </a:pPr>
            <a:endParaRPr lang="hu-HU" altLang="en-US" sz="1100" dirty="0">
              <a:solidFill>
                <a:srgbClr val="333399"/>
              </a:solidFill>
              <a:latin typeface="Arial Black" panose="020B0604020202020204" pitchFamily="34" charset="0"/>
            </a:endParaRPr>
          </a:p>
        </p:txBody>
      </p:sp>
      <p:sp>
        <p:nvSpPr>
          <p:cNvPr id="7" name="Title 1">
            <a:extLst>
              <a:ext uri="{FF2B5EF4-FFF2-40B4-BE49-F238E27FC236}">
                <a16:creationId xmlns:a16="http://schemas.microsoft.com/office/drawing/2014/main" id="{72E51249-D066-347B-6A14-32F07092F197}"/>
              </a:ext>
            </a:extLst>
          </p:cNvPr>
          <p:cNvSpPr>
            <a:spLocks noGrp="1" noChangeArrowheads="1"/>
          </p:cNvSpPr>
          <p:nvPr>
            <p:ph type="title"/>
          </p:nvPr>
        </p:nvSpPr>
        <p:spPr>
          <a:xfrm>
            <a:off x="774700" y="2276475"/>
            <a:ext cx="8229600" cy="936625"/>
          </a:xfrm>
        </p:spPr>
        <p:txBody>
          <a:bodyPr/>
          <a:lstStyle/>
          <a:p>
            <a:pPr algn="ctr"/>
            <a:r>
              <a:rPr lang="en-GB" altLang="en-US" sz="3000" dirty="0">
                <a:solidFill>
                  <a:srgbClr val="808080"/>
                </a:solidFill>
                <a:latin typeface="Arial Black" panose="020B0A04020102020204" pitchFamily="34" charset="0"/>
              </a:rPr>
              <a:t>Thank you for your attention</a:t>
            </a:r>
            <a:endParaRPr lang="en-GB" altLang="en-US" dirty="0"/>
          </a:p>
        </p:txBody>
      </p:sp>
    </p:spTree>
    <p:extLst>
      <p:ext uri="{BB962C8B-B14F-4D97-AF65-F5344CB8AC3E}">
        <p14:creationId xmlns:p14="http://schemas.microsoft.com/office/powerpoint/2010/main" val="57113585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67F0A5D-5AD8-245C-CD48-0D47FE88578D}"/>
              </a:ext>
            </a:extLst>
          </p:cNvPr>
          <p:cNvSpPr>
            <a:spLocks noGrp="1"/>
          </p:cNvSpPr>
          <p:nvPr>
            <p:ph type="title"/>
          </p:nvPr>
        </p:nvSpPr>
        <p:spPr/>
        <p:txBody>
          <a:bodyPr/>
          <a:lstStyle/>
          <a:p>
            <a:pPr algn="ctr"/>
            <a:r>
              <a:rPr lang="en-GB" altLang="en-US" sz="3000" dirty="0">
                <a:solidFill>
                  <a:srgbClr val="808080"/>
                </a:solidFill>
                <a:latin typeface="Arial Black" panose="020B0604020202020204" pitchFamily="34" charset="0"/>
              </a:rPr>
              <a:t>Structure of the Presentation</a:t>
            </a:r>
            <a:endParaRPr lang="en-GB" altLang="en-US" dirty="0"/>
          </a:p>
        </p:txBody>
      </p:sp>
      <p:sp>
        <p:nvSpPr>
          <p:cNvPr id="6147" name="Content Placeholder 2">
            <a:extLst>
              <a:ext uri="{FF2B5EF4-FFF2-40B4-BE49-F238E27FC236}">
                <a16:creationId xmlns:a16="http://schemas.microsoft.com/office/drawing/2014/main" id="{5B66D140-3D58-D8CB-140F-77B5ACA95D09}"/>
              </a:ext>
            </a:extLst>
          </p:cNvPr>
          <p:cNvSpPr>
            <a:spLocks noGrp="1"/>
          </p:cNvSpPr>
          <p:nvPr>
            <p:ph idx="1"/>
          </p:nvPr>
        </p:nvSpPr>
        <p:spPr>
          <a:xfrm>
            <a:off x="107950" y="2276475"/>
            <a:ext cx="8589963" cy="3960813"/>
          </a:xfrm>
        </p:spPr>
        <p:txBody>
          <a:bodyPr/>
          <a:lstStyle/>
          <a:p>
            <a:pPr marL="1714500" lvl="3" indent="-342900" eaLnBrk="1" hangingPunct="1">
              <a:lnSpc>
                <a:spcPct val="110000"/>
              </a:lnSpc>
              <a:spcBef>
                <a:spcPct val="0"/>
              </a:spcBef>
              <a:buClr>
                <a:srgbClr val="333399"/>
              </a:buClr>
              <a:buFont typeface="+mj-lt"/>
              <a:buAutoNum type="arabicPeriod"/>
            </a:pPr>
            <a:r>
              <a:rPr lang="en-GB" altLang="en-US" sz="2400" dirty="0">
                <a:solidFill>
                  <a:srgbClr val="333399"/>
                </a:solidFill>
                <a:latin typeface="+mj-lt"/>
              </a:rPr>
              <a:t>Introduction: threats to cultural heritage (CH)</a:t>
            </a:r>
          </a:p>
          <a:p>
            <a:pPr marL="1714500" lvl="3" indent="-342900" eaLnBrk="1" hangingPunct="1">
              <a:lnSpc>
                <a:spcPct val="110000"/>
              </a:lnSpc>
              <a:spcBef>
                <a:spcPct val="0"/>
              </a:spcBef>
              <a:buClr>
                <a:srgbClr val="333399"/>
              </a:buClr>
              <a:buFont typeface="+mj-lt"/>
              <a:buAutoNum type="arabicPeriod"/>
            </a:pPr>
            <a:r>
              <a:rPr lang="en-GB" altLang="en-US" sz="2400" dirty="0">
                <a:solidFill>
                  <a:srgbClr val="333399"/>
                </a:solidFill>
                <a:latin typeface="+mj-lt"/>
              </a:rPr>
              <a:t>Background: the situation in Ukraine</a:t>
            </a:r>
          </a:p>
          <a:p>
            <a:pPr marL="1714500" lvl="3" indent="-342900" eaLnBrk="1" hangingPunct="1">
              <a:lnSpc>
                <a:spcPct val="110000"/>
              </a:lnSpc>
              <a:spcBef>
                <a:spcPct val="0"/>
              </a:spcBef>
              <a:buClr>
                <a:srgbClr val="333399"/>
              </a:buClr>
              <a:buFont typeface="+mj-lt"/>
              <a:buAutoNum type="arabicPeriod"/>
            </a:pPr>
            <a:r>
              <a:rPr lang="en-GB" altLang="en-US" sz="2400" dirty="0">
                <a:solidFill>
                  <a:srgbClr val="333399"/>
                </a:solidFill>
                <a:latin typeface="+mj-lt"/>
              </a:rPr>
              <a:t>Main findings </a:t>
            </a:r>
          </a:p>
          <a:p>
            <a:pPr marL="1714500" lvl="3" indent="-342900" eaLnBrk="1" hangingPunct="1">
              <a:lnSpc>
                <a:spcPct val="110000"/>
              </a:lnSpc>
              <a:spcBef>
                <a:spcPct val="0"/>
              </a:spcBef>
              <a:buClr>
                <a:srgbClr val="333399"/>
              </a:buClr>
              <a:buFont typeface="+mj-lt"/>
              <a:buAutoNum type="arabicPeriod"/>
            </a:pPr>
            <a:r>
              <a:rPr lang="en-GB" altLang="en-US" sz="2400" dirty="0">
                <a:solidFill>
                  <a:srgbClr val="333399"/>
                </a:solidFill>
                <a:latin typeface="+mj-lt"/>
              </a:rPr>
              <a:t>Recommendations</a:t>
            </a:r>
          </a:p>
          <a:p>
            <a:pPr marL="1371600" lvl="3" indent="0" eaLnBrk="1" hangingPunct="1">
              <a:lnSpc>
                <a:spcPct val="110000"/>
              </a:lnSpc>
              <a:spcBef>
                <a:spcPct val="0"/>
              </a:spcBef>
              <a:buClr>
                <a:srgbClr val="333399"/>
              </a:buClr>
              <a:buNone/>
            </a:pPr>
            <a:endParaRPr lang="en-GB" altLang="en-US" sz="1500" dirty="0">
              <a:solidFill>
                <a:srgbClr val="333399"/>
              </a:solidFill>
              <a:latin typeface="Arial Black" panose="020B0604020202020204" pitchFamily="34" charset="0"/>
            </a:endParaRPr>
          </a:p>
          <a:p>
            <a:pPr marL="971550" lvl="1" indent="-514350" eaLnBrk="1" hangingPunct="1">
              <a:lnSpc>
                <a:spcPct val="110000"/>
              </a:lnSpc>
              <a:spcBef>
                <a:spcPct val="0"/>
              </a:spcBef>
              <a:buClr>
                <a:srgbClr val="333399"/>
              </a:buClr>
              <a:buFontTx/>
              <a:buAutoNum type="arabicPeriod"/>
            </a:pPr>
            <a:endParaRPr lang="en-GB" altLang="en-US" sz="2000" dirty="0">
              <a:solidFill>
                <a:srgbClr val="333399"/>
              </a:solidFill>
              <a:latin typeface="Arial Black" panose="020B0604020202020204" pitchFamily="34" charset="0"/>
            </a:endParaRPr>
          </a:p>
        </p:txBody>
      </p:sp>
      <p:sp>
        <p:nvSpPr>
          <p:cNvPr id="3076" name="Date Placeholder 3">
            <a:extLst>
              <a:ext uri="{FF2B5EF4-FFF2-40B4-BE49-F238E27FC236}">
                <a16:creationId xmlns:a16="http://schemas.microsoft.com/office/drawing/2014/main" id="{93B90645-50DF-71C0-6727-716C35893BDB}"/>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27</a:t>
            </a:r>
            <a:r>
              <a:rPr lang="hu-HU" altLang="en-US" sz="1200" dirty="0"/>
              <a:t>/</a:t>
            </a:r>
            <a:r>
              <a:rPr lang="en-GB" altLang="en-US" sz="1200" dirty="0"/>
              <a:t>04</a:t>
            </a:r>
            <a:r>
              <a:rPr lang="hu-HU" altLang="en-US" sz="1200" dirty="0"/>
              <a:t>/20</a:t>
            </a:r>
            <a:r>
              <a:rPr lang="en-GB" altLang="en-US" sz="1200" dirty="0"/>
              <a:t>23</a:t>
            </a:r>
          </a:p>
          <a:p>
            <a:pPr eaLnBrk="1" hangingPunct="1">
              <a:defRPr/>
            </a:pPr>
            <a:endParaRPr lang="en-GB" altLang="en-US" sz="1200" dirty="0"/>
          </a:p>
        </p:txBody>
      </p:sp>
      <p:sp>
        <p:nvSpPr>
          <p:cNvPr id="3077" name="Footer Placeholder 4">
            <a:extLst>
              <a:ext uri="{FF2B5EF4-FFF2-40B4-BE49-F238E27FC236}">
                <a16:creationId xmlns:a16="http://schemas.microsoft.com/office/drawing/2014/main" id="{5907E371-BCE6-99E2-1B78-ED815D653BA5}"/>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Culture and Education (CULT)</a:t>
            </a:r>
          </a:p>
        </p:txBody>
      </p:sp>
      <p:sp>
        <p:nvSpPr>
          <p:cNvPr id="6150" name="Slide Number Placeholder 5">
            <a:extLst>
              <a:ext uri="{FF2B5EF4-FFF2-40B4-BE49-F238E27FC236}">
                <a16:creationId xmlns:a16="http://schemas.microsoft.com/office/drawing/2014/main" id="{9CB5A159-77F5-2089-4D52-F0C705AA4054}"/>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4D845B-8CAF-D043-92E3-3680EBE431EC}" type="slidenum">
              <a:rPr lang="en-GB" altLang="en-US" sz="1200">
                <a:solidFill>
                  <a:schemeClr val="bg1"/>
                </a:solidFill>
              </a:rPr>
              <a:pPr>
                <a:spcBef>
                  <a:spcPct val="0"/>
                </a:spcBef>
                <a:buFontTx/>
                <a:buNone/>
              </a:pPr>
              <a:t>2</a:t>
            </a:fld>
            <a:endParaRPr lang="en-GB" altLang="en-US" sz="1200">
              <a:solidFill>
                <a:schemeClr val="bg1"/>
              </a:solidFill>
            </a:endParaRPr>
          </a:p>
        </p:txBody>
      </p:sp>
      <p:pic>
        <p:nvPicPr>
          <p:cNvPr id="2" name="Afbeelding 57">
            <a:extLst>
              <a:ext uri="{FF2B5EF4-FFF2-40B4-BE49-F238E27FC236}">
                <a16:creationId xmlns:a16="http://schemas.microsoft.com/office/drawing/2014/main" id="{41240F8E-10D6-5E9E-930F-198B37D4EB66}"/>
              </a:ext>
            </a:extLst>
          </p:cNvPr>
          <p:cNvPicPr>
            <a:picLocks noChangeAspect="1"/>
          </p:cNvPicPr>
          <p:nvPr/>
        </p:nvPicPr>
        <p:blipFill rotWithShape="1">
          <a:blip r:embed="rId3">
            <a:alphaModFix amt="70000"/>
          </a:blip>
          <a:srcRect l="4196" t="2855" r="8634" b="2857"/>
          <a:stretch/>
        </p:blipFill>
        <p:spPr bwMode="auto">
          <a:xfrm>
            <a:off x="5652411" y="3933056"/>
            <a:ext cx="3490457" cy="2514542"/>
          </a:xfrm>
          <a:prstGeom prst="rect">
            <a:avLst/>
          </a:prstGeom>
          <a:noFill/>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du="http://schemas.microsoft.com/office/word/2023/wordml/word16du"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352178485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67F0A5D-5AD8-245C-CD48-0D47FE88578D}"/>
              </a:ext>
            </a:extLst>
          </p:cNvPr>
          <p:cNvSpPr>
            <a:spLocks noGrp="1"/>
          </p:cNvSpPr>
          <p:nvPr>
            <p:ph type="title"/>
          </p:nvPr>
        </p:nvSpPr>
        <p:spPr>
          <a:xfrm>
            <a:off x="428730" y="830757"/>
            <a:ext cx="8229600" cy="936625"/>
          </a:xfrm>
        </p:spPr>
        <p:txBody>
          <a:bodyPr/>
          <a:lstStyle/>
          <a:p>
            <a:pPr algn="ctr"/>
            <a:r>
              <a:rPr lang="en-GB" altLang="en-US" dirty="0">
                <a:solidFill>
                  <a:srgbClr val="808080"/>
                </a:solidFill>
                <a:latin typeface="Arial Black" panose="020B0604020202020204" pitchFamily="34" charset="0"/>
              </a:rPr>
              <a:t>Introduction: threats</a:t>
            </a:r>
            <a:endParaRPr lang="en-GB" altLang="en-US" dirty="0"/>
          </a:p>
        </p:txBody>
      </p:sp>
      <p:sp>
        <p:nvSpPr>
          <p:cNvPr id="6147" name="Content Placeholder 2">
            <a:extLst>
              <a:ext uri="{FF2B5EF4-FFF2-40B4-BE49-F238E27FC236}">
                <a16:creationId xmlns:a16="http://schemas.microsoft.com/office/drawing/2014/main" id="{5B66D140-3D58-D8CB-140F-77B5ACA95D09}"/>
              </a:ext>
            </a:extLst>
          </p:cNvPr>
          <p:cNvSpPr>
            <a:spLocks noGrp="1"/>
          </p:cNvSpPr>
          <p:nvPr>
            <p:ph idx="1"/>
          </p:nvPr>
        </p:nvSpPr>
        <p:spPr>
          <a:xfrm>
            <a:off x="428730" y="2348880"/>
            <a:ext cx="8229600" cy="3123287"/>
          </a:xfrm>
        </p:spPr>
        <p:txBody>
          <a:bodyPr/>
          <a:lstStyle/>
          <a:p>
            <a:pPr lvl="1" eaLnBrk="1" hangingPunct="1">
              <a:lnSpc>
                <a:spcPct val="110000"/>
              </a:lnSpc>
              <a:spcBef>
                <a:spcPct val="0"/>
              </a:spcBef>
              <a:buClr>
                <a:srgbClr val="333399"/>
              </a:buClr>
              <a:buFont typeface="Wingdings" pitchFamily="2" charset="2"/>
              <a:buChar char="§"/>
            </a:pPr>
            <a:r>
              <a:rPr lang="en-GB" altLang="en-US" sz="1400" dirty="0">
                <a:solidFill>
                  <a:srgbClr val="333399"/>
                </a:solidFill>
                <a:latin typeface="Arial Black" panose="020B0604020202020204" pitchFamily="34" charset="0"/>
              </a:rPr>
              <a:t>Movable heritage</a:t>
            </a:r>
            <a:r>
              <a:rPr lang="en-GB" sz="1400" dirty="0"/>
              <a:t/>
            </a:r>
            <a:br>
              <a:rPr lang="en-GB" sz="1400" dirty="0"/>
            </a:br>
            <a:r>
              <a:rPr lang="en-GB" sz="1400" dirty="0"/>
              <a:t>Cultural goods, such as artefacts or archives. “Where there is a war there is looting”. Such objects often appear on the market much later (e.g. Iraq, Syria, Cyprus).</a:t>
            </a:r>
          </a:p>
          <a:p>
            <a:pPr lvl="1" eaLnBrk="1" hangingPunct="1">
              <a:lnSpc>
                <a:spcPct val="110000"/>
              </a:lnSpc>
              <a:spcBef>
                <a:spcPct val="0"/>
              </a:spcBef>
              <a:buClr>
                <a:srgbClr val="333399"/>
              </a:buClr>
              <a:buFont typeface="Wingdings" pitchFamily="2" charset="2"/>
              <a:buChar char="§"/>
            </a:pPr>
            <a:r>
              <a:rPr lang="en-GB" altLang="en-US" sz="1400" dirty="0">
                <a:solidFill>
                  <a:srgbClr val="333399"/>
                </a:solidFill>
                <a:latin typeface="Arial Black" panose="020B0604020202020204" pitchFamily="34" charset="0"/>
              </a:rPr>
              <a:t>Immovable heritage </a:t>
            </a:r>
            <a:br>
              <a:rPr lang="en-GB" altLang="en-US" sz="1400" dirty="0">
                <a:solidFill>
                  <a:srgbClr val="333399"/>
                </a:solidFill>
                <a:latin typeface="Arial Black" panose="020B0604020202020204" pitchFamily="34" charset="0"/>
              </a:rPr>
            </a:br>
            <a:r>
              <a:rPr lang="en-GB" altLang="en-US" sz="1400" dirty="0"/>
              <a:t>Built structures, such as historic monuments or religious buildings. Destruction in 2012 of historic mosques, mausoleums and shrines in Timbuktu, Mali, gave rise to the prosecution by the International Criminal Court (ICC). </a:t>
            </a:r>
          </a:p>
          <a:p>
            <a:pPr lvl="1" eaLnBrk="1" hangingPunct="1">
              <a:lnSpc>
                <a:spcPct val="110000"/>
              </a:lnSpc>
              <a:spcBef>
                <a:spcPct val="0"/>
              </a:spcBef>
              <a:buClr>
                <a:srgbClr val="333399"/>
              </a:buClr>
              <a:buFont typeface="Wingdings" pitchFamily="2" charset="2"/>
              <a:buChar char="§"/>
            </a:pPr>
            <a:r>
              <a:rPr lang="en-GB" altLang="en-US" sz="1400" dirty="0">
                <a:solidFill>
                  <a:srgbClr val="333399"/>
                </a:solidFill>
                <a:latin typeface="Arial Black" panose="020B0604020202020204" pitchFamily="34" charset="0"/>
              </a:rPr>
              <a:t>Archaeological sites </a:t>
            </a:r>
            <a:br>
              <a:rPr lang="en-GB" altLang="en-US" sz="1400" dirty="0">
                <a:solidFill>
                  <a:srgbClr val="333399"/>
                </a:solidFill>
                <a:latin typeface="Arial Black" panose="020B0604020202020204" pitchFamily="34" charset="0"/>
              </a:rPr>
            </a:br>
            <a:r>
              <a:rPr lang="en-GB" altLang="en-US" sz="1400" dirty="0"/>
              <a:t>Archaeological sites are vulnerable in times of armed conflict, either as collateral damage or for financial gain. The last because there still is a market for unprovenanced antiquities.</a:t>
            </a:r>
          </a:p>
          <a:p>
            <a:pPr lvl="1" eaLnBrk="1" hangingPunct="1">
              <a:lnSpc>
                <a:spcPct val="110000"/>
              </a:lnSpc>
              <a:spcBef>
                <a:spcPct val="0"/>
              </a:spcBef>
              <a:buClr>
                <a:srgbClr val="333399"/>
              </a:buClr>
              <a:buFont typeface="Wingdings" pitchFamily="2" charset="2"/>
              <a:buChar char="§"/>
            </a:pPr>
            <a:r>
              <a:rPr lang="en-GB" altLang="en-US" sz="1400" dirty="0">
                <a:solidFill>
                  <a:srgbClr val="333399"/>
                </a:solidFill>
                <a:latin typeface="Arial Black" panose="020B0604020202020204" pitchFamily="34" charset="0"/>
              </a:rPr>
              <a:t>Intangible (living) heritage</a:t>
            </a:r>
            <a:br>
              <a:rPr lang="en-GB" altLang="en-US" sz="1400" dirty="0">
                <a:solidFill>
                  <a:srgbClr val="333399"/>
                </a:solidFill>
                <a:latin typeface="Arial Black" panose="020B0604020202020204" pitchFamily="34" charset="0"/>
              </a:rPr>
            </a:br>
            <a:r>
              <a:rPr lang="en-GB" altLang="en-US" sz="1400" dirty="0"/>
              <a:t>E.g. traditions, customs and forms of artistic expression. “Attacks on one form of heritage are often accompanied by assaults on the other, and it is because heritage are living resources that have meaning for people that their destruction goes deeper than the dismantling of the stones that form them.” [UN Special Rapporteur for Cultural Rights, A. </a:t>
            </a:r>
            <a:r>
              <a:rPr lang="en-GB" altLang="en-US" sz="1400" dirty="0" err="1"/>
              <a:t>Xanthaki</a:t>
            </a:r>
            <a:r>
              <a:rPr lang="en-GB" altLang="en-US" sz="1400" dirty="0"/>
              <a:t>}</a:t>
            </a:r>
            <a:r>
              <a:rPr lang="en-GB" altLang="en-US" sz="1400" dirty="0">
                <a:solidFill>
                  <a:srgbClr val="333399"/>
                </a:solidFill>
                <a:latin typeface="Arial Black" panose="020B0604020202020204" pitchFamily="34" charset="0"/>
              </a:rPr>
              <a:t> </a:t>
            </a:r>
            <a:r>
              <a:rPr lang="en-GB" altLang="en-US" sz="1600" b="1" i="1" dirty="0">
                <a:solidFill>
                  <a:schemeClr val="bg2"/>
                </a:solidFill>
              </a:rPr>
              <a:t>	</a:t>
            </a:r>
            <a:endParaRPr lang="en-GB" altLang="en-US" sz="2000" dirty="0">
              <a:solidFill>
                <a:srgbClr val="333399"/>
              </a:solidFill>
              <a:latin typeface="Arial Black" panose="020B0604020202020204" pitchFamily="34" charset="0"/>
            </a:endParaRPr>
          </a:p>
        </p:txBody>
      </p:sp>
      <p:sp>
        <p:nvSpPr>
          <p:cNvPr id="3076" name="Date Placeholder 3">
            <a:extLst>
              <a:ext uri="{FF2B5EF4-FFF2-40B4-BE49-F238E27FC236}">
                <a16:creationId xmlns:a16="http://schemas.microsoft.com/office/drawing/2014/main" id="{93B90645-50DF-71C0-6727-716C35893BDB}"/>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27/04/2023</a:t>
            </a:r>
          </a:p>
          <a:p>
            <a:pPr eaLnBrk="1" hangingPunct="1">
              <a:defRPr/>
            </a:pPr>
            <a:endParaRPr lang="en-GB" altLang="en-US" sz="1200" dirty="0"/>
          </a:p>
          <a:p>
            <a:pPr eaLnBrk="1" hangingPunct="1">
              <a:defRPr/>
            </a:pPr>
            <a:endParaRPr lang="en-GB" altLang="en-US" sz="1200" dirty="0"/>
          </a:p>
        </p:txBody>
      </p:sp>
      <p:sp>
        <p:nvSpPr>
          <p:cNvPr id="3077" name="Footer Placeholder 4">
            <a:extLst>
              <a:ext uri="{FF2B5EF4-FFF2-40B4-BE49-F238E27FC236}">
                <a16:creationId xmlns:a16="http://schemas.microsoft.com/office/drawing/2014/main" id="{5907E371-BCE6-99E2-1B78-ED815D653BA5}"/>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Culture and Education (CULT)</a:t>
            </a:r>
          </a:p>
        </p:txBody>
      </p:sp>
      <p:sp>
        <p:nvSpPr>
          <p:cNvPr id="6150" name="Slide Number Placeholder 5">
            <a:extLst>
              <a:ext uri="{FF2B5EF4-FFF2-40B4-BE49-F238E27FC236}">
                <a16:creationId xmlns:a16="http://schemas.microsoft.com/office/drawing/2014/main" id="{9CB5A159-77F5-2089-4D52-F0C705AA4054}"/>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4D845B-8CAF-D043-92E3-3680EBE431EC}" type="slidenum">
              <a:rPr lang="en-GB" altLang="en-US" sz="1200">
                <a:solidFill>
                  <a:schemeClr val="bg1"/>
                </a:solidFill>
              </a:rPr>
              <a:pPr>
                <a:spcBef>
                  <a:spcPct val="0"/>
                </a:spcBef>
                <a:buFontTx/>
                <a:buNone/>
              </a:pPr>
              <a:t>3</a:t>
            </a:fld>
            <a:endParaRPr lang="en-GB" altLang="en-US" sz="1200">
              <a:solidFill>
                <a:schemeClr val="bg1"/>
              </a:solidFill>
            </a:endParaRPr>
          </a:p>
        </p:txBody>
      </p:sp>
      <p:sp>
        <p:nvSpPr>
          <p:cNvPr id="2" name="TextBox 1">
            <a:extLst>
              <a:ext uri="{FF2B5EF4-FFF2-40B4-BE49-F238E27FC236}">
                <a16:creationId xmlns:a16="http://schemas.microsoft.com/office/drawing/2014/main" id="{32DE2384-FB61-1388-7C7E-6CAD5BFF3BD1}"/>
              </a:ext>
            </a:extLst>
          </p:cNvPr>
          <p:cNvSpPr txBox="1"/>
          <p:nvPr/>
        </p:nvSpPr>
        <p:spPr>
          <a:xfrm>
            <a:off x="611561" y="1628799"/>
            <a:ext cx="7896684" cy="646331"/>
          </a:xfrm>
          <a:prstGeom prst="rect">
            <a:avLst/>
          </a:prstGeom>
          <a:noFill/>
        </p:spPr>
        <p:txBody>
          <a:bodyPr wrap="square" rtlCol="0">
            <a:spAutoFit/>
          </a:bodyPr>
          <a:lstStyle/>
          <a:p>
            <a:r>
              <a:rPr lang="en-US" sz="1800" dirty="0">
                <a:solidFill>
                  <a:prstClr val="black"/>
                </a:solidFill>
                <a:latin typeface="HK Grotesk Medium" panose="020B0604020202020204" charset="0"/>
              </a:rPr>
              <a:t>Cultural heritage is a broad concept. CH is often targeted and may even be at the </a:t>
            </a:r>
            <a:r>
              <a:rPr lang="en-US" sz="1800" dirty="0" err="1">
                <a:solidFill>
                  <a:prstClr val="black"/>
                </a:solidFill>
                <a:latin typeface="HK Grotesk Medium" panose="020B0604020202020204" charset="0"/>
              </a:rPr>
              <a:t>centre</a:t>
            </a:r>
            <a:r>
              <a:rPr lang="en-US" sz="1800" dirty="0">
                <a:solidFill>
                  <a:prstClr val="black"/>
                </a:solidFill>
                <a:latin typeface="HK Grotesk Medium" panose="020B0604020202020204" charset="0"/>
              </a:rPr>
              <a:t> of armed conflicts. Distinction can be made between:</a:t>
            </a:r>
            <a:endParaRPr lang="en-GB" sz="1800" dirty="0"/>
          </a:p>
        </p:txBody>
      </p:sp>
    </p:spTree>
    <p:extLst>
      <p:ext uri="{BB962C8B-B14F-4D97-AF65-F5344CB8AC3E}">
        <p14:creationId xmlns:p14="http://schemas.microsoft.com/office/powerpoint/2010/main" val="354338129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DC942F5-C4E0-BA22-C23E-B951E88B6797}"/>
              </a:ext>
            </a:extLst>
          </p:cNvPr>
          <p:cNvSpPr>
            <a:spLocks noGrp="1"/>
          </p:cNvSpPr>
          <p:nvPr>
            <p:ph type="title"/>
          </p:nvPr>
        </p:nvSpPr>
        <p:spPr>
          <a:xfrm>
            <a:off x="323528" y="1124745"/>
            <a:ext cx="8374385" cy="1008856"/>
          </a:xfrm>
        </p:spPr>
        <p:txBody>
          <a:bodyPr/>
          <a:lstStyle/>
          <a:p>
            <a:r>
              <a:rPr lang="en-US" altLang="en-US" dirty="0">
                <a:solidFill>
                  <a:schemeClr val="bg2"/>
                </a:solidFill>
              </a:rPr>
              <a:t>The dynamics of threats to CH in Ukraine</a:t>
            </a:r>
          </a:p>
        </p:txBody>
      </p:sp>
      <p:sp>
        <p:nvSpPr>
          <p:cNvPr id="8195" name="Content Placeholder 2">
            <a:extLst>
              <a:ext uri="{FF2B5EF4-FFF2-40B4-BE49-F238E27FC236}">
                <a16:creationId xmlns:a16="http://schemas.microsoft.com/office/drawing/2014/main" id="{4E18CF97-A0EF-A2F5-D84A-112C8559B5FF}"/>
              </a:ext>
            </a:extLst>
          </p:cNvPr>
          <p:cNvSpPr>
            <a:spLocks noGrp="1"/>
          </p:cNvSpPr>
          <p:nvPr>
            <p:ph idx="1"/>
          </p:nvPr>
        </p:nvSpPr>
        <p:spPr/>
        <p:txBody>
          <a:bodyPr/>
          <a:lstStyle/>
          <a:p>
            <a:r>
              <a:rPr lang="en-US" altLang="en-US" sz="2400" dirty="0"/>
              <a:t>The attacks unfolded against the background of neo-imperial rhetoric </a:t>
            </a:r>
            <a:r>
              <a:rPr lang="en-US" altLang="en-US" dirty="0"/>
              <a:t/>
            </a:r>
            <a:br>
              <a:rPr lang="en-US" altLang="en-US" dirty="0"/>
            </a:br>
            <a:endParaRPr lang="en-US" altLang="en-US" dirty="0"/>
          </a:p>
          <a:p>
            <a:pPr marL="0" indent="0">
              <a:buNone/>
            </a:pPr>
            <a:r>
              <a:rPr lang="en-US" altLang="en-US" sz="2000" dirty="0"/>
              <a:t>“</a:t>
            </a:r>
            <a:r>
              <a:rPr lang="en-US" altLang="en-US" sz="2000" i="1" dirty="0"/>
              <a:t>Crimea, ancient </a:t>
            </a:r>
            <a:r>
              <a:rPr lang="en-US" altLang="en-US" sz="2000" i="1" dirty="0" err="1"/>
              <a:t>Korsun</a:t>
            </a:r>
            <a:r>
              <a:rPr lang="en-US" altLang="en-US" sz="2000" i="1" dirty="0"/>
              <a:t>, </a:t>
            </a:r>
            <a:r>
              <a:rPr lang="en-US" altLang="en-US" sz="2000" i="1" dirty="0" err="1"/>
              <a:t>Khersones</a:t>
            </a:r>
            <a:r>
              <a:rPr lang="en-US" altLang="en-US" sz="2000" i="1" dirty="0"/>
              <a:t>, Sevastopol - all of them bear an enormous </a:t>
            </a:r>
            <a:r>
              <a:rPr lang="en-US" altLang="en-US" sz="2000" i="1" dirty="0" err="1"/>
              <a:t>civilisational</a:t>
            </a:r>
            <a:r>
              <a:rPr lang="en-US" altLang="en-US" sz="2000" i="1" dirty="0"/>
              <a:t> and sacral meaning for Russia, just as the Temple Mount of Jerusalem does for those who profess Islam and Judaism.” </a:t>
            </a:r>
            <a:r>
              <a:rPr lang="en-US" altLang="en-US" sz="2000" dirty="0"/>
              <a:t>[President Putin, 2014]</a:t>
            </a:r>
          </a:p>
          <a:p>
            <a:pPr marL="0" indent="0">
              <a:buNone/>
            </a:pPr>
            <a:endParaRPr lang="en-US" altLang="en-US" dirty="0"/>
          </a:p>
        </p:txBody>
      </p:sp>
      <p:sp>
        <p:nvSpPr>
          <p:cNvPr id="4" name="Date Placeholder 3">
            <a:extLst>
              <a:ext uri="{FF2B5EF4-FFF2-40B4-BE49-F238E27FC236}">
                <a16:creationId xmlns:a16="http://schemas.microsoft.com/office/drawing/2014/main" id="{6A7978AD-EFF0-BABB-AD53-D5184D971216}"/>
              </a:ext>
            </a:extLst>
          </p:cNvPr>
          <p:cNvSpPr>
            <a:spLocks noGrp="1"/>
          </p:cNvSpPr>
          <p:nvPr>
            <p:ph type="dt" sz="quarter" idx="10"/>
          </p:nvPr>
        </p:nvSpPr>
        <p:spPr/>
        <p:txBody>
          <a:bodyPr/>
          <a:lstStyle/>
          <a:p>
            <a:pPr>
              <a:defRPr/>
            </a:pPr>
            <a:r>
              <a:rPr lang="en-GB" dirty="0"/>
              <a:t>27</a:t>
            </a:r>
            <a:r>
              <a:rPr lang="hu-HU" dirty="0"/>
              <a:t>/</a:t>
            </a:r>
            <a:r>
              <a:rPr lang="en-GB" dirty="0"/>
              <a:t>04</a:t>
            </a:r>
            <a:r>
              <a:rPr lang="hu-HU" dirty="0"/>
              <a:t>/20</a:t>
            </a:r>
            <a:r>
              <a:rPr lang="en-GB" dirty="0"/>
              <a:t>23</a:t>
            </a:r>
          </a:p>
        </p:txBody>
      </p:sp>
      <p:sp>
        <p:nvSpPr>
          <p:cNvPr id="5" name="Footer Placeholder 4">
            <a:extLst>
              <a:ext uri="{FF2B5EF4-FFF2-40B4-BE49-F238E27FC236}">
                <a16:creationId xmlns:a16="http://schemas.microsoft.com/office/drawing/2014/main" id="{1FFC84E7-F8B4-BB07-589D-F83FD50B86D2}"/>
              </a:ext>
            </a:extLst>
          </p:cNvPr>
          <p:cNvSpPr>
            <a:spLocks noGrp="1"/>
          </p:cNvSpPr>
          <p:nvPr>
            <p:ph type="ftr" sz="quarter" idx="11"/>
          </p:nvPr>
        </p:nvSpPr>
        <p:spPr/>
        <p:txBody>
          <a:bodyPr/>
          <a:lstStyle/>
          <a:p>
            <a:pPr>
              <a:defRPr/>
            </a:pPr>
            <a:r>
              <a:rPr lang="en-GB" altLang="en-US" dirty="0"/>
              <a:t>Presentation for the Committee Culture and Education (CULT)</a:t>
            </a:r>
          </a:p>
        </p:txBody>
      </p:sp>
      <p:sp>
        <p:nvSpPr>
          <p:cNvPr id="8198" name="Slide Number Placeholder 5">
            <a:extLst>
              <a:ext uri="{FF2B5EF4-FFF2-40B4-BE49-F238E27FC236}">
                <a16:creationId xmlns:a16="http://schemas.microsoft.com/office/drawing/2014/main" id="{BA7560BB-F440-0E73-C9B5-628136501CF7}"/>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257FA36-0A57-F147-A428-6B8378FB4527}" type="slidenum">
              <a:rPr lang="en-GB" altLang="en-US" sz="1200">
                <a:solidFill>
                  <a:schemeClr val="bg1"/>
                </a:solidFill>
              </a:rPr>
              <a:pPr>
                <a:spcBef>
                  <a:spcPct val="0"/>
                </a:spcBef>
                <a:buFontTx/>
                <a:buNone/>
              </a:pPr>
              <a:t>4</a:t>
            </a:fld>
            <a:endParaRPr lang="en-GB" altLang="en-US" sz="1200">
              <a:solidFill>
                <a:schemeClr val="bg1"/>
              </a:solidFil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4A661C2-8595-ABD9-322E-73BE07EBE2F5}"/>
              </a:ext>
            </a:extLst>
          </p:cNvPr>
          <p:cNvSpPr>
            <a:spLocks noGrp="1"/>
          </p:cNvSpPr>
          <p:nvPr>
            <p:ph type="title"/>
          </p:nvPr>
        </p:nvSpPr>
        <p:spPr/>
        <p:txBody>
          <a:bodyPr/>
          <a:lstStyle/>
          <a:p>
            <a:r>
              <a:rPr lang="en-US" altLang="en-US" dirty="0">
                <a:solidFill>
                  <a:schemeClr val="bg2"/>
                </a:solidFill>
              </a:rPr>
              <a:t>Movable cultural heritage</a:t>
            </a:r>
          </a:p>
        </p:txBody>
      </p:sp>
      <p:sp>
        <p:nvSpPr>
          <p:cNvPr id="9219" name="Content Placeholder 2">
            <a:extLst>
              <a:ext uri="{FF2B5EF4-FFF2-40B4-BE49-F238E27FC236}">
                <a16:creationId xmlns:a16="http://schemas.microsoft.com/office/drawing/2014/main" id="{953DC02C-0622-DEEB-1170-964779D07808}"/>
              </a:ext>
            </a:extLst>
          </p:cNvPr>
          <p:cNvSpPr>
            <a:spLocks noGrp="1"/>
          </p:cNvSpPr>
          <p:nvPr>
            <p:ph idx="1"/>
          </p:nvPr>
        </p:nvSpPr>
        <p:spPr>
          <a:xfrm>
            <a:off x="468313" y="1844824"/>
            <a:ext cx="4274602" cy="4464495"/>
          </a:xfrm>
        </p:spPr>
        <p:txBody>
          <a:bodyPr/>
          <a:lstStyle/>
          <a:p>
            <a:r>
              <a:rPr lang="en-US" altLang="en-US" sz="2000" dirty="0"/>
              <a:t>Export of cultural objects from Ukrainian occupied territory to Russia:</a:t>
            </a:r>
          </a:p>
          <a:p>
            <a:pPr lvl="1"/>
            <a:r>
              <a:rPr lang="en-US" altLang="en-US" sz="1600" dirty="0"/>
              <a:t>2016 </a:t>
            </a:r>
            <a:r>
              <a:rPr lang="en-US" altLang="en-US" sz="1600" dirty="0" err="1"/>
              <a:t>Aivazovsky</a:t>
            </a:r>
            <a:r>
              <a:rPr lang="en-US" altLang="en-US" sz="1600" dirty="0"/>
              <a:t> exhibition at Tretyakov Gallery (38 artefacts from Crimea)</a:t>
            </a:r>
          </a:p>
          <a:p>
            <a:pPr lvl="1"/>
            <a:r>
              <a:rPr lang="en-US" altLang="en-US" sz="1600" dirty="0"/>
              <a:t>2017 </a:t>
            </a:r>
            <a:r>
              <a:rPr lang="en-US" altLang="en-US" sz="1600" dirty="0" err="1"/>
              <a:t>Panticapaeum</a:t>
            </a:r>
            <a:r>
              <a:rPr lang="en-US" altLang="en-US" sz="1600" dirty="0"/>
              <a:t> and </a:t>
            </a:r>
            <a:r>
              <a:rPr lang="en-US" altLang="en-US" sz="1600" dirty="0" err="1"/>
              <a:t>Phanagoria</a:t>
            </a:r>
            <a:r>
              <a:rPr lang="en-US" altLang="en-US" sz="1600" dirty="0"/>
              <a:t> exhibition at Pushkin museum</a:t>
            </a:r>
            <a:br>
              <a:rPr lang="en-US" altLang="en-US" sz="1600" dirty="0"/>
            </a:br>
            <a:endParaRPr lang="en-US" altLang="en-US" sz="1600" dirty="0"/>
          </a:p>
          <a:p>
            <a:r>
              <a:rPr lang="en-US" altLang="en-US" sz="2000" dirty="0"/>
              <a:t>Pillage by Russian forces or its proxies of at least 40 museums as of October (e.g., 2000 artworks from Mariupol museums).</a:t>
            </a:r>
          </a:p>
        </p:txBody>
      </p:sp>
      <p:sp>
        <p:nvSpPr>
          <p:cNvPr id="4" name="Date Placeholder 3">
            <a:extLst>
              <a:ext uri="{FF2B5EF4-FFF2-40B4-BE49-F238E27FC236}">
                <a16:creationId xmlns:a16="http://schemas.microsoft.com/office/drawing/2014/main" id="{AA4D5A29-517F-A16C-70C0-233C9FAAAB01}"/>
              </a:ext>
            </a:extLst>
          </p:cNvPr>
          <p:cNvSpPr>
            <a:spLocks noGrp="1"/>
          </p:cNvSpPr>
          <p:nvPr>
            <p:ph type="dt" sz="quarter" idx="10"/>
          </p:nvPr>
        </p:nvSpPr>
        <p:spPr/>
        <p:txBody>
          <a:bodyPr/>
          <a:lstStyle/>
          <a:p>
            <a:pPr>
              <a:defRPr/>
            </a:pPr>
            <a:r>
              <a:rPr lang="en-GB" dirty="0"/>
              <a:t>27/04</a:t>
            </a:r>
            <a:r>
              <a:rPr lang="hu-HU" dirty="0"/>
              <a:t>/20</a:t>
            </a:r>
            <a:r>
              <a:rPr lang="en-GB" dirty="0"/>
              <a:t>23</a:t>
            </a:r>
          </a:p>
        </p:txBody>
      </p:sp>
      <p:sp>
        <p:nvSpPr>
          <p:cNvPr id="5" name="Footer Placeholder 4">
            <a:extLst>
              <a:ext uri="{FF2B5EF4-FFF2-40B4-BE49-F238E27FC236}">
                <a16:creationId xmlns:a16="http://schemas.microsoft.com/office/drawing/2014/main" id="{AA243C92-803F-3930-EAB4-83BB16B9F947}"/>
              </a:ext>
            </a:extLst>
          </p:cNvPr>
          <p:cNvSpPr>
            <a:spLocks noGrp="1"/>
          </p:cNvSpPr>
          <p:nvPr>
            <p:ph type="ftr" sz="quarter" idx="11"/>
          </p:nvPr>
        </p:nvSpPr>
        <p:spPr/>
        <p:txBody>
          <a:bodyPr/>
          <a:lstStyle/>
          <a:p>
            <a:pPr>
              <a:defRPr/>
            </a:pPr>
            <a:r>
              <a:rPr lang="en-GB" altLang="en-US" dirty="0"/>
              <a:t>Presentation for the Committee on Culture and Education (CULT)</a:t>
            </a:r>
          </a:p>
        </p:txBody>
      </p:sp>
      <p:sp>
        <p:nvSpPr>
          <p:cNvPr id="9222" name="Slide Number Placeholder 5">
            <a:extLst>
              <a:ext uri="{FF2B5EF4-FFF2-40B4-BE49-F238E27FC236}">
                <a16:creationId xmlns:a16="http://schemas.microsoft.com/office/drawing/2014/main" id="{5455A303-47F6-7F41-C46D-A517CEC6F8FA}"/>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791358E-3089-EE40-AA2D-EDA337648D10}" type="slidenum">
              <a:rPr lang="en-GB" altLang="en-US" sz="1200">
                <a:solidFill>
                  <a:schemeClr val="bg1"/>
                </a:solidFill>
              </a:rPr>
              <a:pPr>
                <a:spcBef>
                  <a:spcPct val="0"/>
                </a:spcBef>
                <a:buFontTx/>
                <a:buNone/>
              </a:pPr>
              <a:t>5</a:t>
            </a:fld>
            <a:endParaRPr lang="en-GB" altLang="en-US" sz="1200">
              <a:solidFill>
                <a:schemeClr val="bg1"/>
              </a:solidFill>
            </a:endParaRPr>
          </a:p>
        </p:txBody>
      </p:sp>
      <p:pic>
        <p:nvPicPr>
          <p:cNvPr id="3" name="Picture 2" descr="Chart, map&#10;&#10;Description automatically generated">
            <a:extLst>
              <a:ext uri="{FF2B5EF4-FFF2-40B4-BE49-F238E27FC236}">
                <a16:creationId xmlns:a16="http://schemas.microsoft.com/office/drawing/2014/main" id="{667472C0-E8DB-37E0-6034-40BC3DC8AA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0910" r="4420"/>
          <a:stretch/>
        </p:blipFill>
        <p:spPr>
          <a:xfrm>
            <a:off x="4788024" y="2286994"/>
            <a:ext cx="4204961" cy="2059574"/>
          </a:xfrm>
          <a:prstGeom prst="rect">
            <a:avLst/>
          </a:prstGeom>
        </p:spPr>
      </p:pic>
      <p:sp>
        <p:nvSpPr>
          <p:cNvPr id="6" name="TextBox 5">
            <a:extLst>
              <a:ext uri="{FF2B5EF4-FFF2-40B4-BE49-F238E27FC236}">
                <a16:creationId xmlns:a16="http://schemas.microsoft.com/office/drawing/2014/main" id="{EB8EB171-29D1-4BAB-53A8-066210730287}"/>
              </a:ext>
            </a:extLst>
          </p:cNvPr>
          <p:cNvSpPr txBox="1"/>
          <p:nvPr/>
        </p:nvSpPr>
        <p:spPr>
          <a:xfrm>
            <a:off x="4742915" y="4724400"/>
            <a:ext cx="4005662" cy="738664"/>
          </a:xfrm>
          <a:prstGeom prst="rect">
            <a:avLst/>
          </a:prstGeom>
          <a:noFill/>
        </p:spPr>
        <p:txBody>
          <a:bodyPr wrap="square" rtlCol="0">
            <a:spAutoFit/>
          </a:bodyPr>
          <a:lstStyle/>
          <a:p>
            <a:r>
              <a:rPr lang="en-US" sz="1400" dirty="0"/>
              <a:t>Known cases of export from Crimean museums [source: Crimean Institute for Strategic Research]</a:t>
            </a:r>
            <a:endParaRPr lang="uk-UA" sz="1400"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042A-E5E2-10FE-CCCA-01B55FDC3CC3}"/>
              </a:ext>
            </a:extLst>
          </p:cNvPr>
          <p:cNvSpPr>
            <a:spLocks noGrp="1"/>
          </p:cNvSpPr>
          <p:nvPr>
            <p:ph type="title"/>
          </p:nvPr>
        </p:nvSpPr>
        <p:spPr/>
        <p:txBody>
          <a:bodyPr/>
          <a:lstStyle/>
          <a:p>
            <a:r>
              <a:rPr lang="en-US" dirty="0">
                <a:solidFill>
                  <a:schemeClr val="bg2"/>
                </a:solidFill>
              </a:rPr>
              <a:t>Immovable cultural heritage</a:t>
            </a:r>
            <a:endParaRPr lang="uk-UA" dirty="0">
              <a:solidFill>
                <a:schemeClr val="bg2"/>
              </a:solidFill>
            </a:endParaRPr>
          </a:p>
        </p:txBody>
      </p:sp>
      <p:sp>
        <p:nvSpPr>
          <p:cNvPr id="3" name="Content Placeholder 2">
            <a:extLst>
              <a:ext uri="{FF2B5EF4-FFF2-40B4-BE49-F238E27FC236}">
                <a16:creationId xmlns:a16="http://schemas.microsoft.com/office/drawing/2014/main" id="{2848945A-90E0-8487-31CC-3CBFFEA5EEE9}"/>
              </a:ext>
            </a:extLst>
          </p:cNvPr>
          <p:cNvSpPr>
            <a:spLocks noGrp="1"/>
          </p:cNvSpPr>
          <p:nvPr>
            <p:ph idx="1"/>
          </p:nvPr>
        </p:nvSpPr>
        <p:spPr>
          <a:xfrm>
            <a:off x="468313" y="1844825"/>
            <a:ext cx="4751759" cy="4320480"/>
          </a:xfrm>
        </p:spPr>
        <p:txBody>
          <a:bodyPr/>
          <a:lstStyle/>
          <a:p>
            <a:r>
              <a:rPr lang="en-US" sz="1800" dirty="0"/>
              <a:t>Destruction:</a:t>
            </a:r>
          </a:p>
          <a:p>
            <a:pPr lvl="1"/>
            <a:r>
              <a:rPr lang="en-US" sz="1600" dirty="0"/>
              <a:t>Extensive destruction of built heritage in cities Chernihiv, Mariupol, Kharkiv, Sumy</a:t>
            </a:r>
          </a:p>
          <a:p>
            <a:pPr lvl="1"/>
            <a:r>
              <a:rPr lang="en-US" sz="1600" dirty="0"/>
              <a:t>Direct attacks on institutions and monuments of symbolic importance to Ukraine (</a:t>
            </a:r>
            <a:r>
              <a:rPr lang="en-US" sz="1600" dirty="0" err="1"/>
              <a:t>Skovorodynivka</a:t>
            </a:r>
            <a:r>
              <a:rPr lang="en-US" sz="1600" dirty="0"/>
              <a:t>, </a:t>
            </a:r>
            <a:r>
              <a:rPr lang="en-US" sz="1600" dirty="0" err="1"/>
              <a:t>Sviatohirsk</a:t>
            </a:r>
            <a:r>
              <a:rPr lang="en-US" sz="1600" dirty="0"/>
              <a:t>, </a:t>
            </a:r>
            <a:r>
              <a:rPr lang="en-US" sz="1600" dirty="0" err="1"/>
              <a:t>Ivankiv</a:t>
            </a:r>
            <a:r>
              <a:rPr lang="en-US" sz="1600" dirty="0"/>
              <a:t>)</a:t>
            </a:r>
            <a:br>
              <a:rPr lang="en-US" sz="1600" dirty="0"/>
            </a:br>
            <a:endParaRPr lang="en-US" sz="1600" dirty="0"/>
          </a:p>
          <a:p>
            <a:r>
              <a:rPr lang="en-US" sz="1800" dirty="0"/>
              <a:t>Misuse:</a:t>
            </a:r>
          </a:p>
          <a:p>
            <a:pPr lvl="1"/>
            <a:r>
              <a:rPr lang="en-US" sz="1600" dirty="0"/>
              <a:t>Validation of Russian historic metanarratives</a:t>
            </a:r>
          </a:p>
          <a:p>
            <a:pPr lvl="1"/>
            <a:r>
              <a:rPr lang="en-US" sz="1600" dirty="0"/>
              <a:t>Undermining the evidences of the presence of other ethnic groups in the occupied territories</a:t>
            </a:r>
            <a:endParaRPr lang="uk-UA" sz="1600" dirty="0"/>
          </a:p>
        </p:txBody>
      </p:sp>
      <p:sp>
        <p:nvSpPr>
          <p:cNvPr id="4" name="Date Placeholder 3">
            <a:extLst>
              <a:ext uri="{FF2B5EF4-FFF2-40B4-BE49-F238E27FC236}">
                <a16:creationId xmlns:a16="http://schemas.microsoft.com/office/drawing/2014/main" id="{0C275216-B40E-421A-5752-2E77B0FC8771}"/>
              </a:ext>
            </a:extLst>
          </p:cNvPr>
          <p:cNvSpPr>
            <a:spLocks noGrp="1"/>
          </p:cNvSpPr>
          <p:nvPr>
            <p:ph type="dt" sz="half" idx="10"/>
          </p:nvPr>
        </p:nvSpPr>
        <p:spPr/>
        <p:txBody>
          <a:bodyPr/>
          <a:lstStyle/>
          <a:p>
            <a:pPr>
              <a:defRPr/>
            </a:pPr>
            <a:r>
              <a:rPr lang="hu-HU" dirty="0"/>
              <a:t>27/04/2023</a:t>
            </a:r>
            <a:endParaRPr lang="en-GB" dirty="0"/>
          </a:p>
        </p:txBody>
      </p:sp>
      <p:sp>
        <p:nvSpPr>
          <p:cNvPr id="5" name="Footer Placeholder 4">
            <a:extLst>
              <a:ext uri="{FF2B5EF4-FFF2-40B4-BE49-F238E27FC236}">
                <a16:creationId xmlns:a16="http://schemas.microsoft.com/office/drawing/2014/main" id="{ED66F485-6AA8-2990-3FD4-619A416B9819}"/>
              </a:ext>
            </a:extLst>
          </p:cNvPr>
          <p:cNvSpPr>
            <a:spLocks noGrp="1"/>
          </p:cNvSpPr>
          <p:nvPr>
            <p:ph type="ftr" sz="quarter" idx="11"/>
          </p:nvPr>
        </p:nvSpPr>
        <p:spPr/>
        <p:txBody>
          <a:bodyPr/>
          <a:lstStyle/>
          <a:p>
            <a:pPr>
              <a:defRPr/>
            </a:pPr>
            <a:r>
              <a:rPr lang="en-GB" dirty="0"/>
              <a:t>Presentation for the </a:t>
            </a:r>
            <a:r>
              <a:rPr lang="fr-FR" dirty="0" err="1"/>
              <a:t>Committee</a:t>
            </a:r>
            <a:r>
              <a:rPr lang="fr-FR" dirty="0"/>
              <a:t> on Culture and Education (CULT)</a:t>
            </a:r>
            <a:endParaRPr lang="en-GB" dirty="0"/>
          </a:p>
        </p:txBody>
      </p:sp>
      <p:sp>
        <p:nvSpPr>
          <p:cNvPr id="6" name="Slide Number Placeholder 5">
            <a:extLst>
              <a:ext uri="{FF2B5EF4-FFF2-40B4-BE49-F238E27FC236}">
                <a16:creationId xmlns:a16="http://schemas.microsoft.com/office/drawing/2014/main" id="{3A9B9D16-FB89-71EF-7BB0-220006C4C8E9}"/>
              </a:ext>
            </a:extLst>
          </p:cNvPr>
          <p:cNvSpPr>
            <a:spLocks noGrp="1"/>
          </p:cNvSpPr>
          <p:nvPr>
            <p:ph type="sldNum" sz="quarter" idx="12"/>
          </p:nvPr>
        </p:nvSpPr>
        <p:spPr/>
        <p:txBody>
          <a:bodyPr/>
          <a:lstStyle/>
          <a:p>
            <a:fld id="{FEC2B610-ADC7-924B-8AC6-7A6221C2BC87}" type="slidenum">
              <a:rPr lang="en-GB" altLang="en-US" smtClean="0"/>
              <a:pPr/>
              <a:t>6</a:t>
            </a:fld>
            <a:endParaRPr lang="en-GB" altLang="en-US"/>
          </a:p>
        </p:txBody>
      </p:sp>
      <p:pic>
        <p:nvPicPr>
          <p:cNvPr id="8" name="Picture 7" descr="A picture containing tree, grass, outdoor, field&#10;&#10;Description automatically generated">
            <a:extLst>
              <a:ext uri="{FF2B5EF4-FFF2-40B4-BE49-F238E27FC236}">
                <a16:creationId xmlns:a16="http://schemas.microsoft.com/office/drawing/2014/main" id="{B3BE6561-04BF-A1B9-B24E-F9F2F12D36C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88" t="13250" r="16925" b="16401"/>
          <a:stretch/>
        </p:blipFill>
        <p:spPr>
          <a:xfrm>
            <a:off x="5148064" y="2672928"/>
            <a:ext cx="3857231" cy="2664273"/>
          </a:xfrm>
          <a:prstGeom prst="rect">
            <a:avLst/>
          </a:prstGeom>
        </p:spPr>
      </p:pic>
      <p:sp>
        <p:nvSpPr>
          <p:cNvPr id="9" name="TextBox 8">
            <a:extLst>
              <a:ext uri="{FF2B5EF4-FFF2-40B4-BE49-F238E27FC236}">
                <a16:creationId xmlns:a16="http://schemas.microsoft.com/office/drawing/2014/main" id="{41F35FC6-181F-F5B3-5F1A-B93AFBA7B6BB}"/>
              </a:ext>
            </a:extLst>
          </p:cNvPr>
          <p:cNvSpPr txBox="1"/>
          <p:nvPr/>
        </p:nvSpPr>
        <p:spPr>
          <a:xfrm>
            <a:off x="5050887" y="5368697"/>
            <a:ext cx="3857231" cy="523220"/>
          </a:xfrm>
          <a:prstGeom prst="rect">
            <a:avLst/>
          </a:prstGeom>
          <a:noFill/>
        </p:spPr>
        <p:txBody>
          <a:bodyPr wrap="square" rtlCol="0">
            <a:spAutoFit/>
          </a:bodyPr>
          <a:lstStyle/>
          <a:p>
            <a:r>
              <a:rPr lang="en-US" sz="1400" dirty="0"/>
              <a:t>Museum in </a:t>
            </a:r>
            <a:r>
              <a:rPr lang="en-US" sz="1400" dirty="0" err="1"/>
              <a:t>Skovorodynivka</a:t>
            </a:r>
            <a:r>
              <a:rPr lang="en-US" sz="1400" dirty="0"/>
              <a:t> [photo made on Truth Hounds’ field mission]</a:t>
            </a:r>
            <a:endParaRPr lang="uk-UA" sz="1400" dirty="0"/>
          </a:p>
        </p:txBody>
      </p:sp>
    </p:spTree>
    <p:extLst>
      <p:ext uri="{BB962C8B-B14F-4D97-AF65-F5344CB8AC3E}">
        <p14:creationId xmlns:p14="http://schemas.microsoft.com/office/powerpoint/2010/main" val="278917851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BD7C-84CD-A5A4-EA6F-681AE6A8D52C}"/>
              </a:ext>
            </a:extLst>
          </p:cNvPr>
          <p:cNvSpPr>
            <a:spLocks noGrp="1"/>
          </p:cNvSpPr>
          <p:nvPr>
            <p:ph type="title"/>
          </p:nvPr>
        </p:nvSpPr>
        <p:spPr/>
        <p:txBody>
          <a:bodyPr/>
          <a:lstStyle/>
          <a:p>
            <a:r>
              <a:rPr lang="en-US" dirty="0">
                <a:solidFill>
                  <a:schemeClr val="bg2"/>
                </a:solidFill>
              </a:rPr>
              <a:t>Archeological sites</a:t>
            </a:r>
            <a:endParaRPr lang="uk-UA" dirty="0">
              <a:solidFill>
                <a:schemeClr val="bg2"/>
              </a:solidFill>
            </a:endParaRPr>
          </a:p>
        </p:txBody>
      </p:sp>
      <p:sp>
        <p:nvSpPr>
          <p:cNvPr id="3" name="Content Placeholder 2">
            <a:extLst>
              <a:ext uri="{FF2B5EF4-FFF2-40B4-BE49-F238E27FC236}">
                <a16:creationId xmlns:a16="http://schemas.microsoft.com/office/drawing/2014/main" id="{3C02D1BC-2228-E95E-C517-F66BD55CA241}"/>
              </a:ext>
            </a:extLst>
          </p:cNvPr>
          <p:cNvSpPr>
            <a:spLocks noGrp="1"/>
          </p:cNvSpPr>
          <p:nvPr>
            <p:ph idx="1"/>
          </p:nvPr>
        </p:nvSpPr>
        <p:spPr>
          <a:xfrm>
            <a:off x="446087" y="1992443"/>
            <a:ext cx="4463727" cy="3960813"/>
          </a:xfrm>
        </p:spPr>
        <p:txBody>
          <a:bodyPr/>
          <a:lstStyle/>
          <a:p>
            <a:r>
              <a:rPr lang="en-US" sz="2000" dirty="0"/>
              <a:t>Conducting unnecessary and unlawful excavations in occupied territories (410 instances reported in Crimea in 2014-2020).</a:t>
            </a:r>
            <a:br>
              <a:rPr lang="en-US" sz="2000" dirty="0"/>
            </a:br>
            <a:r>
              <a:rPr lang="en-US" sz="2000" dirty="0"/>
              <a:t/>
            </a:r>
            <a:br>
              <a:rPr lang="en-US" sz="2000" dirty="0"/>
            </a:br>
            <a:r>
              <a:rPr lang="en-US" sz="2000" dirty="0"/>
              <a:t>Consequences:</a:t>
            </a:r>
            <a:endParaRPr lang="en-US" sz="2200" dirty="0"/>
          </a:p>
          <a:p>
            <a:pPr lvl="1"/>
            <a:r>
              <a:rPr lang="en-US" sz="1800" dirty="0"/>
              <a:t>Unavailability of data for Ukrainian or foreign research institutions</a:t>
            </a:r>
          </a:p>
          <a:p>
            <a:pPr lvl="1"/>
            <a:r>
              <a:rPr lang="en-US" sz="1800" dirty="0"/>
              <a:t>A selective study of materials that serves the Russian historic metanarrative</a:t>
            </a:r>
            <a:endParaRPr lang="uk-UA" sz="1800" dirty="0"/>
          </a:p>
        </p:txBody>
      </p:sp>
      <p:sp>
        <p:nvSpPr>
          <p:cNvPr id="4" name="Date Placeholder 3">
            <a:extLst>
              <a:ext uri="{FF2B5EF4-FFF2-40B4-BE49-F238E27FC236}">
                <a16:creationId xmlns:a16="http://schemas.microsoft.com/office/drawing/2014/main" id="{DE5861F5-F907-A7F0-A2A8-403B38F3CDF3}"/>
              </a:ext>
            </a:extLst>
          </p:cNvPr>
          <p:cNvSpPr>
            <a:spLocks noGrp="1"/>
          </p:cNvSpPr>
          <p:nvPr>
            <p:ph type="dt" sz="half" idx="10"/>
          </p:nvPr>
        </p:nvSpPr>
        <p:spPr/>
        <p:txBody>
          <a:bodyPr/>
          <a:lstStyle/>
          <a:p>
            <a:pPr>
              <a:defRPr/>
            </a:pPr>
            <a:r>
              <a:rPr lang="hu-HU" dirty="0"/>
              <a:t>27/04/2023</a:t>
            </a:r>
            <a:endParaRPr lang="en-GB" dirty="0"/>
          </a:p>
        </p:txBody>
      </p:sp>
      <p:sp>
        <p:nvSpPr>
          <p:cNvPr id="5" name="Footer Placeholder 4">
            <a:extLst>
              <a:ext uri="{FF2B5EF4-FFF2-40B4-BE49-F238E27FC236}">
                <a16:creationId xmlns:a16="http://schemas.microsoft.com/office/drawing/2014/main" id="{6D4B4D7D-BD9E-9901-6C1B-F64B7156629C}"/>
              </a:ext>
            </a:extLst>
          </p:cNvPr>
          <p:cNvSpPr>
            <a:spLocks noGrp="1"/>
          </p:cNvSpPr>
          <p:nvPr>
            <p:ph type="ftr" sz="quarter" idx="11"/>
          </p:nvPr>
        </p:nvSpPr>
        <p:spPr/>
        <p:txBody>
          <a:bodyPr/>
          <a:lstStyle/>
          <a:p>
            <a:pPr>
              <a:defRPr/>
            </a:pPr>
            <a:r>
              <a:rPr lang="en-GB" dirty="0"/>
              <a:t>Presentation for the Committee on Culture and Education (CULT)</a:t>
            </a:r>
          </a:p>
        </p:txBody>
      </p:sp>
      <p:sp>
        <p:nvSpPr>
          <p:cNvPr id="6" name="Slide Number Placeholder 5">
            <a:extLst>
              <a:ext uri="{FF2B5EF4-FFF2-40B4-BE49-F238E27FC236}">
                <a16:creationId xmlns:a16="http://schemas.microsoft.com/office/drawing/2014/main" id="{DE222022-3E23-FEF1-B8E2-6AE85DAE3B79}"/>
              </a:ext>
            </a:extLst>
          </p:cNvPr>
          <p:cNvSpPr>
            <a:spLocks noGrp="1"/>
          </p:cNvSpPr>
          <p:nvPr>
            <p:ph type="sldNum" sz="quarter" idx="12"/>
          </p:nvPr>
        </p:nvSpPr>
        <p:spPr/>
        <p:txBody>
          <a:bodyPr/>
          <a:lstStyle/>
          <a:p>
            <a:fld id="{FEC2B610-ADC7-924B-8AC6-7A6221C2BC87}" type="slidenum">
              <a:rPr lang="en-GB" altLang="en-US" smtClean="0"/>
              <a:pPr/>
              <a:t>7</a:t>
            </a:fld>
            <a:endParaRPr lang="en-GB" altLang="en-US"/>
          </a:p>
        </p:txBody>
      </p:sp>
      <p:pic>
        <p:nvPicPr>
          <p:cNvPr id="8" name="Picture 7" descr="Map">
            <a:extLst>
              <a:ext uri="{FF2B5EF4-FFF2-40B4-BE49-F238E27FC236}">
                <a16:creationId xmlns:a16="http://schemas.microsoft.com/office/drawing/2014/main" id="{99142C66-F92F-834C-6470-F835F968D8B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1245" r="3538"/>
          <a:stretch/>
        </p:blipFill>
        <p:spPr>
          <a:xfrm>
            <a:off x="4975930" y="1233500"/>
            <a:ext cx="3851437" cy="1800200"/>
          </a:xfrm>
          <a:prstGeom prst="rect">
            <a:avLst/>
          </a:prstGeom>
        </p:spPr>
      </p:pic>
      <p:pic>
        <p:nvPicPr>
          <p:cNvPr id="10" name="Picture 9" descr="A picture containing grass, outdoor, ground, dirt&#10;&#10;Description automatically generated">
            <a:extLst>
              <a:ext uri="{FF2B5EF4-FFF2-40B4-BE49-F238E27FC236}">
                <a16:creationId xmlns:a16="http://schemas.microsoft.com/office/drawing/2014/main" id="{ED4CC274-0877-A88E-B1CE-20846601921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82117" y="3737344"/>
            <a:ext cx="3203848" cy="2021724"/>
          </a:xfrm>
          <a:prstGeom prst="rect">
            <a:avLst/>
          </a:prstGeom>
        </p:spPr>
      </p:pic>
      <p:sp>
        <p:nvSpPr>
          <p:cNvPr id="11" name="TextBox 10">
            <a:extLst>
              <a:ext uri="{FF2B5EF4-FFF2-40B4-BE49-F238E27FC236}">
                <a16:creationId xmlns:a16="http://schemas.microsoft.com/office/drawing/2014/main" id="{7B015674-D9A3-A09B-C2DE-8C78560DCC9F}"/>
              </a:ext>
            </a:extLst>
          </p:cNvPr>
          <p:cNvSpPr txBox="1"/>
          <p:nvPr/>
        </p:nvSpPr>
        <p:spPr>
          <a:xfrm>
            <a:off x="4975930" y="3259125"/>
            <a:ext cx="3851437" cy="461665"/>
          </a:xfrm>
          <a:prstGeom prst="rect">
            <a:avLst/>
          </a:prstGeom>
          <a:noFill/>
        </p:spPr>
        <p:txBody>
          <a:bodyPr wrap="square" rtlCol="0">
            <a:spAutoFit/>
          </a:bodyPr>
          <a:lstStyle/>
          <a:p>
            <a:r>
              <a:rPr lang="en-US" sz="1200" dirty="0"/>
              <a:t>Map of unlawful excavations [Crimean Institute for Strategic Research]</a:t>
            </a:r>
            <a:endParaRPr lang="uk-UA" sz="1200" dirty="0"/>
          </a:p>
        </p:txBody>
      </p:sp>
      <p:sp>
        <p:nvSpPr>
          <p:cNvPr id="12" name="TextBox 11">
            <a:extLst>
              <a:ext uri="{FF2B5EF4-FFF2-40B4-BE49-F238E27FC236}">
                <a16:creationId xmlns:a16="http://schemas.microsoft.com/office/drawing/2014/main" id="{343EDD9B-5845-1320-2C59-895B13B68019}"/>
              </a:ext>
            </a:extLst>
          </p:cNvPr>
          <p:cNvSpPr txBox="1"/>
          <p:nvPr/>
        </p:nvSpPr>
        <p:spPr>
          <a:xfrm>
            <a:off x="4975930" y="5949891"/>
            <a:ext cx="3851437" cy="276999"/>
          </a:xfrm>
          <a:prstGeom prst="rect">
            <a:avLst/>
          </a:prstGeom>
          <a:noFill/>
        </p:spPr>
        <p:txBody>
          <a:bodyPr wrap="square" rtlCol="0">
            <a:spAutoFit/>
          </a:bodyPr>
          <a:lstStyle/>
          <a:p>
            <a:r>
              <a:rPr lang="en-US" sz="1200" dirty="0"/>
              <a:t>Unlawful excavations of the burial mound “</a:t>
            </a:r>
            <a:r>
              <a:rPr lang="en-US" sz="1200" dirty="0" err="1"/>
              <a:t>Hospitalny</a:t>
            </a:r>
            <a:r>
              <a:rPr lang="en-US" sz="1200" dirty="0"/>
              <a:t>”</a:t>
            </a:r>
            <a:endParaRPr lang="uk-UA" sz="1200" dirty="0"/>
          </a:p>
        </p:txBody>
      </p:sp>
    </p:spTree>
    <p:extLst>
      <p:ext uri="{BB962C8B-B14F-4D97-AF65-F5344CB8AC3E}">
        <p14:creationId xmlns:p14="http://schemas.microsoft.com/office/powerpoint/2010/main" val="269545037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2D62-8650-AF57-E8C5-FCF76139F80E}"/>
              </a:ext>
            </a:extLst>
          </p:cNvPr>
          <p:cNvSpPr>
            <a:spLocks noGrp="1"/>
          </p:cNvSpPr>
          <p:nvPr>
            <p:ph type="title"/>
          </p:nvPr>
        </p:nvSpPr>
        <p:spPr/>
        <p:txBody>
          <a:bodyPr/>
          <a:lstStyle/>
          <a:p>
            <a:r>
              <a:rPr lang="en-US" dirty="0">
                <a:solidFill>
                  <a:schemeClr val="bg2"/>
                </a:solidFill>
              </a:rPr>
              <a:t>Intangible cultural heritage</a:t>
            </a:r>
            <a:endParaRPr lang="uk-UA" dirty="0">
              <a:solidFill>
                <a:schemeClr val="bg2"/>
              </a:solidFill>
            </a:endParaRPr>
          </a:p>
        </p:txBody>
      </p:sp>
      <p:sp>
        <p:nvSpPr>
          <p:cNvPr id="3" name="Content Placeholder 2">
            <a:extLst>
              <a:ext uri="{FF2B5EF4-FFF2-40B4-BE49-F238E27FC236}">
                <a16:creationId xmlns:a16="http://schemas.microsoft.com/office/drawing/2014/main" id="{7AD38A01-4B1C-5C55-05CC-D2287F7D0C69}"/>
              </a:ext>
            </a:extLst>
          </p:cNvPr>
          <p:cNvSpPr>
            <a:spLocks noGrp="1"/>
          </p:cNvSpPr>
          <p:nvPr>
            <p:ph idx="1"/>
          </p:nvPr>
        </p:nvSpPr>
        <p:spPr>
          <a:xfrm>
            <a:off x="468313" y="1988841"/>
            <a:ext cx="5543550" cy="4248448"/>
          </a:xfrm>
        </p:spPr>
        <p:txBody>
          <a:bodyPr/>
          <a:lstStyle/>
          <a:p>
            <a:r>
              <a:rPr lang="en-US" sz="2000" dirty="0"/>
              <a:t>Eliminating Ukrainian literature and history from school curricula</a:t>
            </a:r>
            <a:br>
              <a:rPr lang="en-US" sz="2000" dirty="0"/>
            </a:br>
            <a:endParaRPr lang="en-US" sz="2000" dirty="0"/>
          </a:p>
          <a:p>
            <a:r>
              <a:rPr lang="en-US" sz="2000" dirty="0"/>
              <a:t>Russification and militarization of the educational space</a:t>
            </a:r>
            <a:br>
              <a:rPr lang="en-US" sz="2000" dirty="0"/>
            </a:br>
            <a:endParaRPr lang="en-US" sz="2000" dirty="0"/>
          </a:p>
          <a:p>
            <a:r>
              <a:rPr lang="en-US" sz="2000" dirty="0"/>
              <a:t>Impeding the enjoyment of the right to take part in cultural practices inspired by religion</a:t>
            </a:r>
            <a:br>
              <a:rPr lang="en-US" sz="2000" dirty="0"/>
            </a:br>
            <a:endParaRPr lang="en-US" sz="2000" dirty="0"/>
          </a:p>
          <a:p>
            <a:r>
              <a:rPr lang="en-US" sz="2000" dirty="0"/>
              <a:t>Threats to languages (as vehicle of intangible cultural heritage)</a:t>
            </a:r>
          </a:p>
          <a:p>
            <a:pPr algn="l"/>
            <a:endParaRPr lang="uk-UA" sz="2400" dirty="0"/>
          </a:p>
        </p:txBody>
      </p:sp>
      <p:sp>
        <p:nvSpPr>
          <p:cNvPr id="4" name="Date Placeholder 3">
            <a:extLst>
              <a:ext uri="{FF2B5EF4-FFF2-40B4-BE49-F238E27FC236}">
                <a16:creationId xmlns:a16="http://schemas.microsoft.com/office/drawing/2014/main" id="{0FC74E8C-DD6A-C2BF-7FDE-27ECF8F290CF}"/>
              </a:ext>
            </a:extLst>
          </p:cNvPr>
          <p:cNvSpPr>
            <a:spLocks noGrp="1"/>
          </p:cNvSpPr>
          <p:nvPr>
            <p:ph type="dt" sz="half" idx="10"/>
          </p:nvPr>
        </p:nvSpPr>
        <p:spPr/>
        <p:txBody>
          <a:bodyPr/>
          <a:lstStyle/>
          <a:p>
            <a:pPr>
              <a:defRPr/>
            </a:pPr>
            <a:r>
              <a:rPr lang="hu-HU" dirty="0"/>
              <a:t>27/04/2023</a:t>
            </a:r>
            <a:endParaRPr lang="en-GB" dirty="0"/>
          </a:p>
        </p:txBody>
      </p:sp>
      <p:sp>
        <p:nvSpPr>
          <p:cNvPr id="5" name="Footer Placeholder 4">
            <a:extLst>
              <a:ext uri="{FF2B5EF4-FFF2-40B4-BE49-F238E27FC236}">
                <a16:creationId xmlns:a16="http://schemas.microsoft.com/office/drawing/2014/main" id="{CF8F850A-88FE-506D-F7B3-49D4AA27B839}"/>
              </a:ext>
            </a:extLst>
          </p:cNvPr>
          <p:cNvSpPr>
            <a:spLocks noGrp="1"/>
          </p:cNvSpPr>
          <p:nvPr>
            <p:ph type="ftr" sz="quarter" idx="11"/>
          </p:nvPr>
        </p:nvSpPr>
        <p:spPr/>
        <p:txBody>
          <a:bodyPr/>
          <a:lstStyle/>
          <a:p>
            <a:pPr>
              <a:defRPr/>
            </a:pPr>
            <a:r>
              <a:rPr lang="en-GB" dirty="0"/>
              <a:t>Presentation for the Committee on Culture and Education (CULT)</a:t>
            </a:r>
          </a:p>
        </p:txBody>
      </p:sp>
      <p:sp>
        <p:nvSpPr>
          <p:cNvPr id="6" name="Slide Number Placeholder 5">
            <a:extLst>
              <a:ext uri="{FF2B5EF4-FFF2-40B4-BE49-F238E27FC236}">
                <a16:creationId xmlns:a16="http://schemas.microsoft.com/office/drawing/2014/main" id="{90D1D231-9799-FD48-34DE-BB7423153363}"/>
              </a:ext>
            </a:extLst>
          </p:cNvPr>
          <p:cNvSpPr>
            <a:spLocks noGrp="1"/>
          </p:cNvSpPr>
          <p:nvPr>
            <p:ph type="sldNum" sz="quarter" idx="12"/>
          </p:nvPr>
        </p:nvSpPr>
        <p:spPr/>
        <p:txBody>
          <a:bodyPr/>
          <a:lstStyle/>
          <a:p>
            <a:fld id="{FEC2B610-ADC7-924B-8AC6-7A6221C2BC87}" type="slidenum">
              <a:rPr lang="en-GB" altLang="en-US" smtClean="0"/>
              <a:pPr/>
              <a:t>8</a:t>
            </a:fld>
            <a:endParaRPr lang="en-GB" altLang="en-US"/>
          </a:p>
        </p:txBody>
      </p:sp>
      <p:pic>
        <p:nvPicPr>
          <p:cNvPr id="8" name="Picture 7" descr="Graphical user interface, text, website&#10;&#10;Description automatically generated">
            <a:extLst>
              <a:ext uri="{FF2B5EF4-FFF2-40B4-BE49-F238E27FC236}">
                <a16:creationId xmlns:a16="http://schemas.microsoft.com/office/drawing/2014/main" id="{23283DFA-BE50-6C5B-35BC-BF66DE4ED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1196975"/>
            <a:ext cx="2652304" cy="3465805"/>
          </a:xfrm>
          <a:prstGeom prst="rect">
            <a:avLst/>
          </a:prstGeom>
          <a:ln>
            <a:solidFill>
              <a:srgbClr val="0070C0"/>
            </a:solidFill>
          </a:ln>
        </p:spPr>
      </p:pic>
      <p:sp>
        <p:nvSpPr>
          <p:cNvPr id="9" name="TextBox 8">
            <a:extLst>
              <a:ext uri="{FF2B5EF4-FFF2-40B4-BE49-F238E27FC236}">
                <a16:creationId xmlns:a16="http://schemas.microsoft.com/office/drawing/2014/main" id="{8980B4AA-5719-D307-D9AA-DFD831D3E00D}"/>
              </a:ext>
            </a:extLst>
          </p:cNvPr>
          <p:cNvSpPr txBox="1"/>
          <p:nvPr/>
        </p:nvSpPr>
        <p:spPr>
          <a:xfrm>
            <a:off x="6372199" y="4888204"/>
            <a:ext cx="2520281" cy="646331"/>
          </a:xfrm>
          <a:prstGeom prst="rect">
            <a:avLst/>
          </a:prstGeom>
          <a:noFill/>
        </p:spPr>
        <p:txBody>
          <a:bodyPr wrap="square" rtlCol="0">
            <a:spAutoFit/>
          </a:bodyPr>
          <a:lstStyle/>
          <a:p>
            <a:r>
              <a:rPr lang="en-US" sz="1200" i="1" dirty="0"/>
              <a:t>Message on Russian telegram channel calling for a ban of Ukrainian books</a:t>
            </a:r>
            <a:endParaRPr lang="uk-UA" sz="1200" i="1" dirty="0"/>
          </a:p>
        </p:txBody>
      </p:sp>
    </p:spTree>
    <p:extLst>
      <p:ext uri="{BB962C8B-B14F-4D97-AF65-F5344CB8AC3E}">
        <p14:creationId xmlns:p14="http://schemas.microsoft.com/office/powerpoint/2010/main" val="249211264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2FD15E-DE92-5BCC-961E-36949BCF9584}"/>
              </a:ext>
            </a:extLst>
          </p:cNvPr>
          <p:cNvSpPr/>
          <p:nvPr/>
        </p:nvSpPr>
        <p:spPr>
          <a:xfrm>
            <a:off x="724582" y="1481773"/>
            <a:ext cx="7933748" cy="4314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46" name="Title 1">
            <a:extLst>
              <a:ext uri="{FF2B5EF4-FFF2-40B4-BE49-F238E27FC236}">
                <a16:creationId xmlns:a16="http://schemas.microsoft.com/office/drawing/2014/main" id="{C67F0A5D-5AD8-245C-CD48-0D47FE88578D}"/>
              </a:ext>
            </a:extLst>
          </p:cNvPr>
          <p:cNvSpPr>
            <a:spLocks noGrp="1"/>
          </p:cNvSpPr>
          <p:nvPr>
            <p:ph type="title"/>
          </p:nvPr>
        </p:nvSpPr>
        <p:spPr>
          <a:xfrm>
            <a:off x="428730" y="830757"/>
            <a:ext cx="8229600" cy="936625"/>
          </a:xfrm>
        </p:spPr>
        <p:txBody>
          <a:bodyPr/>
          <a:lstStyle/>
          <a:p>
            <a:pPr algn="ctr"/>
            <a:r>
              <a:rPr lang="en-GB" altLang="en-US" sz="3000" dirty="0">
                <a:solidFill>
                  <a:srgbClr val="808080"/>
                </a:solidFill>
                <a:latin typeface="Arial Black" panose="020B0604020202020204" pitchFamily="34" charset="0"/>
              </a:rPr>
              <a:t>Main findings</a:t>
            </a:r>
            <a:endParaRPr lang="en-GB" altLang="en-US" dirty="0"/>
          </a:p>
        </p:txBody>
      </p:sp>
      <p:sp>
        <p:nvSpPr>
          <p:cNvPr id="6147" name="Content Placeholder 2">
            <a:extLst>
              <a:ext uri="{FF2B5EF4-FFF2-40B4-BE49-F238E27FC236}">
                <a16:creationId xmlns:a16="http://schemas.microsoft.com/office/drawing/2014/main" id="{5B66D140-3D58-D8CB-140F-77B5ACA95D09}"/>
              </a:ext>
            </a:extLst>
          </p:cNvPr>
          <p:cNvSpPr>
            <a:spLocks noGrp="1"/>
          </p:cNvSpPr>
          <p:nvPr>
            <p:ph idx="1"/>
          </p:nvPr>
        </p:nvSpPr>
        <p:spPr>
          <a:xfrm>
            <a:off x="266016" y="1481773"/>
            <a:ext cx="8380614" cy="4007321"/>
          </a:xfrm>
        </p:spPr>
        <p:txBody>
          <a:bodyPr/>
          <a:lstStyle/>
          <a:p>
            <a:pPr lvl="1" eaLnBrk="1" hangingPunct="1">
              <a:lnSpc>
                <a:spcPct val="110000"/>
              </a:lnSpc>
              <a:spcBef>
                <a:spcPct val="0"/>
              </a:spcBef>
              <a:buClr>
                <a:srgbClr val="333399"/>
              </a:buClr>
              <a:buFont typeface="Wingdings" pitchFamily="2" charset="2"/>
              <a:buChar char="§"/>
            </a:pPr>
            <a:r>
              <a:rPr lang="en-GB" altLang="en-US" sz="1400" dirty="0">
                <a:solidFill>
                  <a:srgbClr val="333399"/>
                </a:solidFill>
                <a:latin typeface="Arial Black" panose="020B0604020202020204" pitchFamily="34" charset="0"/>
              </a:rPr>
              <a:t>What are the threats?</a:t>
            </a:r>
            <a:r>
              <a:rPr lang="en-GB" altLang="en-US" sz="1400" dirty="0">
                <a:solidFill>
                  <a:srgbClr val="333399"/>
                </a:solidFill>
                <a:latin typeface="+mj-lt"/>
              </a:rPr>
              <a:t> </a:t>
            </a:r>
            <a:r>
              <a:rPr lang="en-GB" altLang="en-US" sz="2000" dirty="0">
                <a:solidFill>
                  <a:srgbClr val="333399"/>
                </a:solidFill>
                <a:latin typeface="+mj-lt"/>
              </a:rPr>
              <a:t/>
            </a:r>
            <a:br>
              <a:rPr lang="en-GB" altLang="en-US" sz="2000" dirty="0">
                <a:solidFill>
                  <a:srgbClr val="333399"/>
                </a:solidFill>
                <a:latin typeface="+mj-lt"/>
              </a:rPr>
            </a:br>
            <a:r>
              <a:rPr lang="en-GB" altLang="en-US" sz="1400" dirty="0">
                <a:solidFill>
                  <a:srgbClr val="333399"/>
                </a:solidFill>
              </a:rPr>
              <a:t>Cultural heritage is a vehicle of cultural identity. Hence, it may be damaged for military but also for ideological reasons. Breakdowns in the rule of law also lead to looting for economic gain.</a:t>
            </a:r>
            <a:r>
              <a:rPr lang="en-GB" altLang="en-US" sz="1300" dirty="0">
                <a:solidFill>
                  <a:srgbClr val="333399"/>
                </a:solidFill>
              </a:rPr>
              <a:t/>
            </a:r>
            <a:br>
              <a:rPr lang="en-GB" altLang="en-US" sz="1300" dirty="0">
                <a:solidFill>
                  <a:srgbClr val="333399"/>
                </a:solidFill>
              </a:rPr>
            </a:br>
            <a:endParaRPr lang="en-GB" altLang="en-US" sz="1400" dirty="0">
              <a:solidFill>
                <a:srgbClr val="333399"/>
              </a:solidFill>
            </a:endParaRPr>
          </a:p>
          <a:p>
            <a:pPr lvl="1" eaLnBrk="1" hangingPunct="1">
              <a:lnSpc>
                <a:spcPct val="110000"/>
              </a:lnSpc>
              <a:spcBef>
                <a:spcPct val="0"/>
              </a:spcBef>
              <a:buClr>
                <a:srgbClr val="333399"/>
              </a:buClr>
              <a:buFont typeface="Wingdings" pitchFamily="2" charset="2"/>
              <a:buChar char="§"/>
            </a:pPr>
            <a:r>
              <a:rPr lang="en-GB" altLang="en-US" sz="1400" dirty="0">
                <a:solidFill>
                  <a:srgbClr val="333399"/>
                </a:solidFill>
                <a:latin typeface="Arial Black" panose="020B0604020202020204" pitchFamily="34" charset="0"/>
              </a:rPr>
              <a:t>Why protection?</a:t>
            </a:r>
            <a:r>
              <a:rPr lang="en-GB" altLang="en-US" sz="1400" dirty="0">
                <a:solidFill>
                  <a:srgbClr val="333399"/>
                </a:solidFill>
                <a:latin typeface="+mj-lt"/>
              </a:rPr>
              <a:t> </a:t>
            </a:r>
            <a:r>
              <a:rPr lang="en-GB" altLang="en-US" sz="2000" dirty="0">
                <a:solidFill>
                  <a:srgbClr val="333399"/>
                </a:solidFill>
                <a:latin typeface="+mj-lt"/>
              </a:rPr>
              <a:t/>
            </a:r>
            <a:br>
              <a:rPr lang="en-GB" altLang="en-US" sz="2000" dirty="0">
                <a:solidFill>
                  <a:srgbClr val="333399"/>
                </a:solidFill>
                <a:latin typeface="+mj-lt"/>
              </a:rPr>
            </a:br>
            <a:r>
              <a:rPr lang="en-GB" altLang="en-US" sz="1400" dirty="0">
                <a:solidFill>
                  <a:srgbClr val="333399"/>
                </a:solidFill>
              </a:rPr>
              <a:t>Destruction and looting of cultural heritage are widely acknowledged as threats to the sustainable development of societies and to peace and security. Besides, the trade in ‘conflict antiquities’ is linked to organised crime and terrorism.</a:t>
            </a:r>
            <a:br>
              <a:rPr lang="en-GB" altLang="en-US" sz="1400" dirty="0">
                <a:solidFill>
                  <a:srgbClr val="333399"/>
                </a:solidFill>
              </a:rPr>
            </a:br>
            <a:endParaRPr lang="en-GB" altLang="en-US" sz="1400" dirty="0">
              <a:solidFill>
                <a:srgbClr val="333399"/>
              </a:solidFill>
            </a:endParaRPr>
          </a:p>
          <a:p>
            <a:pPr lvl="1" eaLnBrk="1" hangingPunct="1">
              <a:lnSpc>
                <a:spcPct val="110000"/>
              </a:lnSpc>
              <a:spcBef>
                <a:spcPct val="0"/>
              </a:spcBef>
              <a:buClr>
                <a:srgbClr val="333399"/>
              </a:buClr>
              <a:buFont typeface="Wingdings" pitchFamily="2" charset="2"/>
              <a:buChar char="§"/>
            </a:pPr>
            <a:r>
              <a:rPr lang="en-GB" altLang="en-US" sz="1400" dirty="0">
                <a:solidFill>
                  <a:srgbClr val="333399"/>
                </a:solidFill>
                <a:latin typeface="Arial Black" panose="020B0604020202020204" pitchFamily="34" charset="0"/>
              </a:rPr>
              <a:t>What rules apply? </a:t>
            </a:r>
            <a:r>
              <a:rPr lang="en-GB" altLang="en-US" sz="2000" dirty="0">
                <a:solidFill>
                  <a:srgbClr val="333399"/>
                </a:solidFill>
                <a:latin typeface="Arial Black" panose="020B0604020202020204" pitchFamily="34" charset="0"/>
              </a:rPr>
              <a:t/>
            </a:r>
            <a:br>
              <a:rPr lang="en-GB" altLang="en-US" sz="2000" dirty="0">
                <a:solidFill>
                  <a:srgbClr val="333399"/>
                </a:solidFill>
                <a:latin typeface="Arial Black" panose="020B0604020202020204" pitchFamily="34" charset="0"/>
              </a:rPr>
            </a:br>
            <a:r>
              <a:rPr lang="en-GB" altLang="en-US" sz="1400" dirty="0">
                <a:solidFill>
                  <a:srgbClr val="333399"/>
                </a:solidFill>
              </a:rPr>
              <a:t>Legal protection has a solid basis in international law: it is covered by humanitarian law, human rights law, cultural heritage law and criminal law. Besides, EU law and policy apply (</a:t>
            </a:r>
            <a:r>
              <a:rPr lang="en-GB" altLang="en-US" sz="1400" i="1" dirty="0">
                <a:solidFill>
                  <a:srgbClr val="333399"/>
                </a:solidFill>
              </a:rPr>
              <a:t>e.g.,</a:t>
            </a:r>
            <a:r>
              <a:rPr lang="en-GB" altLang="en-US" sz="1400" dirty="0">
                <a:solidFill>
                  <a:srgbClr val="333399"/>
                </a:solidFill>
              </a:rPr>
              <a:t> Regulation (EU) 880/2019). The legal framework, however, is fragmented.</a:t>
            </a:r>
            <a:br>
              <a:rPr lang="en-GB" altLang="en-US" sz="1400" dirty="0">
                <a:solidFill>
                  <a:srgbClr val="333399"/>
                </a:solidFill>
              </a:rPr>
            </a:br>
            <a:endParaRPr lang="en-GB" altLang="en-US" sz="1400" dirty="0">
              <a:solidFill>
                <a:srgbClr val="333399"/>
              </a:solidFill>
            </a:endParaRPr>
          </a:p>
          <a:p>
            <a:pPr lvl="1" eaLnBrk="1" hangingPunct="1">
              <a:lnSpc>
                <a:spcPct val="110000"/>
              </a:lnSpc>
              <a:spcBef>
                <a:spcPct val="0"/>
              </a:spcBef>
              <a:buClr>
                <a:srgbClr val="333399"/>
              </a:buClr>
              <a:buFont typeface="Wingdings" pitchFamily="2" charset="2"/>
              <a:buChar char="§"/>
            </a:pPr>
            <a:r>
              <a:rPr lang="en-GB" altLang="en-US" sz="1400" b="1" dirty="0">
                <a:solidFill>
                  <a:srgbClr val="333399"/>
                </a:solidFill>
                <a:latin typeface="Arial Black" panose="020B0604020202020204" pitchFamily="34" charset="0"/>
                <a:cs typeface="Arial Black" panose="020B0604020202020204" pitchFamily="34" charset="0"/>
              </a:rPr>
              <a:t>How does international aid operate in Ukraine and beyond?</a:t>
            </a:r>
            <a:br>
              <a:rPr lang="en-GB" altLang="en-US" sz="1400" b="1" dirty="0">
                <a:solidFill>
                  <a:srgbClr val="333399"/>
                </a:solidFill>
                <a:latin typeface="Arial Black" panose="020B0604020202020204" pitchFamily="34" charset="0"/>
                <a:cs typeface="Arial Black" panose="020B0604020202020204" pitchFamily="34" charset="0"/>
              </a:rPr>
            </a:br>
            <a:r>
              <a:rPr lang="en-GB" altLang="en-US" sz="1400" dirty="0">
                <a:solidFill>
                  <a:srgbClr val="333399"/>
                </a:solidFill>
                <a:cs typeface="Arial Black" panose="020B0604020202020204" pitchFamily="34" charset="0"/>
              </a:rPr>
              <a:t>International initiatives in Ukraine are numerous, and many actors are involved with overlapping mandates. Also at the EU level fragmentation creates a challenge to a coherent EU policy.</a:t>
            </a:r>
            <a:br>
              <a:rPr lang="en-GB" altLang="en-US" sz="1400" dirty="0">
                <a:solidFill>
                  <a:srgbClr val="333399"/>
                </a:solidFill>
                <a:cs typeface="Arial Black" panose="020B0604020202020204" pitchFamily="34" charset="0"/>
              </a:rPr>
            </a:br>
            <a:endParaRPr lang="en-GB" altLang="en-US" sz="1600" b="1" i="1" dirty="0">
              <a:solidFill>
                <a:schemeClr val="bg2"/>
              </a:solidFill>
              <a:cs typeface="Arial Black" panose="020B0604020202020204" pitchFamily="34" charset="0"/>
            </a:endParaRPr>
          </a:p>
          <a:p>
            <a:pPr marL="457200" lvl="1" indent="0" eaLnBrk="1" hangingPunct="1">
              <a:lnSpc>
                <a:spcPct val="110000"/>
              </a:lnSpc>
              <a:spcBef>
                <a:spcPct val="0"/>
              </a:spcBef>
              <a:buClr>
                <a:srgbClr val="333399"/>
              </a:buClr>
              <a:buNone/>
            </a:pPr>
            <a:r>
              <a:rPr lang="en-GB" altLang="en-US" sz="1600" b="1" i="1" dirty="0">
                <a:solidFill>
                  <a:schemeClr val="bg2"/>
                </a:solidFill>
              </a:rPr>
              <a:t>This calls for action by the EU and its Member States</a:t>
            </a:r>
          </a:p>
          <a:p>
            <a:pPr marL="457200" lvl="1" indent="0" eaLnBrk="1" hangingPunct="1">
              <a:lnSpc>
                <a:spcPct val="110000"/>
              </a:lnSpc>
              <a:spcBef>
                <a:spcPct val="0"/>
              </a:spcBef>
              <a:buClr>
                <a:srgbClr val="333399"/>
              </a:buClr>
              <a:buNone/>
            </a:pPr>
            <a:r>
              <a:rPr lang="en-GB" altLang="en-US" sz="1600" b="1" i="1" dirty="0">
                <a:solidFill>
                  <a:schemeClr val="bg2"/>
                </a:solidFill>
              </a:rPr>
              <a:t>	</a:t>
            </a:r>
          </a:p>
          <a:p>
            <a:pPr marL="457200" lvl="1" indent="0" eaLnBrk="1" hangingPunct="1">
              <a:lnSpc>
                <a:spcPct val="110000"/>
              </a:lnSpc>
              <a:spcBef>
                <a:spcPct val="0"/>
              </a:spcBef>
              <a:buClr>
                <a:srgbClr val="333399"/>
              </a:buClr>
              <a:buNone/>
            </a:pPr>
            <a:r>
              <a:rPr lang="en-GB" altLang="en-US" sz="1600" b="1" i="1" dirty="0">
                <a:solidFill>
                  <a:schemeClr val="bg2"/>
                </a:solidFill>
              </a:rPr>
              <a:t>	</a:t>
            </a:r>
            <a:endParaRPr lang="en-GB" altLang="en-US" sz="1800" dirty="0">
              <a:solidFill>
                <a:srgbClr val="333399"/>
              </a:solidFill>
              <a:latin typeface="Arial Black" panose="020B0604020202020204" pitchFamily="34" charset="0"/>
            </a:endParaRPr>
          </a:p>
          <a:p>
            <a:pPr marL="457200" lvl="1" indent="0" eaLnBrk="1" hangingPunct="1">
              <a:lnSpc>
                <a:spcPct val="110000"/>
              </a:lnSpc>
              <a:spcBef>
                <a:spcPct val="0"/>
              </a:spcBef>
              <a:buClr>
                <a:srgbClr val="333399"/>
              </a:buClr>
              <a:buNone/>
            </a:pPr>
            <a:endParaRPr lang="en-GB" altLang="en-US" sz="2000" dirty="0">
              <a:solidFill>
                <a:srgbClr val="333399"/>
              </a:solidFill>
              <a:latin typeface="Arial Black" panose="020B0604020202020204" pitchFamily="34" charset="0"/>
            </a:endParaRPr>
          </a:p>
        </p:txBody>
      </p:sp>
      <p:sp>
        <p:nvSpPr>
          <p:cNvPr id="3076" name="Date Placeholder 3">
            <a:extLst>
              <a:ext uri="{FF2B5EF4-FFF2-40B4-BE49-F238E27FC236}">
                <a16:creationId xmlns:a16="http://schemas.microsoft.com/office/drawing/2014/main" id="{93B90645-50DF-71C0-6727-716C35893BDB}"/>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27/04/2023</a:t>
            </a:r>
          </a:p>
          <a:p>
            <a:pPr eaLnBrk="1" hangingPunct="1">
              <a:defRPr/>
            </a:pPr>
            <a:endParaRPr lang="en-GB" altLang="en-US" sz="1200" dirty="0"/>
          </a:p>
          <a:p>
            <a:pPr eaLnBrk="1" hangingPunct="1">
              <a:defRPr/>
            </a:pPr>
            <a:endParaRPr lang="en-GB" altLang="en-US" sz="1200" dirty="0"/>
          </a:p>
        </p:txBody>
      </p:sp>
      <p:sp>
        <p:nvSpPr>
          <p:cNvPr id="3077" name="Footer Placeholder 4">
            <a:extLst>
              <a:ext uri="{FF2B5EF4-FFF2-40B4-BE49-F238E27FC236}">
                <a16:creationId xmlns:a16="http://schemas.microsoft.com/office/drawing/2014/main" id="{5907E371-BCE6-99E2-1B78-ED815D653BA5}"/>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Culture and Education (CULT)</a:t>
            </a:r>
          </a:p>
        </p:txBody>
      </p:sp>
      <p:sp>
        <p:nvSpPr>
          <p:cNvPr id="6150" name="Slide Number Placeholder 5">
            <a:extLst>
              <a:ext uri="{FF2B5EF4-FFF2-40B4-BE49-F238E27FC236}">
                <a16:creationId xmlns:a16="http://schemas.microsoft.com/office/drawing/2014/main" id="{9CB5A159-77F5-2089-4D52-F0C705AA4054}"/>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4D845B-8CAF-D043-92E3-3680EBE431EC}" type="slidenum">
              <a:rPr lang="en-GB" altLang="en-US" sz="1200">
                <a:solidFill>
                  <a:schemeClr val="bg1"/>
                </a:solidFill>
              </a:rPr>
              <a:pPr>
                <a:spcBef>
                  <a:spcPct val="0"/>
                </a:spcBef>
                <a:buFontTx/>
                <a:buNone/>
              </a:pPr>
              <a:t>9</a:t>
            </a:fld>
            <a:endParaRPr lang="en-GB" altLang="en-US" sz="1200">
              <a:solidFill>
                <a:schemeClr val="bg1"/>
              </a:solidFill>
            </a:endParaRPr>
          </a:p>
        </p:txBody>
      </p:sp>
      <p:sp>
        <p:nvSpPr>
          <p:cNvPr id="3" name="Curved Right Arrow 2">
            <a:extLst>
              <a:ext uri="{FF2B5EF4-FFF2-40B4-BE49-F238E27FC236}">
                <a16:creationId xmlns:a16="http://schemas.microsoft.com/office/drawing/2014/main" id="{C818890A-9F6D-FCB8-2AF2-AB0CBCA00863}"/>
              </a:ext>
            </a:extLst>
          </p:cNvPr>
          <p:cNvSpPr/>
          <p:nvPr/>
        </p:nvSpPr>
        <p:spPr>
          <a:xfrm>
            <a:off x="254316" y="3717032"/>
            <a:ext cx="458566" cy="2592289"/>
          </a:xfrm>
          <a:prstGeom prst="curvedRightArrow">
            <a:avLst>
              <a:gd name="adj1" fmla="val 28418"/>
              <a:gd name="adj2" fmla="val 4660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5787</TotalTime>
  <Words>1495</Words>
  <Application>Microsoft Office PowerPoint</Application>
  <PresentationFormat>On-screen Show (4:3)</PresentationFormat>
  <Paragraphs>124</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HK Grotesk Medium</vt:lpstr>
      <vt:lpstr>Wingdings</vt:lpstr>
      <vt:lpstr>Default Design</vt:lpstr>
      <vt:lpstr>Protecting cultural heritage from armed conflicts in Ukraine and beyond</vt:lpstr>
      <vt:lpstr>Structure of the Presentation</vt:lpstr>
      <vt:lpstr>Introduction: threats</vt:lpstr>
      <vt:lpstr>The dynamics of threats to CH in Ukraine</vt:lpstr>
      <vt:lpstr>Movable cultural heritage</vt:lpstr>
      <vt:lpstr>Immovable cultural heritage</vt:lpstr>
      <vt:lpstr>Archeological sites</vt:lpstr>
      <vt:lpstr>Intangible cultural heritage</vt:lpstr>
      <vt:lpstr>Main findings</vt:lpstr>
      <vt:lpstr>How to protect CH better?</vt:lpstr>
      <vt:lpstr>Recommendations (6 sets)</vt:lpstr>
      <vt:lpstr>Recommendations</vt:lpstr>
      <vt:lpstr>Recommendations</vt:lpstr>
      <vt:lpstr>Thank you for your attention</vt:lpstr>
    </vt:vector>
  </TitlesOfParts>
  <Company>OPOCE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Markus J. Prutsch</dc:creator>
  <cp:lastModifiedBy>MILT Kristiina</cp:lastModifiedBy>
  <cp:revision>395</cp:revision>
  <cp:lastPrinted>2014-08-26T12:23:50Z</cp:lastPrinted>
  <dcterms:created xsi:type="dcterms:W3CDTF">2009-07-06T12:22:53Z</dcterms:created>
  <dcterms:modified xsi:type="dcterms:W3CDTF">2023-04-25T08:13:16Z</dcterms:modified>
</cp:coreProperties>
</file>