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6" r:id="rId2"/>
    <p:sldId id="325" r:id="rId3"/>
    <p:sldId id="307" r:id="rId4"/>
    <p:sldId id="329" r:id="rId5"/>
    <p:sldId id="318" r:id="rId6"/>
    <p:sldId id="338" r:id="rId7"/>
    <p:sldId id="339" r:id="rId8"/>
    <p:sldId id="331" r:id="rId9"/>
    <p:sldId id="332" r:id="rId10"/>
    <p:sldId id="333" r:id="rId11"/>
    <p:sldId id="335" r:id="rId12"/>
    <p:sldId id="334" r:id="rId13"/>
    <p:sldId id="336" r:id="rId14"/>
    <p:sldId id="337" r:id="rId15"/>
    <p:sldId id="32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77">
          <p15:clr>
            <a:srgbClr val="A4A3A4"/>
          </p15:clr>
        </p15:guide>
        <p15:guide id="4" pos="3839">
          <p15:clr>
            <a:srgbClr val="A4A3A4"/>
          </p15:clr>
        </p15:guide>
        <p15:guide id="5" orient="horz" pos="2162">
          <p15:clr>
            <a:srgbClr val="A4A3A4"/>
          </p15:clr>
        </p15:guide>
        <p15:guide id="6" pos="3835">
          <p15:clr>
            <a:srgbClr val="A4A3A4"/>
          </p15:clr>
        </p15:guide>
        <p15:guide id="7" orient="horz" pos="1352">
          <p15:clr>
            <a:srgbClr val="A4A3A4"/>
          </p15:clr>
        </p15:guide>
        <p15:guide id="8" pos="54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989"/>
    <a:srgbClr val="1D679F"/>
    <a:srgbClr val="FFC000"/>
    <a:srgbClr val="1F6DA6"/>
    <a:srgbClr val="1B5B87"/>
    <a:srgbClr val="227DC1"/>
    <a:srgbClr val="2178B9"/>
    <a:srgbClr val="2177B7"/>
    <a:srgbClr val="2175B3"/>
    <a:srgbClr val="E0A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18" y="108"/>
      </p:cViewPr>
      <p:guideLst>
        <p:guide orient="horz" pos="2092"/>
        <p:guide pos="3840"/>
        <p:guide orient="horz" pos="3777"/>
        <p:guide pos="3839"/>
        <p:guide orient="horz" pos="2162"/>
        <p:guide pos="3835"/>
        <p:guide orient="horz" pos="1352"/>
        <p:guide pos="543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1F9C9B-D8E5-9143-B173-025A978F2F76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A57E2AD-A5F5-EA48-9222-DB052C24B6F2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GB" dirty="0">
              <a:solidFill>
                <a:schemeClr val="tx2"/>
              </a:solidFill>
            </a:rPr>
            <a:t>YOUNG CHILDREN’S DIGITAL </a:t>
          </a:r>
          <a:r>
            <a:rPr lang="en-GB" dirty="0" smtClean="0">
              <a:solidFill>
                <a:schemeClr val="tx2"/>
              </a:solidFill>
            </a:rPr>
            <a:t>ENGAGEMENT</a:t>
          </a:r>
          <a:endParaRPr lang="en-GB" dirty="0">
            <a:solidFill>
              <a:schemeClr val="tx2"/>
            </a:solidFill>
          </a:endParaRPr>
        </a:p>
      </dgm:t>
    </dgm:pt>
    <dgm:pt modelId="{E00DF97A-AC25-304F-BAC7-16204DCD9E36}" type="parTrans" cxnId="{4664389E-42D1-C347-A45F-383F8C3B06A7}">
      <dgm:prSet/>
      <dgm:spPr/>
      <dgm:t>
        <a:bodyPr/>
        <a:lstStyle/>
        <a:p>
          <a:endParaRPr lang="en-GB"/>
        </a:p>
      </dgm:t>
    </dgm:pt>
    <dgm:pt modelId="{8911A807-68B7-2B47-939D-1E71FCE3D380}" type="sibTrans" cxnId="{4664389E-42D1-C347-A45F-383F8C3B06A7}">
      <dgm:prSet/>
      <dgm:spPr/>
      <dgm:t>
        <a:bodyPr/>
        <a:lstStyle/>
        <a:p>
          <a:endParaRPr lang="en-GB"/>
        </a:p>
      </dgm:t>
    </dgm:pt>
    <dgm:pt modelId="{DA557699-117E-5246-A460-AE0AF4E7260F}">
      <dgm:prSet phldrT="[Text]"/>
      <dgm:spPr>
        <a:solidFill>
          <a:srgbClr val="CCCCFF"/>
        </a:solidFill>
      </dgm:spPr>
      <dgm:t>
        <a:bodyPr/>
        <a:lstStyle/>
        <a:p>
          <a:r>
            <a:rPr lang="en-GB" dirty="0" smtClean="0">
              <a:solidFill>
                <a:schemeClr val="tx2"/>
              </a:solidFill>
            </a:rPr>
            <a:t>CHILD-FRIENDLY </a:t>
          </a:r>
          <a:r>
            <a:rPr lang="en-GB" dirty="0">
              <a:solidFill>
                <a:schemeClr val="tx2"/>
              </a:solidFill>
            </a:rPr>
            <a:t>&amp; CREATIVE  TOOLS</a:t>
          </a:r>
        </a:p>
      </dgm:t>
    </dgm:pt>
    <dgm:pt modelId="{E78B4CFC-B2A3-B541-8EC2-CD7E670CDCBF}" type="sibTrans" cxnId="{0F3D0367-DCE7-3247-B2F8-AAE4A45CD6C0}">
      <dgm:prSet/>
      <dgm:spPr/>
      <dgm:t>
        <a:bodyPr/>
        <a:lstStyle/>
        <a:p>
          <a:endParaRPr lang="en-GB"/>
        </a:p>
      </dgm:t>
    </dgm:pt>
    <dgm:pt modelId="{9801536A-9907-2744-B8BE-4210F3476F99}" type="parTrans" cxnId="{0F3D0367-DCE7-3247-B2F8-AAE4A45CD6C0}">
      <dgm:prSet/>
      <dgm:spPr/>
      <dgm:t>
        <a:bodyPr/>
        <a:lstStyle/>
        <a:p>
          <a:endParaRPr lang="en-GB"/>
        </a:p>
      </dgm:t>
    </dgm:pt>
    <dgm:pt modelId="{49A8986D-E9FE-274D-966B-3F120B00EBD8}">
      <dgm:prSet phldrT="[Text]"/>
      <dgm:spPr>
        <a:solidFill>
          <a:srgbClr val="CCCCFF"/>
        </a:solidFill>
      </dgm:spPr>
      <dgm:t>
        <a:bodyPr/>
        <a:lstStyle/>
        <a:p>
          <a:r>
            <a:rPr lang="en-IT" dirty="0">
              <a:solidFill>
                <a:schemeClr val="tx2"/>
              </a:solidFill>
            </a:rPr>
            <a:t>To raise awareness of online safety, </a:t>
          </a:r>
          <a:r>
            <a:rPr lang="en-GB" dirty="0">
              <a:solidFill>
                <a:schemeClr val="tx2"/>
              </a:solidFill>
            </a:rPr>
            <a:t>data protection rights and privacy risks </a:t>
          </a:r>
          <a:r>
            <a:rPr lang="en-GB" dirty="0" smtClean="0">
              <a:solidFill>
                <a:schemeClr val="tx2"/>
              </a:solidFill>
            </a:rPr>
            <a:t>for </a:t>
          </a:r>
          <a:r>
            <a:rPr lang="en-GB" dirty="0">
              <a:solidFill>
                <a:schemeClr val="tx2"/>
              </a:solidFill>
            </a:rPr>
            <a:t>young citizens and adults </a:t>
          </a:r>
        </a:p>
      </dgm:t>
    </dgm:pt>
    <dgm:pt modelId="{41023DFB-AD8B-0B47-BED7-6CB881B7B8FF}" type="parTrans" cxnId="{0349E7FA-5669-6247-8E0E-0C301139219C}">
      <dgm:prSet/>
      <dgm:spPr/>
      <dgm:t>
        <a:bodyPr/>
        <a:lstStyle/>
        <a:p>
          <a:endParaRPr lang="en-GB"/>
        </a:p>
      </dgm:t>
    </dgm:pt>
    <dgm:pt modelId="{D7A2090A-62A5-254E-96C0-8C4B18F73E65}" type="sibTrans" cxnId="{0349E7FA-5669-6247-8E0E-0C301139219C}">
      <dgm:prSet/>
      <dgm:spPr/>
      <dgm:t>
        <a:bodyPr/>
        <a:lstStyle/>
        <a:p>
          <a:endParaRPr lang="en-GB"/>
        </a:p>
      </dgm:t>
    </dgm:pt>
    <dgm:pt modelId="{65F78F78-2B22-D54D-B26E-18D844DBFF87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GB" dirty="0">
              <a:solidFill>
                <a:schemeClr val="tx2"/>
              </a:solidFill>
            </a:rPr>
            <a:t>Understanding young children’s digital engagement (0-8)</a:t>
          </a:r>
        </a:p>
      </dgm:t>
    </dgm:pt>
    <dgm:pt modelId="{6565EE20-E2BD-8444-91B3-85391A50B51D}" type="sibTrans" cxnId="{007DDF39-0D24-804C-A74B-D398D9EFB9A3}">
      <dgm:prSet/>
      <dgm:spPr/>
      <dgm:t>
        <a:bodyPr/>
        <a:lstStyle/>
        <a:p>
          <a:endParaRPr lang="en-GB"/>
        </a:p>
      </dgm:t>
    </dgm:pt>
    <dgm:pt modelId="{B0379AA2-82E9-414D-A38A-2FC91AA66E3D}" type="parTrans" cxnId="{007DDF39-0D24-804C-A74B-D398D9EFB9A3}">
      <dgm:prSet/>
      <dgm:spPr/>
      <dgm:t>
        <a:bodyPr/>
        <a:lstStyle/>
        <a:p>
          <a:endParaRPr lang="en-GB"/>
        </a:p>
      </dgm:t>
    </dgm:pt>
    <dgm:pt modelId="{C2758840-C0FB-314B-8D9B-BB4F365F04AF}">
      <dgm:prSet phldrT="[Text]"/>
      <dgm:spPr>
        <a:solidFill>
          <a:schemeClr val="accent3">
            <a:lumMod val="20000"/>
            <a:lumOff val="80000"/>
          </a:schemeClr>
        </a:solidFill>
        <a:ln w="76200">
          <a:solidFill>
            <a:schemeClr val="bg1"/>
          </a:solidFill>
        </a:ln>
      </dgm:spPr>
      <dgm:t>
        <a:bodyPr/>
        <a:lstStyle/>
        <a:p>
          <a:r>
            <a:rPr lang="en-GB" dirty="0">
              <a:solidFill>
                <a:schemeClr val="tx2"/>
              </a:solidFill>
            </a:rPr>
            <a:t>IMPACT OF DIGITAL TECHNOLOGY ON OUR FAMILIES' LIFE</a:t>
          </a:r>
        </a:p>
      </dgm:t>
    </dgm:pt>
    <dgm:pt modelId="{14AD4A27-FB00-734A-A81E-27D670867C43}" type="parTrans" cxnId="{66842126-5020-594E-A8FF-AAE6CAC4E7D5}">
      <dgm:prSet/>
      <dgm:spPr/>
      <dgm:t>
        <a:bodyPr/>
        <a:lstStyle/>
        <a:p>
          <a:endParaRPr lang="en-GB"/>
        </a:p>
      </dgm:t>
    </dgm:pt>
    <dgm:pt modelId="{E3734F1D-4455-684A-831B-F8EE353268F5}" type="sibTrans" cxnId="{66842126-5020-594E-A8FF-AAE6CAC4E7D5}">
      <dgm:prSet/>
      <dgm:spPr/>
      <dgm:t>
        <a:bodyPr/>
        <a:lstStyle/>
        <a:p>
          <a:endParaRPr lang="en-GB"/>
        </a:p>
      </dgm:t>
    </dgm:pt>
    <dgm:pt modelId="{43E323CE-FD25-704B-8F09-17AC4DDEFEC1}">
      <dgm:prSet phldrT="[Text]"/>
      <dgm:spPr>
        <a:solidFill>
          <a:schemeClr val="accent4">
            <a:lumMod val="20000"/>
            <a:lumOff val="80000"/>
          </a:schemeClr>
        </a:solidFill>
        <a:ln w="76200">
          <a:noFill/>
        </a:ln>
      </dgm:spPr>
      <dgm:t>
        <a:bodyPr/>
        <a:lstStyle/>
        <a:p>
          <a:r>
            <a:rPr lang="en-GB" dirty="0">
              <a:solidFill>
                <a:schemeClr val="tx2"/>
              </a:solidFill>
            </a:rPr>
            <a:t>ARTIFICIAL INTELLIGENCE AND CHILDREN'S RIGHTS</a:t>
          </a:r>
        </a:p>
      </dgm:t>
    </dgm:pt>
    <dgm:pt modelId="{994246B7-77C6-D748-A288-360D18B761F5}" type="parTrans" cxnId="{B85DECCF-5CE4-564B-B54C-B3F094ACF9D2}">
      <dgm:prSet/>
      <dgm:spPr/>
      <dgm:t>
        <a:bodyPr/>
        <a:lstStyle/>
        <a:p>
          <a:endParaRPr lang="en-GB"/>
        </a:p>
      </dgm:t>
    </dgm:pt>
    <dgm:pt modelId="{660250DD-0AD9-5040-9A8E-567E18147637}" type="sibTrans" cxnId="{B85DECCF-5CE4-564B-B54C-B3F094ACF9D2}">
      <dgm:prSet/>
      <dgm:spPr/>
      <dgm:t>
        <a:bodyPr/>
        <a:lstStyle/>
        <a:p>
          <a:endParaRPr lang="en-GB"/>
        </a:p>
      </dgm:t>
    </dgm:pt>
    <dgm:pt modelId="{DA893E84-ADC0-F949-9E52-18E257789870}">
      <dgm:prSet phldrT="[Text]"/>
      <dgm:spPr>
        <a:solidFill>
          <a:schemeClr val="accent4">
            <a:lumMod val="20000"/>
            <a:lumOff val="80000"/>
          </a:schemeClr>
        </a:solidFill>
        <a:ln w="76200">
          <a:noFill/>
        </a:ln>
      </dgm:spPr>
      <dgm:t>
        <a:bodyPr/>
        <a:lstStyle/>
        <a:p>
          <a:r>
            <a:rPr lang="en-GB" dirty="0">
              <a:solidFill>
                <a:schemeClr val="tx2"/>
              </a:solidFill>
            </a:rPr>
            <a:t>Views and perspectives of young people on Artificial Intelligence (AI) and its impact on children’s rights</a:t>
          </a:r>
        </a:p>
      </dgm:t>
    </dgm:pt>
    <dgm:pt modelId="{0490FF24-A400-1C45-A24A-7A22F98FB742}" type="parTrans" cxnId="{1074FE46-A3AB-2D4C-8489-C5B14DFBA16A}">
      <dgm:prSet/>
      <dgm:spPr/>
      <dgm:t>
        <a:bodyPr/>
        <a:lstStyle/>
        <a:p>
          <a:endParaRPr lang="en-GB"/>
        </a:p>
      </dgm:t>
    </dgm:pt>
    <dgm:pt modelId="{5CC01380-38FB-5C42-9C29-844882BD8FB2}" type="sibTrans" cxnId="{1074FE46-A3AB-2D4C-8489-C5B14DFBA16A}">
      <dgm:prSet/>
      <dgm:spPr/>
      <dgm:t>
        <a:bodyPr/>
        <a:lstStyle/>
        <a:p>
          <a:endParaRPr lang="en-GB"/>
        </a:p>
      </dgm:t>
    </dgm:pt>
    <dgm:pt modelId="{A140EEC3-A3F8-1748-9D70-BC0AA7355956}">
      <dgm:prSet phldrT="[Text]"/>
      <dgm:spPr>
        <a:solidFill>
          <a:schemeClr val="accent3">
            <a:lumMod val="20000"/>
            <a:lumOff val="80000"/>
          </a:schemeClr>
        </a:solidFill>
        <a:ln w="76200">
          <a:solidFill>
            <a:schemeClr val="bg1"/>
          </a:solidFill>
        </a:ln>
      </dgm:spPr>
      <dgm:t>
        <a:bodyPr/>
        <a:lstStyle/>
        <a:p>
          <a:r>
            <a:rPr lang="en-GB" dirty="0">
              <a:solidFill>
                <a:schemeClr val="tx2"/>
              </a:solidFill>
            </a:rPr>
            <a:t>New ecosystems in Covid-19 times</a:t>
          </a:r>
        </a:p>
      </dgm:t>
    </dgm:pt>
    <dgm:pt modelId="{7415BDC1-BF9C-0849-ADCB-E280AD2A7B8B}" type="sibTrans" cxnId="{E51AEB79-243D-0F41-A477-FDCCAB015864}">
      <dgm:prSet/>
      <dgm:spPr/>
      <dgm:t>
        <a:bodyPr/>
        <a:lstStyle/>
        <a:p>
          <a:endParaRPr lang="en-GB"/>
        </a:p>
      </dgm:t>
    </dgm:pt>
    <dgm:pt modelId="{DFC4BAA3-6758-6446-818C-DBBCBFCF9349}" type="parTrans" cxnId="{E51AEB79-243D-0F41-A477-FDCCAB015864}">
      <dgm:prSet/>
      <dgm:spPr/>
      <dgm:t>
        <a:bodyPr/>
        <a:lstStyle/>
        <a:p>
          <a:endParaRPr lang="en-GB"/>
        </a:p>
      </dgm:t>
    </dgm:pt>
    <dgm:pt modelId="{056DBF33-A48D-684A-BE8E-506DCA5E0D33}">
      <dgm:prSet phldrT="[Text]"/>
      <dgm:spPr>
        <a:solidFill>
          <a:schemeClr val="accent5">
            <a:lumMod val="20000"/>
            <a:lumOff val="80000"/>
          </a:schemeClr>
        </a:solidFill>
        <a:ln w="76200">
          <a:solidFill>
            <a:schemeClr val="bg1"/>
          </a:solidFill>
        </a:ln>
      </dgm:spPr>
      <dgm:t>
        <a:bodyPr/>
        <a:lstStyle/>
        <a:p>
          <a:r>
            <a:rPr lang="en-GB" dirty="0">
              <a:solidFill>
                <a:schemeClr val="tx2"/>
              </a:solidFill>
            </a:rPr>
            <a:t>PREVENTING AND </a:t>
          </a:r>
          <a:r>
            <a:rPr lang="en-GB" dirty="0" smtClean="0">
              <a:solidFill>
                <a:schemeClr val="tx2"/>
              </a:solidFill>
            </a:rPr>
            <a:t>COMBATING </a:t>
          </a:r>
          <a:r>
            <a:rPr lang="en-GB" dirty="0">
              <a:solidFill>
                <a:schemeClr val="tx2"/>
              </a:solidFill>
            </a:rPr>
            <a:t>CHILDREN'S EXPLOITATION AND ABUSE</a:t>
          </a:r>
        </a:p>
      </dgm:t>
    </dgm:pt>
    <dgm:pt modelId="{E28F0284-9A61-B640-9B39-91CA20E94571}" type="parTrans" cxnId="{A8E3D740-6384-C14D-9ED0-28FC8F23B930}">
      <dgm:prSet/>
      <dgm:spPr/>
      <dgm:t>
        <a:bodyPr/>
        <a:lstStyle/>
        <a:p>
          <a:endParaRPr lang="en-GB"/>
        </a:p>
      </dgm:t>
    </dgm:pt>
    <dgm:pt modelId="{B394B930-0DB9-7541-89C3-EF0195C99082}" type="sibTrans" cxnId="{A8E3D740-6384-C14D-9ED0-28FC8F23B930}">
      <dgm:prSet/>
      <dgm:spPr/>
      <dgm:t>
        <a:bodyPr/>
        <a:lstStyle/>
        <a:p>
          <a:endParaRPr lang="en-GB"/>
        </a:p>
      </dgm:t>
    </dgm:pt>
    <dgm:pt modelId="{1758D0D7-4D73-6E4A-94FC-213BBC310C63}">
      <dgm:prSet phldrT="[Text]"/>
      <dgm:spPr>
        <a:solidFill>
          <a:schemeClr val="accent5">
            <a:lumMod val="20000"/>
            <a:lumOff val="80000"/>
          </a:schemeClr>
        </a:solidFill>
        <a:ln w="76200">
          <a:solidFill>
            <a:schemeClr val="bg1"/>
          </a:solidFill>
        </a:ln>
      </dgm:spPr>
      <dgm:t>
        <a:bodyPr/>
        <a:lstStyle/>
        <a:p>
          <a:r>
            <a:rPr lang="en-GB" dirty="0">
              <a:solidFill>
                <a:schemeClr val="tx2"/>
              </a:solidFill>
            </a:rPr>
            <a:t>Help </a:t>
          </a:r>
          <a:r>
            <a:rPr lang="en-GB" dirty="0" smtClean="0">
              <a:solidFill>
                <a:schemeClr val="tx2"/>
              </a:solidFill>
            </a:rPr>
            <a:t>seeker </a:t>
          </a:r>
          <a:r>
            <a:rPr lang="en-GB" dirty="0">
              <a:solidFill>
                <a:schemeClr val="tx2"/>
              </a:solidFill>
            </a:rPr>
            <a:t>and </a:t>
          </a:r>
          <a:r>
            <a:rPr lang="en-GB" dirty="0" smtClean="0">
              <a:solidFill>
                <a:schemeClr val="tx2"/>
              </a:solidFill>
            </a:rPr>
            <a:t>perpetrators prevention initiatives</a:t>
          </a:r>
          <a:endParaRPr lang="en-GB" dirty="0">
            <a:solidFill>
              <a:schemeClr val="tx2"/>
            </a:solidFill>
          </a:endParaRPr>
        </a:p>
      </dgm:t>
    </dgm:pt>
    <dgm:pt modelId="{07E82454-CDBF-4644-8B5C-2FA713EB9462}" type="parTrans" cxnId="{0F4E945F-BDE7-314A-9710-7C025FA3A632}">
      <dgm:prSet/>
      <dgm:spPr/>
      <dgm:t>
        <a:bodyPr/>
        <a:lstStyle/>
        <a:p>
          <a:endParaRPr lang="en-GB"/>
        </a:p>
      </dgm:t>
    </dgm:pt>
    <dgm:pt modelId="{9CFD8292-76E8-5D43-B8B5-0E45AD9EBB4C}" type="sibTrans" cxnId="{0F4E945F-BDE7-314A-9710-7C025FA3A632}">
      <dgm:prSet/>
      <dgm:spPr/>
      <dgm:t>
        <a:bodyPr/>
        <a:lstStyle/>
        <a:p>
          <a:endParaRPr lang="en-GB"/>
        </a:p>
      </dgm:t>
    </dgm:pt>
    <dgm:pt modelId="{1C9F96A1-8C97-4232-9021-AFCD1EE6B63D}" type="pres">
      <dgm:prSet presAssocID="{6B1F9C9B-D8E5-9143-B173-025A978F2F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669C3A-F89D-46EE-848B-0D3D1F4330D4}" type="pres">
      <dgm:prSet presAssocID="{6B1F9C9B-D8E5-9143-B173-025A978F2F76}" presName="fgShape" presStyleLbl="fgShp" presStyleIdx="0" presStyleCnt="1" custLinFactNeighborX="52"/>
      <dgm:spPr/>
      <dgm:t>
        <a:bodyPr/>
        <a:lstStyle/>
        <a:p>
          <a:endParaRPr lang="en-US"/>
        </a:p>
      </dgm:t>
    </dgm:pt>
    <dgm:pt modelId="{F61CAE8B-8470-4DF0-9DEF-BA9D1FD03E33}" type="pres">
      <dgm:prSet presAssocID="{6B1F9C9B-D8E5-9143-B173-025A978F2F76}" presName="linComp" presStyleCnt="0"/>
      <dgm:spPr/>
    </dgm:pt>
    <dgm:pt modelId="{02C3DA2D-416E-4D7A-AA70-57778A53B326}" type="pres">
      <dgm:prSet presAssocID="{DA557699-117E-5246-A460-AE0AF4E7260F}" presName="compNode" presStyleCnt="0"/>
      <dgm:spPr/>
    </dgm:pt>
    <dgm:pt modelId="{308F8778-ABC4-4A19-A254-FA5374DF9C14}" type="pres">
      <dgm:prSet presAssocID="{DA557699-117E-5246-A460-AE0AF4E7260F}" presName="bkgdShape" presStyleLbl="node1" presStyleIdx="0" presStyleCnt="5" custLinFactNeighborX="-860" custLinFactNeighborY="-184"/>
      <dgm:spPr/>
      <dgm:t>
        <a:bodyPr/>
        <a:lstStyle/>
        <a:p>
          <a:endParaRPr lang="en-US"/>
        </a:p>
      </dgm:t>
    </dgm:pt>
    <dgm:pt modelId="{DAA1D0E9-6EB9-4C55-8FE2-59B5EC1F4DD4}" type="pres">
      <dgm:prSet presAssocID="{DA557699-117E-5246-A460-AE0AF4E7260F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5F184-90D6-4139-9155-A8BDFC4BE532}" type="pres">
      <dgm:prSet presAssocID="{DA557699-117E-5246-A460-AE0AF4E7260F}" presName="invisiNode" presStyleLbl="node1" presStyleIdx="0" presStyleCnt="5"/>
      <dgm:spPr/>
    </dgm:pt>
    <dgm:pt modelId="{70887B8A-22D5-4F30-9F5B-978882CB7840}" type="pres">
      <dgm:prSet presAssocID="{DA557699-117E-5246-A460-AE0AF4E7260F}" presName="imagNode" presStyleLbl="fgImgPlace1" presStyleIdx="0" presStyleCnt="5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3A61DFE-4AD5-4718-B426-06C1D9B354B4}" type="pres">
      <dgm:prSet presAssocID="{E78B4CFC-B2A3-B541-8EC2-CD7E670CDCB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CB498C3-2DA2-4341-894A-A2A3340965D0}" type="pres">
      <dgm:prSet presAssocID="{5A57E2AD-A5F5-EA48-9222-DB052C24B6F2}" presName="compNode" presStyleCnt="0"/>
      <dgm:spPr/>
    </dgm:pt>
    <dgm:pt modelId="{78573EB8-2319-4E7A-8AEF-7C68C6324316}" type="pres">
      <dgm:prSet presAssocID="{5A57E2AD-A5F5-EA48-9222-DB052C24B6F2}" presName="bkgdShape" presStyleLbl="node1" presStyleIdx="1" presStyleCnt="5"/>
      <dgm:spPr/>
      <dgm:t>
        <a:bodyPr/>
        <a:lstStyle/>
        <a:p>
          <a:endParaRPr lang="en-US"/>
        </a:p>
      </dgm:t>
    </dgm:pt>
    <dgm:pt modelId="{640198B1-086E-4B20-9E7A-4D746B8044E1}" type="pres">
      <dgm:prSet presAssocID="{5A57E2AD-A5F5-EA48-9222-DB052C24B6F2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EC4E7-FD36-40A6-8BBE-BD4E6F278AB5}" type="pres">
      <dgm:prSet presAssocID="{5A57E2AD-A5F5-EA48-9222-DB052C24B6F2}" presName="invisiNode" presStyleLbl="node1" presStyleIdx="1" presStyleCnt="5"/>
      <dgm:spPr/>
    </dgm:pt>
    <dgm:pt modelId="{58CC372C-653E-4DCA-9971-782E48538EA5}" type="pres">
      <dgm:prSet presAssocID="{5A57E2AD-A5F5-EA48-9222-DB052C24B6F2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38CCF3C-E75F-42AC-9E3D-64B8B0E7A1B5}" type="pres">
      <dgm:prSet presAssocID="{8911A807-68B7-2B47-939D-1E71FCE3D38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375309A-CB89-4E0C-87A9-B77F16DD99E5}" type="pres">
      <dgm:prSet presAssocID="{C2758840-C0FB-314B-8D9B-BB4F365F04AF}" presName="compNode" presStyleCnt="0"/>
      <dgm:spPr/>
    </dgm:pt>
    <dgm:pt modelId="{BB71EDB8-E5A6-4842-8A32-B916BB5C59F3}" type="pres">
      <dgm:prSet presAssocID="{C2758840-C0FB-314B-8D9B-BB4F365F04AF}" presName="bkgdShape" presStyleLbl="node1" presStyleIdx="2" presStyleCnt="5"/>
      <dgm:spPr/>
      <dgm:t>
        <a:bodyPr/>
        <a:lstStyle/>
        <a:p>
          <a:endParaRPr lang="en-US"/>
        </a:p>
      </dgm:t>
    </dgm:pt>
    <dgm:pt modelId="{3B7C8ED1-CAEA-4B78-9023-BFB3E5EC4418}" type="pres">
      <dgm:prSet presAssocID="{C2758840-C0FB-314B-8D9B-BB4F365F04AF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B71BF-008E-4278-82D0-0A972FF766DA}" type="pres">
      <dgm:prSet presAssocID="{C2758840-C0FB-314B-8D9B-BB4F365F04AF}" presName="invisiNode" presStyleLbl="node1" presStyleIdx="2" presStyleCnt="5"/>
      <dgm:spPr/>
    </dgm:pt>
    <dgm:pt modelId="{904FDEC8-E0A1-4724-BDB7-320E2B3A8859}" type="pres">
      <dgm:prSet presAssocID="{C2758840-C0FB-314B-8D9B-BB4F365F04AF}" presName="imagNode" presStyleLbl="fgImgPlace1" presStyleIdx="2" presStyleCnt="5"/>
      <dgm:spPr>
        <a:blipFill rotWithShape="1">
          <a:blip xmlns:r="http://schemas.openxmlformats.org/officeDocument/2006/relationships"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2E37187-8C4A-4DC8-BA0E-F801443C68AC}" type="pres">
      <dgm:prSet presAssocID="{E3734F1D-4455-684A-831B-F8EE353268F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47B9482-D87F-4FFA-B49D-14EEAA3C57B3}" type="pres">
      <dgm:prSet presAssocID="{43E323CE-FD25-704B-8F09-17AC4DDEFEC1}" presName="compNode" presStyleCnt="0"/>
      <dgm:spPr/>
    </dgm:pt>
    <dgm:pt modelId="{824A2B0A-5150-441A-AA60-6F5DABF13F62}" type="pres">
      <dgm:prSet presAssocID="{43E323CE-FD25-704B-8F09-17AC4DDEFEC1}" presName="bkgdShape" presStyleLbl="node1" presStyleIdx="3" presStyleCnt="5"/>
      <dgm:spPr/>
      <dgm:t>
        <a:bodyPr/>
        <a:lstStyle/>
        <a:p>
          <a:endParaRPr lang="en-US"/>
        </a:p>
      </dgm:t>
    </dgm:pt>
    <dgm:pt modelId="{7907D6A1-5F17-40E1-B43F-60CD259BCFD1}" type="pres">
      <dgm:prSet presAssocID="{43E323CE-FD25-704B-8F09-17AC4DDEFEC1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522D2-1EE3-44BD-8223-DDA819B61666}" type="pres">
      <dgm:prSet presAssocID="{43E323CE-FD25-704B-8F09-17AC4DDEFEC1}" presName="invisiNode" presStyleLbl="node1" presStyleIdx="3" presStyleCnt="5"/>
      <dgm:spPr/>
    </dgm:pt>
    <dgm:pt modelId="{7CF91FEC-9D6C-4642-81BD-03C9C12CD029}" type="pres">
      <dgm:prSet presAssocID="{43E323CE-FD25-704B-8F09-17AC4DDEFEC1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F104F4A-BF75-44D1-8A6D-77C811F0EFAE}" type="pres">
      <dgm:prSet presAssocID="{660250DD-0AD9-5040-9A8E-567E1814763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60C84B0-A4C4-49CE-B279-5DA34728F4FF}" type="pres">
      <dgm:prSet presAssocID="{056DBF33-A48D-684A-BE8E-506DCA5E0D33}" presName="compNode" presStyleCnt="0"/>
      <dgm:spPr/>
    </dgm:pt>
    <dgm:pt modelId="{3E5B45B3-E8AB-4ED9-8510-52AFE8CD03F6}" type="pres">
      <dgm:prSet presAssocID="{056DBF33-A48D-684A-BE8E-506DCA5E0D33}" presName="bkgdShape" presStyleLbl="node1" presStyleIdx="4" presStyleCnt="5" custLinFactNeighborX="43780" custLinFactNeighborY="7033"/>
      <dgm:spPr/>
      <dgm:t>
        <a:bodyPr/>
        <a:lstStyle/>
        <a:p>
          <a:endParaRPr lang="en-US"/>
        </a:p>
      </dgm:t>
    </dgm:pt>
    <dgm:pt modelId="{F8510778-E86C-417C-B8CB-E3D4EC2E955F}" type="pres">
      <dgm:prSet presAssocID="{056DBF33-A48D-684A-BE8E-506DCA5E0D33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CB24F-79F1-4A7D-A605-BD8BB26D9EB9}" type="pres">
      <dgm:prSet presAssocID="{056DBF33-A48D-684A-BE8E-506DCA5E0D33}" presName="invisiNode" presStyleLbl="node1" presStyleIdx="4" presStyleCnt="5"/>
      <dgm:spPr/>
    </dgm:pt>
    <dgm:pt modelId="{899666E9-4EB6-4C60-963A-D7C47CC6825F}" type="pres">
      <dgm:prSet presAssocID="{056DBF33-A48D-684A-BE8E-506DCA5E0D33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33E2CFFB-1A49-438A-A1A9-D6772A3F7DB3}" type="presOf" srcId="{056DBF33-A48D-684A-BE8E-506DCA5E0D33}" destId="{3E5B45B3-E8AB-4ED9-8510-52AFE8CD03F6}" srcOrd="0" destOrd="0" presId="urn:microsoft.com/office/officeart/2005/8/layout/hList7"/>
    <dgm:cxn modelId="{28597943-5959-432D-8886-1D974DA9E3F2}" type="presOf" srcId="{65F78F78-2B22-D54D-B26E-18D844DBFF87}" destId="{640198B1-086E-4B20-9E7A-4D746B8044E1}" srcOrd="1" destOrd="1" presId="urn:microsoft.com/office/officeart/2005/8/layout/hList7"/>
    <dgm:cxn modelId="{66842126-5020-594E-A8FF-AAE6CAC4E7D5}" srcId="{6B1F9C9B-D8E5-9143-B173-025A978F2F76}" destId="{C2758840-C0FB-314B-8D9B-BB4F365F04AF}" srcOrd="2" destOrd="0" parTransId="{14AD4A27-FB00-734A-A81E-27D670867C43}" sibTransId="{E3734F1D-4455-684A-831B-F8EE353268F5}"/>
    <dgm:cxn modelId="{EB0D0560-D781-4C21-9552-2E7222605039}" type="presOf" srcId="{1758D0D7-4D73-6E4A-94FC-213BBC310C63}" destId="{F8510778-E86C-417C-B8CB-E3D4EC2E955F}" srcOrd="1" destOrd="1" presId="urn:microsoft.com/office/officeart/2005/8/layout/hList7"/>
    <dgm:cxn modelId="{A8E3D740-6384-C14D-9ED0-28FC8F23B930}" srcId="{6B1F9C9B-D8E5-9143-B173-025A978F2F76}" destId="{056DBF33-A48D-684A-BE8E-506DCA5E0D33}" srcOrd="4" destOrd="0" parTransId="{E28F0284-9A61-B640-9B39-91CA20E94571}" sibTransId="{B394B930-0DB9-7541-89C3-EF0195C99082}"/>
    <dgm:cxn modelId="{387E2B54-022B-443E-AE85-B0C7BDCE10FF}" type="presOf" srcId="{43E323CE-FD25-704B-8F09-17AC4DDEFEC1}" destId="{7907D6A1-5F17-40E1-B43F-60CD259BCFD1}" srcOrd="1" destOrd="0" presId="urn:microsoft.com/office/officeart/2005/8/layout/hList7"/>
    <dgm:cxn modelId="{3D760A3C-9B85-4225-A092-623480C8A240}" type="presOf" srcId="{8911A807-68B7-2B47-939D-1E71FCE3D380}" destId="{338CCF3C-E75F-42AC-9E3D-64B8B0E7A1B5}" srcOrd="0" destOrd="0" presId="urn:microsoft.com/office/officeart/2005/8/layout/hList7"/>
    <dgm:cxn modelId="{35E12863-C3EA-49F3-B6CE-7388B7060F23}" type="presOf" srcId="{A140EEC3-A3F8-1748-9D70-BC0AA7355956}" destId="{3B7C8ED1-CAEA-4B78-9023-BFB3E5EC4418}" srcOrd="1" destOrd="1" presId="urn:microsoft.com/office/officeart/2005/8/layout/hList7"/>
    <dgm:cxn modelId="{007DDF39-0D24-804C-A74B-D398D9EFB9A3}" srcId="{5A57E2AD-A5F5-EA48-9222-DB052C24B6F2}" destId="{65F78F78-2B22-D54D-B26E-18D844DBFF87}" srcOrd="0" destOrd="0" parTransId="{B0379AA2-82E9-414D-A38A-2FC91AA66E3D}" sibTransId="{6565EE20-E2BD-8444-91B3-85391A50B51D}"/>
    <dgm:cxn modelId="{933EEB18-FC3B-43E7-B8D4-0D37B0FA96C5}" type="presOf" srcId="{DA557699-117E-5246-A460-AE0AF4E7260F}" destId="{DAA1D0E9-6EB9-4C55-8FE2-59B5EC1F4DD4}" srcOrd="1" destOrd="0" presId="urn:microsoft.com/office/officeart/2005/8/layout/hList7"/>
    <dgm:cxn modelId="{0E4AF393-D942-41E2-B978-9FC72237F43F}" type="presOf" srcId="{E78B4CFC-B2A3-B541-8EC2-CD7E670CDCBF}" destId="{53A61DFE-4AD5-4718-B426-06C1D9B354B4}" srcOrd="0" destOrd="0" presId="urn:microsoft.com/office/officeart/2005/8/layout/hList7"/>
    <dgm:cxn modelId="{E51AEB79-243D-0F41-A477-FDCCAB015864}" srcId="{C2758840-C0FB-314B-8D9B-BB4F365F04AF}" destId="{A140EEC3-A3F8-1748-9D70-BC0AA7355956}" srcOrd="0" destOrd="0" parTransId="{DFC4BAA3-6758-6446-818C-DBBCBFCF9349}" sibTransId="{7415BDC1-BF9C-0849-ADCB-E280AD2A7B8B}"/>
    <dgm:cxn modelId="{1376FE92-A746-42DA-9D38-C05853ACCFD3}" type="presOf" srcId="{DA893E84-ADC0-F949-9E52-18E257789870}" destId="{7907D6A1-5F17-40E1-B43F-60CD259BCFD1}" srcOrd="1" destOrd="1" presId="urn:microsoft.com/office/officeart/2005/8/layout/hList7"/>
    <dgm:cxn modelId="{4664389E-42D1-C347-A45F-383F8C3B06A7}" srcId="{6B1F9C9B-D8E5-9143-B173-025A978F2F76}" destId="{5A57E2AD-A5F5-EA48-9222-DB052C24B6F2}" srcOrd="1" destOrd="0" parTransId="{E00DF97A-AC25-304F-BAC7-16204DCD9E36}" sibTransId="{8911A807-68B7-2B47-939D-1E71FCE3D380}"/>
    <dgm:cxn modelId="{E89B8259-EDA7-4C42-BC65-BDF312E8AC46}" type="presOf" srcId="{056DBF33-A48D-684A-BE8E-506DCA5E0D33}" destId="{F8510778-E86C-417C-B8CB-E3D4EC2E955F}" srcOrd="1" destOrd="0" presId="urn:microsoft.com/office/officeart/2005/8/layout/hList7"/>
    <dgm:cxn modelId="{0F4E945F-BDE7-314A-9710-7C025FA3A632}" srcId="{056DBF33-A48D-684A-BE8E-506DCA5E0D33}" destId="{1758D0D7-4D73-6E4A-94FC-213BBC310C63}" srcOrd="0" destOrd="0" parTransId="{07E82454-CDBF-4644-8B5C-2FA713EB9462}" sibTransId="{9CFD8292-76E8-5D43-B8B5-0E45AD9EBB4C}"/>
    <dgm:cxn modelId="{A9D79969-DCC9-44FF-82D3-1D4087B3089A}" type="presOf" srcId="{5A57E2AD-A5F5-EA48-9222-DB052C24B6F2}" destId="{78573EB8-2319-4E7A-8AEF-7C68C6324316}" srcOrd="0" destOrd="0" presId="urn:microsoft.com/office/officeart/2005/8/layout/hList7"/>
    <dgm:cxn modelId="{CDE193EF-6AF0-4F85-B2E7-1470DB7A0EA1}" type="presOf" srcId="{E3734F1D-4455-684A-831B-F8EE353268F5}" destId="{62E37187-8C4A-4DC8-BA0E-F801443C68AC}" srcOrd="0" destOrd="0" presId="urn:microsoft.com/office/officeart/2005/8/layout/hList7"/>
    <dgm:cxn modelId="{54A5D175-8543-40BD-B5CD-6CA0CAE260BB}" type="presOf" srcId="{1758D0D7-4D73-6E4A-94FC-213BBC310C63}" destId="{3E5B45B3-E8AB-4ED9-8510-52AFE8CD03F6}" srcOrd="0" destOrd="1" presId="urn:microsoft.com/office/officeart/2005/8/layout/hList7"/>
    <dgm:cxn modelId="{447BF737-3059-45D8-B4A2-4094AE5D1C2E}" type="presOf" srcId="{65F78F78-2B22-D54D-B26E-18D844DBFF87}" destId="{78573EB8-2319-4E7A-8AEF-7C68C6324316}" srcOrd="0" destOrd="1" presId="urn:microsoft.com/office/officeart/2005/8/layout/hList7"/>
    <dgm:cxn modelId="{8410C56B-2326-4D2C-9AF1-FDBEBFC97078}" type="presOf" srcId="{49A8986D-E9FE-274D-966B-3F120B00EBD8}" destId="{DAA1D0E9-6EB9-4C55-8FE2-59B5EC1F4DD4}" srcOrd="1" destOrd="1" presId="urn:microsoft.com/office/officeart/2005/8/layout/hList7"/>
    <dgm:cxn modelId="{24598A95-A865-4905-8BE2-D98382E1B68D}" type="presOf" srcId="{C2758840-C0FB-314B-8D9B-BB4F365F04AF}" destId="{3B7C8ED1-CAEA-4B78-9023-BFB3E5EC4418}" srcOrd="1" destOrd="0" presId="urn:microsoft.com/office/officeart/2005/8/layout/hList7"/>
    <dgm:cxn modelId="{7E7CD51B-FFB6-4B5B-8B66-99C71CC0199C}" type="presOf" srcId="{A140EEC3-A3F8-1748-9D70-BC0AA7355956}" destId="{BB71EDB8-E5A6-4842-8A32-B916BB5C59F3}" srcOrd="0" destOrd="1" presId="urn:microsoft.com/office/officeart/2005/8/layout/hList7"/>
    <dgm:cxn modelId="{0F3D0367-DCE7-3247-B2F8-AAE4A45CD6C0}" srcId="{6B1F9C9B-D8E5-9143-B173-025A978F2F76}" destId="{DA557699-117E-5246-A460-AE0AF4E7260F}" srcOrd="0" destOrd="0" parTransId="{9801536A-9907-2744-B8BE-4210F3476F99}" sibTransId="{E78B4CFC-B2A3-B541-8EC2-CD7E670CDCBF}"/>
    <dgm:cxn modelId="{0349E7FA-5669-6247-8E0E-0C301139219C}" srcId="{DA557699-117E-5246-A460-AE0AF4E7260F}" destId="{49A8986D-E9FE-274D-966B-3F120B00EBD8}" srcOrd="0" destOrd="0" parTransId="{41023DFB-AD8B-0B47-BED7-6CB881B7B8FF}" sibTransId="{D7A2090A-62A5-254E-96C0-8C4B18F73E65}"/>
    <dgm:cxn modelId="{56218338-DF69-414A-8266-77F301FE0D25}" type="presOf" srcId="{43E323CE-FD25-704B-8F09-17AC4DDEFEC1}" destId="{824A2B0A-5150-441A-AA60-6F5DABF13F62}" srcOrd="0" destOrd="0" presId="urn:microsoft.com/office/officeart/2005/8/layout/hList7"/>
    <dgm:cxn modelId="{574D5EDC-C941-4721-A7BE-9B2DCFFCF60F}" type="presOf" srcId="{49A8986D-E9FE-274D-966B-3F120B00EBD8}" destId="{308F8778-ABC4-4A19-A254-FA5374DF9C14}" srcOrd="0" destOrd="1" presId="urn:microsoft.com/office/officeart/2005/8/layout/hList7"/>
    <dgm:cxn modelId="{B85DECCF-5CE4-564B-B54C-B3F094ACF9D2}" srcId="{6B1F9C9B-D8E5-9143-B173-025A978F2F76}" destId="{43E323CE-FD25-704B-8F09-17AC4DDEFEC1}" srcOrd="3" destOrd="0" parTransId="{994246B7-77C6-D748-A288-360D18B761F5}" sibTransId="{660250DD-0AD9-5040-9A8E-567E18147637}"/>
    <dgm:cxn modelId="{B1025D87-C488-486E-82BE-8157645550AE}" type="presOf" srcId="{C2758840-C0FB-314B-8D9B-BB4F365F04AF}" destId="{BB71EDB8-E5A6-4842-8A32-B916BB5C59F3}" srcOrd="0" destOrd="0" presId="urn:microsoft.com/office/officeart/2005/8/layout/hList7"/>
    <dgm:cxn modelId="{3A7B3FED-FC39-4CE8-A355-246246105AFE}" type="presOf" srcId="{5A57E2AD-A5F5-EA48-9222-DB052C24B6F2}" destId="{640198B1-086E-4B20-9E7A-4D746B8044E1}" srcOrd="1" destOrd="0" presId="urn:microsoft.com/office/officeart/2005/8/layout/hList7"/>
    <dgm:cxn modelId="{E65C320F-A745-4ED5-B5B9-6F088ECC9F2E}" type="presOf" srcId="{6B1F9C9B-D8E5-9143-B173-025A978F2F76}" destId="{1C9F96A1-8C97-4232-9021-AFCD1EE6B63D}" srcOrd="0" destOrd="0" presId="urn:microsoft.com/office/officeart/2005/8/layout/hList7"/>
    <dgm:cxn modelId="{1CD22989-3540-4FE0-86B0-60F5D9FFFA56}" type="presOf" srcId="{DA893E84-ADC0-F949-9E52-18E257789870}" destId="{824A2B0A-5150-441A-AA60-6F5DABF13F62}" srcOrd="0" destOrd="1" presId="urn:microsoft.com/office/officeart/2005/8/layout/hList7"/>
    <dgm:cxn modelId="{10878926-74E1-4F6B-A7A1-C13948DB78F1}" type="presOf" srcId="{DA557699-117E-5246-A460-AE0AF4E7260F}" destId="{308F8778-ABC4-4A19-A254-FA5374DF9C14}" srcOrd="0" destOrd="0" presId="urn:microsoft.com/office/officeart/2005/8/layout/hList7"/>
    <dgm:cxn modelId="{381E7B5D-535D-49C1-BA96-5B08FCE57F2D}" type="presOf" srcId="{660250DD-0AD9-5040-9A8E-567E18147637}" destId="{DF104F4A-BF75-44D1-8A6D-77C811F0EFAE}" srcOrd="0" destOrd="0" presId="urn:microsoft.com/office/officeart/2005/8/layout/hList7"/>
    <dgm:cxn modelId="{1074FE46-A3AB-2D4C-8489-C5B14DFBA16A}" srcId="{43E323CE-FD25-704B-8F09-17AC4DDEFEC1}" destId="{DA893E84-ADC0-F949-9E52-18E257789870}" srcOrd="0" destOrd="0" parTransId="{0490FF24-A400-1C45-A24A-7A22F98FB742}" sibTransId="{5CC01380-38FB-5C42-9C29-844882BD8FB2}"/>
    <dgm:cxn modelId="{A93609F7-A3E6-4ABD-81A1-312A0D2CFEDC}" type="presParOf" srcId="{1C9F96A1-8C97-4232-9021-AFCD1EE6B63D}" destId="{F9669C3A-F89D-46EE-848B-0D3D1F4330D4}" srcOrd="0" destOrd="0" presId="urn:microsoft.com/office/officeart/2005/8/layout/hList7"/>
    <dgm:cxn modelId="{3C491034-FE89-4A7A-81E4-D42FADABB578}" type="presParOf" srcId="{1C9F96A1-8C97-4232-9021-AFCD1EE6B63D}" destId="{F61CAE8B-8470-4DF0-9DEF-BA9D1FD03E33}" srcOrd="1" destOrd="0" presId="urn:microsoft.com/office/officeart/2005/8/layout/hList7"/>
    <dgm:cxn modelId="{AF3D4DE4-8447-4781-8287-2F3FA830AE29}" type="presParOf" srcId="{F61CAE8B-8470-4DF0-9DEF-BA9D1FD03E33}" destId="{02C3DA2D-416E-4D7A-AA70-57778A53B326}" srcOrd="0" destOrd="0" presId="urn:microsoft.com/office/officeart/2005/8/layout/hList7"/>
    <dgm:cxn modelId="{7616E7FB-90A6-4D17-A05D-1D6862039621}" type="presParOf" srcId="{02C3DA2D-416E-4D7A-AA70-57778A53B326}" destId="{308F8778-ABC4-4A19-A254-FA5374DF9C14}" srcOrd="0" destOrd="0" presId="urn:microsoft.com/office/officeart/2005/8/layout/hList7"/>
    <dgm:cxn modelId="{D2A8BE67-505F-4C5E-9D3F-47CA27C516FB}" type="presParOf" srcId="{02C3DA2D-416E-4D7A-AA70-57778A53B326}" destId="{DAA1D0E9-6EB9-4C55-8FE2-59B5EC1F4DD4}" srcOrd="1" destOrd="0" presId="urn:microsoft.com/office/officeart/2005/8/layout/hList7"/>
    <dgm:cxn modelId="{90EAE76D-C156-415A-9450-7FB62CDBA423}" type="presParOf" srcId="{02C3DA2D-416E-4D7A-AA70-57778A53B326}" destId="{7FA5F184-90D6-4139-9155-A8BDFC4BE532}" srcOrd="2" destOrd="0" presId="urn:microsoft.com/office/officeart/2005/8/layout/hList7"/>
    <dgm:cxn modelId="{97FA2E6D-B726-4C7A-9E29-736AFEDD8B73}" type="presParOf" srcId="{02C3DA2D-416E-4D7A-AA70-57778A53B326}" destId="{70887B8A-22D5-4F30-9F5B-978882CB7840}" srcOrd="3" destOrd="0" presId="urn:microsoft.com/office/officeart/2005/8/layout/hList7"/>
    <dgm:cxn modelId="{A0E3E505-8E18-4F7C-8CF6-7F149E1CA29C}" type="presParOf" srcId="{F61CAE8B-8470-4DF0-9DEF-BA9D1FD03E33}" destId="{53A61DFE-4AD5-4718-B426-06C1D9B354B4}" srcOrd="1" destOrd="0" presId="urn:microsoft.com/office/officeart/2005/8/layout/hList7"/>
    <dgm:cxn modelId="{77FFF7DB-C1B0-48B7-8569-25F5C4BA5E8E}" type="presParOf" srcId="{F61CAE8B-8470-4DF0-9DEF-BA9D1FD03E33}" destId="{FCB498C3-2DA2-4341-894A-A2A3340965D0}" srcOrd="2" destOrd="0" presId="urn:microsoft.com/office/officeart/2005/8/layout/hList7"/>
    <dgm:cxn modelId="{C8409AEB-B238-4186-9C85-AE70327FD56D}" type="presParOf" srcId="{FCB498C3-2DA2-4341-894A-A2A3340965D0}" destId="{78573EB8-2319-4E7A-8AEF-7C68C6324316}" srcOrd="0" destOrd="0" presId="urn:microsoft.com/office/officeart/2005/8/layout/hList7"/>
    <dgm:cxn modelId="{48287A4E-A549-4506-BCB6-E6EA22C0724E}" type="presParOf" srcId="{FCB498C3-2DA2-4341-894A-A2A3340965D0}" destId="{640198B1-086E-4B20-9E7A-4D746B8044E1}" srcOrd="1" destOrd="0" presId="urn:microsoft.com/office/officeart/2005/8/layout/hList7"/>
    <dgm:cxn modelId="{685E8291-18BA-4BD6-ABF4-2559E3C5B9C5}" type="presParOf" srcId="{FCB498C3-2DA2-4341-894A-A2A3340965D0}" destId="{008EC4E7-FD36-40A6-8BBE-BD4E6F278AB5}" srcOrd="2" destOrd="0" presId="urn:microsoft.com/office/officeart/2005/8/layout/hList7"/>
    <dgm:cxn modelId="{D5A5FA40-C6F3-4961-BB4A-D9DCEB32F4A4}" type="presParOf" srcId="{FCB498C3-2DA2-4341-894A-A2A3340965D0}" destId="{58CC372C-653E-4DCA-9971-782E48538EA5}" srcOrd="3" destOrd="0" presId="urn:microsoft.com/office/officeart/2005/8/layout/hList7"/>
    <dgm:cxn modelId="{5D0FF283-57B3-49F3-BE89-BF6B961916B6}" type="presParOf" srcId="{F61CAE8B-8470-4DF0-9DEF-BA9D1FD03E33}" destId="{338CCF3C-E75F-42AC-9E3D-64B8B0E7A1B5}" srcOrd="3" destOrd="0" presId="urn:microsoft.com/office/officeart/2005/8/layout/hList7"/>
    <dgm:cxn modelId="{C826F10B-0FE6-4002-B8D3-ECFB292865CF}" type="presParOf" srcId="{F61CAE8B-8470-4DF0-9DEF-BA9D1FD03E33}" destId="{B375309A-CB89-4E0C-87A9-B77F16DD99E5}" srcOrd="4" destOrd="0" presId="urn:microsoft.com/office/officeart/2005/8/layout/hList7"/>
    <dgm:cxn modelId="{6B224094-8538-44F4-9C88-F4C9337EEA9B}" type="presParOf" srcId="{B375309A-CB89-4E0C-87A9-B77F16DD99E5}" destId="{BB71EDB8-E5A6-4842-8A32-B916BB5C59F3}" srcOrd="0" destOrd="0" presId="urn:microsoft.com/office/officeart/2005/8/layout/hList7"/>
    <dgm:cxn modelId="{E874465C-EC2F-47E1-A040-9192F33096D0}" type="presParOf" srcId="{B375309A-CB89-4E0C-87A9-B77F16DD99E5}" destId="{3B7C8ED1-CAEA-4B78-9023-BFB3E5EC4418}" srcOrd="1" destOrd="0" presId="urn:microsoft.com/office/officeart/2005/8/layout/hList7"/>
    <dgm:cxn modelId="{DD113C7A-DB0F-479A-AB13-594AC51177BA}" type="presParOf" srcId="{B375309A-CB89-4E0C-87A9-B77F16DD99E5}" destId="{D5FB71BF-008E-4278-82D0-0A972FF766DA}" srcOrd="2" destOrd="0" presId="urn:microsoft.com/office/officeart/2005/8/layout/hList7"/>
    <dgm:cxn modelId="{D5C2F0D8-EE61-4AC1-89E2-A79F43FCCE7B}" type="presParOf" srcId="{B375309A-CB89-4E0C-87A9-B77F16DD99E5}" destId="{904FDEC8-E0A1-4724-BDB7-320E2B3A8859}" srcOrd="3" destOrd="0" presId="urn:microsoft.com/office/officeart/2005/8/layout/hList7"/>
    <dgm:cxn modelId="{F0F89D19-3AF7-4EAD-AA6D-D364FEE57016}" type="presParOf" srcId="{F61CAE8B-8470-4DF0-9DEF-BA9D1FD03E33}" destId="{62E37187-8C4A-4DC8-BA0E-F801443C68AC}" srcOrd="5" destOrd="0" presId="urn:microsoft.com/office/officeart/2005/8/layout/hList7"/>
    <dgm:cxn modelId="{4A07D564-78F6-4382-A3AC-CC04EE1F94EC}" type="presParOf" srcId="{F61CAE8B-8470-4DF0-9DEF-BA9D1FD03E33}" destId="{A47B9482-D87F-4FFA-B49D-14EEAA3C57B3}" srcOrd="6" destOrd="0" presId="urn:microsoft.com/office/officeart/2005/8/layout/hList7"/>
    <dgm:cxn modelId="{81EC8E6D-4DFE-42E4-AD83-34C8C6902BAD}" type="presParOf" srcId="{A47B9482-D87F-4FFA-B49D-14EEAA3C57B3}" destId="{824A2B0A-5150-441A-AA60-6F5DABF13F62}" srcOrd="0" destOrd="0" presId="urn:microsoft.com/office/officeart/2005/8/layout/hList7"/>
    <dgm:cxn modelId="{4FAD1584-8477-4C82-8552-72B171FA062E}" type="presParOf" srcId="{A47B9482-D87F-4FFA-B49D-14EEAA3C57B3}" destId="{7907D6A1-5F17-40E1-B43F-60CD259BCFD1}" srcOrd="1" destOrd="0" presId="urn:microsoft.com/office/officeart/2005/8/layout/hList7"/>
    <dgm:cxn modelId="{13EDCF7C-F290-4F5E-8AA8-07987E73B05E}" type="presParOf" srcId="{A47B9482-D87F-4FFA-B49D-14EEAA3C57B3}" destId="{1B1522D2-1EE3-44BD-8223-DDA819B61666}" srcOrd="2" destOrd="0" presId="urn:microsoft.com/office/officeart/2005/8/layout/hList7"/>
    <dgm:cxn modelId="{C742095C-3F6E-4FAC-B64C-D35BF72EBF6D}" type="presParOf" srcId="{A47B9482-D87F-4FFA-B49D-14EEAA3C57B3}" destId="{7CF91FEC-9D6C-4642-81BD-03C9C12CD029}" srcOrd="3" destOrd="0" presId="urn:microsoft.com/office/officeart/2005/8/layout/hList7"/>
    <dgm:cxn modelId="{2C073381-7E03-4DDD-AFF4-D75F6BA34FF5}" type="presParOf" srcId="{F61CAE8B-8470-4DF0-9DEF-BA9D1FD03E33}" destId="{DF104F4A-BF75-44D1-8A6D-77C811F0EFAE}" srcOrd="7" destOrd="0" presId="urn:microsoft.com/office/officeart/2005/8/layout/hList7"/>
    <dgm:cxn modelId="{B9B84C37-2637-416E-B26C-7755313D59FC}" type="presParOf" srcId="{F61CAE8B-8470-4DF0-9DEF-BA9D1FD03E33}" destId="{C60C84B0-A4C4-49CE-B279-5DA34728F4FF}" srcOrd="8" destOrd="0" presId="urn:microsoft.com/office/officeart/2005/8/layout/hList7"/>
    <dgm:cxn modelId="{789B8185-378C-48B1-A548-4C48BB4A8A4E}" type="presParOf" srcId="{C60C84B0-A4C4-49CE-B279-5DA34728F4FF}" destId="{3E5B45B3-E8AB-4ED9-8510-52AFE8CD03F6}" srcOrd="0" destOrd="0" presId="urn:microsoft.com/office/officeart/2005/8/layout/hList7"/>
    <dgm:cxn modelId="{01E466CA-E7B1-4DDB-A750-D8231A7C00F9}" type="presParOf" srcId="{C60C84B0-A4C4-49CE-B279-5DA34728F4FF}" destId="{F8510778-E86C-417C-B8CB-E3D4EC2E955F}" srcOrd="1" destOrd="0" presId="urn:microsoft.com/office/officeart/2005/8/layout/hList7"/>
    <dgm:cxn modelId="{A1038B9E-5ABA-4110-A672-9C570B9C3C6E}" type="presParOf" srcId="{C60C84B0-A4C4-49CE-B279-5DA34728F4FF}" destId="{F54CB24F-79F1-4A7D-A605-BD8BB26D9EB9}" srcOrd="2" destOrd="0" presId="urn:microsoft.com/office/officeart/2005/8/layout/hList7"/>
    <dgm:cxn modelId="{C43A79BD-676E-4AA0-A8F6-B7B492A032E3}" type="presParOf" srcId="{C60C84B0-A4C4-49CE-B279-5DA34728F4FF}" destId="{899666E9-4EB6-4C60-963A-D7C47CC6825F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5EF25D-B3E6-41CA-B5BA-D8CC88931DEB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B6F34E-6661-4E58-8B0A-E30A0975C8BA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People who fear they may offend</a:t>
          </a:r>
          <a:endParaRPr lang="en-US" dirty="0">
            <a:solidFill>
              <a:schemeClr val="tx2"/>
            </a:solidFill>
          </a:endParaRPr>
        </a:p>
      </dgm:t>
    </dgm:pt>
    <dgm:pt modelId="{D9E98A74-559B-4762-BBEB-0887AA5D82DD}" type="parTrans" cxnId="{0A89E4FE-FE76-42CC-B0CF-AAC05DF31D38}">
      <dgm:prSet/>
      <dgm:spPr/>
      <dgm:t>
        <a:bodyPr/>
        <a:lstStyle/>
        <a:p>
          <a:endParaRPr lang="en-US"/>
        </a:p>
      </dgm:t>
    </dgm:pt>
    <dgm:pt modelId="{B5873582-4769-4D27-85E8-49B2B4C043A3}" type="sibTrans" cxnId="{0A89E4FE-FE76-42CC-B0CF-AAC05DF31D38}">
      <dgm:prSet/>
      <dgm:spPr/>
      <dgm:t>
        <a:bodyPr/>
        <a:lstStyle/>
        <a:p>
          <a:endParaRPr lang="en-US"/>
        </a:p>
      </dgm:t>
    </dgm:pt>
    <dgm:pt modelId="{3D8B3730-C52A-45D3-80E1-5B6A4D39873C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Juveniles, minors</a:t>
          </a:r>
          <a:endParaRPr lang="en-US" dirty="0">
            <a:solidFill>
              <a:schemeClr val="tx2"/>
            </a:solidFill>
          </a:endParaRPr>
        </a:p>
      </dgm:t>
    </dgm:pt>
    <dgm:pt modelId="{599C1441-57C7-4429-8DF2-1CB428470424}" type="parTrans" cxnId="{59924D88-4FE1-4844-A03B-E93649A916E7}">
      <dgm:prSet/>
      <dgm:spPr/>
      <dgm:t>
        <a:bodyPr/>
        <a:lstStyle/>
        <a:p>
          <a:endParaRPr lang="en-US"/>
        </a:p>
      </dgm:t>
    </dgm:pt>
    <dgm:pt modelId="{6CAF3EF2-51A5-4A08-B513-051F19EDF7E5}" type="sibTrans" cxnId="{59924D88-4FE1-4844-A03B-E93649A916E7}">
      <dgm:prSet/>
      <dgm:spPr/>
      <dgm:t>
        <a:bodyPr/>
        <a:lstStyle/>
        <a:p>
          <a:endParaRPr lang="en-US"/>
        </a:p>
      </dgm:t>
    </dgm:pt>
    <dgm:pt modelId="{D6313695-1039-4545-AAB7-5A589B9700EC}">
      <dgm:prSet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Convicted offenders in prisons</a:t>
          </a:r>
          <a:endParaRPr lang="en-US" dirty="0">
            <a:solidFill>
              <a:schemeClr val="tx2"/>
            </a:solidFill>
          </a:endParaRPr>
        </a:p>
      </dgm:t>
    </dgm:pt>
    <dgm:pt modelId="{3956B815-F459-41BD-8BC6-00741E4A7764}" type="parTrans" cxnId="{AD72AD85-9A77-4B5D-9DC8-4217D04426BC}">
      <dgm:prSet/>
      <dgm:spPr/>
      <dgm:t>
        <a:bodyPr/>
        <a:lstStyle/>
        <a:p>
          <a:endParaRPr lang="en-US"/>
        </a:p>
      </dgm:t>
    </dgm:pt>
    <dgm:pt modelId="{646F125C-5053-45F5-9874-2210E27574E3}" type="sibTrans" cxnId="{AD72AD85-9A77-4B5D-9DC8-4217D04426BC}">
      <dgm:prSet/>
      <dgm:spPr/>
      <dgm:t>
        <a:bodyPr/>
        <a:lstStyle/>
        <a:p>
          <a:endParaRPr lang="en-US"/>
        </a:p>
      </dgm:t>
    </dgm:pt>
    <dgm:pt modelId="{4E1FA741-5929-4F65-B139-D5ACBB37DCAE}">
      <dgm:prSet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Convicted offenders after they leave the prison to fight against recidivism</a:t>
          </a:r>
          <a:endParaRPr lang="en-US" dirty="0">
            <a:solidFill>
              <a:schemeClr val="tx2"/>
            </a:solidFill>
          </a:endParaRPr>
        </a:p>
      </dgm:t>
    </dgm:pt>
    <dgm:pt modelId="{FF84F3B8-599C-49AF-80F7-7CFC386FC2E9}" type="parTrans" cxnId="{D22B8021-CDC7-4118-910E-29466CB040CF}">
      <dgm:prSet/>
      <dgm:spPr/>
      <dgm:t>
        <a:bodyPr/>
        <a:lstStyle/>
        <a:p>
          <a:endParaRPr lang="en-US"/>
        </a:p>
      </dgm:t>
    </dgm:pt>
    <dgm:pt modelId="{104FCC6D-6586-46DD-BF28-B78D9B6AB279}" type="sibTrans" cxnId="{D22B8021-CDC7-4118-910E-29466CB040CF}">
      <dgm:prSet/>
      <dgm:spPr/>
      <dgm:t>
        <a:bodyPr/>
        <a:lstStyle/>
        <a:p>
          <a:endParaRPr lang="en-US"/>
        </a:p>
      </dgm:t>
    </dgm:pt>
    <dgm:pt modelId="{72F5C1ED-AD0C-4A8C-AE29-B2E5EDE73C4B}" type="pres">
      <dgm:prSet presAssocID="{015EF25D-B3E6-41CA-B5BA-D8CC88931DE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B52435-1E3E-4F47-9395-50D4E5D96637}" type="pres">
      <dgm:prSet presAssocID="{015EF25D-B3E6-41CA-B5BA-D8CC88931DEB}" presName="diamond" presStyleLbl="bgShp" presStyleIdx="0" presStyleCnt="1"/>
      <dgm:spPr/>
    </dgm:pt>
    <dgm:pt modelId="{D3D8E3A1-F9CF-4279-82B9-60F1B6045060}" type="pres">
      <dgm:prSet presAssocID="{015EF25D-B3E6-41CA-B5BA-D8CC88931DEB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FCC13-E590-411E-BAE2-124B5D05A6FA}" type="pres">
      <dgm:prSet presAssocID="{015EF25D-B3E6-41CA-B5BA-D8CC88931DE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037E0-6486-4306-869B-7A338B1BC368}" type="pres">
      <dgm:prSet presAssocID="{015EF25D-B3E6-41CA-B5BA-D8CC88931DEB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97ABA-BABE-4199-A6C7-A105D339C306}" type="pres">
      <dgm:prSet presAssocID="{015EF25D-B3E6-41CA-B5BA-D8CC88931DEB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B3BA04-5249-4310-946A-2B87D64A2692}" type="presOf" srcId="{4E1FA741-5929-4F65-B139-D5ACBB37DCAE}" destId="{AC7037E0-6486-4306-869B-7A338B1BC368}" srcOrd="0" destOrd="0" presId="urn:microsoft.com/office/officeart/2005/8/layout/matrix3"/>
    <dgm:cxn modelId="{0A89E4FE-FE76-42CC-B0CF-AAC05DF31D38}" srcId="{015EF25D-B3E6-41CA-B5BA-D8CC88931DEB}" destId="{D7B6F34E-6661-4E58-8B0A-E30A0975C8BA}" srcOrd="0" destOrd="0" parTransId="{D9E98A74-559B-4762-BBEB-0887AA5D82DD}" sibTransId="{B5873582-4769-4D27-85E8-49B2B4C043A3}"/>
    <dgm:cxn modelId="{AD72AD85-9A77-4B5D-9DC8-4217D04426BC}" srcId="{015EF25D-B3E6-41CA-B5BA-D8CC88931DEB}" destId="{D6313695-1039-4545-AAB7-5A589B9700EC}" srcOrd="1" destOrd="0" parTransId="{3956B815-F459-41BD-8BC6-00741E4A7764}" sibTransId="{646F125C-5053-45F5-9874-2210E27574E3}"/>
    <dgm:cxn modelId="{DC99DCC0-6189-49C8-BDC3-076BFC1889A8}" type="presOf" srcId="{D7B6F34E-6661-4E58-8B0A-E30A0975C8BA}" destId="{D3D8E3A1-F9CF-4279-82B9-60F1B6045060}" srcOrd="0" destOrd="0" presId="urn:microsoft.com/office/officeart/2005/8/layout/matrix3"/>
    <dgm:cxn modelId="{59924D88-4FE1-4844-A03B-E93649A916E7}" srcId="{015EF25D-B3E6-41CA-B5BA-D8CC88931DEB}" destId="{3D8B3730-C52A-45D3-80E1-5B6A4D39873C}" srcOrd="3" destOrd="0" parTransId="{599C1441-57C7-4429-8DF2-1CB428470424}" sibTransId="{6CAF3EF2-51A5-4A08-B513-051F19EDF7E5}"/>
    <dgm:cxn modelId="{0C01CCB9-1BA0-4513-ADA0-FCEE62488C8A}" type="presOf" srcId="{3D8B3730-C52A-45D3-80E1-5B6A4D39873C}" destId="{5B197ABA-BABE-4199-A6C7-A105D339C306}" srcOrd="0" destOrd="0" presId="urn:microsoft.com/office/officeart/2005/8/layout/matrix3"/>
    <dgm:cxn modelId="{0A5935F8-B810-46F7-BA6A-A6BBEAE7F935}" type="presOf" srcId="{D6313695-1039-4545-AAB7-5A589B9700EC}" destId="{0B9FCC13-E590-411E-BAE2-124B5D05A6FA}" srcOrd="0" destOrd="0" presId="urn:microsoft.com/office/officeart/2005/8/layout/matrix3"/>
    <dgm:cxn modelId="{D22B8021-CDC7-4118-910E-29466CB040CF}" srcId="{015EF25D-B3E6-41CA-B5BA-D8CC88931DEB}" destId="{4E1FA741-5929-4F65-B139-D5ACBB37DCAE}" srcOrd="2" destOrd="0" parTransId="{FF84F3B8-599C-49AF-80F7-7CFC386FC2E9}" sibTransId="{104FCC6D-6586-46DD-BF28-B78D9B6AB279}"/>
    <dgm:cxn modelId="{DE66AF7C-A234-4E2A-B5AB-A34EE76FA272}" type="presOf" srcId="{015EF25D-B3E6-41CA-B5BA-D8CC88931DEB}" destId="{72F5C1ED-AD0C-4A8C-AE29-B2E5EDE73C4B}" srcOrd="0" destOrd="0" presId="urn:microsoft.com/office/officeart/2005/8/layout/matrix3"/>
    <dgm:cxn modelId="{C407C3FC-85CF-42C3-9F01-305AB9BFF4EF}" type="presParOf" srcId="{72F5C1ED-AD0C-4A8C-AE29-B2E5EDE73C4B}" destId="{58B52435-1E3E-4F47-9395-50D4E5D96637}" srcOrd="0" destOrd="0" presId="urn:microsoft.com/office/officeart/2005/8/layout/matrix3"/>
    <dgm:cxn modelId="{E6C9B27A-5E5E-4A09-900E-AADAEC5CAE5F}" type="presParOf" srcId="{72F5C1ED-AD0C-4A8C-AE29-B2E5EDE73C4B}" destId="{D3D8E3A1-F9CF-4279-82B9-60F1B6045060}" srcOrd="1" destOrd="0" presId="urn:microsoft.com/office/officeart/2005/8/layout/matrix3"/>
    <dgm:cxn modelId="{F15603D7-3A33-4F1C-AFD0-53ED6119D13F}" type="presParOf" srcId="{72F5C1ED-AD0C-4A8C-AE29-B2E5EDE73C4B}" destId="{0B9FCC13-E590-411E-BAE2-124B5D05A6FA}" srcOrd="2" destOrd="0" presId="urn:microsoft.com/office/officeart/2005/8/layout/matrix3"/>
    <dgm:cxn modelId="{C6F6229F-E79C-4375-B548-74A24F043AC8}" type="presParOf" srcId="{72F5C1ED-AD0C-4A8C-AE29-B2E5EDE73C4B}" destId="{AC7037E0-6486-4306-869B-7A338B1BC368}" srcOrd="3" destOrd="0" presId="urn:microsoft.com/office/officeart/2005/8/layout/matrix3"/>
    <dgm:cxn modelId="{F075945A-5A89-4B5A-BD6B-3474E5B6F207}" type="presParOf" srcId="{72F5C1ED-AD0C-4A8C-AE29-B2E5EDE73C4B}" destId="{5B197ABA-BABE-4199-A6C7-A105D339C30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F8778-ABC4-4A19-A254-FA5374DF9C14}">
      <dsp:nvSpPr>
        <dsp:cNvPr id="0" name=""/>
        <dsp:cNvSpPr/>
      </dsp:nvSpPr>
      <dsp:spPr>
        <a:xfrm>
          <a:off x="0" y="0"/>
          <a:ext cx="1576337" cy="4170363"/>
        </a:xfrm>
        <a:prstGeom prst="roundRect">
          <a:avLst>
            <a:gd name="adj" fmla="val 10000"/>
          </a:avLst>
        </a:prstGeom>
        <a:solidFill>
          <a:srgbClr val="CC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1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tx2"/>
              </a:solidFill>
            </a:rPr>
            <a:t>CHILD-FRIENDLY </a:t>
          </a:r>
          <a:r>
            <a:rPr lang="en-GB" sz="1300" kern="1200" dirty="0">
              <a:solidFill>
                <a:schemeClr val="tx2"/>
              </a:solidFill>
            </a:rPr>
            <a:t>&amp; CREATIVE  TOOLS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T" sz="1000" kern="1200" dirty="0">
              <a:solidFill>
                <a:schemeClr val="tx2"/>
              </a:solidFill>
            </a:rPr>
            <a:t>To raise awareness of online safety, </a:t>
          </a:r>
          <a:r>
            <a:rPr lang="en-GB" sz="1000" kern="1200" dirty="0">
              <a:solidFill>
                <a:schemeClr val="tx2"/>
              </a:solidFill>
            </a:rPr>
            <a:t>data protection rights and privacy risks </a:t>
          </a:r>
          <a:r>
            <a:rPr lang="en-GB" sz="1000" kern="1200" dirty="0" smtClean="0">
              <a:solidFill>
                <a:schemeClr val="tx2"/>
              </a:solidFill>
            </a:rPr>
            <a:t>for </a:t>
          </a:r>
          <a:r>
            <a:rPr lang="en-GB" sz="1000" kern="1200" dirty="0">
              <a:solidFill>
                <a:schemeClr val="tx2"/>
              </a:solidFill>
            </a:rPr>
            <a:t>young citizens and adults </a:t>
          </a:r>
        </a:p>
      </dsp:txBody>
      <dsp:txXfrm>
        <a:off x="0" y="1668145"/>
        <a:ext cx="1576337" cy="1668145"/>
      </dsp:txXfrm>
    </dsp:sp>
    <dsp:sp modelId="{70887B8A-22D5-4F30-9F5B-978882CB7840}">
      <dsp:nvSpPr>
        <dsp:cNvPr id="0" name=""/>
        <dsp:cNvSpPr/>
      </dsp:nvSpPr>
      <dsp:spPr>
        <a:xfrm>
          <a:off x="93803" y="250221"/>
          <a:ext cx="1388730" cy="1388730"/>
        </a:xfrm>
        <a:prstGeom prst="ellipse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73EB8-2319-4E7A-8AEF-7C68C6324316}">
      <dsp:nvSpPr>
        <dsp:cNvPr id="0" name=""/>
        <dsp:cNvSpPr/>
      </dsp:nvSpPr>
      <dsp:spPr>
        <a:xfrm>
          <a:off x="1623628" y="0"/>
          <a:ext cx="1576337" cy="4170363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1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solidFill>
                <a:schemeClr val="tx2"/>
              </a:solidFill>
            </a:rPr>
            <a:t>YOUNG CHILDREN’S DIGITAL </a:t>
          </a:r>
          <a:r>
            <a:rPr lang="en-GB" sz="1300" kern="1200" dirty="0" smtClean="0">
              <a:solidFill>
                <a:schemeClr val="tx2"/>
              </a:solidFill>
            </a:rPr>
            <a:t>ENGAGEMENT</a:t>
          </a:r>
          <a:endParaRPr lang="en-GB" sz="1300" kern="1200" dirty="0">
            <a:solidFill>
              <a:schemeClr val="tx2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dirty="0">
              <a:solidFill>
                <a:schemeClr val="tx2"/>
              </a:solidFill>
            </a:rPr>
            <a:t>Understanding young children’s digital engagement (0-8)</a:t>
          </a:r>
        </a:p>
      </dsp:txBody>
      <dsp:txXfrm>
        <a:off x="1623628" y="1668145"/>
        <a:ext cx="1576337" cy="1668145"/>
      </dsp:txXfrm>
    </dsp:sp>
    <dsp:sp modelId="{58CC372C-653E-4DCA-9971-782E48538EA5}">
      <dsp:nvSpPr>
        <dsp:cNvPr id="0" name=""/>
        <dsp:cNvSpPr/>
      </dsp:nvSpPr>
      <dsp:spPr>
        <a:xfrm>
          <a:off x="1717431" y="250221"/>
          <a:ext cx="1388730" cy="138873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1EDB8-E5A6-4842-8A32-B916BB5C59F3}">
      <dsp:nvSpPr>
        <dsp:cNvPr id="0" name=""/>
        <dsp:cNvSpPr/>
      </dsp:nvSpPr>
      <dsp:spPr>
        <a:xfrm>
          <a:off x="3247256" y="0"/>
          <a:ext cx="1576337" cy="417036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1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solidFill>
                <a:schemeClr val="tx2"/>
              </a:solidFill>
            </a:rPr>
            <a:t>IMPACT OF DIGITAL TECHNOLOGY ON OUR FAMILIES' LIFE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dirty="0">
              <a:solidFill>
                <a:schemeClr val="tx2"/>
              </a:solidFill>
            </a:rPr>
            <a:t>New ecosystems in Covid-19 times</a:t>
          </a:r>
        </a:p>
      </dsp:txBody>
      <dsp:txXfrm>
        <a:off x="3247256" y="1668145"/>
        <a:ext cx="1576337" cy="1668145"/>
      </dsp:txXfrm>
    </dsp:sp>
    <dsp:sp modelId="{904FDEC8-E0A1-4724-BDB7-320E2B3A8859}">
      <dsp:nvSpPr>
        <dsp:cNvPr id="0" name=""/>
        <dsp:cNvSpPr/>
      </dsp:nvSpPr>
      <dsp:spPr>
        <a:xfrm>
          <a:off x="3341059" y="250221"/>
          <a:ext cx="1388730" cy="1388730"/>
        </a:xfrm>
        <a:prstGeom prst="ellipse">
          <a:avLst/>
        </a:prstGeom>
        <a:blipFill rotWithShape="1">
          <a:blip xmlns:r="http://schemas.openxmlformats.org/officeDocument/2006/relationships"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A2B0A-5150-441A-AA60-6F5DABF13F62}">
      <dsp:nvSpPr>
        <dsp:cNvPr id="0" name=""/>
        <dsp:cNvSpPr/>
      </dsp:nvSpPr>
      <dsp:spPr>
        <a:xfrm>
          <a:off x="4870884" y="0"/>
          <a:ext cx="1576337" cy="417036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762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1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solidFill>
                <a:schemeClr val="tx2"/>
              </a:solidFill>
            </a:rPr>
            <a:t>ARTIFICIAL INTELLIGENCE AND CHILDREN'S RIGHTS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dirty="0">
              <a:solidFill>
                <a:schemeClr val="tx2"/>
              </a:solidFill>
            </a:rPr>
            <a:t>Views and perspectives of young people on Artificial Intelligence (AI) and its impact on children’s rights</a:t>
          </a:r>
        </a:p>
      </dsp:txBody>
      <dsp:txXfrm>
        <a:off x="4870884" y="1668145"/>
        <a:ext cx="1576337" cy="1668145"/>
      </dsp:txXfrm>
    </dsp:sp>
    <dsp:sp modelId="{7CF91FEC-9D6C-4642-81BD-03C9C12CD029}">
      <dsp:nvSpPr>
        <dsp:cNvPr id="0" name=""/>
        <dsp:cNvSpPr/>
      </dsp:nvSpPr>
      <dsp:spPr>
        <a:xfrm>
          <a:off x="4964687" y="250221"/>
          <a:ext cx="1388730" cy="138873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5B45B3-E8AB-4ED9-8510-52AFE8CD03F6}">
      <dsp:nvSpPr>
        <dsp:cNvPr id="0" name=""/>
        <dsp:cNvSpPr/>
      </dsp:nvSpPr>
      <dsp:spPr>
        <a:xfrm>
          <a:off x="6494512" y="0"/>
          <a:ext cx="1576337" cy="417036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1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solidFill>
                <a:schemeClr val="tx2"/>
              </a:solidFill>
            </a:rPr>
            <a:t>PREVENTING AND </a:t>
          </a:r>
          <a:r>
            <a:rPr lang="en-GB" sz="1300" kern="1200" dirty="0" smtClean="0">
              <a:solidFill>
                <a:schemeClr val="tx2"/>
              </a:solidFill>
            </a:rPr>
            <a:t>COMBATING </a:t>
          </a:r>
          <a:r>
            <a:rPr lang="en-GB" sz="1300" kern="1200" dirty="0">
              <a:solidFill>
                <a:schemeClr val="tx2"/>
              </a:solidFill>
            </a:rPr>
            <a:t>CHILDREN'S EXPLOITATION AND ABUSE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dirty="0">
              <a:solidFill>
                <a:schemeClr val="tx2"/>
              </a:solidFill>
            </a:rPr>
            <a:t>Help </a:t>
          </a:r>
          <a:r>
            <a:rPr lang="en-GB" sz="1000" kern="1200" dirty="0" smtClean="0">
              <a:solidFill>
                <a:schemeClr val="tx2"/>
              </a:solidFill>
            </a:rPr>
            <a:t>seeker </a:t>
          </a:r>
          <a:r>
            <a:rPr lang="en-GB" sz="1000" kern="1200" dirty="0">
              <a:solidFill>
                <a:schemeClr val="tx2"/>
              </a:solidFill>
            </a:rPr>
            <a:t>and </a:t>
          </a:r>
          <a:r>
            <a:rPr lang="en-GB" sz="1000" kern="1200" dirty="0" smtClean="0">
              <a:solidFill>
                <a:schemeClr val="tx2"/>
              </a:solidFill>
            </a:rPr>
            <a:t>perpetrators prevention initiatives</a:t>
          </a:r>
          <a:endParaRPr lang="en-GB" sz="1000" kern="1200" dirty="0">
            <a:solidFill>
              <a:schemeClr val="tx2"/>
            </a:solidFill>
          </a:endParaRPr>
        </a:p>
      </dsp:txBody>
      <dsp:txXfrm>
        <a:off x="6494512" y="1668145"/>
        <a:ext cx="1576337" cy="1668145"/>
      </dsp:txXfrm>
    </dsp:sp>
    <dsp:sp modelId="{899666E9-4EB6-4C60-963A-D7C47CC6825F}">
      <dsp:nvSpPr>
        <dsp:cNvPr id="0" name=""/>
        <dsp:cNvSpPr/>
      </dsp:nvSpPr>
      <dsp:spPr>
        <a:xfrm>
          <a:off x="6588315" y="250221"/>
          <a:ext cx="1388730" cy="1388730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69C3A-F89D-46EE-848B-0D3D1F4330D4}">
      <dsp:nvSpPr>
        <dsp:cNvPr id="0" name=""/>
        <dsp:cNvSpPr/>
      </dsp:nvSpPr>
      <dsp:spPr>
        <a:xfrm>
          <a:off x="326695" y="3336290"/>
          <a:ext cx="7425182" cy="62555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52435-1E3E-4F47-9395-50D4E5D96637}">
      <dsp:nvSpPr>
        <dsp:cNvPr id="0" name=""/>
        <dsp:cNvSpPr/>
      </dsp:nvSpPr>
      <dsp:spPr>
        <a:xfrm>
          <a:off x="73414" y="0"/>
          <a:ext cx="2741529" cy="2741529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8E3A1-F9CF-4279-82B9-60F1B6045060}">
      <dsp:nvSpPr>
        <dsp:cNvPr id="0" name=""/>
        <dsp:cNvSpPr/>
      </dsp:nvSpPr>
      <dsp:spPr>
        <a:xfrm>
          <a:off x="333859" y="260445"/>
          <a:ext cx="1069196" cy="10691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2"/>
              </a:solidFill>
            </a:rPr>
            <a:t>People who fear they may offend</a:t>
          </a:r>
          <a:endParaRPr lang="en-US" sz="1000" kern="1200" dirty="0">
            <a:solidFill>
              <a:schemeClr val="tx2"/>
            </a:solidFill>
          </a:endParaRPr>
        </a:p>
      </dsp:txBody>
      <dsp:txXfrm>
        <a:off x="386053" y="312639"/>
        <a:ext cx="964808" cy="964808"/>
      </dsp:txXfrm>
    </dsp:sp>
    <dsp:sp modelId="{0B9FCC13-E590-411E-BAE2-124B5D05A6FA}">
      <dsp:nvSpPr>
        <dsp:cNvPr id="0" name=""/>
        <dsp:cNvSpPr/>
      </dsp:nvSpPr>
      <dsp:spPr>
        <a:xfrm>
          <a:off x="1485302" y="260445"/>
          <a:ext cx="1069196" cy="10691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2"/>
              </a:solidFill>
            </a:rPr>
            <a:t>Convicted offenders in prisons</a:t>
          </a:r>
          <a:endParaRPr lang="en-US" sz="1000" kern="1200" dirty="0">
            <a:solidFill>
              <a:schemeClr val="tx2"/>
            </a:solidFill>
          </a:endParaRPr>
        </a:p>
      </dsp:txBody>
      <dsp:txXfrm>
        <a:off x="1537496" y="312639"/>
        <a:ext cx="964808" cy="964808"/>
      </dsp:txXfrm>
    </dsp:sp>
    <dsp:sp modelId="{AC7037E0-6486-4306-869B-7A338B1BC368}">
      <dsp:nvSpPr>
        <dsp:cNvPr id="0" name=""/>
        <dsp:cNvSpPr/>
      </dsp:nvSpPr>
      <dsp:spPr>
        <a:xfrm>
          <a:off x="333859" y="1411887"/>
          <a:ext cx="1069196" cy="10691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2"/>
              </a:solidFill>
            </a:rPr>
            <a:t>Convicted offenders after they leave the prison to fight against recidivism</a:t>
          </a:r>
          <a:endParaRPr lang="en-US" sz="1000" kern="1200" dirty="0">
            <a:solidFill>
              <a:schemeClr val="tx2"/>
            </a:solidFill>
          </a:endParaRPr>
        </a:p>
      </dsp:txBody>
      <dsp:txXfrm>
        <a:off x="386053" y="1464081"/>
        <a:ext cx="964808" cy="964808"/>
      </dsp:txXfrm>
    </dsp:sp>
    <dsp:sp modelId="{5B197ABA-BABE-4199-A6C7-A105D339C306}">
      <dsp:nvSpPr>
        <dsp:cNvPr id="0" name=""/>
        <dsp:cNvSpPr/>
      </dsp:nvSpPr>
      <dsp:spPr>
        <a:xfrm>
          <a:off x="1485302" y="1411887"/>
          <a:ext cx="1069196" cy="10691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2"/>
              </a:solidFill>
            </a:rPr>
            <a:t>Juveniles, minors</a:t>
          </a:r>
          <a:endParaRPr lang="en-US" sz="1000" kern="1200" dirty="0">
            <a:solidFill>
              <a:schemeClr val="tx2"/>
            </a:solidFill>
          </a:endParaRPr>
        </a:p>
      </dsp:txBody>
      <dsp:txXfrm>
        <a:off x="1537496" y="1464081"/>
        <a:ext cx="964808" cy="964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pPr/>
              <a:t>27/02/2023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pPr/>
              <a:t>27/02/2023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8814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847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638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788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220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3602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44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073101"/>
            <a:ext cx="9144000" cy="5784900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25714" y="1992573"/>
            <a:ext cx="7894411" cy="2149523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6080" y="1978926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725715" y="4418049"/>
            <a:ext cx="7894410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0809" y="5391727"/>
            <a:ext cx="4049315" cy="87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Aft>
                <a:spcPts val="800"/>
              </a:spcAft>
              <a:buFontTx/>
              <a:buNone/>
              <a:defRPr sz="20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Speaker</a:t>
            </a:r>
            <a:br>
              <a:rPr lang="en-GB" noProof="0" dirty="0"/>
            </a:br>
            <a:r>
              <a:rPr lang="en-GB" noProof="0" dirty="0"/>
              <a:t>Venue and date</a:t>
            </a:r>
          </a:p>
        </p:txBody>
      </p:sp>
      <p:pic>
        <p:nvPicPr>
          <p:cNvPr id="14" name="Picture 7" descr="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20" y="6390001"/>
            <a:ext cx="697559" cy="467999"/>
          </a:xfrm>
          <a:prstGeom prst="rect">
            <a:avLst/>
          </a:prstGeom>
        </p:spPr>
      </p:pic>
      <p:pic>
        <p:nvPicPr>
          <p:cNvPr id="15" name="Picture 12" descr="EC-JRC-logo_vertical_EN_pos_transparent-background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5040" r="4159" b="4382"/>
          <a:stretch/>
        </p:blipFill>
        <p:spPr>
          <a:xfrm>
            <a:off x="3849778" y="264907"/>
            <a:ext cx="167494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750540"/>
            <a:ext cx="9144000" cy="424544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40958" y="575221"/>
            <a:ext cx="797916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55608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4726" y="-59635"/>
            <a:ext cx="4616726" cy="6983896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2410536" y="1992574"/>
            <a:ext cx="641274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10536" y="1992573"/>
            <a:ext cx="6209589" cy="3616657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sz="20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105" y="743802"/>
            <a:ext cx="544923" cy="54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96962" y="1825626"/>
            <a:ext cx="3623164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buClr>
                <a:schemeClr val="accent5"/>
              </a:buClr>
              <a:buFont typeface="Arial"/>
              <a:buNone/>
              <a:defRPr sz="2000"/>
            </a:lvl1pPr>
            <a:lvl2pPr>
              <a:buClr>
                <a:schemeClr val="accent5"/>
              </a:buClr>
              <a:buNone/>
              <a:defRPr/>
            </a:lvl2pPr>
            <a:lvl3pPr>
              <a:buClr>
                <a:schemeClr val="accent5"/>
              </a:buClr>
              <a:buNone/>
              <a:defRPr/>
            </a:lvl3pPr>
            <a:lvl4pPr>
              <a:buClr>
                <a:schemeClr val="accent5"/>
              </a:buClr>
              <a:buNone/>
              <a:defRPr/>
            </a:lvl4pPr>
            <a:lvl5pPr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131287"/>
            <a:ext cx="2057400" cy="365125"/>
          </a:xfrm>
          <a:prstGeom prst="rect">
            <a:avLst/>
          </a:prstGeom>
        </p:spPr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996961" y="586765"/>
            <a:ext cx="3623164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34787" y="-46383"/>
            <a:ext cx="4606787" cy="6964017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47460" y="-62165"/>
            <a:ext cx="9238920" cy="3468939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accent5"/>
            </a:solidFill>
          </a:ln>
        </p:spPr>
        <p:txBody>
          <a:bodyPr/>
          <a:lstStyle>
            <a:lvl1pPr marL="0" indent="0">
              <a:buClr>
                <a:schemeClr val="accent2"/>
              </a:buClr>
              <a:buFont typeface="Arial"/>
              <a:buNone/>
              <a:defRPr/>
            </a:lvl1pPr>
          </a:lstStyle>
          <a:p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029" y="2840349"/>
            <a:ext cx="8083096" cy="590931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>
            <a:lvl1pPr marL="108000">
              <a:defRPr lang="en-GB" sz="3600" noProof="0" dirty="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37029" y="3630614"/>
            <a:ext cx="8083096" cy="2365375"/>
          </a:xfrm>
          <a:prstGeom prst="rect">
            <a:avLst/>
          </a:prstGeom>
        </p:spPr>
        <p:txBody>
          <a:bodyPr/>
          <a:lstStyle>
            <a:lvl1pPr marL="0" indent="-342900" algn="l">
              <a:buClr>
                <a:schemeClr val="accent5"/>
              </a:buClr>
              <a:buFont typeface="Arial"/>
              <a:buNone/>
              <a:defRPr lang="en-GB" sz="2000" noProof="0" dirty="0"/>
            </a:lvl1pPr>
            <a:lvl2pPr marL="800100" indent="-342900">
              <a:buClr>
                <a:schemeClr val="accent5"/>
              </a:buClr>
              <a:buFont typeface="Arial"/>
              <a:buNone/>
              <a:defRPr/>
            </a:lvl2pPr>
            <a:lvl3pPr marL="1200150" indent="-285750">
              <a:buClr>
                <a:schemeClr val="accent5"/>
              </a:buClr>
              <a:buFont typeface="Arial"/>
              <a:buNone/>
              <a:defRPr/>
            </a:lvl3pPr>
            <a:lvl4pPr marL="1657350" indent="-285750">
              <a:buClr>
                <a:schemeClr val="accent5"/>
              </a:buClr>
              <a:buFont typeface="Arial"/>
              <a:buNone/>
              <a:defRPr/>
            </a:lvl4pPr>
            <a:lvl5pPr marL="2114550" indent="-285750">
              <a:buClr>
                <a:schemeClr val="accent5"/>
              </a:buClr>
              <a:buFont typeface="Arial"/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640958" y="575221"/>
            <a:ext cx="797916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391770F5-2782-1F4E-9454-6153424C242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70595" y="1750539"/>
            <a:ext cx="2592000" cy="368143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noProof="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43AF76D-F2BC-5E4D-A9D3-A407105363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6595" y="4549007"/>
            <a:ext cx="2160000" cy="15242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F45C1D5-4486-4C46-BF7D-C6FF42ACD73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99360" y="1750539"/>
            <a:ext cx="2592000" cy="368143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noProof="0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60D60560-2AA7-0544-86F2-721378D37C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15360" y="4549007"/>
            <a:ext cx="2160000" cy="15242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31BFC467-D61E-CD49-9C65-588E3103E3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28125" y="1750539"/>
            <a:ext cx="2592000" cy="368143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noProof="0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C8307C8-50CF-C64B-8F97-99A6B2FB9E9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44125" y="4549007"/>
            <a:ext cx="2160000" cy="15242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5608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404481" y="1750537"/>
            <a:ext cx="2102400" cy="21024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404481" y="3970486"/>
            <a:ext cx="2106000" cy="2106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37274" y="1750537"/>
            <a:ext cx="2106000" cy="2106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873668" y="3970485"/>
            <a:ext cx="1706400" cy="2106000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563562" y="1750539"/>
            <a:ext cx="1710000" cy="2105998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637275" y="3970486"/>
            <a:ext cx="2106000" cy="2106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noProof="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563562" y="3970486"/>
            <a:ext cx="1710000" cy="2106000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6870068" y="1750539"/>
            <a:ext cx="1710000" cy="2105998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40958" y="575221"/>
            <a:ext cx="797916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55608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9144000" cy="3430587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91648" y="1122363"/>
            <a:ext cx="7515726" cy="12403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2362711"/>
          </a:xfrm>
          <a:prstGeom prst="line">
            <a:avLst/>
          </a:prstGeom>
          <a:ln w="28575">
            <a:solidFill>
              <a:srgbClr val="F8C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13289" y="3855677"/>
            <a:ext cx="7502769" cy="1925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006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9144000" cy="34321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236271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91648" y="1122363"/>
            <a:ext cx="7515726" cy="12403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813289" y="3855677"/>
            <a:ext cx="7502769" cy="1925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550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674160-6753-37BA-E9AB-267A4286F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6"/>
            <a:ext cx="9143999" cy="342187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2362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91648" y="1122363"/>
            <a:ext cx="7515726" cy="12403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813289" y="3855677"/>
            <a:ext cx="7502769" cy="1925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71815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cover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161" y="1122363"/>
            <a:ext cx="7913964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rgbClr val="FFD12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161" y="3602038"/>
            <a:ext cx="7913964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6080" y="1"/>
            <a:ext cx="0" cy="3478213"/>
          </a:xfrm>
          <a:prstGeom prst="line">
            <a:avLst/>
          </a:prstGeom>
          <a:ln w="28575">
            <a:solidFill>
              <a:srgbClr val="FFD1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898" y="6193922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orizontal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7">
            <a:extLst>
              <a:ext uri="{FF2B5EF4-FFF2-40B4-BE49-F238E27FC236}">
                <a16:creationId xmlns:a16="http://schemas.microsoft.com/office/drawing/2014/main" id="{70A26C3E-C83D-C8D0-8D39-FECFE6934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" y="-36577"/>
            <a:ext cx="9137001" cy="689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0EE13D9-10DB-7DA3-0219-515ADFE98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700" y="6193860"/>
            <a:ext cx="1294010" cy="4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444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06161" y="1122363"/>
            <a:ext cx="7913964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06161" y="3602038"/>
            <a:ext cx="7913964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6080" y="1"/>
            <a:ext cx="0" cy="347821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898" y="6193922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5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cover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FF555B-76D6-605F-4372-EE4B421D6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4" y="-1664"/>
            <a:ext cx="9187100" cy="6876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06161" y="1122363"/>
            <a:ext cx="7913964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06161" y="3602038"/>
            <a:ext cx="7913964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6080" y="1"/>
            <a:ext cx="0" cy="347821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025" y="6193922"/>
            <a:ext cx="1694258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074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5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9276" y="1825625"/>
            <a:ext cx="8070850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itchFamily="34" charset="0"/>
              <a:buNone/>
              <a:defRPr sz="2000" baseline="0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55608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40958" y="575221"/>
            <a:ext cx="797916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880" y="1825626"/>
            <a:ext cx="3945731" cy="417036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Font typeface="Arial"/>
              <a:buNone/>
              <a:defRPr sz="2000"/>
            </a:lvl1pPr>
          </a:lstStyle>
          <a:p>
            <a:pPr lvl="0"/>
            <a:endParaRPr lang="en-GB" noProof="0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5608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49275" y="1825625"/>
            <a:ext cx="3929091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 sz="2000" baseline="0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buNone/>
              <a:defRPr/>
            </a:lvl5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r>
              <a:rPr lang="en-GB" noProof="0" dirty="0"/>
              <a:t>Insert text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endParaRPr lang="en-GB" noProof="0" dirty="0"/>
          </a:p>
          <a:p>
            <a:pPr lvl="0"/>
            <a:endParaRPr lang="en-GB" noProof="0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40958" y="575221"/>
            <a:ext cx="797916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59878" y="1825625"/>
            <a:ext cx="3945733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None/>
              <a:defRPr sz="2000" strike="noStrike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55608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49275" y="1825625"/>
            <a:ext cx="3929091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itchFamily="34" charset="0"/>
              <a:buNone/>
              <a:defRPr sz="2000" baseline="0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40958" y="575221"/>
            <a:ext cx="797916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49275" y="1825626"/>
            <a:ext cx="2592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buClr>
                <a:schemeClr val="accent5"/>
              </a:buClr>
              <a:buFont typeface="Arial"/>
              <a:buNone/>
              <a:defRPr sz="2000" baseline="0"/>
            </a:lvl1pPr>
            <a:lvl2pPr>
              <a:buClr>
                <a:schemeClr val="accent5"/>
              </a:buClr>
              <a:buNone/>
              <a:defRPr/>
            </a:lvl2pPr>
            <a:lvl3pPr>
              <a:buClr>
                <a:schemeClr val="accent5"/>
              </a:buClr>
              <a:buNone/>
              <a:defRPr/>
            </a:lvl3pPr>
            <a:lvl4pPr>
              <a:buClr>
                <a:schemeClr val="accent5"/>
              </a:buClr>
              <a:buNone/>
              <a:defRPr/>
            </a:lvl4pPr>
            <a:lvl5pPr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276000" y="1825625"/>
            <a:ext cx="2592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 sz="2000"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r>
              <a:rPr lang="en-GB" noProof="0" dirty="0"/>
              <a:t>Insert text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007586" y="1825625"/>
            <a:ext cx="2592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 sz="2000"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SzTx/>
              <a:buFont typeface="Arial"/>
              <a:buNone/>
              <a:tabLst/>
              <a:defRPr/>
            </a:pPr>
            <a:r>
              <a:rPr lang="en-GB" noProof="0" dirty="0"/>
              <a:t>Insert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40958" y="575221"/>
            <a:ext cx="797916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5608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564" y="1681163"/>
            <a:ext cx="3924000" cy="823912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63564" y="2597728"/>
            <a:ext cx="3924000" cy="33982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-342900">
              <a:buClr>
                <a:schemeClr val="accent5"/>
              </a:buClr>
              <a:buFont typeface="Arial"/>
              <a:buNone/>
              <a:defRPr sz="2000"/>
            </a:lvl1pPr>
            <a:lvl2pPr>
              <a:buClr>
                <a:schemeClr val="accent5"/>
              </a:buClr>
              <a:buNone/>
              <a:defRPr/>
            </a:lvl2pPr>
            <a:lvl3pPr>
              <a:buClr>
                <a:schemeClr val="accent5"/>
              </a:buClr>
              <a:buNone/>
              <a:defRPr/>
            </a:lvl3pPr>
            <a:lvl4pPr>
              <a:buClr>
                <a:schemeClr val="accent5"/>
              </a:buClr>
              <a:buNone/>
              <a:defRPr/>
            </a:lvl4pPr>
            <a:lvl5pPr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49" y="1681163"/>
            <a:ext cx="3945548" cy="823912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549" y="2597728"/>
            <a:ext cx="3945548" cy="33982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-342900">
              <a:buClr>
                <a:schemeClr val="accent5"/>
              </a:buClr>
              <a:buFont typeface="Arial"/>
              <a:buNone/>
              <a:defRPr sz="2000"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40958" y="575221"/>
            <a:ext cx="797916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5608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EC-JRC-logo_horizontal_EN_pos_transparent-background.png"/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t="10944" r="6669" b="9113"/>
          <a:stretch/>
        </p:blipFill>
        <p:spPr>
          <a:xfrm>
            <a:off x="6897932" y="6177847"/>
            <a:ext cx="1727997" cy="46722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64566" y="6436338"/>
            <a:ext cx="44438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indent="0" algn="l">
              <a:buClr>
                <a:schemeClr val="accent5"/>
              </a:buClr>
              <a:buFont typeface="Arial"/>
              <a:buNone/>
            </a:pPr>
            <a:fld id="{7CDCD853-BF31-41A2-A1D4-0871305F302F}" type="slidenum">
              <a:rPr lang="en-GB" sz="120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</a:rPr>
              <a:pPr marL="0" indent="0" algn="l">
                <a:buClr>
                  <a:schemeClr val="accent5"/>
                </a:buClr>
                <a:buFont typeface="Arial"/>
                <a:buNone/>
              </a:pPr>
              <a:t>‹#›</a:t>
            </a:fld>
            <a:endParaRPr lang="en-GB" sz="1600" noProof="0" dirty="0">
              <a:ln>
                <a:noFill/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70595" y="6411461"/>
            <a:ext cx="1" cy="446539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1" r:id="rId3"/>
    <p:sldLayoutId id="2147483671" r:id="rId4"/>
    <p:sldLayoutId id="2147483650" r:id="rId5"/>
    <p:sldLayoutId id="2147483660" r:id="rId6"/>
    <p:sldLayoutId id="2147483652" r:id="rId7"/>
    <p:sldLayoutId id="2147483661" r:id="rId8"/>
    <p:sldLayoutId id="2147483653" r:id="rId9"/>
    <p:sldLayoutId id="2147483654" r:id="rId10"/>
    <p:sldLayoutId id="2147483659" r:id="rId11"/>
    <p:sldLayoutId id="2147483658" r:id="rId12"/>
    <p:sldLayoutId id="2147483668" r:id="rId13"/>
    <p:sldLayoutId id="2147483666" r:id="rId14"/>
    <p:sldLayoutId id="2147483667" r:id="rId15"/>
    <p:sldLayoutId id="2147483655" r:id="rId16"/>
    <p:sldLayoutId id="2147483670" r:id="rId17"/>
    <p:sldLayoutId id="2147483669" r:id="rId18"/>
    <p:sldLayoutId id="2147483672" r:id="rId19"/>
    <p:sldLayoutId id="2147483673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ublications.jrc.ec.europa.eu/repository/handle/JRC125787" TargetMode="External"/><Relationship Id="rId3" Type="http://schemas.openxmlformats.org/officeDocument/2006/relationships/image" Target="../media/image40.png"/><Relationship Id="rId7" Type="http://schemas.openxmlformats.org/officeDocument/2006/relationships/hyperlink" Target="https://ec.europa.eu/jrc/en/publication/how-children-10-18-experienced-online-risks-during-covid-19-lockdown-spring-2020" TargetMode="External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publications.jrc.ec.europa.eu/repository/handle/JRC110359" TargetMode="External"/><Relationship Id="rId11" Type="http://schemas.openxmlformats.org/officeDocument/2006/relationships/hyperlink" Target="https://publications.jrc.ec.europa.eu/repository/handle/JRC131323" TargetMode="External"/><Relationship Id="rId5" Type="http://schemas.openxmlformats.org/officeDocument/2006/relationships/hyperlink" Target="https://learning-corner.learning.europa.eu/learning-materials/cyber-chronix_it" TargetMode="External"/><Relationship Id="rId10" Type="http://schemas.openxmlformats.org/officeDocument/2006/relationships/hyperlink" Target="https://publications.jrc.ec.europa.eu/repository/handle/JRC129099" TargetMode="External"/><Relationship Id="rId4" Type="http://schemas.openxmlformats.org/officeDocument/2006/relationships/hyperlink" Target="https://joint-research-centre.ec.europa.eu/scientific-tools-and-databases/happy-onlife-play-learn-about-online-safety_en" TargetMode="External"/><Relationship Id="rId9" Type="http://schemas.openxmlformats.org/officeDocument/2006/relationships/hyperlink" Target="https://publications.jrc.ec.europa.eu/repository/handle/JRC12756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4policy.ec.europa.eu/health-promotion-knowledge-gateway/topic/food-non-alcoholic-beverage-marketing-children-adolescents_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94D450-907B-4D71-6755-64AB4B6802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Children’s digital practices in home and school contexts</a:t>
            </a:r>
            <a:endParaRPr lang="en-AR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02642" y="3558777"/>
            <a:ext cx="7985758" cy="980565"/>
          </a:xfrm>
        </p:spPr>
        <p:txBody>
          <a:bodyPr/>
          <a:lstStyle/>
          <a:p>
            <a:r>
              <a:rPr lang="en-US" dirty="0"/>
              <a:t>Presentation for the Committee on Culture and Education (CULT</a:t>
            </a:r>
            <a:r>
              <a:rPr lang="en-US" dirty="0" smtClean="0"/>
              <a:t>) at the European Parliament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March 2023</a:t>
            </a:r>
            <a:endParaRPr lang="nl-NL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230918" y="4629150"/>
            <a:ext cx="5290293" cy="889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i="1" dirty="0">
                <a:solidFill>
                  <a:schemeClr val="bg1"/>
                </a:solidFill>
              </a:rPr>
              <a:t>Rosanna Di </a:t>
            </a:r>
            <a:r>
              <a:rPr lang="nl-NL" sz="1800" i="1" dirty="0" smtClean="0">
                <a:solidFill>
                  <a:schemeClr val="bg1"/>
                </a:solidFill>
              </a:rPr>
              <a:t>Gioia, Joint Research Centre  </a:t>
            </a:r>
          </a:p>
          <a:p>
            <a:r>
              <a:rPr lang="nl-NL" sz="1800" i="1" dirty="0" err="1" smtClean="0">
                <a:solidFill>
                  <a:schemeClr val="bg1"/>
                </a:solidFill>
              </a:rPr>
              <a:t>Directorate</a:t>
            </a:r>
            <a:r>
              <a:rPr lang="nl-NL" sz="1800" i="1" dirty="0" smtClean="0">
                <a:solidFill>
                  <a:schemeClr val="bg1"/>
                </a:solidFill>
              </a:rPr>
              <a:t> </a:t>
            </a:r>
            <a:r>
              <a:rPr lang="nl-NL" sz="1800" i="1" dirty="0">
                <a:solidFill>
                  <a:schemeClr val="bg1"/>
                </a:solidFill>
              </a:rPr>
              <a:t>T - Digital </a:t>
            </a:r>
            <a:r>
              <a:rPr lang="nl-NL" sz="1800" i="1" dirty="0" err="1">
                <a:solidFill>
                  <a:schemeClr val="bg1"/>
                </a:solidFill>
              </a:rPr>
              <a:t>Transformation</a:t>
            </a:r>
            <a:r>
              <a:rPr lang="nl-NL" sz="1800" i="1" dirty="0">
                <a:solidFill>
                  <a:schemeClr val="bg1"/>
                </a:solidFill>
              </a:rPr>
              <a:t> </a:t>
            </a:r>
            <a:r>
              <a:rPr lang="nl-NL" sz="1800" i="1" dirty="0" err="1">
                <a:solidFill>
                  <a:schemeClr val="bg1"/>
                </a:solidFill>
              </a:rPr>
              <a:t>and</a:t>
            </a:r>
            <a:r>
              <a:rPr lang="nl-NL" sz="1800" i="1" dirty="0">
                <a:solidFill>
                  <a:schemeClr val="bg1"/>
                </a:solidFill>
              </a:rPr>
              <a:t> Data</a:t>
            </a:r>
          </a:p>
          <a:p>
            <a:r>
              <a:rPr lang="nl-NL" sz="1800" i="1" dirty="0">
                <a:solidFill>
                  <a:schemeClr val="bg1"/>
                </a:solidFill>
              </a:rPr>
              <a:t>Unit T.2 - Cybersecurity </a:t>
            </a:r>
            <a:r>
              <a:rPr lang="nl-NL" sz="1800" i="1" dirty="0" err="1">
                <a:solidFill>
                  <a:schemeClr val="bg1"/>
                </a:solidFill>
              </a:rPr>
              <a:t>and</a:t>
            </a:r>
            <a:r>
              <a:rPr lang="nl-NL" sz="1800" i="1" dirty="0">
                <a:solidFill>
                  <a:schemeClr val="bg1"/>
                </a:solidFill>
              </a:rPr>
              <a:t> Digital Technologies unit</a:t>
            </a:r>
          </a:p>
        </p:txBody>
      </p:sp>
    </p:spTree>
    <p:extLst>
      <p:ext uri="{BB962C8B-B14F-4D97-AF65-F5344CB8AC3E}">
        <p14:creationId xmlns:p14="http://schemas.microsoft.com/office/powerpoint/2010/main" val="31279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75491" y="1472300"/>
            <a:ext cx="3962399" cy="2858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z="4125" i="1" dirty="0" err="1" smtClean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  <a:t>AIRoC</a:t>
            </a:r>
            <a:r>
              <a:rPr lang="en-GB" sz="4125" i="1" dirty="0" smtClean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  <a:t/>
            </a:r>
            <a:br>
              <a:rPr lang="en-GB" sz="4125" i="1" dirty="0" smtClean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</a:br>
            <a:r>
              <a:rPr lang="en-GB" sz="4125" dirty="0" smtClean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  <a:t/>
            </a:r>
            <a:br>
              <a:rPr lang="en-GB" sz="4125" dirty="0" smtClean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</a:br>
            <a:r>
              <a:rPr lang="en-GB" sz="4125" dirty="0" smtClean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  <a:t>Artificial Intelligence and Children's </a:t>
            </a:r>
            <a:r>
              <a:rPr lang="en-GB" sz="4125" dirty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  <a:t>R</a:t>
            </a:r>
            <a:r>
              <a:rPr lang="en-GB" sz="4125" dirty="0" smtClean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  <a:t>ights</a:t>
            </a:r>
            <a:endParaRPr lang="en-GB" sz="4125" dirty="0">
              <a:solidFill>
                <a:schemeClr val="bg1"/>
              </a:solidFill>
              <a:latin typeface="EC Square Sans Pro Light" panose="020B0506000000020004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5048" y="726609"/>
            <a:ext cx="820885" cy="828194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560" y="4041501"/>
            <a:ext cx="4750807" cy="2672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CA90FE1A-81EF-AAB7-80F7-232C037320CC}"/>
              </a:ext>
            </a:extLst>
          </p:cNvPr>
          <p:cNvSpPr txBox="1"/>
          <p:nvPr/>
        </p:nvSpPr>
        <p:spPr>
          <a:xfrm>
            <a:off x="288175" y="5007429"/>
            <a:ext cx="3961385" cy="1738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sz="1100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Authors</a:t>
            </a:r>
            <a:br>
              <a:rPr sz="1100" dirty="0">
                <a:solidFill>
                  <a:schemeClr val="bg1"/>
                </a:solidFill>
                <a:latin typeface="EC Square Sans Pro Light" panose="020B0506000000020004" pitchFamily="34" charset="0"/>
              </a:rPr>
            </a:br>
            <a:r>
              <a:rPr sz="1100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This report was authored by Vicky </a:t>
            </a:r>
            <a:r>
              <a:rPr sz="1100" dirty="0" err="1">
                <a:solidFill>
                  <a:schemeClr val="bg1"/>
                </a:solidFill>
                <a:latin typeface="EC Square Sans Pro Light" panose="020B0506000000020004" pitchFamily="34" charset="0"/>
              </a:rPr>
              <a:t>Charisi</a:t>
            </a:r>
            <a:r>
              <a:rPr sz="1100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, Stéphane </a:t>
            </a:r>
            <a:r>
              <a:rPr sz="1100" dirty="0" err="1">
                <a:solidFill>
                  <a:schemeClr val="bg1"/>
                </a:solidFill>
                <a:latin typeface="EC Square Sans Pro Light" panose="020B0506000000020004" pitchFamily="34" charset="0"/>
              </a:rPr>
              <a:t>Chaudron</a:t>
            </a:r>
            <a:r>
              <a:rPr sz="1100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, Rosanna Di </a:t>
            </a:r>
            <a:r>
              <a:rPr sz="1100" dirty="0" err="1">
                <a:solidFill>
                  <a:schemeClr val="bg1"/>
                </a:solidFill>
                <a:latin typeface="EC Square Sans Pro Light" panose="020B0506000000020004" pitchFamily="34" charset="0"/>
              </a:rPr>
              <a:t>Gioia</a:t>
            </a:r>
            <a:r>
              <a:rPr sz="1100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, Riina </a:t>
            </a:r>
            <a:r>
              <a:rPr sz="1100" dirty="0" err="1">
                <a:solidFill>
                  <a:schemeClr val="bg1"/>
                </a:solidFill>
                <a:latin typeface="EC Square Sans Pro Light" panose="020B0506000000020004" pitchFamily="34" charset="0"/>
              </a:rPr>
              <a:t>Vuorikari</a:t>
            </a:r>
            <a:r>
              <a:rPr sz="1100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, Marina Escobar-</a:t>
            </a:r>
            <a:r>
              <a:rPr sz="1100" dirty="0" err="1">
                <a:solidFill>
                  <a:schemeClr val="bg1"/>
                </a:solidFill>
                <a:latin typeface="EC Square Sans Pro Light" panose="020B0506000000020004" pitchFamily="34" charset="0"/>
              </a:rPr>
              <a:t>Planas</a:t>
            </a:r>
            <a:r>
              <a:rPr sz="1100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, Ignacio Sanchez and Emilia Gómez.</a:t>
            </a:r>
          </a:p>
          <a:p>
            <a:pPr>
              <a:defRPr sz="1600">
                <a:solidFill>
                  <a:srgbClr val="FFFFFF"/>
                </a:solidFill>
              </a:defRPr>
            </a:pPr>
            <a:r>
              <a:rPr sz="1100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/>
            </a:r>
            <a:br>
              <a:rPr sz="1100" dirty="0">
                <a:solidFill>
                  <a:schemeClr val="bg1"/>
                </a:solidFill>
                <a:latin typeface="EC Square Sans Pro Light" panose="020B0506000000020004" pitchFamily="34" charset="0"/>
              </a:rPr>
            </a:br>
            <a:r>
              <a:rPr sz="1100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DG.JRC</a:t>
            </a:r>
          </a:p>
          <a:p>
            <a:pPr marL="160421" indent="-160421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rPr sz="1100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Digital Economy </a:t>
            </a:r>
          </a:p>
          <a:p>
            <a:pPr marL="160421" indent="-160421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rPr sz="1100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Cyber and Digital Citizen’s Security</a:t>
            </a:r>
          </a:p>
          <a:p>
            <a:pPr marL="160421" indent="-160421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r>
              <a:rPr sz="1100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Human Capital and Employment</a:t>
            </a:r>
            <a:endParaRPr lang="en-GB" sz="1100" dirty="0">
              <a:solidFill>
                <a:schemeClr val="bg1"/>
              </a:solidFill>
              <a:latin typeface="EC Square Sans Pro Light" panose="020B0506000000020004" pitchFamily="34" charset="0"/>
            </a:endParaRPr>
          </a:p>
          <a:p>
            <a:pPr marL="160421" indent="-160421">
              <a:buSzPct val="100000"/>
              <a:buChar char="•"/>
              <a:defRPr sz="1600">
                <a:solidFill>
                  <a:srgbClr val="FFFFFF"/>
                </a:solidFill>
              </a:defRPr>
            </a:pPr>
            <a:endParaRPr sz="8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7128016" y="3421811"/>
            <a:ext cx="1727200" cy="3915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i="1" dirty="0" smtClean="0">
                <a:solidFill>
                  <a:schemeClr val="bg1"/>
                </a:solidFill>
              </a:rPr>
              <a:t>2021-2023</a:t>
            </a:r>
          </a:p>
        </p:txBody>
      </p:sp>
    </p:spTree>
    <p:extLst>
      <p:ext uri="{BB962C8B-B14F-4D97-AF65-F5344CB8AC3E}">
        <p14:creationId xmlns:p14="http://schemas.microsoft.com/office/powerpoint/2010/main" val="68581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>
            <a:spLocks noGrp="1"/>
          </p:cNvSpPr>
          <p:nvPr>
            <p:ph type="sldNum" idx="4294967295"/>
          </p:nvPr>
        </p:nvSpPr>
        <p:spPr>
          <a:xfrm>
            <a:off x="0" y="5684838"/>
            <a:ext cx="138113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A6A6A6"/>
              </a:buClr>
              <a:buSzPts val="1200"/>
            </a:pPr>
            <a:fld id="{00000000-1234-1234-1234-123412341234}" type="slidenum">
              <a:rPr lang="en-GB" sz="9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A6A6A6"/>
                </a:buClr>
                <a:buSzPts val="1200"/>
              </a:pPr>
              <a:t>11</a:t>
            </a:fld>
            <a:endParaRPr sz="900">
              <a:solidFill>
                <a:srgbClr val="A6A6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9"/>
          <p:cNvSpPr txBox="1">
            <a:spLocks noGrp="1"/>
          </p:cNvSpPr>
          <p:nvPr>
            <p:ph type="title" idx="4294967295"/>
          </p:nvPr>
        </p:nvSpPr>
        <p:spPr>
          <a:xfrm>
            <a:off x="537131" y="523314"/>
            <a:ext cx="7818438" cy="47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C000"/>
              </a:buClr>
              <a:buSzPts val="4000"/>
            </a:pPr>
            <a:r>
              <a:rPr lang="en-GB" sz="4125" dirty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  <a:sym typeface="Arial"/>
              </a:rPr>
              <a:t>A triangulation of perspectives</a:t>
            </a:r>
            <a:endParaRPr sz="4125" dirty="0">
              <a:solidFill>
                <a:schemeClr val="bg1"/>
              </a:solidFill>
              <a:latin typeface="EC Square Sans Pro Light" panose="020B0506000000020004" pitchFamily="34" charset="0"/>
              <a:ea typeface="+mn-ea"/>
              <a:cs typeface="+mn-cs"/>
            </a:endParaRPr>
          </a:p>
        </p:txBody>
      </p:sp>
      <p:pic>
        <p:nvPicPr>
          <p:cNvPr id="176" name="Google Shape;176;p9" descr="Picture 4"/>
          <p:cNvPicPr preferRelativeResize="0"/>
          <p:nvPr/>
        </p:nvPicPr>
        <p:blipFill rotWithShape="1">
          <a:blip r:embed="rId3">
            <a:alphaModFix/>
          </a:blip>
          <a:srcRect r="9240" b="688"/>
          <a:stretch/>
        </p:blipFill>
        <p:spPr>
          <a:xfrm>
            <a:off x="4727887" y="3903786"/>
            <a:ext cx="3883538" cy="196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9" descr="Picture 5"/>
          <p:cNvPicPr preferRelativeResize="0"/>
          <p:nvPr/>
        </p:nvPicPr>
        <p:blipFill rotWithShape="1">
          <a:blip r:embed="rId4">
            <a:alphaModFix/>
          </a:blip>
          <a:srcRect r="6583"/>
          <a:stretch/>
        </p:blipFill>
        <p:spPr>
          <a:xfrm>
            <a:off x="443196" y="3903786"/>
            <a:ext cx="3979608" cy="196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9" descr="Picture 6"/>
          <p:cNvPicPr preferRelativeResize="0"/>
          <p:nvPr/>
        </p:nvPicPr>
        <p:blipFill rotWithShape="1">
          <a:blip r:embed="rId5">
            <a:alphaModFix/>
          </a:blip>
          <a:srcRect r="1993"/>
          <a:stretch/>
        </p:blipFill>
        <p:spPr>
          <a:xfrm>
            <a:off x="2421113" y="1456893"/>
            <a:ext cx="4289888" cy="211411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9"/>
          <p:cNvSpPr/>
          <p:nvPr/>
        </p:nvSpPr>
        <p:spPr>
          <a:xfrm>
            <a:off x="4244288" y="3348036"/>
            <a:ext cx="655425" cy="55575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12700" cap="flat" cmpd="sng">
            <a:solidFill>
              <a:srgbClr val="4D94B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algn="ctr"/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2794219" y="5588272"/>
            <a:ext cx="1190700" cy="1026675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6">
              <a:alphaModFix/>
            </a:blip>
            <a:stretch>
              <a:fillRect/>
            </a:stretch>
          </a:blipFill>
          <a:ln w="12700" cap="flat" cmpd="sng">
            <a:solidFill>
              <a:srgbClr val="69CBF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181" name="Google Shape;181;p9"/>
          <p:cNvSpPr/>
          <p:nvPr/>
        </p:nvSpPr>
        <p:spPr>
          <a:xfrm>
            <a:off x="1494541" y="1743794"/>
            <a:ext cx="1190700" cy="1026675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7">
              <a:alphaModFix/>
            </a:blip>
            <a:stretch>
              <a:fillRect/>
            </a:stretch>
          </a:blipFill>
          <a:ln w="12700" cap="flat" cmpd="sng">
            <a:solidFill>
              <a:srgbClr val="69CBF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182" name="Google Shape;182;p9"/>
          <p:cNvSpPr/>
          <p:nvPr/>
        </p:nvSpPr>
        <p:spPr>
          <a:xfrm>
            <a:off x="7592550" y="3057674"/>
            <a:ext cx="1190700" cy="1026675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8">
              <a:alphaModFix/>
            </a:blip>
            <a:stretch>
              <a:fillRect/>
            </a:stretch>
          </a:blipFill>
          <a:ln w="12700" cap="flat" cmpd="sng">
            <a:solidFill>
              <a:srgbClr val="69CBF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pic>
        <p:nvPicPr>
          <p:cNvPr id="183" name="Google Shape;183;p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61063" y="1452944"/>
            <a:ext cx="3366450" cy="2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3196" y="3903786"/>
            <a:ext cx="2257088" cy="29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9"/>
          <p:cNvSpPr/>
          <p:nvPr/>
        </p:nvSpPr>
        <p:spPr>
          <a:xfrm>
            <a:off x="2640130" y="3903786"/>
            <a:ext cx="655425" cy="2909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63747" y="207629"/>
            <a:ext cx="835224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2"/>
          </p:nvPr>
        </p:nvSpPr>
        <p:spPr>
          <a:xfrm>
            <a:off x="4646129" y="1434512"/>
            <a:ext cx="3945731" cy="484475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600" i="1" dirty="0"/>
              <a:t>We recommend: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tx2"/>
                </a:solidFill>
              </a:rPr>
              <a:t>Multistakeholder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collaboration and Children’s </a:t>
            </a:r>
            <a:r>
              <a:rPr lang="en-US" sz="1600" dirty="0">
                <a:solidFill>
                  <a:schemeClr val="tx2"/>
                </a:solidFill>
              </a:rPr>
              <a:t>participation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2"/>
                </a:solidFill>
              </a:rPr>
              <a:t>Anticipation, evaluation and monitoring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2"/>
                </a:solidFill>
              </a:rPr>
              <a:t>Balancing </a:t>
            </a:r>
            <a:r>
              <a:rPr lang="en-US" sz="1600" dirty="0" smtClean="0">
                <a:solidFill>
                  <a:schemeClr val="tx2"/>
                </a:solidFill>
              </a:rPr>
              <a:t>conflicting rights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2"/>
                </a:solidFill>
              </a:rPr>
              <a:t>AI minimization, valuable purposes and sustainability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2"/>
                </a:solidFill>
              </a:rPr>
              <a:t>Inclusion and non-discrimination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2"/>
                </a:solidFill>
              </a:rPr>
              <a:t>Privacy and data protection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0"/>
          </p:nvPr>
        </p:nvSpPr>
        <p:spPr>
          <a:xfrm>
            <a:off x="556344" y="1434512"/>
            <a:ext cx="3929091" cy="484475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sz="1600" i="1" dirty="0" smtClean="0"/>
              <a:t> Through the triangulation of perspectives, we </a:t>
            </a:r>
            <a:r>
              <a:rPr lang="en-GB" sz="1600" i="1" dirty="0"/>
              <a:t>observed</a:t>
            </a:r>
            <a:r>
              <a:rPr lang="en-GB" sz="1600" i="1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chemeClr val="tx2"/>
                </a:solidFill>
              </a:rPr>
              <a:t>Different actors </a:t>
            </a:r>
            <a:r>
              <a:rPr lang="en-GB" sz="1600" dirty="0" smtClean="0"/>
              <a:t>have </a:t>
            </a:r>
            <a:r>
              <a:rPr lang="en-GB" sz="1600" dirty="0" smtClean="0">
                <a:solidFill>
                  <a:schemeClr val="tx2"/>
                </a:solidFill>
              </a:rPr>
              <a:t>different agendas</a:t>
            </a:r>
            <a:r>
              <a:rPr lang="en-GB" sz="16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chemeClr val="tx2"/>
                </a:solidFill>
              </a:rPr>
              <a:t>Knowledge gaps </a:t>
            </a:r>
            <a:r>
              <a:rPr lang="en-GB" sz="1600" dirty="0" smtClean="0"/>
              <a:t>on children cognition and social-emotional capacities, development and play.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 smtClean="0"/>
              <a:t>Young people ask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transparency</a:t>
            </a:r>
            <a:r>
              <a:rPr lang="en-US" sz="1600" dirty="0">
                <a:solidFill>
                  <a:schemeClr val="tx2"/>
                </a:solidFill>
              </a:rPr>
              <a:t>, explicability, communication and </a:t>
            </a:r>
            <a:r>
              <a:rPr lang="en-US" sz="1600" dirty="0" smtClean="0">
                <a:solidFill>
                  <a:schemeClr val="tx2"/>
                </a:solidFill>
              </a:rPr>
              <a:t>accountability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More protective rules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Knowledge and skills</a:t>
            </a:r>
            <a:endParaRPr lang="en-US" sz="16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1600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sz="1600" i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endParaRPr lang="it-IT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714376" y="147918"/>
            <a:ext cx="7542118" cy="1277469"/>
          </a:xfrm>
        </p:spPr>
        <p:txBody>
          <a:bodyPr/>
          <a:lstStyle/>
          <a:p>
            <a:r>
              <a:rPr lang="en-US" sz="2625" dirty="0" err="1"/>
              <a:t>AIRoC</a:t>
            </a:r>
            <a:r>
              <a:rPr lang="en-US" sz="2625" dirty="0"/>
              <a:t/>
            </a:r>
            <a:br>
              <a:rPr lang="en-US" sz="2625" dirty="0"/>
            </a:br>
            <a:r>
              <a:rPr lang="en-US" sz="2625" dirty="0"/>
              <a:t>Artificial Intelligence and Children's Rights</a:t>
            </a:r>
            <a:br>
              <a:rPr lang="en-US" sz="2625" dirty="0"/>
            </a:br>
            <a:endParaRPr lang="en-GB" sz="2625" dirty="0"/>
          </a:p>
        </p:txBody>
      </p:sp>
      <p:sp>
        <p:nvSpPr>
          <p:cNvPr id="7" name="Oval 6"/>
          <p:cNvSpPr/>
          <p:nvPr/>
        </p:nvSpPr>
        <p:spPr>
          <a:xfrm>
            <a:off x="8099898" y="583486"/>
            <a:ext cx="830093" cy="796505"/>
          </a:xfrm>
          <a:prstGeom prst="ellipse">
            <a:avLst/>
          </a:prstGeom>
          <a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61534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568651" y="1115740"/>
            <a:ext cx="3962399" cy="41233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z="4125" i="1" dirty="0" smtClean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  <a:t>CSAE - Child Sexual Abuse and Exploitation</a:t>
            </a:r>
            <a:br>
              <a:rPr lang="en-GB" sz="4125" i="1" dirty="0" smtClean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</a:br>
            <a:r>
              <a:rPr lang="en-GB" sz="4125" i="1" dirty="0" smtClean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  <a:t/>
            </a:r>
            <a:br>
              <a:rPr lang="en-GB" sz="4125" i="1" dirty="0" smtClean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</a:br>
            <a:r>
              <a:rPr lang="en-GB" sz="4125" dirty="0" smtClean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  <a:t>Help Seeker and Perpetrator Prevention</a:t>
            </a:r>
            <a:endParaRPr lang="en-GB" sz="4125" dirty="0">
              <a:solidFill>
                <a:schemeClr val="bg1"/>
              </a:solidFill>
              <a:latin typeface="EC Square Sans Pro Light" panose="020B0506000000020004" pitchFamily="34" charset="0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8792" y="580845"/>
            <a:ext cx="619718" cy="58588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924" y="4027415"/>
            <a:ext cx="4796287" cy="2698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722306504"/>
              </p:ext>
            </p:extLst>
          </p:nvPr>
        </p:nvGraphicFramePr>
        <p:xfrm>
          <a:off x="5450509" y="873787"/>
          <a:ext cx="2888359" cy="2741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 Placeholder 3"/>
          <p:cNvSpPr txBox="1">
            <a:spLocks/>
          </p:cNvSpPr>
          <p:nvPr/>
        </p:nvSpPr>
        <p:spPr>
          <a:xfrm>
            <a:off x="7181011" y="3615317"/>
            <a:ext cx="1727200" cy="3915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i="1" dirty="0" smtClean="0">
                <a:solidFill>
                  <a:schemeClr val="bg1"/>
                </a:solidFill>
              </a:rPr>
              <a:t>2017-2023</a:t>
            </a:r>
          </a:p>
        </p:txBody>
      </p:sp>
    </p:spTree>
    <p:extLst>
      <p:ext uri="{BB962C8B-B14F-4D97-AF65-F5344CB8AC3E}">
        <p14:creationId xmlns:p14="http://schemas.microsoft.com/office/powerpoint/2010/main" val="13978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2"/>
          </p:nvPr>
        </p:nvSpPr>
        <p:spPr>
          <a:xfrm>
            <a:off x="4646129" y="1434512"/>
            <a:ext cx="3945731" cy="484475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600" i="1" dirty="0"/>
              <a:t>We recommend</a:t>
            </a:r>
            <a:r>
              <a:rPr lang="en-US" sz="1600" i="1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Digital competences to </a:t>
            </a:r>
            <a:r>
              <a:rPr lang="en-US" sz="1600" dirty="0" err="1">
                <a:solidFill>
                  <a:schemeClr val="tx2"/>
                </a:solidFill>
              </a:rPr>
              <a:t>recognise</a:t>
            </a:r>
            <a:r>
              <a:rPr lang="en-US" sz="1600" dirty="0">
                <a:solidFill>
                  <a:schemeClr val="tx2"/>
                </a:solidFill>
              </a:rPr>
              <a:t> online risks</a:t>
            </a:r>
            <a:r>
              <a:rPr lang="en-US" sz="1600" dirty="0"/>
              <a:t> related to </a:t>
            </a:r>
            <a:r>
              <a:rPr lang="en-US" sz="1600" dirty="0">
                <a:solidFill>
                  <a:schemeClr val="tx2"/>
                </a:solidFill>
              </a:rPr>
              <a:t>sensitive issues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Raise youngsters’ </a:t>
            </a:r>
            <a:r>
              <a:rPr lang="en-US" sz="1600" dirty="0">
                <a:solidFill>
                  <a:schemeClr val="tx2"/>
                </a:solidFill>
              </a:rPr>
              <a:t>awareness </a:t>
            </a:r>
            <a:r>
              <a:rPr lang="en-US" sz="1600" dirty="0"/>
              <a:t>on</a:t>
            </a:r>
            <a:r>
              <a:rPr lang="en-US" sz="1600" dirty="0">
                <a:solidFill>
                  <a:schemeClr val="tx2"/>
                </a:solidFill>
              </a:rPr>
              <a:t> gender roles </a:t>
            </a:r>
            <a:r>
              <a:rPr lang="en-US" sz="1600" dirty="0"/>
              <a:t>and</a:t>
            </a:r>
            <a:r>
              <a:rPr lang="en-US" sz="1600" dirty="0">
                <a:solidFill>
                  <a:schemeClr val="tx2"/>
                </a:solidFill>
              </a:rPr>
              <a:t> stereotypes, consent, </a:t>
            </a:r>
            <a:r>
              <a:rPr lang="en-US" sz="1600" dirty="0"/>
              <a:t>and the implications of </a:t>
            </a:r>
            <a:r>
              <a:rPr lang="en-US" sz="1600" dirty="0">
                <a:solidFill>
                  <a:schemeClr val="tx2"/>
                </a:solidFill>
              </a:rPr>
              <a:t>pornography on intimate </a:t>
            </a:r>
            <a:r>
              <a:rPr lang="en-US" sz="1600" dirty="0" smtClean="0">
                <a:solidFill>
                  <a:schemeClr val="tx2"/>
                </a:solidFill>
              </a:rPr>
              <a:t>relationship</a:t>
            </a:r>
            <a:endParaRPr lang="en-US" sz="16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2"/>
                </a:solidFill>
              </a:rPr>
              <a:t>Holistic </a:t>
            </a:r>
            <a:r>
              <a:rPr lang="en-US" sz="1600" dirty="0">
                <a:solidFill>
                  <a:schemeClr val="tx2"/>
                </a:solidFill>
              </a:rPr>
              <a:t>prevention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2"/>
                </a:solidFill>
              </a:rPr>
              <a:t>Awareness of prevention initiatives and </a:t>
            </a:r>
            <a:r>
              <a:rPr lang="en-US" sz="1600" dirty="0" err="1" smtClean="0">
                <a:solidFill>
                  <a:schemeClr val="tx2"/>
                </a:solidFill>
              </a:rPr>
              <a:t>programmes</a:t>
            </a:r>
            <a:r>
              <a:rPr lang="en-US" sz="1600" dirty="0" smtClean="0">
                <a:solidFill>
                  <a:schemeClr val="tx2"/>
                </a:solidFill>
              </a:rPr>
              <a:t> for juveniles and minors seeking for help </a:t>
            </a:r>
            <a:endParaRPr lang="en-US" sz="1600" i="1" dirty="0"/>
          </a:p>
          <a:p>
            <a:endParaRPr lang="en-US" sz="1600" i="1" dirty="0"/>
          </a:p>
        </p:txBody>
      </p:sp>
      <p:sp>
        <p:nvSpPr>
          <p:cNvPr id="4" name="Segnaposto contenuto 3"/>
          <p:cNvSpPr>
            <a:spLocks noGrp="1"/>
          </p:cNvSpPr>
          <p:nvPr>
            <p:ph idx="10"/>
          </p:nvPr>
        </p:nvSpPr>
        <p:spPr>
          <a:xfrm>
            <a:off x="556344" y="1434512"/>
            <a:ext cx="3929091" cy="484475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sz="1600" i="1" dirty="0" smtClean="0"/>
              <a:t>We </a:t>
            </a:r>
            <a:r>
              <a:rPr lang="en-GB" sz="1600" i="1" dirty="0"/>
              <a:t>observed</a:t>
            </a:r>
            <a:r>
              <a:rPr lang="en-GB" sz="1600" i="1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chemeClr val="tx2"/>
                </a:solidFill>
              </a:rPr>
              <a:t>Increase of Child Sexual Abuse and Exploitation crimes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2"/>
                </a:solidFill>
              </a:rPr>
              <a:t>Social conditioning </a:t>
            </a:r>
            <a:r>
              <a:rPr lang="en-US" sz="1600" dirty="0"/>
              <a:t>of boys and girls during formative years affects gender related roles and </a:t>
            </a:r>
            <a:r>
              <a:rPr lang="en-US" sz="1600" dirty="0" err="1"/>
              <a:t>behaviour</a:t>
            </a:r>
            <a:r>
              <a:rPr lang="en-US" sz="1600" dirty="0"/>
              <a:t>, which can have an impact </a:t>
            </a:r>
            <a:r>
              <a:rPr lang="en-US" sz="1600" dirty="0">
                <a:solidFill>
                  <a:schemeClr val="tx2"/>
                </a:solidFill>
              </a:rPr>
              <a:t>on patterns of violence and </a:t>
            </a:r>
            <a:r>
              <a:rPr lang="en-US" sz="1600" dirty="0" err="1">
                <a:solidFill>
                  <a:schemeClr val="tx2"/>
                </a:solidFill>
              </a:rPr>
              <a:t>victimisation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/>
              <a:t>that carry on to their later </a:t>
            </a:r>
            <a:r>
              <a:rPr lang="en-US" sz="1600" dirty="0" smtClean="0"/>
              <a:t>lives</a:t>
            </a:r>
            <a:endParaRPr lang="en-GB" sz="16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chemeClr val="tx2"/>
                </a:solidFill>
              </a:rPr>
              <a:t>First </a:t>
            </a:r>
            <a:r>
              <a:rPr lang="en-GB" sz="1600" dirty="0">
                <a:solidFill>
                  <a:schemeClr val="tx2"/>
                </a:solidFill>
              </a:rPr>
              <a:t>exposure </a:t>
            </a:r>
            <a:r>
              <a:rPr lang="en-GB" sz="1600" dirty="0"/>
              <a:t>to child sexual abuse </a:t>
            </a:r>
            <a:r>
              <a:rPr lang="en-GB" sz="1600" dirty="0" smtClean="0"/>
              <a:t>material </a:t>
            </a:r>
            <a:r>
              <a:rPr lang="en-GB" sz="1600" dirty="0" smtClean="0">
                <a:solidFill>
                  <a:schemeClr val="tx2"/>
                </a:solidFill>
              </a:rPr>
              <a:t>CSAM</a:t>
            </a:r>
            <a:r>
              <a:rPr lang="en-GB" sz="1600" dirty="0" smtClean="0"/>
              <a:t> </a:t>
            </a:r>
            <a:r>
              <a:rPr lang="en-GB" sz="1600" dirty="0">
                <a:solidFill>
                  <a:schemeClr val="tx2"/>
                </a:solidFill>
              </a:rPr>
              <a:t>under the age of 18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600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sz="1600" i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endParaRPr lang="it-IT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714376" y="147918"/>
            <a:ext cx="7542118" cy="1277469"/>
          </a:xfrm>
        </p:spPr>
        <p:txBody>
          <a:bodyPr/>
          <a:lstStyle/>
          <a:p>
            <a:r>
              <a:rPr lang="en-US" sz="2625" dirty="0"/>
              <a:t/>
            </a:r>
            <a:br>
              <a:rPr lang="en-US" sz="2625" dirty="0"/>
            </a:br>
            <a:endParaRPr lang="en-GB" sz="2625" dirty="0"/>
          </a:p>
        </p:txBody>
      </p:sp>
      <p:sp>
        <p:nvSpPr>
          <p:cNvPr id="3" name="Rectangle 2"/>
          <p:cNvSpPr/>
          <p:nvPr/>
        </p:nvSpPr>
        <p:spPr>
          <a:xfrm>
            <a:off x="842512" y="138793"/>
            <a:ext cx="7574675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25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CSAE - Child Sexual Abuse and Exploitation</a:t>
            </a:r>
            <a:br>
              <a:rPr lang="en-US" sz="2625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625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625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Help Seeker and Perpetrator 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Prevention Initiatives</a:t>
            </a:r>
            <a:endParaRPr lang="en-GB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316" y="341062"/>
            <a:ext cx="634039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0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8B3FB-AD85-C482-71BC-112D0DAC2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9" y="1092337"/>
            <a:ext cx="7515726" cy="1240348"/>
          </a:xfrm>
        </p:spPr>
        <p:txBody>
          <a:bodyPr/>
          <a:lstStyle/>
          <a:p>
            <a:r>
              <a:rPr lang="en-AR" dirty="0"/>
              <a:t>Thank </a:t>
            </a:r>
            <a:r>
              <a:rPr lang="en-AR" dirty="0" smtClean="0"/>
              <a:t>you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/>
              <a:t>Please feel free to reach me </a:t>
            </a:r>
            <a:r>
              <a:rPr lang="en-GB" sz="2400" dirty="0" smtClean="0"/>
              <a:t>at: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Rosanna.Di-Gioia@ec.europa.eu</a:t>
            </a:r>
            <a:endParaRPr lang="en-AR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446412-3EE3-B43F-0F13-AED216D03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769" y="5417574"/>
            <a:ext cx="7502769" cy="1043898"/>
          </a:xfrm>
          <a:prstGeom prst="rect">
            <a:avLst/>
          </a:prstGeom>
        </p:spPr>
        <p:txBody>
          <a:bodyPr wrap="square" anchor="b" anchorCtr="0"/>
          <a:lstStyle/>
          <a:p>
            <a:r>
              <a:rPr lang="en-GB" sz="1050" b="1" dirty="0"/>
              <a:t>© European Union </a:t>
            </a:r>
            <a:r>
              <a:rPr lang="en-GB" sz="1050" b="1" dirty="0" smtClean="0"/>
              <a:t>2023</a:t>
            </a:r>
            <a:endParaRPr lang="en-GB" sz="1050" b="1" dirty="0"/>
          </a:p>
          <a:p>
            <a:r>
              <a:rPr lang="en-GB" sz="1050" dirty="0"/>
              <a:t>Unless otherwise noted the reuse of this presentation is authorised under the </a:t>
            </a:r>
            <a:r>
              <a:rPr lang="en-GB" sz="1050" dirty="0">
                <a:hlinkClick r:id="rId2"/>
              </a:rPr>
              <a:t>CC BY 4.0 </a:t>
            </a:r>
            <a:r>
              <a:rPr lang="en-GB" sz="1050" dirty="0"/>
              <a:t>license. For any use or reproduction of elements that are not owned by the EU, permission may need to be sought directly from the respective right holders</a:t>
            </a:r>
            <a:r>
              <a:rPr lang="en-GB" sz="1050" dirty="0" smtClean="0"/>
              <a:t>.</a:t>
            </a:r>
            <a:endParaRPr lang="en-GB"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65AC1A-F4CF-522D-0873-D829170222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239" y="5539992"/>
            <a:ext cx="1048335" cy="3580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393557"/>
            <a:ext cx="914400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50" kern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Play and learn Online safety &amp; Privacy with </a:t>
            </a:r>
            <a:r>
              <a:rPr lang="en-GB" sz="95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Happy </a:t>
            </a:r>
            <a:r>
              <a:rPr lang="en-GB" sz="950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Onlife</a:t>
            </a:r>
            <a:r>
              <a:rPr lang="en-GB" sz="9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50" kern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&amp;</a:t>
            </a:r>
            <a:r>
              <a:rPr lang="en-GB" sz="9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5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Cyber </a:t>
            </a:r>
            <a:r>
              <a:rPr lang="en-GB" sz="950" u="sng" dirty="0" err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Chronix</a:t>
            </a:r>
            <a:r>
              <a:rPr lang="en-GB" sz="95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950" u="sng" dirty="0" smtClean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950" u="sng" dirty="0" smtClean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950" kern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Young </a:t>
            </a:r>
            <a:r>
              <a:rPr lang="en-GB" sz="950" kern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children and digital </a:t>
            </a:r>
            <a:r>
              <a:rPr lang="en-GB" sz="950" kern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technology </a:t>
            </a:r>
            <a:r>
              <a:rPr lang="en-GB" sz="950" u="sng" dirty="0" smtClean="0">
                <a:solidFill>
                  <a:schemeClr val="hlin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hlinkClick r:id="rId6"/>
              </a:rPr>
              <a:t>https</a:t>
            </a:r>
            <a:r>
              <a:rPr lang="en-GB" sz="950" u="sng" dirty="0">
                <a:solidFill>
                  <a:schemeClr val="hlin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hlinkClick r:id="rId6"/>
              </a:rPr>
              <a:t>://</a:t>
            </a:r>
            <a:r>
              <a:rPr lang="en-GB" sz="950" u="sng" dirty="0" smtClean="0">
                <a:solidFill>
                  <a:schemeClr val="hlin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hlinkClick r:id="rId6"/>
              </a:rPr>
              <a:t>publications.jrc.ec.europa.eu/repository/handle/JRC110359</a:t>
            </a:r>
            <a:endParaRPr lang="en-GB" sz="950" u="sng" dirty="0" smtClean="0">
              <a:solidFill>
                <a:schemeClr val="hlink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endParaRPr lang="en-GB" sz="950" u="sng" dirty="0">
              <a:solidFill>
                <a:schemeClr val="hlink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950" kern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KiDiCoTi</a:t>
            </a:r>
            <a:r>
              <a:rPr lang="en-GB" sz="950" kern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study:</a:t>
            </a:r>
          </a:p>
          <a:p>
            <a:r>
              <a:rPr lang="en-GB" sz="950" u="sng" dirty="0" smtClean="0">
                <a:solidFill>
                  <a:schemeClr val="hlin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https</a:t>
            </a:r>
            <a:r>
              <a:rPr lang="en-GB" sz="950" u="sng" dirty="0">
                <a:solidFill>
                  <a:schemeClr val="hlin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://ec.europa.eu/jrc/en/publication/how-children-10-18-experienced-online-risks-during-covid-19-lockdown-spring-2020</a:t>
            </a:r>
            <a:r>
              <a:rPr lang="en-GB" sz="950" u="sng" dirty="0">
                <a:solidFill>
                  <a:schemeClr val="hlin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GB" sz="950" u="sng" dirty="0">
                <a:solidFill>
                  <a:schemeClr val="hlin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https://ec.europa.eu/jrc/en/publication/eur-scientific-and-technical-research-reports/how-families-handled-emergency-remote-schooling-during-covid-19-lockdown-spring-2020</a:t>
            </a:r>
          </a:p>
          <a:p>
            <a:pPr>
              <a:spcAft>
                <a:spcPts val="0"/>
              </a:spcAft>
            </a:pPr>
            <a:r>
              <a:rPr lang="en-GB" sz="950" u="sng" dirty="0">
                <a:solidFill>
                  <a:schemeClr val="hlin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hlinkClick r:id="rId8"/>
              </a:rPr>
              <a:t>https://</a:t>
            </a:r>
            <a:r>
              <a:rPr lang="en-GB" sz="950" u="sng" dirty="0" smtClean="0">
                <a:solidFill>
                  <a:schemeClr val="hlin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hlinkClick r:id="rId8"/>
              </a:rPr>
              <a:t>publications.jrc.ec.europa.eu/repository/handle/JRC125787</a:t>
            </a:r>
            <a:endParaRPr lang="en-GB" sz="950" u="sng" dirty="0" smtClean="0">
              <a:solidFill>
                <a:schemeClr val="hlink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950" u="sng" dirty="0">
                <a:solidFill>
                  <a:schemeClr val="hlin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https://www.t20italy.org/2021/08/25/digital-learning-for-every-child-closing-the-gaps-for-an-inclusive-and-prosperous-future/</a:t>
            </a:r>
            <a:endParaRPr lang="en-GB" sz="950" u="sng" dirty="0" smtClean="0">
              <a:solidFill>
                <a:schemeClr val="hlink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GB" sz="950" u="sng" dirty="0">
              <a:solidFill>
                <a:schemeClr val="hlink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lvl="0">
              <a:buClr>
                <a:srgbClr val="2B91C5"/>
              </a:buClr>
              <a:buSzPts val="1200"/>
            </a:pPr>
            <a:r>
              <a:rPr lang="en-US" sz="950" kern="1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Artificial </a:t>
            </a:r>
            <a:r>
              <a:rPr lang="en-US" sz="950" kern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Intelligence and the Rights of the Child</a:t>
            </a:r>
            <a:r>
              <a:rPr lang="en-US" sz="950" kern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en-US" sz="950" kern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Towards an Integrated Agenda for Research and Policy </a:t>
            </a:r>
            <a:r>
              <a:rPr lang="en-US" sz="950" u="sng" dirty="0">
                <a:solidFill>
                  <a:schemeClr val="hlin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9"/>
              </a:rPr>
              <a:t>https://publications.jrc.ec.europa.eu/repository/handle/JRC12756</a:t>
            </a:r>
            <a:r>
              <a:rPr lang="en-US" sz="950" i="1" u="sng" dirty="0">
                <a:solidFill>
                  <a:schemeClr val="hlin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9"/>
              </a:rPr>
              <a:t>4</a:t>
            </a:r>
            <a:endParaRPr lang="en-US" sz="950" i="1" dirty="0">
              <a:solidFill>
                <a:srgbClr val="7F7F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2B91C5"/>
              </a:buClr>
              <a:buSzPts val="1200"/>
            </a:pPr>
            <a:r>
              <a:rPr lang="en-US" sz="950" kern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Artificial Intelligence and the Rights of the Child - Young people’s views and perspectives </a:t>
            </a:r>
            <a:r>
              <a:rPr lang="en-US" sz="950" u="sng" dirty="0">
                <a:solidFill>
                  <a:schemeClr val="hlin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10"/>
              </a:rPr>
              <a:t>https://publications.jrc.ec.europa.eu/repository/handle/JRC129099</a:t>
            </a:r>
            <a:r>
              <a:rPr lang="en-US" sz="950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950" dirty="0" smtClean="0">
              <a:solidFill>
                <a:srgbClr val="7F7F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2B91C5"/>
              </a:buClr>
              <a:buSzPts val="1200"/>
            </a:pPr>
            <a:endParaRPr lang="en-US" sz="950" dirty="0" smtClean="0">
              <a:solidFill>
                <a:srgbClr val="7F7F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950" kern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Help seeker and Perpetrator Prevention Initiatives - Child Sexual Abuse and Exploitation </a:t>
            </a:r>
            <a:r>
              <a:rPr lang="en-GB" sz="950" u="sng" kern="18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1"/>
              </a:rPr>
              <a:t>https://</a:t>
            </a:r>
            <a:r>
              <a:rPr lang="en-GB" sz="950" u="sng" kern="1800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1"/>
              </a:rPr>
              <a:t>publications.jrc.ec.europa.eu/repository/handle/JRC131323</a:t>
            </a:r>
            <a:endParaRPr lang="en-GB" sz="95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Google Shape;407;p18"/>
          <p:cNvSpPr/>
          <p:nvPr/>
        </p:nvSpPr>
        <p:spPr>
          <a:xfrm>
            <a:off x="2982422" y="4105331"/>
            <a:ext cx="567360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100" kern="0" dirty="0">
              <a:solidFill>
                <a:srgbClr val="4D4D4D"/>
              </a:solidFill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100" kern="0" dirty="0">
              <a:solidFill>
                <a:srgbClr val="4D4D4D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151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5">
            <a:extLst>
              <a:ext uri="{FF2B5EF4-FFF2-40B4-BE49-F238E27FC236}">
                <a16:creationId xmlns:a16="http://schemas.microsoft.com/office/drawing/2014/main" id="{F0CE2CA7-2C48-63DE-E1C1-2B792192D478}"/>
              </a:ext>
            </a:extLst>
          </p:cNvPr>
          <p:cNvSpPr txBox="1"/>
          <p:nvPr/>
        </p:nvSpPr>
        <p:spPr>
          <a:xfrm>
            <a:off x="2136261" y="2601528"/>
            <a:ext cx="136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5"/>
              </a:buClr>
            </a:pPr>
            <a:r>
              <a:rPr lang="en-US" spc="113">
                <a:solidFill>
                  <a:schemeClr val="bg1"/>
                </a:solidFill>
                <a:latin typeface="EC Square Sans Pro Light" panose="020B0506000000020004" pitchFamily="34" charset="0"/>
              </a:rPr>
              <a:t>ANTICIPATE</a:t>
            </a:r>
            <a:endParaRPr lang="en-US" spc="113" dirty="0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  <p:sp>
        <p:nvSpPr>
          <p:cNvPr id="14" name="CuadroTexto 7">
            <a:extLst>
              <a:ext uri="{FF2B5EF4-FFF2-40B4-BE49-F238E27FC236}">
                <a16:creationId xmlns:a16="http://schemas.microsoft.com/office/drawing/2014/main" id="{9824AE06-CC27-5C26-4855-769824C6A3A9}"/>
              </a:ext>
            </a:extLst>
          </p:cNvPr>
          <p:cNvSpPr txBox="1"/>
          <p:nvPr/>
        </p:nvSpPr>
        <p:spPr>
          <a:xfrm>
            <a:off x="2136096" y="3575297"/>
            <a:ext cx="131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5"/>
              </a:buClr>
            </a:pPr>
            <a:r>
              <a:rPr lang="en-US" spc="113">
                <a:solidFill>
                  <a:schemeClr val="bg1"/>
                </a:solidFill>
                <a:latin typeface="EC Square Sans Pro Light" panose="020B0506000000020004" pitchFamily="34" charset="0"/>
              </a:rPr>
              <a:t>INTEGRATE</a:t>
            </a:r>
            <a:endParaRPr lang="en-US" spc="113" dirty="0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  <p:sp>
        <p:nvSpPr>
          <p:cNvPr id="16" name="CuadroTexto 12">
            <a:extLst>
              <a:ext uri="{FF2B5EF4-FFF2-40B4-BE49-F238E27FC236}">
                <a16:creationId xmlns:a16="http://schemas.microsoft.com/office/drawing/2014/main" id="{399B903D-FFCF-D161-5BDA-DC30D7128337}"/>
              </a:ext>
            </a:extLst>
          </p:cNvPr>
          <p:cNvSpPr txBox="1"/>
          <p:nvPr/>
        </p:nvSpPr>
        <p:spPr>
          <a:xfrm>
            <a:off x="2172196" y="4563605"/>
            <a:ext cx="94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/>
              </a:buClr>
            </a:pPr>
            <a:r>
              <a:rPr lang="en-US" spc="113">
                <a:solidFill>
                  <a:schemeClr val="bg1"/>
                </a:solidFill>
                <a:latin typeface="EC Square Sans Pro Light" panose="020B0506000000020004" pitchFamily="34" charset="0"/>
              </a:rPr>
              <a:t>IMPACT</a:t>
            </a:r>
            <a:endParaRPr lang="en-US" spc="113" dirty="0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  <p:pic>
        <p:nvPicPr>
          <p:cNvPr id="17" name="Imagen 15" descr="Icono&#10;&#10;Descripción generada automáticamente">
            <a:extLst>
              <a:ext uri="{FF2B5EF4-FFF2-40B4-BE49-F238E27FC236}">
                <a16:creationId xmlns:a16="http://schemas.microsoft.com/office/drawing/2014/main" id="{8AC2BE07-C0E1-3240-0AA0-6484065103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6" y="2226572"/>
            <a:ext cx="901220" cy="901220"/>
          </a:xfrm>
          <a:prstGeom prst="rect">
            <a:avLst/>
          </a:prstGeom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A6EDC58F-EAF5-DC69-80BD-87866A34A5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07" y="3297205"/>
            <a:ext cx="872414" cy="872414"/>
          </a:xfrm>
          <a:prstGeom prst="rect">
            <a:avLst/>
          </a:prstGeom>
        </p:spPr>
      </p:pic>
      <p:pic>
        <p:nvPicPr>
          <p:cNvPr id="19" name="Imagen 22" descr="Icono&#10;&#10;Descripción generada automáticamente">
            <a:extLst>
              <a:ext uri="{FF2B5EF4-FFF2-40B4-BE49-F238E27FC236}">
                <a16:creationId xmlns:a16="http://schemas.microsoft.com/office/drawing/2014/main" id="{FD8F8EC3-ADFF-F388-50B5-90A8BB3935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4" y="4291891"/>
            <a:ext cx="901220" cy="901220"/>
          </a:xfrm>
          <a:prstGeom prst="rect">
            <a:avLst/>
          </a:prstGeom>
        </p:spPr>
      </p:pic>
      <p:sp>
        <p:nvSpPr>
          <p:cNvPr id="15" name="CuadroTexto 5">
            <a:extLst>
              <a:ext uri="{FF2B5EF4-FFF2-40B4-BE49-F238E27FC236}">
                <a16:creationId xmlns:a16="http://schemas.microsoft.com/office/drawing/2014/main" id="{F0CE2CA7-2C48-63DE-E1C1-2B792192D478}"/>
              </a:ext>
            </a:extLst>
          </p:cNvPr>
          <p:cNvSpPr txBox="1"/>
          <p:nvPr/>
        </p:nvSpPr>
        <p:spPr>
          <a:xfrm>
            <a:off x="595938" y="1281511"/>
            <a:ext cx="5093403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/>
              </a:buClr>
            </a:pPr>
            <a:r>
              <a:rPr lang="en-US" sz="4125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Science for policy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807586" y="2452785"/>
            <a:ext cx="3435999" cy="2519266"/>
          </a:xfrm>
          <a:prstGeom prst="roundRect">
            <a:avLst>
              <a:gd name="adj" fmla="val 16667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bg1"/>
              </a:solidFill>
            </a:endParaRPr>
          </a:p>
        </p:txBody>
      </p:sp>
      <p:sp>
        <p:nvSpPr>
          <p:cNvPr id="23" name="Title 2"/>
          <p:cNvSpPr txBox="1">
            <a:spLocks/>
          </p:cNvSpPr>
          <p:nvPr/>
        </p:nvSpPr>
        <p:spPr>
          <a:xfrm>
            <a:off x="5214560" y="2789530"/>
            <a:ext cx="771525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100" spc="38" dirty="0">
                <a:solidFill>
                  <a:srgbClr val="5E67AD"/>
                </a:solidFill>
              </a:rPr>
              <a:t>Our purpose</a:t>
            </a:r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5221559" y="3217844"/>
            <a:ext cx="3099014" cy="15513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50"/>
              </a:spcAft>
              <a:buNone/>
            </a:pPr>
            <a:r>
              <a:rPr lang="en-GB" sz="1425" spc="60" dirty="0">
                <a:solidFill>
                  <a:srgbClr val="5F5F5F"/>
                </a:solidFill>
                <a:ea typeface="MS PGothic" pitchFamily="34" charset="-128"/>
                <a:cs typeface="Arial"/>
              </a:rPr>
              <a:t>The Joint Research Centre provides independent, </a:t>
            </a:r>
            <a:br>
              <a:rPr lang="en-GB" sz="1425" spc="60" dirty="0">
                <a:solidFill>
                  <a:srgbClr val="5F5F5F"/>
                </a:solidFill>
                <a:ea typeface="MS PGothic" pitchFamily="34" charset="-128"/>
                <a:cs typeface="Arial"/>
              </a:rPr>
            </a:br>
            <a:r>
              <a:rPr lang="en-GB" sz="1425" spc="60" dirty="0">
                <a:solidFill>
                  <a:srgbClr val="5F5F5F"/>
                </a:solidFill>
                <a:ea typeface="MS PGothic" pitchFamily="34" charset="-128"/>
                <a:cs typeface="Arial"/>
              </a:rPr>
              <a:t>evidence-based knowledge</a:t>
            </a:r>
            <a:br>
              <a:rPr lang="en-GB" sz="1425" spc="60" dirty="0">
                <a:solidFill>
                  <a:srgbClr val="5F5F5F"/>
                </a:solidFill>
                <a:ea typeface="MS PGothic" pitchFamily="34" charset="-128"/>
                <a:cs typeface="Arial"/>
              </a:rPr>
            </a:br>
            <a:r>
              <a:rPr lang="en-GB" sz="1425" spc="60" dirty="0">
                <a:solidFill>
                  <a:srgbClr val="5F5F5F"/>
                </a:solidFill>
                <a:ea typeface="MS PGothic" pitchFamily="34" charset="-128"/>
                <a:cs typeface="Arial"/>
              </a:rPr>
              <a:t>and science, supporting </a:t>
            </a:r>
            <a:br>
              <a:rPr lang="en-GB" sz="1425" spc="60" dirty="0">
                <a:solidFill>
                  <a:srgbClr val="5F5F5F"/>
                </a:solidFill>
                <a:ea typeface="MS PGothic" pitchFamily="34" charset="-128"/>
                <a:cs typeface="Arial"/>
              </a:rPr>
            </a:br>
            <a:r>
              <a:rPr lang="en-GB" sz="1425" spc="60" dirty="0">
                <a:solidFill>
                  <a:srgbClr val="5F5F5F"/>
                </a:solidFill>
                <a:ea typeface="MS PGothic" pitchFamily="34" charset="-128"/>
                <a:cs typeface="Arial"/>
              </a:rPr>
              <a:t>EU policies to positively </a:t>
            </a:r>
            <a:br>
              <a:rPr lang="en-GB" sz="1425" spc="60" dirty="0">
                <a:solidFill>
                  <a:srgbClr val="5F5F5F"/>
                </a:solidFill>
                <a:ea typeface="MS PGothic" pitchFamily="34" charset="-128"/>
                <a:cs typeface="Arial"/>
              </a:rPr>
            </a:br>
            <a:r>
              <a:rPr lang="en-GB" sz="1425" spc="60" dirty="0">
                <a:solidFill>
                  <a:srgbClr val="5F5F5F"/>
                </a:solidFill>
                <a:ea typeface="MS PGothic" pitchFamily="34" charset="-128"/>
                <a:cs typeface="Arial"/>
              </a:rPr>
              <a:t>impact society.</a:t>
            </a:r>
            <a:endParaRPr lang="en-GB" sz="1425" spc="60" dirty="0">
              <a:solidFill>
                <a:srgbClr val="5F5F5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644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728041" y="157693"/>
            <a:ext cx="7892084" cy="166793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0"/>
              </a:spcBef>
              <a:buClr>
                <a:srgbClr val="034EA2"/>
              </a:buClr>
              <a:buSzPts val="3600"/>
            </a:pPr>
            <a:r>
              <a:rPr lang="en-GB" dirty="0" smtClean="0"/>
              <a:t>Cybersecurity for citizens</a:t>
            </a:r>
            <a:br>
              <a:rPr lang="en-GB" dirty="0" smtClean="0"/>
            </a:br>
            <a:r>
              <a:rPr lang="en-US" sz="1600" i="1" dirty="0">
                <a:solidFill>
                  <a:srgbClr val="034EA2"/>
                </a:solidFill>
                <a:ea typeface="+mn-ea"/>
                <a:cs typeface="+mn-cs"/>
              </a:rPr>
              <a:t>Studies coordinated by </a:t>
            </a:r>
            <a:br>
              <a:rPr lang="en-US" sz="1600" i="1" dirty="0">
                <a:solidFill>
                  <a:srgbClr val="034EA2"/>
                </a:solidFill>
                <a:ea typeface="+mn-ea"/>
                <a:cs typeface="+mn-cs"/>
              </a:rPr>
            </a:br>
            <a:r>
              <a:rPr lang="en-US" sz="1600" i="1" dirty="0">
                <a:solidFill>
                  <a:srgbClr val="034EA2"/>
                </a:solidFill>
                <a:ea typeface="+mn-ea"/>
                <a:cs typeface="+mn-cs"/>
              </a:rPr>
              <a:t>Rosanna Di Gioia and </a:t>
            </a:r>
            <a:r>
              <a:rPr lang="en-US" sz="1600" i="1" dirty="0" err="1">
                <a:solidFill>
                  <a:srgbClr val="034EA2"/>
                </a:solidFill>
                <a:ea typeface="+mn-ea"/>
                <a:cs typeface="+mn-cs"/>
              </a:rPr>
              <a:t>Stéphane</a:t>
            </a:r>
            <a:r>
              <a:rPr lang="en-US" sz="1600" i="1" dirty="0">
                <a:solidFill>
                  <a:srgbClr val="034EA2"/>
                </a:solidFill>
                <a:ea typeface="+mn-ea"/>
                <a:cs typeface="+mn-cs"/>
              </a:rPr>
              <a:t> Chaudron </a:t>
            </a:r>
            <a:r>
              <a:rPr lang="en-US" sz="1600" i="1" dirty="0" smtClean="0">
                <a:solidFill>
                  <a:srgbClr val="034EA2"/>
                </a:solidFill>
                <a:ea typeface="+mn-ea"/>
                <a:cs typeface="+mn-cs"/>
              </a:rPr>
              <a:t>in </a:t>
            </a:r>
            <a:r>
              <a:rPr lang="en-US" sz="1600" i="1" dirty="0">
                <a:solidFill>
                  <a:srgbClr val="034EA2"/>
                </a:solidFill>
                <a:ea typeface="+mn-ea"/>
                <a:cs typeface="+mn-cs"/>
              </a:rPr>
              <a:t>collaboration with:</a:t>
            </a:r>
            <a:br>
              <a:rPr lang="en-US" sz="1600" i="1" dirty="0">
                <a:solidFill>
                  <a:srgbClr val="034EA2"/>
                </a:solidFill>
                <a:ea typeface="+mn-ea"/>
                <a:cs typeface="+mn-cs"/>
              </a:rPr>
            </a:b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9114D81-3AA1-EC45-A908-4D70EA8682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843563"/>
              </p:ext>
            </p:extLst>
          </p:nvPr>
        </p:nvGraphicFramePr>
        <p:xfrm>
          <a:off x="549275" y="1825625"/>
          <a:ext cx="8070850" cy="417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59532" y="528183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  <a:sym typeface="Arial"/>
              </a:rPr>
              <a:t>2013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5905" y="528482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GB" dirty="0" smtClean="0">
                <a:solidFill>
                  <a:schemeClr val="tx2"/>
                </a:solidFill>
                <a:latin typeface="+mj-lt"/>
                <a:ea typeface="+mj-ea"/>
                <a:cs typeface="+mj-cs"/>
                <a:sym typeface="Arial"/>
              </a:rPr>
              <a:t>2023</a:t>
            </a:r>
            <a:endParaRPr lang="en-GB" dirty="0">
              <a:solidFill>
                <a:schemeClr val="tx2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8" name="Flowchart: Or 7"/>
          <p:cNvSpPr/>
          <p:nvPr/>
        </p:nvSpPr>
        <p:spPr>
          <a:xfrm>
            <a:off x="6809092" y="457201"/>
            <a:ext cx="1699908" cy="1207659"/>
          </a:xfrm>
          <a:prstGeom prst="flowChartOr">
            <a:avLst/>
          </a:prstGeom>
          <a:solidFill>
            <a:schemeClr val="tx2">
              <a:lumMod val="9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788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7333" y="331491"/>
            <a:ext cx="1537230" cy="109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607" y="1519922"/>
            <a:ext cx="3421812" cy="1885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607" y="3722472"/>
            <a:ext cx="3473570" cy="1880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401608" y="1017976"/>
            <a:ext cx="3962399" cy="2050450"/>
          </a:xfrm>
          <a:prstGeom prst="rect">
            <a:avLst/>
          </a:prstGeom>
        </p:spPr>
        <p:txBody>
          <a:bodyPr/>
          <a:lstStyle/>
          <a:p>
            <a:r>
              <a:rPr lang="en-US" sz="4125" i="1" dirty="0" smtClean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  <a:t>Happy </a:t>
            </a:r>
            <a:r>
              <a:rPr lang="en-US" sz="4125" i="1" dirty="0" err="1" smtClean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  <a:t>Onlife</a:t>
            </a:r>
            <a:r>
              <a:rPr lang="en-US" sz="4125" i="1" dirty="0" smtClean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  <a:t> and </a:t>
            </a:r>
            <a:r>
              <a:rPr lang="en-US" sz="4125" i="1" dirty="0" err="1" smtClean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  <a:t>CyberChronix</a:t>
            </a:r>
            <a:r>
              <a:rPr lang="en-US" sz="4125" dirty="0" smtClean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  <a:t/>
            </a:r>
            <a:br>
              <a:rPr lang="en-US" sz="4125" dirty="0" smtClean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</a:br>
            <a:r>
              <a:rPr lang="en-US" sz="4125" dirty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  <a:t/>
            </a:r>
            <a:br>
              <a:rPr lang="en-US" sz="4125" dirty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</a:br>
            <a:r>
              <a:rPr lang="en-US" dirty="0" smtClean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  <a:t>Child-friendly </a:t>
            </a:r>
            <a:r>
              <a:rPr lang="en-US" dirty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  <a:t>and creative tools such </a:t>
            </a:r>
            <a:r>
              <a:rPr lang="en-US" dirty="0" smtClean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  <a:t>as (video)games and storytelling </a:t>
            </a:r>
            <a:r>
              <a:rPr lang="en-US" dirty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  <a:t>for education and </a:t>
            </a:r>
            <a:br>
              <a:rPr lang="en-US" dirty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</a:br>
            <a:r>
              <a:rPr lang="en-US" dirty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  <a:t>awareness raising</a:t>
            </a:r>
            <a:endParaRPr lang="en-GB" dirty="0">
              <a:solidFill>
                <a:schemeClr val="bg1"/>
              </a:solidFill>
              <a:latin typeface="EC Square Sans Pro Light" panose="020B0506000000020004" pitchFamily="34" charset="0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5344" y="351550"/>
            <a:ext cx="675132" cy="666426"/>
          </a:xfrm>
          <a:prstGeom prst="ellipse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7052733" y="1017976"/>
            <a:ext cx="1727200" cy="3915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i="1" dirty="0" smtClean="0">
                <a:solidFill>
                  <a:schemeClr val="bg1"/>
                </a:solidFill>
              </a:rPr>
              <a:t>2015-2023</a:t>
            </a:r>
          </a:p>
        </p:txBody>
      </p:sp>
    </p:spTree>
    <p:extLst>
      <p:ext uri="{BB962C8B-B14F-4D97-AF65-F5344CB8AC3E}">
        <p14:creationId xmlns:p14="http://schemas.microsoft.com/office/powerpoint/2010/main" val="269335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2"/>
          </p:nvPr>
        </p:nvSpPr>
        <p:spPr>
          <a:xfrm>
            <a:off x="4659880" y="1825626"/>
            <a:ext cx="3945731" cy="430928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600" i="1" dirty="0"/>
              <a:t>We recommend: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/>
              <a:t>T</a:t>
            </a:r>
            <a:r>
              <a:rPr lang="en-US" sz="1600" dirty="0" smtClean="0"/>
              <a:t>here </a:t>
            </a:r>
            <a:r>
              <a:rPr lang="en-US" sz="1600" dirty="0"/>
              <a:t>is an urgent need for </a:t>
            </a:r>
            <a:r>
              <a:rPr lang="en-US" sz="1600" dirty="0" smtClean="0">
                <a:solidFill>
                  <a:schemeClr val="tx2"/>
                </a:solidFill>
              </a:rPr>
              <a:t>child-friendly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chemeClr val="tx2"/>
                </a:solidFill>
              </a:rPr>
              <a:t>ready-for-use resources for education </a:t>
            </a:r>
            <a:r>
              <a:rPr lang="en-US" sz="1600" dirty="0" smtClean="0"/>
              <a:t>in </a:t>
            </a:r>
            <a:r>
              <a:rPr lang="en-US" sz="1600" dirty="0"/>
              <a:t>cybersecurity</a:t>
            </a:r>
            <a:r>
              <a:rPr lang="en-US" sz="1600" dirty="0" smtClean="0"/>
              <a:t>, online safety, personal data protection, </a:t>
            </a:r>
            <a:r>
              <a:rPr lang="en-US" sz="1600" dirty="0" smtClean="0">
                <a:solidFill>
                  <a:schemeClr val="tx2"/>
                </a:solidFill>
              </a:rPr>
              <a:t>artificial intelligence</a:t>
            </a:r>
            <a:r>
              <a:rPr lang="en-US" sz="1600" dirty="0" smtClean="0"/>
              <a:t>, etc. to boost  digital </a:t>
            </a:r>
            <a:r>
              <a:rPr lang="en-US" sz="1600" dirty="0"/>
              <a:t>literacy and skill </a:t>
            </a:r>
            <a:r>
              <a:rPr lang="en-US" sz="1600" dirty="0" smtClean="0"/>
              <a:t>development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2"/>
                </a:solidFill>
              </a:rPr>
              <a:t>Edutainments</a:t>
            </a:r>
            <a:r>
              <a:rPr lang="en-US" sz="1600" dirty="0" smtClean="0"/>
              <a:t> as effective tools to promote</a:t>
            </a:r>
            <a:r>
              <a:rPr lang="en-US" sz="1600" dirty="0" smtClean="0">
                <a:solidFill>
                  <a:schemeClr val="tx2"/>
                </a:solidFill>
              </a:rPr>
              <a:t> dialogue </a:t>
            </a:r>
            <a:r>
              <a:rPr lang="en-US" sz="1600" dirty="0"/>
              <a:t>among</a:t>
            </a:r>
            <a:r>
              <a:rPr lang="en-US" sz="1600" dirty="0">
                <a:solidFill>
                  <a:schemeClr val="tx2"/>
                </a:solidFill>
              </a:rPr>
              <a:t> generations</a:t>
            </a:r>
            <a:endParaRPr lang="it-IT" sz="1600" dirty="0">
              <a:solidFill>
                <a:schemeClr val="tx2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0"/>
          </p:nvPr>
        </p:nvSpPr>
        <p:spPr>
          <a:xfrm>
            <a:off x="549275" y="1825625"/>
            <a:ext cx="3929091" cy="430928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sz="1600" i="1" dirty="0" smtClean="0"/>
              <a:t>Through participatory research, we </a:t>
            </a:r>
            <a:r>
              <a:rPr lang="en-GB" sz="1600" i="1" dirty="0"/>
              <a:t>observed:</a:t>
            </a:r>
          </a:p>
          <a:p>
            <a:pPr marL="342900">
              <a:buFont typeface="Wingdings" panose="05000000000000000000" pitchFamily="2" charset="2"/>
              <a:buChar char="Ø"/>
            </a:pPr>
            <a:r>
              <a:rPr lang="en-GB" sz="1600" dirty="0"/>
              <a:t>Children </a:t>
            </a:r>
            <a:r>
              <a:rPr lang="en-US" sz="1600" dirty="0">
                <a:solidFill>
                  <a:schemeClr val="tx2"/>
                </a:solidFill>
              </a:rPr>
              <a:t>lack reflective and critical thinking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as well as </a:t>
            </a:r>
            <a:r>
              <a:rPr lang="en-US" sz="1600" dirty="0">
                <a:solidFill>
                  <a:schemeClr val="tx2"/>
                </a:solidFill>
              </a:rPr>
              <a:t>awareness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about</a:t>
            </a:r>
            <a:r>
              <a:rPr lang="en-US" sz="1600" dirty="0">
                <a:solidFill>
                  <a:schemeClr val="tx2"/>
                </a:solidFill>
              </a:rPr>
              <a:t> opportunities and risks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such as cyber-bullying </a:t>
            </a:r>
            <a:r>
              <a:rPr lang="en-US" sz="1600" dirty="0" smtClean="0"/>
              <a:t>and exploitation</a:t>
            </a:r>
          </a:p>
          <a:p>
            <a:pPr marL="342900">
              <a:buFont typeface="Wingdings" panose="05000000000000000000" pitchFamily="2" charset="2"/>
              <a:buChar char="Ø"/>
            </a:pPr>
            <a:r>
              <a:rPr lang="en-US" sz="1600" dirty="0" smtClean="0"/>
              <a:t>Adults </a:t>
            </a:r>
            <a:r>
              <a:rPr lang="en-US" sz="1600" dirty="0"/>
              <a:t>seem to be poor active mediators and in </a:t>
            </a:r>
            <a:r>
              <a:rPr lang="en-US" sz="1600" dirty="0">
                <a:solidFill>
                  <a:schemeClr val="tx2"/>
                </a:solidFill>
              </a:rPr>
              <a:t>need themselves of practical tools of empowerment</a:t>
            </a:r>
            <a:r>
              <a:rPr lang="en-US" sz="1600" dirty="0" smtClean="0">
                <a:solidFill>
                  <a:schemeClr val="tx2"/>
                </a:solidFill>
              </a:rPr>
              <a:t>.</a:t>
            </a:r>
          </a:p>
          <a:p>
            <a:pPr marL="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2"/>
                </a:solidFill>
              </a:rPr>
              <a:t>Lack of dialogue on digital and online experiences </a:t>
            </a:r>
            <a:r>
              <a:rPr lang="en-US" sz="1600" dirty="0" smtClean="0"/>
              <a:t>among</a:t>
            </a:r>
            <a:r>
              <a:rPr lang="en-US" sz="1600" dirty="0" smtClean="0">
                <a:solidFill>
                  <a:schemeClr val="tx2"/>
                </a:solidFill>
              </a:rPr>
              <a:t> generations</a:t>
            </a:r>
            <a:endParaRPr lang="it-IT" sz="1600" dirty="0">
              <a:solidFill>
                <a:schemeClr val="tx2"/>
              </a:solidFill>
            </a:endParaRPr>
          </a:p>
          <a:p>
            <a:endParaRPr lang="it-IT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714149" y="515478"/>
            <a:ext cx="7891462" cy="782638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Child-friendly and creative tools such </a:t>
            </a:r>
            <a:r>
              <a:rPr lang="en-US" sz="2400" dirty="0" smtClean="0"/>
              <a:t>as games </a:t>
            </a:r>
            <a:r>
              <a:rPr lang="en-US" sz="2400" dirty="0"/>
              <a:t>and videogames for education and awareness raising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839" y="565391"/>
            <a:ext cx="688908" cy="682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"/>
          <p:cNvSpPr txBox="1"/>
          <p:nvPr/>
        </p:nvSpPr>
        <p:spPr>
          <a:xfrm>
            <a:off x="734128" y="1099598"/>
            <a:ext cx="4409377" cy="323886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4676" tIns="74676" rIns="74676" bIns="74676" numCol="1" spcCol="1270" anchor="t" anchorCtr="1">
            <a:noAutofit/>
          </a:bodyPr>
          <a:lstStyle/>
          <a:p>
            <a:pPr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4125" i="1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Y</a:t>
            </a:r>
            <a:r>
              <a:rPr lang="en-GB" sz="4125" i="1" dirty="0" smtClean="0">
                <a:solidFill>
                  <a:schemeClr val="bg1"/>
                </a:solidFill>
                <a:latin typeface="EC Square Sans Pro Light" panose="020B0506000000020004" pitchFamily="34" charset="0"/>
              </a:rPr>
              <a:t>oung children’s digital engagement</a:t>
            </a:r>
          </a:p>
          <a:p>
            <a:pPr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4125" i="1" dirty="0" smtClean="0">
              <a:solidFill>
                <a:schemeClr val="bg1"/>
              </a:solidFill>
              <a:latin typeface="EC Square Sans Pro Light" panose="020B0506000000020004" pitchFamily="34" charset="0"/>
            </a:endParaRPr>
          </a:p>
          <a:p>
            <a:pPr marL="0" lvl="1" defTabSz="36671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4125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U</a:t>
            </a:r>
            <a:r>
              <a:rPr lang="en-GB" sz="4125" dirty="0" smtClean="0">
                <a:solidFill>
                  <a:schemeClr val="bg1"/>
                </a:solidFill>
                <a:latin typeface="EC Square Sans Pro Light" panose="020B0506000000020004" pitchFamily="34" charset="0"/>
              </a:rPr>
              <a:t>nderstanding young children’s digital engagement (0-8)</a:t>
            </a:r>
            <a:endParaRPr lang="en-GB" sz="4125" dirty="0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54" b="5085"/>
          <a:stretch/>
        </p:blipFill>
        <p:spPr>
          <a:xfrm>
            <a:off x="5008900" y="3933645"/>
            <a:ext cx="3846316" cy="1909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81" y="315516"/>
            <a:ext cx="890093" cy="890093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7128016" y="3421811"/>
            <a:ext cx="1727200" cy="3915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i="1" dirty="0" smtClean="0">
                <a:solidFill>
                  <a:schemeClr val="bg1"/>
                </a:solidFill>
              </a:rPr>
              <a:t>2014-2018</a:t>
            </a:r>
          </a:p>
        </p:txBody>
      </p:sp>
    </p:spTree>
    <p:extLst>
      <p:ext uri="{BB962C8B-B14F-4D97-AF65-F5344CB8AC3E}">
        <p14:creationId xmlns:p14="http://schemas.microsoft.com/office/powerpoint/2010/main" val="275013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2"/>
          </p:nvPr>
        </p:nvSpPr>
        <p:spPr>
          <a:xfrm>
            <a:off x="4659880" y="1825626"/>
            <a:ext cx="3945731" cy="430928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600" i="1" dirty="0"/>
              <a:t>We recommend: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/>
              <a:t>Integration of Digital Technology and </a:t>
            </a:r>
            <a:r>
              <a:rPr lang="en-US" sz="1600" dirty="0">
                <a:solidFill>
                  <a:schemeClr val="tx2"/>
                </a:solidFill>
              </a:rPr>
              <a:t>Literacy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tx2"/>
                </a:solidFill>
              </a:rPr>
              <a:t>from early age </a:t>
            </a:r>
            <a:r>
              <a:rPr lang="en-US" sz="1600" dirty="0"/>
              <a:t>in </a:t>
            </a:r>
            <a:r>
              <a:rPr lang="en-US" sz="1600" dirty="0">
                <a:solidFill>
                  <a:schemeClr val="tx2"/>
                </a:solidFill>
              </a:rPr>
              <a:t>p</a:t>
            </a:r>
            <a:r>
              <a:rPr lang="en-US" sz="1600" dirty="0" smtClean="0">
                <a:solidFill>
                  <a:schemeClr val="tx2"/>
                </a:solidFill>
              </a:rPr>
              <a:t>re</a:t>
            </a:r>
            <a:r>
              <a:rPr lang="en-US" sz="1600" dirty="0" smtClean="0"/>
              <a:t>-</a:t>
            </a:r>
            <a:r>
              <a:rPr lang="en-US" sz="1600" dirty="0" smtClean="0">
                <a:solidFill>
                  <a:schemeClr val="tx2"/>
                </a:solidFill>
              </a:rPr>
              <a:t>schools and schools</a:t>
            </a:r>
            <a:r>
              <a:rPr lang="en-US" sz="1600" dirty="0" smtClean="0"/>
              <a:t> </a:t>
            </a:r>
            <a:r>
              <a:rPr lang="en-US" sz="1600" dirty="0"/>
              <a:t>but also in </a:t>
            </a:r>
            <a:r>
              <a:rPr lang="en-US" sz="1600" dirty="0" smtClean="0"/>
              <a:t>Libraries </a:t>
            </a:r>
            <a:r>
              <a:rPr lang="en-US" sz="1600" dirty="0"/>
              <a:t>and </a:t>
            </a:r>
            <a:r>
              <a:rPr lang="en-US" sz="1600" dirty="0" smtClean="0"/>
              <a:t>Museums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/>
              <a:t>F</a:t>
            </a:r>
            <a:r>
              <a:rPr lang="en-US" sz="1600" dirty="0" smtClean="0"/>
              <a:t>ostering </a:t>
            </a:r>
            <a:r>
              <a:rPr lang="en-US" sz="1600" dirty="0"/>
              <a:t>specific goals and </a:t>
            </a:r>
            <a:r>
              <a:rPr lang="en-US" sz="1600" dirty="0">
                <a:solidFill>
                  <a:schemeClr val="tx2"/>
                </a:solidFill>
              </a:rPr>
              <a:t>possibilities</a:t>
            </a:r>
            <a:r>
              <a:rPr lang="en-US" sz="1600" dirty="0"/>
              <a:t> offered by Digital technologies for </a:t>
            </a:r>
            <a:r>
              <a:rPr lang="en-US" sz="1600" dirty="0" smtClean="0"/>
              <a:t>learning </a:t>
            </a:r>
            <a:r>
              <a:rPr lang="en-US" sz="1600" dirty="0"/>
              <a:t>(</a:t>
            </a:r>
            <a:r>
              <a:rPr lang="en-US" sz="1600" dirty="0" err="1" smtClean="0"/>
              <a:t>IoT</a:t>
            </a:r>
            <a:r>
              <a:rPr lang="en-US" sz="1600" dirty="0" smtClean="0"/>
              <a:t>, social robotics, coding, etc.)</a:t>
            </a: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/>
              <a:t>E</a:t>
            </a:r>
            <a:r>
              <a:rPr lang="en-US" sz="1600" dirty="0" smtClean="0"/>
              <a:t>ncourage </a:t>
            </a:r>
            <a:r>
              <a:rPr lang="en-US" sz="1600" dirty="0">
                <a:solidFill>
                  <a:schemeClr val="tx2"/>
                </a:solidFill>
              </a:rPr>
              <a:t>highly positive digital content</a:t>
            </a:r>
            <a:r>
              <a:rPr lang="en-US" sz="16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0"/>
          </p:nvPr>
        </p:nvSpPr>
        <p:spPr>
          <a:xfrm>
            <a:off x="549275" y="1825625"/>
            <a:ext cx="3929091" cy="430928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sz="1600" i="1" dirty="0" smtClean="0"/>
              <a:t>Through cross-national and longitudinal study, we </a:t>
            </a:r>
            <a:r>
              <a:rPr lang="en-GB" sz="1600" i="1" dirty="0"/>
              <a:t>observed:</a:t>
            </a:r>
          </a:p>
          <a:p>
            <a:pPr marL="342900">
              <a:buFont typeface="Wingdings" panose="05000000000000000000" pitchFamily="2" charset="2"/>
              <a:buChar char="Ø"/>
            </a:pPr>
            <a:r>
              <a:rPr lang="en-US" sz="1600" dirty="0"/>
              <a:t>Young children usually have </a:t>
            </a:r>
            <a:r>
              <a:rPr lang="en-US" sz="1600" dirty="0">
                <a:solidFill>
                  <a:schemeClr val="tx2"/>
                </a:solidFill>
              </a:rPr>
              <a:t>their first experiences with digital technology in </a:t>
            </a:r>
            <a:r>
              <a:rPr lang="en-US" sz="1600" dirty="0" smtClean="0">
                <a:solidFill>
                  <a:schemeClr val="tx2"/>
                </a:solidFill>
              </a:rPr>
              <a:t>their </a:t>
            </a:r>
            <a:r>
              <a:rPr lang="en-US" sz="1600" dirty="0">
                <a:solidFill>
                  <a:schemeClr val="tx2"/>
                </a:solidFill>
              </a:rPr>
              <a:t>home</a:t>
            </a:r>
            <a:r>
              <a:rPr lang="en-US" sz="1600" dirty="0"/>
              <a:t>. Children are growing up in </a:t>
            </a:r>
            <a:r>
              <a:rPr lang="en-US" sz="1600" dirty="0">
                <a:solidFill>
                  <a:schemeClr val="tx2"/>
                </a:solidFill>
              </a:rPr>
              <a:t>media rich homes </a:t>
            </a:r>
            <a:r>
              <a:rPr lang="en-US" sz="1600" dirty="0"/>
              <a:t>and there is an increasing evidence that many are </a:t>
            </a:r>
            <a:r>
              <a:rPr lang="en-US" sz="1600" dirty="0">
                <a:solidFill>
                  <a:schemeClr val="tx2"/>
                </a:solidFill>
              </a:rPr>
              <a:t>at ease</a:t>
            </a:r>
            <a:r>
              <a:rPr lang="en-US" sz="1600" dirty="0"/>
              <a:t> with digital technologies from infancy, </a:t>
            </a:r>
            <a:r>
              <a:rPr lang="en-US" sz="1600" dirty="0">
                <a:solidFill>
                  <a:schemeClr val="tx2"/>
                </a:solidFill>
              </a:rPr>
              <a:t>even before learning to </a:t>
            </a:r>
            <a:r>
              <a:rPr lang="en-US" sz="1600" dirty="0" smtClean="0">
                <a:solidFill>
                  <a:schemeClr val="tx2"/>
                </a:solidFill>
              </a:rPr>
              <a:t>speak</a:t>
            </a:r>
          </a:p>
          <a:p>
            <a:pPr marL="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2"/>
                </a:solidFill>
              </a:rPr>
              <a:t>Preferred </a:t>
            </a:r>
            <a:r>
              <a:rPr lang="en-US" sz="1600" dirty="0" smtClean="0">
                <a:solidFill>
                  <a:schemeClr val="tx2"/>
                </a:solidFill>
              </a:rPr>
              <a:t>device </a:t>
            </a:r>
            <a:r>
              <a:rPr lang="en-US" sz="1600" dirty="0"/>
              <a:t>by children </a:t>
            </a:r>
            <a:r>
              <a:rPr lang="en-US" sz="1600" dirty="0">
                <a:solidFill>
                  <a:schemeClr val="tx2"/>
                </a:solidFill>
              </a:rPr>
              <a:t>aged </a:t>
            </a:r>
            <a:r>
              <a:rPr lang="en-US" sz="1600" dirty="0" smtClean="0">
                <a:solidFill>
                  <a:schemeClr val="tx2"/>
                </a:solidFill>
              </a:rPr>
              <a:t>0-8 </a:t>
            </a:r>
            <a:r>
              <a:rPr lang="en-US" sz="1600" dirty="0"/>
              <a:t>is </a:t>
            </a:r>
            <a:r>
              <a:rPr lang="en-US" sz="1600" dirty="0">
                <a:solidFill>
                  <a:schemeClr val="tx2"/>
                </a:solidFill>
              </a:rPr>
              <a:t>tablet</a:t>
            </a:r>
            <a:r>
              <a:rPr lang="en-US" sz="1600" dirty="0"/>
              <a:t> and they acquire digital skills by </a:t>
            </a:r>
            <a:r>
              <a:rPr lang="en-US" sz="1600" dirty="0">
                <a:solidFill>
                  <a:schemeClr val="tx2"/>
                </a:solidFill>
              </a:rPr>
              <a:t>mirroring parents and siblings</a:t>
            </a:r>
            <a:r>
              <a:rPr lang="en-US" sz="1600" dirty="0"/>
              <a:t>. </a:t>
            </a:r>
          </a:p>
          <a:p>
            <a:endParaRPr lang="it-IT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714149" y="515478"/>
            <a:ext cx="7891462" cy="782638"/>
          </a:xfrm>
          <a:prstGeom prst="rect">
            <a:avLst/>
          </a:prstGeom>
        </p:spPr>
        <p:txBody>
          <a:bodyPr/>
          <a:lstStyle/>
          <a:p>
            <a:pPr marL="342900"/>
            <a:r>
              <a:rPr lang="en-US" sz="2400" dirty="0"/>
              <a:t>Young Children 0-8 years old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716" y="672026"/>
            <a:ext cx="889845" cy="88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7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06655" y="776408"/>
            <a:ext cx="3866919" cy="3370022"/>
          </a:xfrm>
          <a:prstGeom prst="rect">
            <a:avLst/>
          </a:prstGeom>
        </p:spPr>
        <p:txBody>
          <a:bodyPr/>
          <a:lstStyle/>
          <a:p>
            <a:r>
              <a:rPr lang="en-US" sz="4125" i="1" dirty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  <a:t/>
            </a:r>
            <a:br>
              <a:rPr lang="en-US" sz="4125" i="1" dirty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</a:br>
            <a:r>
              <a:rPr lang="en-US" sz="4125" i="1" dirty="0" err="1" smtClean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  <a:t>KiDiCoTi</a:t>
            </a:r>
            <a:r>
              <a:rPr lang="en-US" sz="4125" i="1" dirty="0" smtClean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  <a:t/>
            </a:r>
            <a:br>
              <a:rPr lang="en-US" sz="4125" i="1" dirty="0" smtClean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</a:br>
            <a:r>
              <a:rPr lang="en-US" sz="4125" i="1" dirty="0" smtClean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  <a:t/>
            </a:r>
            <a:br>
              <a:rPr lang="en-US" sz="4125" i="1" dirty="0" smtClean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</a:br>
            <a:r>
              <a:rPr lang="en-US" sz="4125" dirty="0" smtClean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  <a:t>To p</a:t>
            </a:r>
            <a:r>
              <a:rPr lang="en-GB" sz="4125" dirty="0" err="1" smtClean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  <a:t>rovide</a:t>
            </a:r>
            <a:r>
              <a:rPr lang="en-GB" sz="4125" dirty="0" smtClean="0">
                <a:solidFill>
                  <a:schemeClr val="bg1"/>
                </a:solidFill>
                <a:latin typeface="EC Square Sans Pro Light" panose="020B0506000000020004" pitchFamily="34" charset="0"/>
                <a:ea typeface="+mn-ea"/>
                <a:cs typeface="+mn-cs"/>
              </a:rPr>
              <a:t> a renewed perspective for the future</a:t>
            </a:r>
            <a:r>
              <a:rPr lang="en-US" sz="2625" dirty="0"/>
              <a:t/>
            </a:r>
            <a:br>
              <a:rPr lang="en-US" sz="2625" dirty="0"/>
            </a:br>
            <a:endParaRPr lang="en-GB" sz="2625" dirty="0"/>
          </a:p>
        </p:txBody>
      </p:sp>
      <p:pic>
        <p:nvPicPr>
          <p:cNvPr id="7" name="Google Shape;125;p3"/>
          <p:cNvPicPr preferRelativeResize="0">
            <a:picLocks/>
          </p:cNvPicPr>
          <p:nvPr/>
        </p:nvPicPr>
        <p:blipFill rotWithShape="1">
          <a:blip r:embed="rId3"/>
          <a:srcRect/>
          <a:stretch/>
        </p:blipFill>
        <p:spPr>
          <a:xfrm>
            <a:off x="4152915" y="3996906"/>
            <a:ext cx="4863129" cy="2711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733136" y="1995907"/>
            <a:ext cx="1042147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buSzPts val="2400"/>
            </a:pPr>
            <a:r>
              <a:rPr lang="en-US" sz="1050" dirty="0">
                <a:solidFill>
                  <a:schemeClr val="bg1"/>
                </a:solidFill>
              </a:rPr>
              <a:t>6-12 year old</a:t>
            </a:r>
          </a:p>
          <a:p>
            <a:pPr>
              <a:spcBef>
                <a:spcPts val="450"/>
              </a:spcBef>
              <a:buSzPts val="2400"/>
            </a:pPr>
            <a:r>
              <a:rPr lang="en-US" sz="1050" dirty="0">
                <a:solidFill>
                  <a:schemeClr val="bg1"/>
                </a:solidFill>
              </a:rPr>
              <a:t>Interviews </a:t>
            </a:r>
          </a:p>
          <a:p>
            <a:pPr>
              <a:spcBef>
                <a:spcPts val="450"/>
              </a:spcBef>
              <a:buSzPts val="2400"/>
            </a:pPr>
            <a:r>
              <a:rPr lang="en-US" sz="1050" dirty="0">
                <a:solidFill>
                  <a:schemeClr val="bg1"/>
                </a:solidFill>
              </a:rPr>
              <a:t>10 Countries</a:t>
            </a:r>
          </a:p>
          <a:p>
            <a:pPr>
              <a:spcBef>
                <a:spcPts val="450"/>
              </a:spcBef>
              <a:buSzPts val="2400"/>
            </a:pPr>
            <a:r>
              <a:rPr lang="en-US" sz="1050" dirty="0">
                <a:solidFill>
                  <a:schemeClr val="bg1"/>
                </a:solidFill>
              </a:rPr>
              <a:t>104 interviews 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1078" y="2012832"/>
            <a:ext cx="1274966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buSzPts val="2400"/>
            </a:pPr>
            <a:r>
              <a:rPr lang="en-GB" sz="1050" dirty="0">
                <a:solidFill>
                  <a:schemeClr val="bg1"/>
                </a:solidFill>
              </a:rPr>
              <a:t>10-18 year old</a:t>
            </a:r>
          </a:p>
          <a:p>
            <a:pPr>
              <a:spcBef>
                <a:spcPts val="450"/>
              </a:spcBef>
              <a:buSzPts val="2400"/>
            </a:pPr>
            <a:r>
              <a:rPr lang="en-GB" sz="1050" dirty="0">
                <a:solidFill>
                  <a:schemeClr val="bg1"/>
                </a:solidFill>
              </a:rPr>
              <a:t>Online Surveys</a:t>
            </a:r>
          </a:p>
          <a:p>
            <a:pPr>
              <a:spcBef>
                <a:spcPts val="450"/>
              </a:spcBef>
              <a:buSzPts val="2400"/>
            </a:pPr>
            <a:r>
              <a:rPr lang="en-GB" sz="1050" dirty="0">
                <a:solidFill>
                  <a:schemeClr val="bg1"/>
                </a:solidFill>
              </a:rPr>
              <a:t>11 Countries</a:t>
            </a:r>
          </a:p>
          <a:p>
            <a:pPr>
              <a:spcBef>
                <a:spcPts val="450"/>
              </a:spcBef>
              <a:buSzPts val="2400"/>
            </a:pPr>
            <a:r>
              <a:rPr lang="en-GB" sz="1050" dirty="0">
                <a:solidFill>
                  <a:schemeClr val="bg1"/>
                </a:solidFill>
              </a:rPr>
              <a:t>6195 respondents</a:t>
            </a:r>
          </a:p>
        </p:txBody>
      </p:sp>
      <p:sp>
        <p:nvSpPr>
          <p:cNvPr id="10" name="Google Shape;136;p4"/>
          <p:cNvSpPr txBox="1">
            <a:spLocks/>
          </p:cNvSpPr>
          <p:nvPr/>
        </p:nvSpPr>
        <p:spPr>
          <a:xfrm flipH="1">
            <a:off x="6712434" y="2153877"/>
            <a:ext cx="381807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6600"/>
            </a:pPr>
            <a:r>
              <a:rPr lang="en-150" sz="4050" dirty="0">
                <a:solidFill>
                  <a:schemeClr val="bg1"/>
                </a:solidFill>
              </a:rPr>
              <a:t>+</a:t>
            </a:r>
          </a:p>
        </p:txBody>
      </p:sp>
      <p:pic>
        <p:nvPicPr>
          <p:cNvPr id="11" name="Google Shape;133;p4"/>
          <p:cNvPicPr preferRelativeResize="0">
            <a:picLocks/>
          </p:cNvPicPr>
          <p:nvPr/>
        </p:nvPicPr>
        <p:blipFill rotWithShape="1"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</a:blip>
          <a:srcRect l="17696" t="-28596" r="26864" b="-28859"/>
          <a:stretch/>
        </p:blipFill>
        <p:spPr>
          <a:xfrm>
            <a:off x="4751139" y="1029203"/>
            <a:ext cx="762563" cy="894918"/>
          </a:xfrm>
          <a:prstGeom prst="rect">
            <a:avLst/>
          </a:prstGeom>
        </p:spPr>
      </p:pic>
      <p:pic>
        <p:nvPicPr>
          <p:cNvPr id="12" name="Google Shape;132;p4"/>
          <p:cNvPicPr preferRelativeResize="0">
            <a:picLocks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82" b="40456" l="3103" r="47892">
                        <a14:foregroundMark x1="8831" y1="24145" x2="8831" y2="24145"/>
                        <a14:foregroundMark x1="41846" y1="16239" x2="41846" y2="16239"/>
                        <a14:foregroundMark x1="40414" y1="7550" x2="40414" y2="7550"/>
                        <a14:foregroundMark x1="36834" y1="15171" x2="36834" y2="15171"/>
                        <a14:foregroundMark x1="39300" y1="13462" x2="39300" y2="13462"/>
                        <a14:foregroundMark x1="37550" y1="10684" x2="37550" y2="10684"/>
                      </a14:backgroundRemoval>
                    </a14:imgEffect>
                  </a14:imgLayer>
                </a14:imgProps>
              </a:ext>
            </a:extLst>
          </a:blip>
          <a:srcRect l="3130" t="324" r="50888" b="55003"/>
          <a:stretch/>
        </p:blipFill>
        <p:spPr>
          <a:xfrm>
            <a:off x="7844286" y="1157483"/>
            <a:ext cx="692543" cy="6383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093" y="443554"/>
            <a:ext cx="841321" cy="810838"/>
          </a:xfrm>
          <a:prstGeom prst="rect">
            <a:avLst/>
          </a:prstGeom>
        </p:spPr>
      </p:pic>
      <p:sp>
        <p:nvSpPr>
          <p:cNvPr id="14" name="Text Placeholder 3"/>
          <p:cNvSpPr txBox="1">
            <a:spLocks/>
          </p:cNvSpPr>
          <p:nvPr/>
        </p:nvSpPr>
        <p:spPr>
          <a:xfrm>
            <a:off x="7128016" y="3421811"/>
            <a:ext cx="1727200" cy="3915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i="1" dirty="0" smtClean="0">
                <a:solidFill>
                  <a:schemeClr val="bg1"/>
                </a:solidFill>
              </a:rPr>
              <a:t>2019-2023</a:t>
            </a:r>
          </a:p>
        </p:txBody>
      </p:sp>
    </p:spTree>
    <p:extLst>
      <p:ext uri="{BB962C8B-B14F-4D97-AF65-F5344CB8AC3E}">
        <p14:creationId xmlns:p14="http://schemas.microsoft.com/office/powerpoint/2010/main" val="2341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2"/>
          </p:nvPr>
        </p:nvSpPr>
        <p:spPr>
          <a:xfrm>
            <a:off x="4659880" y="1542292"/>
            <a:ext cx="3945731" cy="421941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600" i="1" dirty="0"/>
              <a:t>We recommend</a:t>
            </a:r>
            <a:r>
              <a:rPr lang="en-US" sz="1600" i="1" dirty="0" smtClean="0"/>
              <a:t>:</a:t>
            </a:r>
            <a:endParaRPr lang="en-US" sz="1600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Design </a:t>
            </a:r>
            <a:r>
              <a:rPr lang="en-US" sz="1600" dirty="0">
                <a:solidFill>
                  <a:schemeClr val="tx2"/>
                </a:solidFill>
              </a:rPr>
              <a:t>inclusive digital learning </a:t>
            </a:r>
            <a:r>
              <a:rPr lang="en-US" sz="1600" dirty="0"/>
              <a:t>and increase investments in learning </a:t>
            </a:r>
            <a:r>
              <a:rPr lang="en-US" sz="1600" dirty="0" smtClean="0"/>
              <a:t>systems that </a:t>
            </a:r>
            <a:r>
              <a:rPr lang="en-US" sz="1600" dirty="0"/>
              <a:t>reach the most </a:t>
            </a:r>
            <a:r>
              <a:rPr lang="en-US" sz="1600" dirty="0" err="1"/>
              <a:t>marginalised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2"/>
                </a:solidFill>
              </a:rPr>
              <a:t>Trustable </a:t>
            </a:r>
            <a:r>
              <a:rPr lang="en-US" sz="1600" dirty="0">
                <a:solidFill>
                  <a:schemeClr val="tx2"/>
                </a:solidFill>
              </a:rPr>
              <a:t>information </a:t>
            </a:r>
            <a:r>
              <a:rPr lang="en-US" sz="1600" dirty="0"/>
              <a:t>for all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Sustaining </a:t>
            </a:r>
            <a:r>
              <a:rPr lang="en-US" sz="1600" dirty="0">
                <a:solidFill>
                  <a:schemeClr val="tx2"/>
                </a:solidFill>
              </a:rPr>
              <a:t>creativity</a:t>
            </a:r>
            <a:r>
              <a:rPr lang="en-US" sz="1600" dirty="0"/>
              <a:t> for all</a:t>
            </a:r>
          </a:p>
          <a:p>
            <a:endParaRPr lang="en-US" i="1" dirty="0"/>
          </a:p>
        </p:txBody>
      </p:sp>
      <p:sp>
        <p:nvSpPr>
          <p:cNvPr id="4" name="Segnaposto contenuto 3"/>
          <p:cNvSpPr>
            <a:spLocks noGrp="1"/>
          </p:cNvSpPr>
          <p:nvPr>
            <p:ph idx="10"/>
          </p:nvPr>
        </p:nvSpPr>
        <p:spPr>
          <a:xfrm>
            <a:off x="549275" y="1542292"/>
            <a:ext cx="3929091" cy="421941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sz="1600" i="1" dirty="0" smtClean="0"/>
              <a:t>Through cross national study and mixed method analysis, we </a:t>
            </a:r>
            <a:r>
              <a:rPr lang="en-GB" sz="1600" i="1" dirty="0"/>
              <a:t>observed</a:t>
            </a:r>
            <a:r>
              <a:rPr lang="en-GB" sz="1600" i="1" dirty="0" smtClean="0"/>
              <a:t>:</a:t>
            </a:r>
          </a:p>
          <a:p>
            <a:pPr marL="34290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tx2"/>
                </a:solidFill>
              </a:rPr>
              <a:t>Contextual changes </a:t>
            </a:r>
            <a:r>
              <a:rPr lang="en-GB" sz="1600" dirty="0">
                <a:solidFill>
                  <a:schemeClr val="tx1">
                    <a:lumMod val="50000"/>
                  </a:schemeClr>
                </a:solidFill>
              </a:rPr>
              <a:t>in</a:t>
            </a:r>
            <a:r>
              <a:rPr lang="en-GB" sz="1600" dirty="0">
                <a:solidFill>
                  <a:schemeClr val="tx2"/>
                </a:solidFill>
              </a:rPr>
              <a:t> sleep, </a:t>
            </a:r>
            <a:r>
              <a:rPr lang="en-GB" sz="1600" dirty="0" smtClean="0">
                <a:solidFill>
                  <a:schemeClr val="tx2"/>
                </a:solidFill>
              </a:rPr>
              <a:t>diet, digital consumption </a:t>
            </a:r>
            <a:r>
              <a:rPr lang="en-GB" sz="1600" dirty="0" smtClean="0">
                <a:solidFill>
                  <a:schemeClr val="tx1">
                    <a:lumMod val="50000"/>
                  </a:schemeClr>
                </a:solidFill>
              </a:rPr>
              <a:t>habits *</a:t>
            </a:r>
            <a:r>
              <a:rPr lang="en-GB" sz="1600" dirty="0" smtClean="0">
                <a:solidFill>
                  <a:schemeClr val="tx2"/>
                </a:solidFill>
              </a:rPr>
              <a:t>  </a:t>
            </a:r>
            <a:endParaRPr lang="en-US" sz="1600" dirty="0">
              <a:solidFill>
                <a:schemeClr val="tx2"/>
              </a:solidFill>
            </a:endParaRPr>
          </a:p>
          <a:p>
            <a:pPr marL="342900">
              <a:buFont typeface="Wingdings" panose="05000000000000000000" pitchFamily="2" charset="2"/>
              <a:buChar char="Ø"/>
            </a:pPr>
            <a:r>
              <a:rPr lang="en-US" sz="1600" dirty="0"/>
              <a:t>Increased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digital </a:t>
            </a:r>
            <a:r>
              <a:rPr lang="en-US" sz="1600" dirty="0" smtClean="0">
                <a:solidFill>
                  <a:schemeClr val="tx2"/>
                </a:solidFill>
              </a:rPr>
              <a:t>divide </a:t>
            </a:r>
            <a:r>
              <a:rPr lang="en-US" sz="1600" dirty="0"/>
              <a:t>and</a:t>
            </a:r>
            <a:r>
              <a:rPr lang="en-US" sz="1600" dirty="0" smtClean="0">
                <a:solidFill>
                  <a:schemeClr val="tx2"/>
                </a:solidFill>
              </a:rPr>
              <a:t> shift </a:t>
            </a:r>
            <a:r>
              <a:rPr lang="en-US" sz="1600" dirty="0" smtClean="0"/>
              <a:t> </a:t>
            </a:r>
            <a:r>
              <a:rPr lang="en-US" sz="1600" dirty="0"/>
              <a:t>in the traditional roles in </a:t>
            </a:r>
            <a:r>
              <a:rPr lang="en-US" sz="1600" dirty="0" smtClean="0"/>
              <a:t>education</a:t>
            </a:r>
            <a:endParaRPr lang="en-US" sz="1600" dirty="0">
              <a:solidFill>
                <a:schemeClr val="tx2"/>
              </a:solidFill>
            </a:endParaRPr>
          </a:p>
          <a:p>
            <a:pPr marL="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2"/>
                </a:solidFill>
              </a:rPr>
              <a:t>Increased </a:t>
            </a:r>
            <a:r>
              <a:rPr lang="en-US" sz="1600" dirty="0">
                <a:solidFill>
                  <a:schemeClr val="tx2"/>
                </a:solidFill>
              </a:rPr>
              <a:t>risks </a:t>
            </a:r>
            <a:r>
              <a:rPr lang="en-US" sz="1600" dirty="0"/>
              <a:t>of cybersecurity, hate speech, </a:t>
            </a:r>
            <a:r>
              <a:rPr lang="en-US" sz="1600" dirty="0">
                <a:solidFill>
                  <a:schemeClr val="tx2"/>
                </a:solidFill>
              </a:rPr>
              <a:t>disinformation</a:t>
            </a:r>
            <a:r>
              <a:rPr lang="en-US" sz="1600" dirty="0"/>
              <a:t>, of self-harm and violent or gory content.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2"/>
                </a:solidFill>
              </a:rPr>
              <a:t>Misuse </a:t>
            </a:r>
            <a:r>
              <a:rPr lang="en-US" sz="1600" dirty="0">
                <a:solidFill>
                  <a:schemeClr val="tx2"/>
                </a:solidFill>
              </a:rPr>
              <a:t>of personal </a:t>
            </a:r>
            <a:r>
              <a:rPr lang="en-US" sz="1600" dirty="0" smtClean="0">
                <a:solidFill>
                  <a:schemeClr val="tx2"/>
                </a:solidFill>
              </a:rPr>
              <a:t>data</a:t>
            </a:r>
          </a:p>
          <a:p>
            <a:pPr marL="342900">
              <a:buFont typeface="Wingdings" panose="05000000000000000000" pitchFamily="2" charset="2"/>
              <a:buChar char="Ø"/>
            </a:pPr>
            <a:r>
              <a:rPr lang="en-US" sz="1600" dirty="0"/>
              <a:t>Increase of </a:t>
            </a:r>
            <a:r>
              <a:rPr lang="en-US" sz="1600" dirty="0">
                <a:solidFill>
                  <a:schemeClr val="tx2"/>
                </a:solidFill>
              </a:rPr>
              <a:t>autonomy</a:t>
            </a:r>
            <a:r>
              <a:rPr lang="en-US" sz="1600" dirty="0"/>
              <a:t>, digital skills          and </a:t>
            </a:r>
            <a:r>
              <a:rPr lang="en-US" sz="1600" dirty="0">
                <a:solidFill>
                  <a:schemeClr val="tx2"/>
                </a:solidFill>
              </a:rPr>
              <a:t>creativity</a:t>
            </a:r>
          </a:p>
          <a:p>
            <a:pPr lvl="0" indent="0">
              <a:buClr>
                <a:srgbClr val="F8CC29"/>
              </a:buClr>
            </a:pPr>
            <a:r>
              <a:rPr lang="en-GB" dirty="0" smtClean="0">
                <a:solidFill>
                  <a:srgbClr val="034EA2"/>
                </a:solidFill>
              </a:rPr>
              <a:t>* </a:t>
            </a:r>
            <a:r>
              <a:rPr lang="en-GB" sz="800" u="sng" dirty="0">
                <a:solidFill>
                  <a:srgbClr val="4D4D4D"/>
                </a:solidFill>
                <a:hlinkClick r:id="rId3"/>
              </a:rPr>
              <a:t>https://knowledge4policy.ec.europa.eu/health-promotion-knowledge-gateway/topic/food-non-alcoholic-beverage-marketing-children-adolescents_en</a:t>
            </a:r>
            <a:r>
              <a:rPr lang="en-GB" sz="800" dirty="0">
                <a:solidFill>
                  <a:srgbClr val="4D4D4D"/>
                </a:solidFill>
              </a:rPr>
              <a:t> </a:t>
            </a:r>
            <a:endParaRPr lang="en-GB" sz="800" dirty="0">
              <a:solidFill>
                <a:srgbClr val="034EA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2"/>
              </a:solidFill>
            </a:endParaRPr>
          </a:p>
          <a:p>
            <a:endParaRPr lang="it-IT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714376" y="147918"/>
            <a:ext cx="7542118" cy="1277469"/>
          </a:xfrm>
        </p:spPr>
        <p:txBody>
          <a:bodyPr/>
          <a:lstStyle/>
          <a:p>
            <a:r>
              <a:rPr lang="en-US" sz="2625" dirty="0" err="1"/>
              <a:t>KiDiCoTi</a:t>
            </a:r>
            <a:r>
              <a:rPr lang="en-US" sz="2625" dirty="0"/>
              <a:t> –Kids Digital lives during Covid-19 </a:t>
            </a:r>
            <a:r>
              <a:rPr lang="en-US" sz="2625" dirty="0" smtClean="0"/>
              <a:t>times</a:t>
            </a:r>
            <a:br>
              <a:rPr lang="en-US" sz="2625" dirty="0" smtClean="0"/>
            </a:br>
            <a:r>
              <a:rPr lang="en-GB" sz="2625" i="1" dirty="0"/>
              <a:t>P</a:t>
            </a:r>
            <a:r>
              <a:rPr lang="en-GB" sz="2625" i="1" dirty="0" smtClean="0"/>
              <a:t>rovide </a:t>
            </a:r>
            <a:r>
              <a:rPr lang="en-GB" sz="2625" i="1" dirty="0"/>
              <a:t>a renewed perspective for the future</a:t>
            </a:r>
            <a:r>
              <a:rPr lang="en-US" sz="2625" dirty="0"/>
              <a:t/>
            </a:r>
            <a:br>
              <a:rPr lang="en-US" sz="2625" dirty="0"/>
            </a:br>
            <a:endParaRPr lang="en-GB" sz="2625" dirty="0"/>
          </a:p>
        </p:txBody>
      </p:sp>
      <p:sp>
        <p:nvSpPr>
          <p:cNvPr id="7" name="Oval 6"/>
          <p:cNvSpPr/>
          <p:nvPr/>
        </p:nvSpPr>
        <p:spPr>
          <a:xfrm>
            <a:off x="8099898" y="583486"/>
            <a:ext cx="830093" cy="796505"/>
          </a:xfrm>
          <a:prstGeom prst="ellipse">
            <a:avLst/>
          </a:prstGeom>
          <a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3439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RC palette 1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6ACBF3"/>
      </a:accent1>
      <a:accent2>
        <a:srgbClr val="3E99DA"/>
      </a:accent2>
      <a:accent3>
        <a:srgbClr val="1EC08A"/>
      </a:accent3>
      <a:accent4>
        <a:srgbClr val="ED8D2F"/>
      </a:accent4>
      <a:accent5>
        <a:srgbClr val="F8CC29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accent5"/>
          </a:buClr>
          <a:buFont typeface="Arial"/>
          <a:buChar char="•"/>
          <a:defRPr sz="2400"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3133</TotalTime>
  <Words>1061</Words>
  <Application>Microsoft Office PowerPoint</Application>
  <PresentationFormat>On-screen Show (4:3)</PresentationFormat>
  <Paragraphs>137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MS PGothic</vt:lpstr>
      <vt:lpstr>Arial</vt:lpstr>
      <vt:lpstr>Calibri</vt:lpstr>
      <vt:lpstr>EC Square Sans Pro Light</vt:lpstr>
      <vt:lpstr>Times New Roman</vt:lpstr>
      <vt:lpstr>Wingdings</vt:lpstr>
      <vt:lpstr>Office Theme</vt:lpstr>
      <vt:lpstr>Children’s digital practices in home and school contexts</vt:lpstr>
      <vt:lpstr>PowerPoint Presentation</vt:lpstr>
      <vt:lpstr>Cybersecurity for citizens Studies coordinated by  Rosanna Di Gioia and Stéphane Chaudron in collaboration with: </vt:lpstr>
      <vt:lpstr>Happy Onlife and CyberChronix  Child-friendly and creative tools such as (video)games and storytelling for education and  awareness raising</vt:lpstr>
      <vt:lpstr>Child-friendly and creative tools such as games and videogames for education and awareness raising</vt:lpstr>
      <vt:lpstr>PowerPoint Presentation</vt:lpstr>
      <vt:lpstr>Young Children 0-8 years old</vt:lpstr>
      <vt:lpstr> KiDiCoTi  To provide a renewed perspective for the future </vt:lpstr>
      <vt:lpstr>KiDiCoTi –Kids Digital lives during Covid-19 times Provide a renewed perspective for the future </vt:lpstr>
      <vt:lpstr>AIRoC  Artificial Intelligence and Children's Rights</vt:lpstr>
      <vt:lpstr>A triangulation of perspectives</vt:lpstr>
      <vt:lpstr>AIRoC Artificial Intelligence and Children's Rights </vt:lpstr>
      <vt:lpstr>CSAE - Child Sexual Abuse and Exploitation  Help Seeker and Perpetrator Prevention</vt:lpstr>
      <vt:lpstr> </vt:lpstr>
      <vt:lpstr>Thank you Please feel free to reach me at:  Rosanna.Di-Gioia@ec.europa.eu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DI GIOIA Rosanna (JRC-ISPRA)</cp:lastModifiedBy>
  <cp:revision>245</cp:revision>
  <dcterms:created xsi:type="dcterms:W3CDTF">2019-08-09T12:06:42Z</dcterms:created>
  <dcterms:modified xsi:type="dcterms:W3CDTF">2023-02-27T08:37:33Z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ServerID">
    <vt:lpwstr>0d3b22a6-6203-4efc-8e8e-b5279256493b</vt:lpwstr>
  </property>
  <property fmtid="{D5CDD505-2E9C-101B-9397-08002B2CF9AE}" pid="3" name="Offisync_UpdateToken">
    <vt:lpwstr>12</vt:lpwstr>
  </property>
  <property fmtid="{D5CDD505-2E9C-101B-9397-08002B2CF9AE}" pid="4" name="Jive_LatestUserAccountName">
    <vt:lpwstr>digioro</vt:lpwstr>
  </property>
  <property fmtid="{D5CDD505-2E9C-101B-9397-08002B2CF9AE}" pid="5" name="Offisync_ProviderInitializationData">
    <vt:lpwstr>https://webgate.ec.europa.eu/connected</vt:lpwstr>
  </property>
  <property fmtid="{D5CDD505-2E9C-101B-9397-08002B2CF9AE}" pid="6" name="Jive_VersionGuid">
    <vt:lpwstr>e09e5023-bd75-4ec4-ad94-e8e2db31e402</vt:lpwstr>
  </property>
  <property fmtid="{D5CDD505-2E9C-101B-9397-08002B2CF9AE}" pid="7" name="Offisync_UniqueId">
    <vt:lpwstr>222314</vt:lpwstr>
  </property>
</Properties>
</file>